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0279975" cy="42808525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4" autoAdjust="0"/>
    <p:restoredTop sz="94660"/>
  </p:normalViewPr>
  <p:slideViewPr>
    <p:cSldViewPr snapToGrid="0">
      <p:cViewPr>
        <p:scale>
          <a:sx n="35" d="100"/>
          <a:sy n="35" d="100"/>
        </p:scale>
        <p:origin x="38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1514160" y="39677040"/>
            <a:ext cx="7065000" cy="2278800"/>
          </a:xfrm>
          <a:prstGeom prst="rect">
            <a:avLst/>
          </a:prstGeom>
        </p:spPr>
        <p:txBody>
          <a:bodyPr lIns="417600" tIns="208800" rIns="417600" bIns="208800" anchor="ctr"/>
          <a:lstStyle/>
          <a:p>
            <a:pPr>
              <a:lnSpc>
                <a:spcPct val="100000"/>
              </a:lnSpc>
            </a:pPr>
            <a:fld id="{45610A0C-30CA-4EDF-AE44-0D1A8FED92C9}" type="datetime">
              <a:rPr lang="en-IN" sz="5500" b="0" strike="noStrike" spc="-1">
                <a:solidFill>
                  <a:srgbClr val="8B8B8B"/>
                </a:solidFill>
                <a:latin typeface="Arial"/>
              </a:rPr>
              <a:t>24-04-2019</a:t>
            </a:fld>
            <a:endParaRPr lang="en-IN" sz="55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10345680" y="39677040"/>
            <a:ext cx="9588240" cy="2278800"/>
          </a:xfrm>
          <a:prstGeom prst="rect">
            <a:avLst/>
          </a:prstGeom>
        </p:spPr>
        <p:txBody>
          <a:bodyPr lIns="417600" tIns="208800" rIns="417600" bIns="208800"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21700800" y="39677040"/>
            <a:ext cx="7065000" cy="2278800"/>
          </a:xfrm>
          <a:prstGeom prst="rect">
            <a:avLst/>
          </a:prstGeom>
        </p:spPr>
        <p:txBody>
          <a:bodyPr lIns="417600" tIns="208800" rIns="417600" bIns="208800" anchor="ctr"/>
          <a:lstStyle/>
          <a:p>
            <a:pPr algn="r">
              <a:lnSpc>
                <a:spcPct val="100000"/>
              </a:lnSpc>
            </a:pPr>
            <a:fld id="{A8CDF0BC-C87F-4353-9584-7B5C80D8E635}" type="slidenum">
              <a:rPr lang="en-IN" sz="550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IN" sz="55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81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6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1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1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8160" y="2131920"/>
            <a:ext cx="30279600" cy="2771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800" b="1" strike="noStrike" spc="-1" dirty="0">
                <a:solidFill>
                  <a:srgbClr val="C00000"/>
                </a:solidFill>
                <a:latin typeface="Garamond" panose="02020404030301010803" pitchFamily="18" charset="0"/>
              </a:rPr>
              <a:t>Design &amp; Implementation of </a:t>
            </a:r>
            <a:r>
              <a:rPr lang="en-IN" sz="8800" b="1" strike="noStrike" spc="-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Quantum Computing </a:t>
            </a:r>
            <a:endParaRPr lang="en-IN" sz="8800" b="0" strike="noStrike" spc="-1" dirty="0">
              <a:latin typeface="Garamond" panose="02020404030301010803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8800" b="1" strike="noStrike" spc="-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Immune Cryptography Processor</a:t>
            </a:r>
            <a:endParaRPr lang="en-IN" sz="8800" b="0" strike="noStrike" spc="-1" dirty="0">
              <a:latin typeface="Garamond" panose="02020404030301010803" pitchFamily="18" charset="0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82800" y="4994280"/>
            <a:ext cx="30279600" cy="158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800" b="1" strike="noStrike" spc="-1" dirty="0">
                <a:solidFill>
                  <a:srgbClr val="006600"/>
                </a:solidFill>
                <a:latin typeface="Book Antiqua"/>
              </a:rPr>
              <a:t>Abhishek Agrawal (150102002)			Souradip Pal (150102076) </a:t>
            </a:r>
            <a:endParaRPr lang="en-IN" sz="4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5000" b="1" strike="noStrike" spc="-1" dirty="0">
                <a:solidFill>
                  <a:srgbClr val="006600"/>
                </a:solidFill>
                <a:latin typeface="Book Antiqua"/>
              </a:rPr>
              <a:t> </a:t>
            </a:r>
            <a:endParaRPr lang="en-IN" sz="5000" b="0" strike="noStrike" spc="-1" dirty="0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8160" y="6231960"/>
            <a:ext cx="30279600" cy="1308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latin typeface="Book Antiqua"/>
                <a:ea typeface="MS Mincho"/>
              </a:rPr>
              <a:t>Department of Electronics and Electrical Engineering, Indian Institute of Technology </a:t>
            </a:r>
            <a:r>
              <a:rPr lang="en-IN" sz="4000" b="1" strike="noStrike" spc="-1" dirty="0" smtClean="0">
                <a:solidFill>
                  <a:srgbClr val="000000"/>
                </a:solidFill>
                <a:latin typeface="Book Antiqua"/>
                <a:ea typeface="MS Mincho"/>
              </a:rPr>
              <a:t>Guwahati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1297440" y="7603740"/>
            <a:ext cx="28006560" cy="25497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IN" sz="4800" b="1" strike="noStrike" spc="-1" dirty="0">
                <a:solidFill>
                  <a:srgbClr val="C00000"/>
                </a:solidFill>
                <a:latin typeface="Garamond" panose="02020404030301010803" pitchFamily="18" charset="0"/>
              </a:rPr>
              <a:t>Abstract:</a:t>
            </a:r>
            <a:r>
              <a:rPr lang="en-IN" sz="4800" b="0" strike="noStrike" spc="-1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en-IN" sz="4400" b="0" strike="noStrike" spc="-1" dirty="0">
                <a:solidFill>
                  <a:srgbClr val="000000"/>
                </a:solidFill>
                <a:latin typeface="Century Schoolbook" panose="02040604050505020304" pitchFamily="18" charset="0"/>
              </a:rPr>
              <a:t>This project aims at designing a chaos-based cryptographic system that is immune against attacks by both quantum and classical computers</a:t>
            </a:r>
            <a:r>
              <a:rPr lang="en-IN" sz="4400" b="0" strike="noStrike" spc="-1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. The </a:t>
            </a:r>
            <a:r>
              <a:rPr lang="en-IN" sz="4400" b="0" strike="noStrike" spc="-1" dirty="0">
                <a:solidFill>
                  <a:srgbClr val="000000"/>
                </a:solidFill>
                <a:latin typeface="Century Schoolbook" panose="02040604050505020304" pitchFamily="18" charset="0"/>
              </a:rPr>
              <a:t>encryption-decryption scheme proposed here is based on chaotic map </a:t>
            </a:r>
            <a:r>
              <a:rPr lang="en-IN" sz="4400" b="0" strike="noStrike" spc="-1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generated </a:t>
            </a:r>
            <a:r>
              <a:rPr lang="en-IN" sz="4400" b="0" strike="noStrike" spc="-1" dirty="0">
                <a:solidFill>
                  <a:srgbClr val="000000"/>
                </a:solidFill>
                <a:latin typeface="Century Schoolbook" panose="02040604050505020304" pitchFamily="18" charset="0"/>
              </a:rPr>
              <a:t>from </a:t>
            </a:r>
            <a:r>
              <a:rPr lang="en-IN" sz="4400" spc="-1" dirty="0">
                <a:solidFill>
                  <a:srgbClr val="000000"/>
                </a:solidFill>
                <a:latin typeface="Century Schoolbook" panose="02040604050505020304" pitchFamily="18" charset="0"/>
              </a:rPr>
              <a:t>model </a:t>
            </a:r>
            <a:r>
              <a:rPr lang="en-IN" sz="4400" spc="-1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of a </a:t>
            </a:r>
            <a:r>
              <a:rPr lang="en-IN" sz="4400" b="0" strike="noStrike" spc="-1" dirty="0">
                <a:solidFill>
                  <a:srgbClr val="000000"/>
                </a:solidFill>
                <a:latin typeface="Century Schoolbook" panose="02040604050505020304" pitchFamily="18" charset="0"/>
              </a:rPr>
              <a:t>non-linear </a:t>
            </a:r>
            <a:r>
              <a:rPr lang="en-IN" sz="4400" b="0" strike="noStrike" spc="-1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dynamic system. </a:t>
            </a:r>
            <a:r>
              <a:rPr lang="en-IN" sz="4400" b="0" strike="noStrike" spc="-1" dirty="0">
                <a:solidFill>
                  <a:srgbClr val="000000"/>
                </a:solidFill>
                <a:latin typeface="Century Schoolbook" panose="02040604050505020304" pitchFamily="18" charset="0"/>
              </a:rPr>
              <a:t>Further, we present </a:t>
            </a:r>
            <a:r>
              <a:rPr lang="en-IN" sz="4400" b="0" strike="noStrike" spc="-1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the FPGA </a:t>
            </a:r>
            <a:r>
              <a:rPr lang="en-IN" sz="4400" b="0" strike="noStrike" spc="-1" dirty="0">
                <a:solidFill>
                  <a:srgbClr val="000000"/>
                </a:solidFill>
                <a:latin typeface="Century Schoolbook" panose="02040604050505020304" pitchFamily="18" charset="0"/>
              </a:rPr>
              <a:t>implementation of the proposed method.</a:t>
            </a:r>
            <a:endParaRPr lang="en-IN" sz="4400" b="0" strike="noStrike" spc="-1" dirty="0">
              <a:latin typeface="Century Schoolbook" panose="02040604050505020304" pitchFamily="18" charset="0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243440" y="10596734"/>
            <a:ext cx="12929760" cy="7639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99"/>
                </a:solidFill>
                <a:latin typeface="Garamond" panose="02020404030301010803" pitchFamily="18" charset="0"/>
              </a:rPr>
              <a:t>1. INTRODUCTION</a:t>
            </a:r>
            <a:endParaRPr lang="en-IN" sz="4400" b="0" strike="noStrike" spc="-1" dirty="0">
              <a:latin typeface="Garamond" panose="02020404030301010803" pitchFamily="18" charset="0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297440" y="22626000"/>
            <a:ext cx="13019400" cy="7117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99"/>
                </a:solidFill>
                <a:latin typeface="Garamond" panose="02020404030301010803" pitchFamily="18" charset="0"/>
              </a:rPr>
              <a:t>2. DESIGN</a:t>
            </a:r>
            <a:endParaRPr lang="en-IN" sz="4400" b="0" strike="noStrike" spc="-1" dirty="0">
              <a:latin typeface="Garamond" panose="02020404030301010803" pitchFamily="18" charset="0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15336000" y="35119178"/>
            <a:ext cx="13037040" cy="7855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99"/>
                </a:solidFill>
                <a:latin typeface="Garamond" panose="02020404030301010803" pitchFamily="18" charset="0"/>
              </a:rPr>
              <a:t>5. </a:t>
            </a:r>
            <a:r>
              <a:rPr lang="en-IN" sz="4400" b="1" strike="noStrike" spc="-1" dirty="0" smtClean="0">
                <a:solidFill>
                  <a:srgbClr val="000099"/>
                </a:solidFill>
                <a:latin typeface="Garamond" panose="02020404030301010803" pitchFamily="18" charset="0"/>
              </a:rPr>
              <a:t>CONCLUSION &amp; FUTURE WORK</a:t>
            </a:r>
            <a:endParaRPr lang="en-IN" sz="4400" b="0" strike="noStrike" spc="-1" dirty="0">
              <a:latin typeface="Garamond" panose="02020404030301010803" pitchFamily="18" charset="0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1315440" y="33302700"/>
            <a:ext cx="13020840" cy="71388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99"/>
                </a:solidFill>
                <a:latin typeface="Garamond" panose="02020404030301010803" pitchFamily="18" charset="0"/>
              </a:rPr>
              <a:t>3. </a:t>
            </a:r>
            <a:r>
              <a:rPr lang="en-IN" sz="4400" b="1" spc="-1" dirty="0" smtClean="0">
                <a:solidFill>
                  <a:srgbClr val="000099"/>
                </a:solidFill>
                <a:latin typeface="Garamond" panose="02020404030301010803" pitchFamily="18" charset="0"/>
              </a:rPr>
              <a:t>PROPOSED APPROACH</a:t>
            </a:r>
            <a:endParaRPr lang="en-IN" sz="4400" b="0" strike="noStrike" spc="-1" dirty="0">
              <a:latin typeface="Garamond" panose="02020404030301010803" pitchFamily="18" charset="0"/>
            </a:endParaRPr>
          </a:p>
        </p:txBody>
      </p:sp>
      <p:pic>
        <p:nvPicPr>
          <p:cNvPr id="49" name="Picture 79"/>
          <p:cNvPicPr/>
          <p:nvPr/>
        </p:nvPicPr>
        <p:blipFill>
          <a:blip r:embed="rId2"/>
          <a:stretch/>
        </p:blipFill>
        <p:spPr>
          <a:xfrm>
            <a:off x="27078039" y="329400"/>
            <a:ext cx="2625201" cy="2601360"/>
          </a:xfrm>
          <a:prstGeom prst="rect">
            <a:avLst/>
          </a:prstGeom>
          <a:ln w="9360">
            <a:noFill/>
          </a:ln>
        </p:spPr>
      </p:pic>
      <p:sp>
        <p:nvSpPr>
          <p:cNvPr id="50" name="CustomShape 9"/>
          <p:cNvSpPr/>
          <p:nvPr/>
        </p:nvSpPr>
        <p:spPr>
          <a:xfrm>
            <a:off x="1243440" y="11433874"/>
            <a:ext cx="13499640" cy="9434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3960" indent="-723600" algn="just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Wingdings" charset="2"/>
              <a:buChar char=""/>
            </a:pPr>
            <a:r>
              <a:rPr lang="en-IN" sz="4000" b="0" strike="noStrike" spc="-1" dirty="0">
                <a:solidFill>
                  <a:srgbClr val="000000"/>
                </a:solidFill>
                <a:latin typeface="Century Schoolbook" panose="02040604050505020304" pitchFamily="18" charset="0"/>
              </a:rPr>
              <a:t>Most of the present-day encryption algorithms are largely designed around a 'trap-door functions' which are problems with sufficient computational hardness.</a:t>
            </a:r>
            <a:endParaRPr lang="en-IN" sz="4000" b="0" strike="noStrike" spc="-1" dirty="0">
              <a:latin typeface="Century Schoolbook" panose="02040604050505020304" pitchFamily="18" charset="0"/>
            </a:endParaRPr>
          </a:p>
          <a:p>
            <a:pPr marL="723960" indent="-723600" algn="just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Wingdings" charset="2"/>
              <a:buChar char=""/>
            </a:pPr>
            <a:r>
              <a:rPr lang="en-IN" sz="4000" b="0" strike="noStrike" spc="-1" dirty="0">
                <a:solidFill>
                  <a:srgbClr val="000000"/>
                </a:solidFill>
                <a:latin typeface="Century Schoolbook" panose="02040604050505020304" pitchFamily="18" charset="0"/>
              </a:rPr>
              <a:t>Popular symmetric and asymmetric cryptosystems including RSA, ECC, DES, </a:t>
            </a:r>
            <a:r>
              <a:rPr lang="en-IN" sz="4000" b="0" strike="noStrike" spc="-1" dirty="0" err="1" smtClean="0">
                <a:solidFill>
                  <a:srgbClr val="000000"/>
                </a:solidFill>
                <a:latin typeface="Century Schoolbook" panose="02040604050505020304" pitchFamily="18" charset="0"/>
              </a:rPr>
              <a:t>DiffieHellman</a:t>
            </a:r>
            <a:r>
              <a:rPr lang="en-IN" sz="4000" b="0" strike="noStrike" spc="-1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IN" sz="4000" b="0" strike="noStrike" spc="-1" dirty="0">
                <a:solidFill>
                  <a:srgbClr val="000000"/>
                </a:solidFill>
                <a:latin typeface="Century Schoolbook" panose="02040604050505020304" pitchFamily="18" charset="0"/>
              </a:rPr>
              <a:t>etc. are based on the integer factorization problem and discrete logarithm problem.</a:t>
            </a:r>
            <a:endParaRPr lang="en-IN" sz="4000" b="0" strike="noStrike" spc="-1" dirty="0">
              <a:latin typeface="Century Schoolbook" panose="02040604050505020304" pitchFamily="18" charset="0"/>
            </a:endParaRPr>
          </a:p>
          <a:p>
            <a:pPr marL="723960" indent="-723600" algn="just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Wingdings" charset="2"/>
              <a:buChar char=""/>
            </a:pPr>
            <a:r>
              <a:rPr lang="en-IN" sz="4000" b="0" strike="noStrike" spc="-1" dirty="0">
                <a:solidFill>
                  <a:srgbClr val="000000"/>
                </a:solidFill>
                <a:latin typeface="Century Schoolbook" panose="02040604050505020304" pitchFamily="18" charset="0"/>
              </a:rPr>
              <a:t>These problems can be efficient solved using Quantum computer running Shor’s algorithm within reasonable time.</a:t>
            </a:r>
            <a:endParaRPr lang="en-IN" sz="4000" b="0" strike="noStrike" spc="-1" dirty="0">
              <a:latin typeface="Century Schoolbook" panose="02040604050505020304" pitchFamily="18" charset="0"/>
            </a:endParaRPr>
          </a:p>
          <a:p>
            <a:pPr marL="723960" indent="-723600" algn="just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Wingdings" charset="2"/>
              <a:buChar char=""/>
            </a:pPr>
            <a:r>
              <a:rPr lang="en-IN" sz="4000" b="0" strike="noStrike" spc="-1" dirty="0">
                <a:solidFill>
                  <a:srgbClr val="000000"/>
                </a:solidFill>
                <a:latin typeface="Century Schoolbook" panose="02040604050505020304" pitchFamily="18" charset="0"/>
              </a:rPr>
              <a:t>The proposed approach attempts to create a chaos-based cryptosystem which is resistant against such brute-force quantum computing attacks. </a:t>
            </a:r>
            <a:endParaRPr lang="en-IN" sz="4000" b="0" strike="noStrike" spc="-1" dirty="0">
              <a:latin typeface="Century Schoolbook" panose="02040604050505020304" pitchFamily="18" charset="0"/>
            </a:endParaRPr>
          </a:p>
          <a:p>
            <a:pPr marL="723960" indent="-723600" algn="just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Wingdings" charset="2"/>
              <a:buChar char=""/>
            </a:pPr>
            <a:r>
              <a:rPr lang="en-IN" sz="4000" b="0" strike="noStrike" spc="-1" dirty="0">
                <a:solidFill>
                  <a:srgbClr val="000000"/>
                </a:solidFill>
                <a:latin typeface="Century Schoolbook" panose="02040604050505020304" pitchFamily="18" charset="0"/>
              </a:rPr>
              <a:t>The aim is to design and </a:t>
            </a:r>
            <a:r>
              <a:rPr lang="en-IN" sz="4000" b="0" strike="noStrike" spc="-1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implement </a:t>
            </a:r>
            <a:r>
              <a:rPr lang="en-IN" sz="4000" b="0" strike="noStrike" spc="-1" dirty="0">
                <a:solidFill>
                  <a:srgbClr val="000000"/>
                </a:solidFill>
                <a:latin typeface="Century Schoolbook" panose="02040604050505020304" pitchFamily="18" charset="0"/>
              </a:rPr>
              <a:t>the cryptosystem in dedicated hardware like FPGA and analyse its performance and security.</a:t>
            </a:r>
            <a:endParaRPr lang="en-IN" sz="4000" b="0" strike="noStrike" spc="-1" dirty="0">
              <a:latin typeface="Century Schoolbook" panose="02040604050505020304" pitchFamily="18" charset="0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1219320" y="34079760"/>
            <a:ext cx="13499640" cy="7606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3960" indent="-723600" algn="just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Wingdings" charset="2"/>
              <a:buChar char=""/>
            </a:pPr>
            <a:r>
              <a:rPr lang="en-IN" sz="4000" b="0" strike="noStrike" spc="-1" dirty="0">
                <a:solidFill>
                  <a:srgbClr val="000000"/>
                </a:solidFill>
                <a:latin typeface="Times New Roman"/>
              </a:rPr>
              <a:t>A multi-pendulum </a:t>
            </a:r>
            <a:r>
              <a:rPr lang="en-IN" sz="4000" b="0" strike="noStrike" spc="-1" dirty="0" smtClean="0">
                <a:solidFill>
                  <a:srgbClr val="000000"/>
                </a:solidFill>
                <a:latin typeface="Times New Roman"/>
              </a:rPr>
              <a:t>system </a:t>
            </a:r>
            <a:r>
              <a:rPr lang="en-IN" sz="4000" b="0" strike="noStrike" spc="-1" dirty="0">
                <a:solidFill>
                  <a:srgbClr val="000000"/>
                </a:solidFill>
                <a:latin typeface="Times New Roman"/>
              </a:rPr>
              <a:t>is simulated in order to create a chaotic map for encryption and decryption.</a:t>
            </a:r>
            <a:endParaRPr lang="en-IN" sz="4000" b="0" strike="noStrike" spc="-1" dirty="0">
              <a:latin typeface="Arial"/>
            </a:endParaRPr>
          </a:p>
          <a:p>
            <a:pPr marL="723960" indent="-723600" algn="just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Wingdings" charset="2"/>
              <a:buChar char=""/>
            </a:pPr>
            <a:r>
              <a:rPr lang="en-IN" sz="4000" b="0" strike="noStrike" spc="-1" dirty="0">
                <a:solidFill>
                  <a:srgbClr val="000000"/>
                </a:solidFill>
                <a:latin typeface="Times New Roman"/>
              </a:rPr>
              <a:t>A set of valid keys are to be generated for mapping the plain-text to cipher-text and revert back to clear-text.</a:t>
            </a:r>
            <a:endParaRPr lang="en-IN" sz="4000" b="0" strike="noStrike" spc="-1" dirty="0">
              <a:latin typeface="Arial"/>
            </a:endParaRPr>
          </a:p>
          <a:p>
            <a:pPr marL="723960" indent="-723600" algn="just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Wingdings" charset="2"/>
              <a:buChar char=""/>
            </a:pPr>
            <a:r>
              <a:rPr lang="en-IN" sz="4000" b="0" strike="noStrike" spc="-1" dirty="0">
                <a:solidFill>
                  <a:srgbClr val="000000"/>
                </a:solidFill>
                <a:latin typeface="Times New Roman"/>
              </a:rPr>
              <a:t>The entire algorithm is implemented on FPGA and necessary optimizations are </a:t>
            </a:r>
            <a:r>
              <a:rPr lang="en-IN" sz="4000" b="0" strike="noStrike" spc="-1" dirty="0" smtClean="0">
                <a:solidFill>
                  <a:srgbClr val="000000"/>
                </a:solidFill>
                <a:latin typeface="Times New Roman"/>
              </a:rPr>
              <a:t>to be performed </a:t>
            </a:r>
            <a:r>
              <a:rPr lang="en-IN" sz="4000" b="0" strike="noStrike" spc="-1" dirty="0">
                <a:solidFill>
                  <a:srgbClr val="000000"/>
                </a:solidFill>
                <a:latin typeface="Times New Roman"/>
              </a:rPr>
              <a:t>at hardware level to achieve computational efficiency.</a:t>
            </a:r>
            <a:endParaRPr lang="en-IN" sz="4000" b="0" strike="noStrike" spc="-1" dirty="0">
              <a:latin typeface="Arial"/>
            </a:endParaRPr>
          </a:p>
          <a:p>
            <a:pPr marL="723960" indent="-723600" algn="just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Wingdings" charset="2"/>
              <a:buChar char=""/>
            </a:pPr>
            <a:r>
              <a:rPr lang="en-IN" sz="4000" b="0" strike="noStrike" spc="-1" dirty="0">
                <a:solidFill>
                  <a:srgbClr val="000000"/>
                </a:solidFill>
                <a:latin typeface="Times New Roman"/>
              </a:rPr>
              <a:t>Implement ALU with variable precision to enable the study of variation in the level of security based on precision.</a:t>
            </a:r>
            <a:endParaRPr lang="en-IN" sz="4000" b="0" strike="noStrike" spc="-1" dirty="0">
              <a:latin typeface="Arial"/>
            </a:endParaRPr>
          </a:p>
          <a:p>
            <a:pPr marL="723960" indent="-723600" algn="just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Wingdings" charset="2"/>
              <a:buChar char=""/>
            </a:pPr>
            <a:r>
              <a:rPr lang="en-IN" sz="4000" b="0" strike="noStrike" spc="-1" dirty="0">
                <a:solidFill>
                  <a:srgbClr val="000000"/>
                </a:solidFill>
                <a:latin typeface="Times New Roman"/>
              </a:rPr>
              <a:t>USB and Ethernet modules are </a:t>
            </a:r>
            <a:r>
              <a:rPr lang="en-IN" sz="4000" b="0" strike="noStrike" spc="-1" dirty="0" smtClean="0">
                <a:solidFill>
                  <a:srgbClr val="000000"/>
                </a:solidFill>
                <a:latin typeface="Times New Roman"/>
              </a:rPr>
              <a:t>also to be </a:t>
            </a:r>
            <a:r>
              <a:rPr lang="en-IN" sz="4000" b="0" strike="noStrike" spc="-1" dirty="0">
                <a:solidFill>
                  <a:srgbClr val="000000"/>
                </a:solidFill>
                <a:latin typeface="Times New Roman"/>
              </a:rPr>
              <a:t>implemented for interfacing with external devices.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15336000" y="12043939"/>
            <a:ext cx="13499640" cy="222474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3960" indent="-723600" algn="just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Wingdings" charset="2"/>
              <a:buChar char=""/>
            </a:pPr>
            <a:r>
              <a:rPr lang="en-IN" sz="4000" b="0" strike="noStrike" spc="-1" dirty="0">
                <a:solidFill>
                  <a:srgbClr val="000000"/>
                </a:solidFill>
                <a:latin typeface="Century Schoolbook" panose="02040604050505020304" pitchFamily="18" charset="0"/>
              </a:rPr>
              <a:t>The simulation of multi-pendulum system is based on characteristics such as mass of the bars, moment of inertia, length and damping factors</a:t>
            </a:r>
            <a:r>
              <a:rPr lang="en-IN" sz="4000" b="0" strike="noStrike" spc="-1" dirty="0" smtClean="0">
                <a:solidFill>
                  <a:srgbClr val="000000"/>
                </a:solidFill>
                <a:latin typeface="Times New Roman"/>
              </a:rPr>
              <a:t>.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15300720" y="10588893"/>
            <a:ext cx="13003560" cy="7639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99"/>
                </a:solidFill>
                <a:latin typeface="Garamond" panose="02020404030301010803" pitchFamily="18" charset="0"/>
              </a:rPr>
              <a:t>4. </a:t>
            </a:r>
            <a:r>
              <a:rPr lang="en-IN" sz="4400" b="1" spc="-1" dirty="0" smtClean="0">
                <a:solidFill>
                  <a:srgbClr val="000099"/>
                </a:solidFill>
                <a:latin typeface="Garamond" panose="02020404030301010803" pitchFamily="18" charset="0"/>
              </a:rPr>
              <a:t>WORK PROGRESS</a:t>
            </a:r>
            <a:endParaRPr lang="en-IN" sz="4400" b="0" strike="noStrike" spc="-1" dirty="0">
              <a:latin typeface="Garamond" panose="02020404030301010803" pitchFamily="18" charset="0"/>
            </a:endParaRPr>
          </a:p>
        </p:txBody>
      </p:sp>
      <p:pic>
        <p:nvPicPr>
          <p:cNvPr id="54" name="Picture 53"/>
          <p:cNvPicPr/>
          <p:nvPr/>
        </p:nvPicPr>
        <p:blipFill>
          <a:blip r:embed="rId3"/>
          <a:stretch/>
        </p:blipFill>
        <p:spPr>
          <a:xfrm>
            <a:off x="1377720" y="23571720"/>
            <a:ext cx="13364640" cy="3212280"/>
          </a:xfrm>
          <a:prstGeom prst="rect">
            <a:avLst/>
          </a:prstGeom>
          <a:ln>
            <a:noFill/>
          </a:ln>
        </p:spPr>
      </p:pic>
      <p:pic>
        <p:nvPicPr>
          <p:cNvPr id="55" name="Picture 54"/>
          <p:cNvPicPr/>
          <p:nvPr/>
        </p:nvPicPr>
        <p:blipFill>
          <a:blip r:embed="rId4"/>
          <a:stretch/>
        </p:blipFill>
        <p:spPr>
          <a:xfrm>
            <a:off x="3923071" y="26985600"/>
            <a:ext cx="7875639" cy="5873806"/>
          </a:xfrm>
          <a:prstGeom prst="rect">
            <a:avLst/>
          </a:prstGeom>
          <a:ln>
            <a:noFill/>
          </a:ln>
        </p:spPr>
      </p:pic>
      <p:pic>
        <p:nvPicPr>
          <p:cNvPr id="56" name="Picture 55"/>
          <p:cNvPicPr/>
          <p:nvPr/>
        </p:nvPicPr>
        <p:blipFill>
          <a:blip r:embed="rId5"/>
          <a:stretch/>
        </p:blipFill>
        <p:spPr>
          <a:xfrm>
            <a:off x="16173859" y="14217893"/>
            <a:ext cx="5965781" cy="4704677"/>
          </a:xfrm>
          <a:prstGeom prst="rect">
            <a:avLst/>
          </a:prstGeom>
          <a:ln>
            <a:noFill/>
          </a:ln>
        </p:spPr>
      </p:pic>
      <p:sp>
        <p:nvSpPr>
          <p:cNvPr id="57" name="CustomShape 13"/>
          <p:cNvSpPr/>
          <p:nvPr/>
        </p:nvSpPr>
        <p:spPr>
          <a:xfrm>
            <a:off x="15336000" y="19115224"/>
            <a:ext cx="13499640" cy="347358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3960" indent="-723600" algn="just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Wingdings" charset="2"/>
              <a:buChar char=""/>
            </a:pPr>
            <a:r>
              <a:rPr lang="en-IN" sz="4000" spc="-1" dirty="0" smtClean="0">
                <a:solidFill>
                  <a:srgbClr val="000000"/>
                </a:solidFill>
                <a:latin typeface="Times New Roman"/>
              </a:rPr>
              <a:t>Basic hardware </a:t>
            </a:r>
            <a:r>
              <a:rPr lang="en-IN" sz="4000" spc="-1" dirty="0">
                <a:solidFill>
                  <a:srgbClr val="000000"/>
                </a:solidFill>
                <a:latin typeface="Times New Roman"/>
              </a:rPr>
              <a:t>implementation </a:t>
            </a:r>
            <a:r>
              <a:rPr lang="en-IN" sz="4000" spc="-1" dirty="0" smtClean="0">
                <a:solidFill>
                  <a:srgbClr val="000000"/>
                </a:solidFill>
                <a:latin typeface="Times New Roman"/>
              </a:rPr>
              <a:t>was carried on the target device, </a:t>
            </a:r>
            <a:r>
              <a:rPr lang="en-IN" sz="4000" spc="-1" dirty="0" err="1" smtClean="0">
                <a:solidFill>
                  <a:srgbClr val="000000"/>
                </a:solidFill>
                <a:latin typeface="Times New Roman"/>
              </a:rPr>
              <a:t>Digilent</a:t>
            </a:r>
            <a:r>
              <a:rPr lang="en-IN" sz="40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4000" spc="-1" dirty="0">
                <a:solidFill>
                  <a:srgbClr val="000000"/>
                </a:solidFill>
                <a:latin typeface="Times New Roman"/>
              </a:rPr>
              <a:t>Nexys4 board, having Xilinx Artix-7 FPGA</a:t>
            </a:r>
            <a:r>
              <a:rPr lang="en-IN" sz="4000" spc="-1" dirty="0" smtClean="0">
                <a:solidFill>
                  <a:srgbClr val="000000"/>
                </a:solidFill>
                <a:latin typeface="Times New Roman"/>
              </a:rPr>
              <a:t>.</a:t>
            </a:r>
            <a:endParaRPr lang="en-IN" sz="4000" b="0" strike="noStrike" spc="-1" dirty="0" smtClean="0">
              <a:solidFill>
                <a:srgbClr val="000000"/>
              </a:solidFill>
              <a:latin typeface="Times New Roman"/>
            </a:endParaRPr>
          </a:p>
          <a:p>
            <a:pPr marL="723960" indent="-723600" algn="just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Wingdings" charset="2"/>
              <a:buChar char=""/>
            </a:pPr>
            <a:r>
              <a:rPr lang="en-IN" sz="4000" b="0" strike="noStrike" spc="-1" dirty="0" smtClean="0">
                <a:solidFill>
                  <a:srgbClr val="000000"/>
                </a:solidFill>
                <a:latin typeface="Times New Roman"/>
              </a:rPr>
              <a:t>Simulation </a:t>
            </a:r>
            <a:r>
              <a:rPr lang="en-IN" sz="4000" b="0" strike="noStrike" spc="-1" dirty="0">
                <a:solidFill>
                  <a:srgbClr val="000000"/>
                </a:solidFill>
                <a:latin typeface="Times New Roman"/>
              </a:rPr>
              <a:t>of the system yields the chaotic map shown below. The </a:t>
            </a:r>
            <a:r>
              <a:rPr lang="en-IN" sz="4000" b="0" strike="noStrike" spc="-1" dirty="0" err="1">
                <a:solidFill>
                  <a:srgbClr val="000000"/>
                </a:solidFill>
                <a:latin typeface="Times New Roman"/>
              </a:rPr>
              <a:t>periodogram</a:t>
            </a:r>
            <a:r>
              <a:rPr lang="en-IN" sz="4000" b="0" strike="noStrike" spc="-1" dirty="0">
                <a:solidFill>
                  <a:srgbClr val="000000"/>
                </a:solidFill>
                <a:latin typeface="Times New Roman"/>
              </a:rPr>
              <a:t> plot of the motion shows the highly aperiodic nature of the system</a:t>
            </a:r>
            <a:r>
              <a:rPr lang="en-IN" sz="4000" b="0" strike="noStrike" spc="-1" dirty="0" smtClean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723960" indent="-723600" algn="just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Wingdings" charset="2"/>
              <a:buChar char=""/>
            </a:pPr>
            <a:endParaRPr lang="en-IN" sz="4000" b="0" strike="noStrike" spc="-1" dirty="0">
              <a:latin typeface="Arial"/>
            </a:endParaRPr>
          </a:p>
        </p:txBody>
      </p:sp>
      <p:sp>
        <p:nvSpPr>
          <p:cNvPr id="58" name="CustomShape 14"/>
          <p:cNvSpPr/>
          <p:nvPr/>
        </p:nvSpPr>
        <p:spPr>
          <a:xfrm>
            <a:off x="15155640" y="32150562"/>
            <a:ext cx="13499640" cy="2750056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3960" indent="-723600" algn="just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Wingdings" charset="2"/>
              <a:buChar char=""/>
            </a:pPr>
            <a:r>
              <a:rPr lang="en-IN" sz="4000" b="0" strike="noStrike" spc="-1" dirty="0">
                <a:solidFill>
                  <a:srgbClr val="000000"/>
                </a:solidFill>
                <a:latin typeface="Times New Roman"/>
              </a:rPr>
              <a:t>Necessary statistical analysis is performed for generation of valid keys. </a:t>
            </a:r>
            <a:endParaRPr lang="en-IN" sz="4000" b="0" strike="noStrike" spc="-1" dirty="0">
              <a:latin typeface="Arial"/>
            </a:endParaRPr>
          </a:p>
          <a:p>
            <a:pPr marL="723960" indent="-723600" algn="just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Wingdings" charset="2"/>
              <a:buChar char=""/>
            </a:pPr>
            <a:r>
              <a:rPr lang="en-IN" sz="40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keys and the mapped values are stored in Loop Up Tables in the FPGA for fast encryption and decryption.</a:t>
            </a:r>
            <a:endParaRPr lang="en-IN" sz="4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Picture 58"/>
          <p:cNvPicPr/>
          <p:nvPr/>
        </p:nvPicPr>
        <p:blipFill>
          <a:blip r:embed="rId6"/>
          <a:stretch/>
        </p:blipFill>
        <p:spPr>
          <a:xfrm>
            <a:off x="23308798" y="13936099"/>
            <a:ext cx="4757040" cy="4466160"/>
          </a:xfrm>
          <a:prstGeom prst="rect">
            <a:avLst/>
          </a:prstGeom>
          <a:ln>
            <a:noFill/>
          </a:ln>
        </p:spPr>
      </p:pic>
      <p:pic>
        <p:nvPicPr>
          <p:cNvPr id="60" name="Picture 59"/>
          <p:cNvPicPr/>
          <p:nvPr/>
        </p:nvPicPr>
        <p:blipFill>
          <a:blip r:embed="rId7"/>
          <a:stretch/>
        </p:blipFill>
        <p:spPr>
          <a:xfrm>
            <a:off x="15762239" y="22812099"/>
            <a:ext cx="6446637" cy="4555800"/>
          </a:xfrm>
          <a:prstGeom prst="rect">
            <a:avLst/>
          </a:prstGeom>
          <a:ln>
            <a:noFill/>
          </a:ln>
        </p:spPr>
      </p:pic>
      <p:pic>
        <p:nvPicPr>
          <p:cNvPr id="61" name="Picture 60"/>
          <p:cNvPicPr/>
          <p:nvPr/>
        </p:nvPicPr>
        <p:blipFill>
          <a:blip r:embed="rId8"/>
          <a:stretch/>
        </p:blipFill>
        <p:spPr>
          <a:xfrm>
            <a:off x="22624026" y="22706044"/>
            <a:ext cx="6038094" cy="4674240"/>
          </a:xfrm>
          <a:prstGeom prst="rect">
            <a:avLst/>
          </a:prstGeom>
          <a:ln>
            <a:noFill/>
          </a:ln>
        </p:spPr>
      </p:pic>
      <p:pic>
        <p:nvPicPr>
          <p:cNvPr id="62" name="Picture 61"/>
          <p:cNvPicPr/>
          <p:nvPr/>
        </p:nvPicPr>
        <p:blipFill>
          <a:blip r:embed="rId9"/>
          <a:stretch/>
        </p:blipFill>
        <p:spPr>
          <a:xfrm>
            <a:off x="15762239" y="27497520"/>
            <a:ext cx="5976883" cy="4434480"/>
          </a:xfrm>
          <a:prstGeom prst="rect">
            <a:avLst/>
          </a:prstGeom>
          <a:ln>
            <a:noFill/>
          </a:ln>
        </p:spPr>
      </p:pic>
      <p:pic>
        <p:nvPicPr>
          <p:cNvPr id="63" name="Picture 62"/>
          <p:cNvPicPr/>
          <p:nvPr/>
        </p:nvPicPr>
        <p:blipFill>
          <a:blip r:embed="rId10"/>
          <a:stretch/>
        </p:blipFill>
        <p:spPr>
          <a:xfrm>
            <a:off x="22646636" y="27435352"/>
            <a:ext cx="6015484" cy="4572665"/>
          </a:xfrm>
          <a:prstGeom prst="rect">
            <a:avLst/>
          </a:prstGeom>
          <a:ln>
            <a:noFill/>
          </a:ln>
        </p:spPr>
      </p:pic>
      <p:sp>
        <p:nvSpPr>
          <p:cNvPr id="64" name="CustomShape 15"/>
          <p:cNvSpPr/>
          <p:nvPr/>
        </p:nvSpPr>
        <p:spPr>
          <a:xfrm>
            <a:off x="15155640" y="36123259"/>
            <a:ext cx="13968000" cy="556330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3960" indent="-723600" algn="just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Wingdings" charset="2"/>
              <a:buChar char=""/>
            </a:pPr>
            <a:r>
              <a:rPr lang="en-IN" sz="4000" b="0" strike="noStrike" spc="-1" dirty="0">
                <a:solidFill>
                  <a:srgbClr val="000000"/>
                </a:solidFill>
                <a:latin typeface="Times New Roman"/>
              </a:rPr>
              <a:t>Through a number of simulations, we can conclude that this cryptosystem can provide the desired level of chaos and security.</a:t>
            </a:r>
            <a:endParaRPr lang="en-IN" sz="4000" b="0" strike="noStrike" spc="-1" dirty="0">
              <a:latin typeface="Arial"/>
            </a:endParaRPr>
          </a:p>
          <a:p>
            <a:pPr marL="723960" indent="-723600" algn="just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Wingdings" charset="2"/>
              <a:buChar char=""/>
            </a:pPr>
            <a:r>
              <a:rPr lang="en-IN" sz="4000" b="0" strike="noStrike" spc="-1" dirty="0">
                <a:solidFill>
                  <a:srgbClr val="000000"/>
                </a:solidFill>
                <a:latin typeface="Times New Roman"/>
              </a:rPr>
              <a:t>Moreover, this cryptosystem also </a:t>
            </a:r>
            <a:r>
              <a:rPr lang="en-IN" sz="4000" b="0" strike="noStrike" spc="-1" dirty="0" smtClean="0">
                <a:solidFill>
                  <a:srgbClr val="000000"/>
                </a:solidFill>
                <a:latin typeface="Times New Roman"/>
              </a:rPr>
              <a:t>fulfils </a:t>
            </a:r>
            <a:r>
              <a:rPr lang="en-IN" sz="4000" b="0" strike="noStrike" spc="-1" dirty="0">
                <a:solidFill>
                  <a:srgbClr val="000000"/>
                </a:solidFill>
                <a:latin typeface="Times New Roman"/>
              </a:rPr>
              <a:t>the basic requirements defined by Shannon including diffusion and confusion.</a:t>
            </a:r>
            <a:endParaRPr lang="en-IN" sz="4000" b="0" strike="noStrike" spc="-1" dirty="0">
              <a:latin typeface="Arial"/>
            </a:endParaRPr>
          </a:p>
          <a:p>
            <a:pPr marL="723960" indent="-723600" algn="just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Wingdings" charset="2"/>
              <a:buChar char=""/>
            </a:pPr>
            <a:r>
              <a:rPr lang="en-IN" sz="4000" b="0" strike="noStrike" spc="-1" dirty="0">
                <a:solidFill>
                  <a:srgbClr val="000000"/>
                </a:solidFill>
                <a:latin typeface="Times New Roman"/>
              </a:rPr>
              <a:t>We plan to </a:t>
            </a:r>
            <a:r>
              <a:rPr lang="en-IN" sz="4000" b="0" strike="noStrike" spc="-1" dirty="0" smtClean="0">
                <a:solidFill>
                  <a:srgbClr val="000000"/>
                </a:solidFill>
                <a:latin typeface="Times New Roman"/>
              </a:rPr>
              <a:t>optimize </a:t>
            </a:r>
            <a:r>
              <a:rPr lang="en-IN" sz="4000" b="0" strike="noStrike" spc="-1" dirty="0">
                <a:solidFill>
                  <a:srgbClr val="000000"/>
                </a:solidFill>
                <a:latin typeface="Times New Roman"/>
              </a:rPr>
              <a:t>the hardware implementation of the cryptosystem and measure the performance of the algorithm under various precision constraints and estimate the error rate</a:t>
            </a:r>
            <a:r>
              <a:rPr lang="en-IN" sz="4000" b="0" strike="noStrike" spc="-1" dirty="0" smtClean="0">
                <a:solidFill>
                  <a:srgbClr val="000000"/>
                </a:solidFill>
                <a:latin typeface="Times New Roman"/>
              </a:rPr>
              <a:t>.</a:t>
            </a:r>
            <a:endParaRPr lang="en-IN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2213</TotalTime>
  <Words>468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Book Antiqua</vt:lpstr>
      <vt:lpstr>Calibri</vt:lpstr>
      <vt:lpstr>Century Schoolbook</vt:lpstr>
      <vt:lpstr>DejaVu Sans</vt:lpstr>
      <vt:lpstr>Garamond</vt:lpstr>
      <vt:lpstr>MS Mincho</vt:lpstr>
      <vt:lpstr>Symbol</vt:lpstr>
      <vt:lpstr>Times New Roman</vt:lpstr>
      <vt:lpstr>Wingdings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sangeetha</dc:creator>
  <dc:description/>
  <cp:lastModifiedBy>Souradip Pal</cp:lastModifiedBy>
  <cp:revision>287</cp:revision>
  <cp:lastPrinted>2018-11-13T21:20:17Z</cp:lastPrinted>
  <dcterms:created xsi:type="dcterms:W3CDTF">2009-11-29T13:10:15Z</dcterms:created>
  <dcterms:modified xsi:type="dcterms:W3CDTF">2019-04-23T21:30:46Z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