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239B3-7901-6CEB-1A5D-8E988E8B879C}" v="65" dt="2019-04-24T19:14:11.355"/>
    <p1510:client id="{6B0C791F-849F-5AD4-B414-B41D19551A67}" v="47" dt="2019-04-25T09:00:0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4660"/>
  </p:normalViewPr>
  <p:slideViewPr>
    <p:cSldViewPr snapToGrid="0">
      <p:cViewPr>
        <p:scale>
          <a:sx n="35" d="100"/>
          <a:sy n="35" d="100"/>
        </p:scale>
        <p:origin x="3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8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514160" y="39677040"/>
            <a:ext cx="706500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pPr>
              <a:lnSpc>
                <a:spcPct val="100000"/>
              </a:lnSpc>
            </a:pPr>
            <a:fld id="{45610A0C-30CA-4EDF-AE44-0D1A8FED92C9}" type="datetime">
              <a:rPr lang="en-IN" sz="5500" b="0" strike="noStrike" spc="-1">
                <a:solidFill>
                  <a:srgbClr val="8B8B8B"/>
                </a:solidFill>
                <a:latin typeface="Arial"/>
              </a:rPr>
              <a:t>25-04-2019</a:t>
            </a:fld>
            <a:endParaRPr lang="en-IN" sz="55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10345680" y="39677040"/>
            <a:ext cx="958824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1700800" y="39677040"/>
            <a:ext cx="7065000" cy="2278800"/>
          </a:xfrm>
          <a:prstGeom prst="rect">
            <a:avLst/>
          </a:prstGeom>
        </p:spPr>
        <p:txBody>
          <a:bodyPr lIns="417600" tIns="208800" rIns="417600" bIns="208800" anchor="ctr"/>
          <a:lstStyle/>
          <a:p>
            <a:pPr algn="r">
              <a:lnSpc>
                <a:spcPct val="100000"/>
              </a:lnSpc>
            </a:pPr>
            <a:fld id="{A8CDF0BC-C87F-4353-9584-7B5C80D8E635}" type="slidenum">
              <a:rPr lang="en-IN" sz="55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IN" sz="55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81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6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1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91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4"/>
          <p:cNvSpPr/>
          <p:nvPr/>
        </p:nvSpPr>
        <p:spPr>
          <a:xfrm>
            <a:off x="1111374" y="7517142"/>
            <a:ext cx="28439351" cy="247254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5000" rIns="90000" bIns="45000" anchor="t"/>
          <a:lstStyle/>
          <a:p>
            <a:r>
              <a:rPr lang="en-IN" sz="4800" b="1" strike="noStrike" spc="-1" dirty="0">
                <a:solidFill>
                  <a:srgbClr val="C00000"/>
                </a:solidFill>
                <a:latin typeface="Garamond"/>
              </a:rPr>
              <a:t>Abstract:</a:t>
            </a:r>
            <a:r>
              <a:rPr lang="en-IN" sz="4800" b="0" strike="noStrike" spc="-1" dirty="0">
                <a:solidFill>
                  <a:srgbClr val="000000"/>
                </a:solidFill>
                <a:latin typeface="Garamond"/>
              </a:rPr>
              <a:t> </a:t>
            </a:r>
            <a:r>
              <a:rPr lang="en-IN" sz="4400" i="1" strike="noStrike" spc="-1" dirty="0">
                <a:solidFill>
                  <a:srgbClr val="000000"/>
                </a:solidFill>
                <a:latin typeface="Dante"/>
              </a:rPr>
              <a:t>This project aims at designing a chaos-based cryptographic system that is immune against attacks by both quantum and classical computers. The encryption-decryption scheme proposed here is based on 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chaotic</a:t>
            </a:r>
            <a:r>
              <a:rPr lang="en-IN" sz="4400" i="1" strike="noStrike" spc="-1" dirty="0">
                <a:solidFill>
                  <a:srgbClr val="000000"/>
                </a:solidFill>
                <a:latin typeface="Dante"/>
              </a:rPr>
              <a:t> map 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generated</a:t>
            </a:r>
            <a:r>
              <a:rPr lang="en-IN" sz="4400" i="1" strike="noStrike" spc="-1" dirty="0">
                <a:solidFill>
                  <a:srgbClr val="000000"/>
                </a:solidFill>
                <a:latin typeface="Dante"/>
              </a:rPr>
              <a:t> from 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model of nonlinear</a:t>
            </a:r>
            <a:r>
              <a:rPr lang="en-IN" sz="4400" i="1" strike="noStrike" spc="-1" dirty="0">
                <a:solidFill>
                  <a:srgbClr val="000000"/>
                </a:solidFill>
                <a:latin typeface="Dante"/>
              </a:rPr>
              <a:t> dynamic system. Further,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 we present the hardware implementation of the proposed method on </a:t>
            </a:r>
            <a:r>
              <a:rPr lang="en-IN" sz="4400" i="1" spc="-1" dirty="0" err="1">
                <a:solidFill>
                  <a:srgbClr val="000000"/>
                </a:solidFill>
                <a:latin typeface="Dante"/>
              </a:rPr>
              <a:t>Artix</a:t>
            </a:r>
            <a:r>
              <a:rPr lang="en-IN" sz="4400" i="1" spc="-1" dirty="0">
                <a:solidFill>
                  <a:srgbClr val="000000"/>
                </a:solidFill>
                <a:latin typeface="Dante"/>
              </a:rPr>
              <a:t> FPGA platform.</a:t>
            </a:r>
            <a:endParaRPr lang="en-IN" sz="4400" i="1" strike="noStrike" spc="-1" dirty="0">
              <a:latin typeface="Dant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2E258-96C4-4DF9-8520-62C180A9E97B}"/>
              </a:ext>
            </a:extLst>
          </p:cNvPr>
          <p:cNvSpPr/>
          <p:nvPr/>
        </p:nvSpPr>
        <p:spPr>
          <a:xfrm>
            <a:off x="1104351" y="9995139"/>
            <a:ext cx="28432528" cy="32127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1" name="CustomShape 1"/>
          <p:cNvSpPr/>
          <p:nvPr/>
        </p:nvSpPr>
        <p:spPr>
          <a:xfrm>
            <a:off x="2231778" y="2218512"/>
            <a:ext cx="24997202" cy="277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IN" sz="8800" b="1" strike="noStrike" spc="-1" dirty="0">
                <a:solidFill>
                  <a:srgbClr val="C00000"/>
                </a:solidFill>
                <a:latin typeface="Garamond"/>
              </a:rPr>
              <a:t>Design &amp; Implementation of</a:t>
            </a:r>
            <a:r>
              <a:rPr lang="en-IN" sz="8800" b="1" spc="-1" dirty="0">
                <a:solidFill>
                  <a:srgbClr val="C00000"/>
                </a:solidFill>
                <a:latin typeface="Garamond"/>
              </a:rPr>
              <a:t> </a:t>
            </a:r>
            <a:r>
              <a:rPr lang="en-IN" sz="8800" b="1" strike="noStrike" spc="-1" dirty="0">
                <a:solidFill>
                  <a:srgbClr val="C00000"/>
                </a:solidFill>
                <a:latin typeface="Garamond"/>
              </a:rPr>
              <a:t>Quantum Computing</a:t>
            </a:r>
            <a:r>
              <a:rPr lang="en-IN" sz="8800" b="1" spc="-1" dirty="0">
                <a:solidFill>
                  <a:srgbClr val="C00000"/>
                </a:solidFill>
                <a:latin typeface="Garamond"/>
              </a:rPr>
              <a:t> </a:t>
            </a:r>
            <a:endParaRPr lang="en-IN" sz="8800" spc="-1" dirty="0">
              <a:solidFill>
                <a:srgbClr val="000000"/>
              </a:solidFill>
              <a:latin typeface="Garamond"/>
            </a:endParaRPr>
          </a:p>
          <a:p>
            <a:pPr algn="ctr"/>
            <a:r>
              <a:rPr lang="en-IN" sz="8800" b="1" strike="noStrike" spc="-1" dirty="0">
                <a:solidFill>
                  <a:srgbClr val="C00000"/>
                </a:solidFill>
                <a:latin typeface="Garamond"/>
              </a:rPr>
              <a:t>Immune Cryptography Processor</a:t>
            </a:r>
            <a:endParaRPr lang="en-IN" sz="8800" b="0" strike="noStrike" spc="-1">
              <a:latin typeface="Garamond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093085" y="5167464"/>
            <a:ext cx="26238424" cy="91935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ctr"/>
            <a:r>
              <a:rPr lang="en-IN" sz="4800" b="1" strike="noStrike" spc="-1" dirty="0">
                <a:solidFill>
                  <a:srgbClr val="006600"/>
                </a:solidFill>
                <a:latin typeface="Book Antiqua"/>
              </a:rPr>
              <a:t>Abhishek Agrawal (</a:t>
            </a:r>
            <a:r>
              <a:rPr lang="en-IN" sz="4800" b="1" spc="-1" dirty="0">
                <a:solidFill>
                  <a:srgbClr val="006600"/>
                </a:solidFill>
                <a:latin typeface="Book Antiqua"/>
              </a:rPr>
              <a:t>150102002)         </a:t>
            </a:r>
            <a:r>
              <a:rPr lang="en-IN" sz="4800" b="1" spc="-1" dirty="0" err="1">
                <a:solidFill>
                  <a:srgbClr val="006600"/>
                </a:solidFill>
                <a:latin typeface="Book Antiqua"/>
              </a:rPr>
              <a:t>Souradip</a:t>
            </a:r>
            <a:r>
              <a:rPr lang="en-IN" sz="4800" b="1" strike="noStrike" spc="-1" dirty="0">
                <a:solidFill>
                  <a:srgbClr val="006600"/>
                </a:solidFill>
                <a:latin typeface="Book Antiqua"/>
              </a:rPr>
              <a:t> Pal (150102076)</a:t>
            </a:r>
            <a:endParaRPr lang="en-IN" sz="4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9295" y="6231960"/>
            <a:ext cx="30308465" cy="96220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Book Antiqua"/>
                <a:ea typeface="MS Mincho"/>
              </a:rPr>
              <a:t>Department of Electronics and Electrical Engineering, Indian Institute of Technology Guwahati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358894" y="10596734"/>
            <a:ext cx="12929760" cy="763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1. INTRODUCTION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48970" y="18816040"/>
            <a:ext cx="13019400" cy="89121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sz="4400" b="1" strike="noStrike" spc="-1">
                <a:solidFill>
                  <a:srgbClr val="000099"/>
                </a:solidFill>
                <a:latin typeface="Garamond"/>
              </a:rPr>
              <a:t>2. </a:t>
            </a:r>
            <a:r>
              <a:rPr lang="en-IN" sz="4400" b="1" spc="-1">
                <a:solidFill>
                  <a:srgbClr val="000099"/>
                </a:solidFill>
                <a:latin typeface="Garamond"/>
              </a:rPr>
              <a:t>PROPOSED APPROACH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5179040" y="35410763"/>
            <a:ext cx="13037040" cy="7855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sz="4400" b="1" strike="noStrike" spc="-1">
                <a:solidFill>
                  <a:srgbClr val="000099"/>
                </a:solidFill>
                <a:latin typeface="Garamond"/>
              </a:rPr>
              <a:t>5. </a:t>
            </a:r>
            <a:r>
              <a:rPr lang="en-IN" sz="4400" b="1" spc="-1">
                <a:solidFill>
                  <a:srgbClr val="000099"/>
                </a:solidFill>
                <a:latin typeface="Garamond"/>
              </a:rPr>
              <a:t>RESULTS &amp; CONCLUSION</a:t>
            </a:r>
            <a:endParaRPr lang="en-IN" sz="4400" b="0" strike="noStrike" spc="-1">
              <a:latin typeface="Garamond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344541" y="27890729"/>
            <a:ext cx="13020840" cy="7138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0099"/>
                </a:solidFill>
                <a:latin typeface="Garamond"/>
              </a:rPr>
              <a:t>3. </a:t>
            </a:r>
            <a:r>
              <a:rPr lang="en-IN" sz="4400" b="1" spc="-1">
                <a:solidFill>
                  <a:srgbClr val="000099"/>
                </a:solidFill>
                <a:latin typeface="Garamond"/>
              </a:rPr>
              <a:t>DESIGN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pic>
        <p:nvPicPr>
          <p:cNvPr id="49" name="Picture 79"/>
          <p:cNvPicPr/>
          <p:nvPr/>
        </p:nvPicPr>
        <p:blipFill>
          <a:blip r:embed="rId2"/>
          <a:stretch/>
        </p:blipFill>
        <p:spPr>
          <a:xfrm>
            <a:off x="26991463" y="531448"/>
            <a:ext cx="2423143" cy="2514762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9"/>
          <p:cNvSpPr/>
          <p:nvPr/>
        </p:nvSpPr>
        <p:spPr>
          <a:xfrm>
            <a:off x="1358894" y="11433874"/>
            <a:ext cx="13634217" cy="748255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Most of the present-day encryption algorithms are largely designed around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'trap-door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functions' which are problems with sufficient computational hardness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 like integer factorization, discrete logarithm problem etc.</a:t>
            </a:r>
            <a:endParaRPr lang="en-IN" sz="3600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These problems can be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efficiently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solved using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a quantum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computer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running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Shor's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algorithm within reasonable </a:t>
            </a:r>
            <a:r>
              <a:rPr lang="en-IN" sz="3600" b="0" strike="noStrike" spc="-1" dirty="0">
                <a:solidFill>
                  <a:srgbClr val="000000"/>
                </a:solidFill>
                <a:latin typeface="Century Schoolbook"/>
              </a:rPr>
              <a:t>time.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 dirty="0">
                <a:solidFill>
                  <a:srgbClr val="000000"/>
                </a:solidFill>
                <a:latin typeface="Century Schoolbook"/>
              </a:rPr>
              <a:t>The proposed approach attempts to create a chaos-based cryptosystem which is resistant against such brute-force quantum computing attacks.</a:t>
            </a:r>
            <a:r>
              <a:rPr lang="en-IN" sz="3600" spc="-1" dirty="0">
                <a:solidFill>
                  <a:srgbClr val="000000"/>
                </a:solidFill>
                <a:latin typeface="Century Schoolbook"/>
              </a:rPr>
              <a:t> 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 dirty="0">
                <a:solidFill>
                  <a:srgbClr val="000000"/>
                </a:solidFill>
                <a:latin typeface="Century Schoolbook"/>
              </a:rPr>
              <a:t>The aim is to design and implement the cryptosystem in 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dedicated hardware like FPGA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and analyse its performance and security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.</a:t>
            </a:r>
          </a:p>
        </p:txBody>
      </p:sp>
      <p:sp>
        <p:nvSpPr>
          <p:cNvPr id="51" name="CustomShape 10"/>
          <p:cNvSpPr/>
          <p:nvPr/>
        </p:nvSpPr>
        <p:spPr>
          <a:xfrm>
            <a:off x="1491978" y="19926675"/>
            <a:ext cx="13499640" cy="798821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Simulate a 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multi-pendulum system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using state space method in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order to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generate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a chaotic map.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Use Baptista-type interval partitioning of the map for encrypting plaintext into ciphertext and vice-versa.</a:t>
            </a:r>
            <a:endParaRPr lang="en-IN" sz="3600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Implement the encryption-decryption algorithm on FPGA  and perform  necessary optimizations at hardware level to achieve computational efficiency.</a:t>
            </a:r>
            <a:endParaRPr lang="en-IN" sz="3600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Implement ALU with variable precision to enable the study of variation in the level of security based on precision.</a:t>
            </a:r>
            <a:endParaRPr lang="en-IN" sz="3600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Generate and maintain a set of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valid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keys for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mapping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.</a:t>
            </a:r>
            <a:endParaRPr lang="en-IN" sz="3600" b="0" strike="noStrike" spc="-1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latin typeface="Century Schoolbook"/>
              </a:rPr>
              <a:t>Implemented USB and Ethernet modules  for </a:t>
            </a:r>
            <a:r>
              <a:rPr lang="en-IN" sz="3600" spc="-1" dirty="0">
                <a:latin typeface="Century Schoolbook"/>
              </a:rPr>
              <a:t>interfacing with external devices. 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15522062" y="11595347"/>
            <a:ext cx="13544499" cy="188819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The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 simulation of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multi-pendulum system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was verified in MATLAB and a set of valid keys for generation of chaotic maps from the model were generated.</a:t>
            </a:r>
            <a:endParaRPr lang="en-IN" sz="3600" b="0" strike="noStrike" spc="-1" dirty="0">
              <a:latin typeface="Times New Roman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15300720" y="10588893"/>
            <a:ext cx="13003560" cy="763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99"/>
                </a:solidFill>
                <a:latin typeface="Garamond" panose="02020404030301010803" pitchFamily="18" charset="0"/>
              </a:rPr>
              <a:t>4. </a:t>
            </a:r>
            <a:r>
              <a:rPr lang="en-IN" sz="4400" b="1" spc="-1" dirty="0">
                <a:solidFill>
                  <a:srgbClr val="000099"/>
                </a:solidFill>
                <a:latin typeface="Garamond" panose="02020404030301010803" pitchFamily="18" charset="0"/>
              </a:rPr>
              <a:t>WORK PROGRESS</a:t>
            </a:r>
            <a:endParaRPr lang="en-IN" sz="4400" b="0" strike="noStrike" spc="-1" dirty="0">
              <a:latin typeface="Garamond" panose="02020404030301010803" pitchFamily="18" charset="0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1358691" y="28805048"/>
            <a:ext cx="13428615" cy="2681933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/>
        </p:blipFill>
        <p:spPr>
          <a:xfrm>
            <a:off x="1494719" y="32400664"/>
            <a:ext cx="6840755" cy="5469951"/>
          </a:xfrm>
          <a:prstGeom prst="rect">
            <a:avLst/>
          </a:prstGeom>
          <a:ln>
            <a:noFill/>
          </a:ln>
        </p:spPr>
      </p:pic>
      <p:pic>
        <p:nvPicPr>
          <p:cNvPr id="56" name="Picture 55" descr="A close up of a map&#10;&#10;Description generated with high confidence"/>
          <p:cNvPicPr/>
          <p:nvPr/>
        </p:nvPicPr>
        <p:blipFill>
          <a:blip r:embed="rId5"/>
          <a:stretch/>
        </p:blipFill>
        <p:spPr>
          <a:xfrm>
            <a:off x="15613120" y="13480484"/>
            <a:ext cx="6661097" cy="5326915"/>
          </a:xfrm>
          <a:prstGeom prst="rect">
            <a:avLst/>
          </a:prstGeom>
          <a:ln>
            <a:noFill/>
          </a:ln>
        </p:spPr>
      </p:pic>
      <p:sp>
        <p:nvSpPr>
          <p:cNvPr id="57" name="CustomShape 13"/>
          <p:cNvSpPr/>
          <p:nvPr/>
        </p:nvSpPr>
        <p:spPr>
          <a:xfrm>
            <a:off x="15522048" y="19028632"/>
            <a:ext cx="13544499" cy="274208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 dirty="0">
                <a:solidFill>
                  <a:srgbClr val="000000"/>
                </a:solidFill>
                <a:latin typeface="Century Schoolbook"/>
              </a:rPr>
              <a:t>Necessary statistical analysis were performed for testing randomness of the chaotic map.</a:t>
            </a: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 dirty="0">
                <a:solidFill>
                  <a:srgbClr val="000000"/>
                </a:solidFill>
                <a:latin typeface="Century Schoolbook"/>
              </a:rPr>
              <a:t>Hardware implementation was carried on the target device </a:t>
            </a:r>
            <a:r>
              <a:rPr lang="en-IN" sz="3600" spc="-1" dirty="0" err="1">
                <a:solidFill>
                  <a:srgbClr val="000000"/>
                </a:solidFill>
                <a:latin typeface="Century Schoolbook"/>
              </a:rPr>
              <a:t>Digilent</a:t>
            </a:r>
            <a:r>
              <a:rPr lang="en-IN" sz="3600" spc="-1" dirty="0">
                <a:solidFill>
                  <a:srgbClr val="000000"/>
                </a:solidFill>
                <a:latin typeface="Century Schoolbook"/>
              </a:rPr>
              <a:t> Nexys4 board having Xilinx Artix-7 FPGA.</a:t>
            </a:r>
            <a:endParaRPr lang="en-US" sz="3600" dirty="0">
              <a:latin typeface="Century Schoolbook"/>
            </a:endParaRPr>
          </a:p>
          <a:p>
            <a:pPr marL="63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</a:pPr>
            <a:endParaRPr lang="en-IN" sz="3600" spc="-1" dirty="0">
              <a:latin typeface="Century Schoolbook"/>
            </a:endParaRPr>
          </a:p>
          <a:p>
            <a:pPr marL="723900" indent="-723265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endParaRPr lang="en-IN" sz="3600" b="0" strike="noStrike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lnSpc>
                <a:spcPct val="100000"/>
              </a:lnSpc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endParaRPr lang="en-IN" sz="3600" b="0" strike="noStrike" spc="-1" dirty="0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endParaRPr lang="en-IN" sz="3600" spc="-1" dirty="0"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Wingdings" charset="2"/>
              <a:buChar char=""/>
            </a:pPr>
            <a:endParaRPr lang="en-IN" sz="3600" spc="-1" dirty="0">
              <a:latin typeface="Century Schoolbook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15514817" y="26702610"/>
            <a:ext cx="13342634" cy="25522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572135" indent="-571500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/>
              <a:buChar char="•"/>
            </a:pPr>
            <a:r>
              <a:rPr lang="en-IN" sz="3600" spc="-1" dirty="0">
                <a:latin typeface="Century Schoolbook"/>
                <a:cs typeface="Times New Roman"/>
              </a:rPr>
              <a:t>The keys and the mapped values were stored in LUTs in the FPGA for fast encryption and decryption.</a:t>
            </a:r>
          </a:p>
          <a:p>
            <a:pPr marL="572135" indent="-571500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/>
              <a:buChar char="•"/>
            </a:pPr>
            <a:r>
              <a:rPr lang="en-IN" sz="3600" spc="-1" dirty="0">
                <a:latin typeface="Century Schoolbook"/>
                <a:cs typeface="Times New Roman"/>
              </a:rPr>
              <a:t>Encryption &amp; decryption modules were implemented and tested against the software simulations.</a:t>
            </a:r>
            <a:endParaRPr lang="en-US" dirty="0"/>
          </a:p>
        </p:txBody>
      </p:sp>
      <p:pic>
        <p:nvPicPr>
          <p:cNvPr id="59" name="Picture 58" descr="A close up of a piece of paper&#10;&#10;Description generated with high confidence"/>
          <p:cNvPicPr/>
          <p:nvPr/>
        </p:nvPicPr>
        <p:blipFill>
          <a:blip r:embed="rId6"/>
          <a:stretch/>
        </p:blipFill>
        <p:spPr>
          <a:xfrm>
            <a:off x="22209762" y="13397956"/>
            <a:ext cx="7067287" cy="5407559"/>
          </a:xfrm>
          <a:prstGeom prst="rect">
            <a:avLst/>
          </a:prstGeom>
          <a:ln>
            <a:noFill/>
          </a:ln>
        </p:spPr>
      </p:pic>
      <p:pic>
        <p:nvPicPr>
          <p:cNvPr id="60" name="Picture 59" descr="A close up of a map&#10;&#10;Description generated with very high confidence"/>
          <p:cNvPicPr/>
          <p:nvPr/>
        </p:nvPicPr>
        <p:blipFill>
          <a:blip r:embed="rId7"/>
          <a:stretch/>
        </p:blipFill>
        <p:spPr>
          <a:xfrm>
            <a:off x="16016312" y="21779302"/>
            <a:ext cx="12833937" cy="4706289"/>
          </a:xfrm>
          <a:prstGeom prst="rect">
            <a:avLst/>
          </a:prstGeom>
          <a:ln>
            <a:noFill/>
          </a:ln>
        </p:spPr>
      </p:pic>
      <p:pic>
        <p:nvPicPr>
          <p:cNvPr id="62" name="Picture 61" descr="A screenshot of a computer&#10;&#10;Description generated with very high confidence"/>
          <p:cNvPicPr/>
          <p:nvPr/>
        </p:nvPicPr>
        <p:blipFill>
          <a:blip r:embed="rId8"/>
          <a:stretch/>
        </p:blipFill>
        <p:spPr>
          <a:xfrm>
            <a:off x="16009092" y="29235851"/>
            <a:ext cx="12952490" cy="5668749"/>
          </a:xfrm>
          <a:prstGeom prst="rect">
            <a:avLst/>
          </a:prstGeom>
          <a:ln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5322380" y="36196801"/>
            <a:ext cx="13968000" cy="556330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data from the hardware simulation in Xilinx Vivado matched with that of the software simulations.</a:t>
            </a:r>
            <a:endParaRPr lang="en-IN" sz="3600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algorithm can be extended for asymmetric key cryptosystems for usage in secure communication.</a:t>
            </a:r>
            <a:endParaRPr lang="en-IN" sz="3600" spc="-1" dirty="0">
              <a:solidFill>
                <a:srgbClr val="000000"/>
              </a:solidFill>
              <a:latin typeface="Century Schoolbook"/>
            </a:endParaRP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solidFill>
                  <a:srgbClr val="000000"/>
                </a:solidFill>
                <a:latin typeface="Century Schoolbook"/>
              </a:rPr>
              <a:t>The hardware</a:t>
            </a:r>
            <a:r>
              <a:rPr lang="en-IN" sz="3600" b="0" strike="noStrike" spc="-1">
                <a:solidFill>
                  <a:srgbClr val="000000"/>
                </a:solidFill>
                <a:latin typeface="Century Schoolbook"/>
              </a:rPr>
              <a:t> implementation </a:t>
            </a:r>
            <a:r>
              <a:rPr lang="en-IN" sz="3600" spc="-1">
                <a:solidFill>
                  <a:srgbClr val="000000"/>
                </a:solidFill>
                <a:latin typeface="Century Schoolbook"/>
              </a:rPr>
              <a:t>can be further optimized by efficient caching of the values generated.</a:t>
            </a:r>
          </a:p>
          <a:p>
            <a:pPr marL="723900" indent="-723265">
              <a:spcBef>
                <a:spcPts val="799"/>
              </a:spcBef>
              <a:spcAft>
                <a:spcPts val="799"/>
              </a:spcAft>
              <a:buClr>
                <a:srgbClr val="000099"/>
              </a:buClr>
              <a:buSzPct val="80000"/>
              <a:buFont typeface="Arial" charset="2"/>
              <a:buChar char="•"/>
            </a:pPr>
            <a:r>
              <a:rPr lang="en-IN" sz="3600" spc="-1">
                <a:latin typeface="Century Schoolbook"/>
              </a:rPr>
              <a:t>Through a number of analysis, we conclude that this cryptosystem can provide the desired level of chaos and security against quantum crypto-attacks.</a:t>
            </a:r>
            <a:endParaRPr lang="en-IN" sz="3600" b="0" strike="noStrike" spc="-1" dirty="0">
              <a:latin typeface="Century Schoolboo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EBB52-C378-48CF-BFBF-B476C574F7BB}"/>
              </a:ext>
            </a:extLst>
          </p:cNvPr>
          <p:cNvSpPr txBox="1"/>
          <p:nvPr/>
        </p:nvSpPr>
        <p:spPr>
          <a:xfrm>
            <a:off x="1487259" y="38840208"/>
            <a:ext cx="1256736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>
                <a:latin typeface="Century Schoolbook"/>
              </a:rPr>
              <a:t>ALU </a:t>
            </a:r>
            <a:r>
              <a:rPr lang="en-US" sz="3600">
                <a:latin typeface="Century Schoolbook"/>
              </a:rPr>
              <a:t>: It consists of addition, multiplication, division &amp; exponentiation modules.</a:t>
            </a:r>
            <a:endParaRPr lang="en-US" sz="3600" dirty="0">
              <a:latin typeface="Century Schoolbook"/>
            </a:endParaRPr>
          </a:p>
          <a:p>
            <a:r>
              <a:rPr lang="en-US" sz="3600" i="1" dirty="0">
                <a:latin typeface="Century Schoolbook"/>
              </a:rPr>
              <a:t>Control Unit</a:t>
            </a:r>
            <a:r>
              <a:rPr lang="en-US" sz="3600" dirty="0">
                <a:latin typeface="Century Schoolbook"/>
              </a:rPr>
              <a:t> : It consists of FSMs like postfix expression </a:t>
            </a:r>
            <a:r>
              <a:rPr lang="en-US" sz="3600">
                <a:latin typeface="Century Schoolbook"/>
              </a:rPr>
              <a:t>evaluator, state space value calculator, top-level FSM etc.</a:t>
            </a:r>
          </a:p>
          <a:p>
            <a:r>
              <a:rPr lang="en-US" sz="3600" i="1">
                <a:latin typeface="Century Schoolbook"/>
              </a:rPr>
              <a:t>LUT </a:t>
            </a:r>
            <a:r>
              <a:rPr lang="en-US" sz="3600">
                <a:latin typeface="Century Schoolbook"/>
              </a:rPr>
              <a:t>: Stores state variable values and other constants.</a:t>
            </a:r>
            <a:endParaRPr lang="en-US"/>
          </a:p>
        </p:txBody>
      </p:sp>
      <p:pic>
        <p:nvPicPr>
          <p:cNvPr id="25" name="Picture 2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D6E6B9E2-0511-4163-BBC6-AA6B93CA06AD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8589130" y="32285191"/>
            <a:ext cx="6217792" cy="5700880"/>
          </a:xfrm>
          <a:prstGeom prst="rect">
            <a:avLst/>
          </a:prstGeom>
          <a:ln>
            <a:noFill/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203CF-4CA0-4E18-8719-7B0FD951EA93}"/>
              </a:ext>
            </a:extLst>
          </p:cNvPr>
          <p:cNvCxnSpPr/>
          <p:nvPr/>
        </p:nvCxnSpPr>
        <p:spPr>
          <a:xfrm>
            <a:off x="14929502" y="9993684"/>
            <a:ext cx="57682" cy="32127971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468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sangeetha</dc:creator>
  <dc:description/>
  <cp:lastModifiedBy>Souradip Pal</cp:lastModifiedBy>
  <cp:revision>1101</cp:revision>
  <cp:lastPrinted>2018-11-13T21:20:17Z</cp:lastPrinted>
  <dcterms:created xsi:type="dcterms:W3CDTF">2009-11-29T13:10:15Z</dcterms:created>
  <dcterms:modified xsi:type="dcterms:W3CDTF">2019-04-25T09:06:11Z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