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0279975" cy="42808525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1239B3-7901-6CEB-1A5D-8E988E8B879C}" v="65" dt="2019-04-24T19:14:11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4" autoAdjust="0"/>
    <p:restoredTop sz="94660"/>
  </p:normalViewPr>
  <p:slideViewPr>
    <p:cSldViewPr snapToGrid="0">
      <p:cViewPr>
        <p:scale>
          <a:sx n="35" d="100"/>
          <a:sy n="35" d="100"/>
        </p:scale>
        <p:origin x="38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072764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994148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072764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994148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13800" y="1707840"/>
            <a:ext cx="27251280" cy="3313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1514160" y="39677040"/>
            <a:ext cx="7065000" cy="2278800"/>
          </a:xfrm>
          <a:prstGeom prst="rect">
            <a:avLst/>
          </a:prstGeom>
        </p:spPr>
        <p:txBody>
          <a:bodyPr lIns="417600" tIns="208800" rIns="417600" bIns="208800" anchor="ctr"/>
          <a:lstStyle/>
          <a:p>
            <a:pPr>
              <a:lnSpc>
                <a:spcPct val="100000"/>
              </a:lnSpc>
            </a:pPr>
            <a:fld id="{45610A0C-30CA-4EDF-AE44-0D1A8FED92C9}" type="datetime">
              <a:rPr lang="en-IN" sz="5500" b="0" strike="noStrike" spc="-1">
                <a:solidFill>
                  <a:srgbClr val="8B8B8B"/>
                </a:solidFill>
                <a:latin typeface="Arial"/>
              </a:rPr>
              <a:t>24-04-2019</a:t>
            </a:fld>
            <a:endParaRPr lang="en-IN" sz="55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10345680" y="39677040"/>
            <a:ext cx="9588240" cy="2278800"/>
          </a:xfrm>
          <a:prstGeom prst="rect">
            <a:avLst/>
          </a:prstGeom>
        </p:spPr>
        <p:txBody>
          <a:bodyPr lIns="417600" tIns="208800" rIns="417600" bIns="208800" anchor="ctr"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21700800" y="39677040"/>
            <a:ext cx="7065000" cy="2278800"/>
          </a:xfrm>
          <a:prstGeom prst="rect">
            <a:avLst/>
          </a:prstGeom>
        </p:spPr>
        <p:txBody>
          <a:bodyPr lIns="417600" tIns="208800" rIns="417600" bIns="208800" anchor="ctr"/>
          <a:lstStyle/>
          <a:p>
            <a:pPr algn="r">
              <a:lnSpc>
                <a:spcPct val="100000"/>
              </a:lnSpc>
            </a:pPr>
            <a:fld id="{A8CDF0BC-C87F-4353-9584-7B5C80D8E635}" type="slidenum">
              <a:rPr lang="en-IN" sz="5500" b="0" strike="noStrike" spc="-1">
                <a:solidFill>
                  <a:srgbClr val="8B8B8B"/>
                </a:solidFill>
                <a:latin typeface="Arial"/>
              </a:rPr>
              <a:t>‹#›</a:t>
            </a:fld>
            <a:endParaRPr lang="en-IN" sz="55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81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6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1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91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8160" y="2131920"/>
            <a:ext cx="30279600" cy="2771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8800" b="1" strike="noStrike" spc="-1" dirty="0">
                <a:solidFill>
                  <a:srgbClr val="C00000"/>
                </a:solidFill>
                <a:latin typeface="Garamond" panose="02020404030301010803" pitchFamily="18" charset="0"/>
              </a:rPr>
              <a:t>Design &amp; Implementation of Quantum Computing </a:t>
            </a:r>
            <a:endParaRPr lang="en-IN" sz="8800" b="0" strike="noStrike" spc="-1" dirty="0">
              <a:latin typeface="Garamond" panose="02020404030301010803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IN" sz="8800" b="1" strike="noStrike" spc="-1" dirty="0">
                <a:solidFill>
                  <a:srgbClr val="C00000"/>
                </a:solidFill>
                <a:latin typeface="Garamond" panose="02020404030301010803" pitchFamily="18" charset="0"/>
              </a:rPr>
              <a:t>Immune Cryptography Processor</a:t>
            </a:r>
            <a:endParaRPr lang="en-IN" sz="8800" b="0" strike="noStrike" spc="-1" dirty="0">
              <a:latin typeface="Garamond" panose="02020404030301010803" pitchFamily="18" charset="0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82800" y="4994280"/>
            <a:ext cx="30279600" cy="1583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800" b="1" strike="noStrike" spc="-1" dirty="0">
                <a:solidFill>
                  <a:srgbClr val="006600"/>
                </a:solidFill>
                <a:latin typeface="Book Antiqua"/>
              </a:rPr>
              <a:t>Abhishek Agrawal (150102002)			Souradip Pal (150102076) </a:t>
            </a:r>
            <a:endParaRPr lang="en-IN" sz="4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5000" b="1" strike="noStrike" spc="-1" dirty="0">
                <a:solidFill>
                  <a:srgbClr val="006600"/>
                </a:solidFill>
                <a:latin typeface="Book Antiqua"/>
              </a:rPr>
              <a:t> </a:t>
            </a:r>
            <a:endParaRPr lang="en-IN" sz="5000" b="0" strike="noStrike" spc="-1" dirty="0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38160" y="6231960"/>
            <a:ext cx="30279600" cy="1308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 dirty="0">
                <a:solidFill>
                  <a:srgbClr val="000000"/>
                </a:solidFill>
                <a:latin typeface="Book Antiqua"/>
                <a:ea typeface="MS Mincho"/>
              </a:rPr>
              <a:t>Department of Electronics and Electrical Engineering, Indian Institute of Technology Guwahati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1342298" y="7603740"/>
            <a:ext cx="28208427" cy="2818936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IN" sz="4800" b="1" strike="noStrike" spc="-1" dirty="0">
                <a:solidFill>
                  <a:srgbClr val="C00000"/>
                </a:solidFill>
                <a:latin typeface="Garamond"/>
              </a:rPr>
              <a:t>Abstract:</a:t>
            </a:r>
            <a:r>
              <a:rPr lang="en-IN" sz="4800" b="0" strike="noStrike" spc="-1" dirty="0">
                <a:solidFill>
                  <a:srgbClr val="000000"/>
                </a:solidFill>
                <a:latin typeface="Garamond"/>
              </a:rPr>
              <a:t> </a:t>
            </a:r>
            <a:r>
              <a:rPr lang="en-IN" sz="4400" b="0" i="1" strike="noStrike" spc="-1" dirty="0">
                <a:solidFill>
                  <a:srgbClr val="000000"/>
                </a:solidFill>
                <a:latin typeface="Dante"/>
              </a:rPr>
              <a:t>This project aims at designing a chaos-based cryptographic system that is immune against attacks by both quantum and classical computers. The encryption-decryption scheme proposed here is based on </a:t>
            </a:r>
            <a:r>
              <a:rPr lang="en-IN" sz="4400" i="1" spc="-1" dirty="0">
                <a:solidFill>
                  <a:srgbClr val="000000"/>
                </a:solidFill>
                <a:latin typeface="Dante"/>
              </a:rPr>
              <a:t>chaotic</a:t>
            </a:r>
            <a:r>
              <a:rPr lang="en-IN" sz="4400" b="0" i="1" strike="noStrike" spc="-1" dirty="0">
                <a:solidFill>
                  <a:srgbClr val="000000"/>
                </a:solidFill>
                <a:latin typeface="Dante"/>
              </a:rPr>
              <a:t> map </a:t>
            </a:r>
            <a:r>
              <a:rPr lang="en-IN" sz="4400" i="1" spc="-1" dirty="0">
                <a:solidFill>
                  <a:srgbClr val="000000"/>
                </a:solidFill>
                <a:latin typeface="Dante"/>
              </a:rPr>
              <a:t>generated</a:t>
            </a:r>
            <a:r>
              <a:rPr lang="en-IN" sz="4400" b="0" i="1" strike="noStrike" spc="-1" dirty="0">
                <a:solidFill>
                  <a:srgbClr val="000000"/>
                </a:solidFill>
                <a:latin typeface="Dante"/>
              </a:rPr>
              <a:t> from </a:t>
            </a:r>
            <a:r>
              <a:rPr lang="en-IN" sz="4400" i="1" spc="-1" dirty="0">
                <a:solidFill>
                  <a:srgbClr val="000000"/>
                </a:solidFill>
                <a:latin typeface="Dante"/>
              </a:rPr>
              <a:t>model of </a:t>
            </a:r>
            <a:r>
              <a:rPr lang="en-IN" sz="4400" i="1" spc="-1">
                <a:solidFill>
                  <a:srgbClr val="000000"/>
                </a:solidFill>
                <a:latin typeface="Dante"/>
              </a:rPr>
              <a:t>nonlinear</a:t>
            </a:r>
            <a:r>
              <a:rPr lang="en-IN" sz="4400" b="0" i="1" strike="noStrike" spc="-1">
                <a:solidFill>
                  <a:srgbClr val="000000"/>
                </a:solidFill>
                <a:latin typeface="Dante"/>
              </a:rPr>
              <a:t> dynamic system. Further,</a:t>
            </a:r>
            <a:r>
              <a:rPr lang="en-IN" sz="4400" i="1" spc="-1">
                <a:solidFill>
                  <a:srgbClr val="000000"/>
                </a:solidFill>
                <a:latin typeface="Dante"/>
              </a:rPr>
              <a:t> we present the hardware implementation of the proposed method on Artix FPGA platform.</a:t>
            </a:r>
            <a:endParaRPr lang="en-IN" sz="4400" b="0" i="1" strike="noStrike" spc="-1">
              <a:latin typeface="Dante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1243440" y="10596734"/>
            <a:ext cx="12929760" cy="76392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1" strike="noStrike" spc="-1" dirty="0">
                <a:solidFill>
                  <a:srgbClr val="000099"/>
                </a:solidFill>
                <a:latin typeface="Garamond" panose="02020404030301010803" pitchFamily="18" charset="0"/>
              </a:rPr>
              <a:t>1. INTRODUCTION</a:t>
            </a:r>
            <a:endParaRPr lang="en-IN" sz="4400" b="0" strike="noStrike" spc="-1" dirty="0">
              <a:latin typeface="Garamond" panose="02020404030301010803" pitchFamily="18" charset="0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1118063" y="18902632"/>
            <a:ext cx="13019400" cy="89121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IN" sz="4400" b="1" strike="noStrike" spc="-1">
                <a:solidFill>
                  <a:srgbClr val="000099"/>
                </a:solidFill>
                <a:latin typeface="Garamond"/>
              </a:rPr>
              <a:t>2. </a:t>
            </a:r>
            <a:r>
              <a:rPr lang="en-IN" sz="4400" b="1" spc="-1">
                <a:solidFill>
                  <a:srgbClr val="000099"/>
                </a:solidFill>
                <a:latin typeface="Garamond"/>
              </a:rPr>
              <a:t>PROPOSED APPROACH</a:t>
            </a:r>
            <a:endParaRPr lang="en-IN" sz="4400" b="0" strike="noStrike" spc="-1" dirty="0">
              <a:latin typeface="Garamond" panose="02020404030301010803" pitchFamily="18" charset="0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15179040" y="35410763"/>
            <a:ext cx="13037040" cy="78552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IN" sz="4400" b="1" strike="noStrike" spc="-1">
                <a:solidFill>
                  <a:srgbClr val="000099"/>
                </a:solidFill>
                <a:latin typeface="Garamond"/>
              </a:rPr>
              <a:t>5. </a:t>
            </a:r>
            <a:r>
              <a:rPr lang="en-IN" sz="4400" b="1" spc="-1">
                <a:solidFill>
                  <a:srgbClr val="000099"/>
                </a:solidFill>
                <a:latin typeface="Garamond"/>
              </a:rPr>
              <a:t>RESULTS &amp; CONCLUSION</a:t>
            </a:r>
            <a:endParaRPr lang="en-IN" sz="4400" b="0" strike="noStrike" spc="-1">
              <a:latin typeface="Garamond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1113634" y="27919593"/>
            <a:ext cx="13020840" cy="71388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1" strike="noStrike" spc="-1">
                <a:solidFill>
                  <a:srgbClr val="000099"/>
                </a:solidFill>
                <a:latin typeface="Garamond"/>
              </a:rPr>
              <a:t>3. </a:t>
            </a:r>
            <a:r>
              <a:rPr lang="en-IN" sz="4400" b="1" spc="-1">
                <a:solidFill>
                  <a:srgbClr val="000099"/>
                </a:solidFill>
                <a:latin typeface="Garamond"/>
              </a:rPr>
              <a:t>DESIGN</a:t>
            </a:r>
            <a:endParaRPr lang="en-IN" sz="4400" b="0" strike="noStrike" spc="-1" dirty="0">
              <a:latin typeface="Garamond" panose="02020404030301010803" pitchFamily="18" charset="0"/>
            </a:endParaRPr>
          </a:p>
        </p:txBody>
      </p:sp>
      <p:pic>
        <p:nvPicPr>
          <p:cNvPr id="49" name="Picture 79"/>
          <p:cNvPicPr/>
          <p:nvPr/>
        </p:nvPicPr>
        <p:blipFill>
          <a:blip r:embed="rId2"/>
          <a:stretch/>
        </p:blipFill>
        <p:spPr>
          <a:xfrm>
            <a:off x="27078039" y="329400"/>
            <a:ext cx="2625201" cy="2601360"/>
          </a:xfrm>
          <a:prstGeom prst="rect">
            <a:avLst/>
          </a:prstGeom>
          <a:ln w="9360">
            <a:noFill/>
          </a:ln>
        </p:spPr>
      </p:pic>
      <p:sp>
        <p:nvSpPr>
          <p:cNvPr id="50" name="CustomShape 9"/>
          <p:cNvSpPr/>
          <p:nvPr/>
        </p:nvSpPr>
        <p:spPr>
          <a:xfrm>
            <a:off x="1243440" y="11433874"/>
            <a:ext cx="13634217" cy="748255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723900" indent="-723265"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Arial" charset="2"/>
              <a:buChar char="•"/>
            </a:pPr>
            <a:r>
              <a:rPr lang="en-IN" sz="3600" b="0" strike="noStrike" spc="-1">
                <a:solidFill>
                  <a:srgbClr val="000000"/>
                </a:solidFill>
                <a:latin typeface="Century Schoolbook"/>
              </a:rPr>
              <a:t>Most of the present-day encryption algorithms are largely designed around </a:t>
            </a:r>
            <a:r>
              <a:rPr lang="en-IN" sz="3600" spc="-1">
                <a:solidFill>
                  <a:srgbClr val="000000"/>
                </a:solidFill>
                <a:latin typeface="Century Schoolbook"/>
              </a:rPr>
              <a:t>'trap-door</a:t>
            </a:r>
            <a:r>
              <a:rPr lang="en-IN" sz="3600" b="0" strike="noStrike" spc="-1">
                <a:solidFill>
                  <a:srgbClr val="000000"/>
                </a:solidFill>
                <a:latin typeface="Century Schoolbook"/>
              </a:rPr>
              <a:t> functions' which are problems with sufficient computational hardness</a:t>
            </a:r>
            <a:r>
              <a:rPr lang="en-IN" sz="3600" spc="-1">
                <a:solidFill>
                  <a:srgbClr val="000000"/>
                </a:solidFill>
                <a:latin typeface="Century Schoolbook"/>
              </a:rPr>
              <a:t> like integer factorization, discrete logarithm problem etc.</a:t>
            </a:r>
            <a:endParaRPr lang="en-IN" sz="3600" spc="-1">
              <a:latin typeface="Century Schoolbook"/>
            </a:endParaRPr>
          </a:p>
          <a:p>
            <a:pPr marL="723900" indent="-723265"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Arial" charset="2"/>
              <a:buChar char="•"/>
            </a:pPr>
            <a:r>
              <a:rPr lang="en-IN" sz="3600" b="0" strike="noStrike" spc="-1">
                <a:solidFill>
                  <a:srgbClr val="000000"/>
                </a:solidFill>
                <a:latin typeface="Century Schoolbook"/>
              </a:rPr>
              <a:t>These problems can be </a:t>
            </a:r>
            <a:r>
              <a:rPr lang="en-IN" sz="3600" spc="-1">
                <a:solidFill>
                  <a:srgbClr val="000000"/>
                </a:solidFill>
                <a:latin typeface="Century Schoolbook"/>
              </a:rPr>
              <a:t>efficiently</a:t>
            </a:r>
            <a:r>
              <a:rPr lang="en-IN" sz="3600" b="0" strike="noStrike" spc="-1">
                <a:solidFill>
                  <a:srgbClr val="000000"/>
                </a:solidFill>
                <a:latin typeface="Century Schoolbook"/>
              </a:rPr>
              <a:t> solved using </a:t>
            </a:r>
            <a:r>
              <a:rPr lang="en-IN" sz="3600" spc="-1">
                <a:solidFill>
                  <a:srgbClr val="000000"/>
                </a:solidFill>
                <a:latin typeface="Century Schoolbook"/>
              </a:rPr>
              <a:t>a quantum</a:t>
            </a:r>
            <a:r>
              <a:rPr lang="en-IN" sz="3600" b="0" strike="noStrike" spc="-1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IN" sz="3600" spc="-1">
                <a:solidFill>
                  <a:srgbClr val="000000"/>
                </a:solidFill>
                <a:latin typeface="Century Schoolbook"/>
              </a:rPr>
              <a:t>computer</a:t>
            </a:r>
            <a:r>
              <a:rPr lang="en-IN" sz="3600" b="0" strike="noStrike" spc="-1">
                <a:solidFill>
                  <a:srgbClr val="000000"/>
                </a:solidFill>
                <a:latin typeface="Century Schoolbook"/>
              </a:rPr>
              <a:t> running </a:t>
            </a:r>
            <a:r>
              <a:rPr lang="en-IN" sz="3600" spc="-1">
                <a:solidFill>
                  <a:srgbClr val="000000"/>
                </a:solidFill>
                <a:latin typeface="Century Schoolbook"/>
              </a:rPr>
              <a:t>Shor's</a:t>
            </a:r>
            <a:r>
              <a:rPr lang="en-IN" sz="3600" b="0" strike="noStrike" spc="-1">
                <a:solidFill>
                  <a:srgbClr val="000000"/>
                </a:solidFill>
                <a:latin typeface="Century Schoolbook"/>
              </a:rPr>
              <a:t> algorithm within reasonable </a:t>
            </a:r>
            <a:r>
              <a:rPr lang="en-IN" sz="3600" b="0" strike="noStrike" spc="-1" dirty="0">
                <a:solidFill>
                  <a:srgbClr val="000000"/>
                </a:solidFill>
                <a:latin typeface="Century Schoolbook"/>
              </a:rPr>
              <a:t>time.</a:t>
            </a:r>
            <a:endParaRPr lang="en-IN" sz="3600" b="0" strike="noStrike" spc="-1">
              <a:latin typeface="Century Schoolbook"/>
            </a:endParaRPr>
          </a:p>
          <a:p>
            <a:pPr marL="723900" indent="-723265"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Arial" charset="2"/>
              <a:buChar char="•"/>
            </a:pPr>
            <a:r>
              <a:rPr lang="en-IN" sz="3600" b="0" strike="noStrike" spc="-1" dirty="0">
                <a:solidFill>
                  <a:srgbClr val="000000"/>
                </a:solidFill>
                <a:latin typeface="Century Schoolbook"/>
              </a:rPr>
              <a:t>The proposed approach attempts to create a chaos-based cryptosystem which is resistant against such brute-force quantum computing attacks.</a:t>
            </a:r>
            <a:r>
              <a:rPr lang="en-IN" sz="3600" spc="-1" dirty="0">
                <a:solidFill>
                  <a:srgbClr val="000000"/>
                </a:solidFill>
                <a:latin typeface="Century Schoolbook"/>
              </a:rPr>
              <a:t> </a:t>
            </a:r>
            <a:endParaRPr lang="en-IN" sz="3600" b="0" strike="noStrike" spc="-1">
              <a:latin typeface="Century Schoolbook"/>
            </a:endParaRPr>
          </a:p>
          <a:p>
            <a:pPr marL="723900" indent="-723265"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Arial" charset="2"/>
              <a:buChar char="•"/>
            </a:pPr>
            <a:r>
              <a:rPr lang="en-IN" sz="3600" b="0" strike="noStrike" spc="-1" dirty="0">
                <a:solidFill>
                  <a:srgbClr val="000000"/>
                </a:solidFill>
                <a:latin typeface="Century Schoolbook"/>
              </a:rPr>
              <a:t>The aim is to design and implement the cryptosystem in </a:t>
            </a:r>
            <a:r>
              <a:rPr lang="en-IN" sz="3600" b="0" strike="noStrike" spc="-1">
                <a:solidFill>
                  <a:srgbClr val="000000"/>
                </a:solidFill>
                <a:latin typeface="Century Schoolbook"/>
              </a:rPr>
              <a:t>dedicated hardware like FPGA </a:t>
            </a:r>
            <a:r>
              <a:rPr lang="en-IN" sz="3600" spc="-1">
                <a:solidFill>
                  <a:srgbClr val="000000"/>
                </a:solidFill>
                <a:latin typeface="Century Schoolbook"/>
              </a:rPr>
              <a:t>and analyse its performance and security</a:t>
            </a:r>
            <a:r>
              <a:rPr lang="en-IN" sz="3600" b="0" strike="noStrike" spc="-1">
                <a:solidFill>
                  <a:srgbClr val="000000"/>
                </a:solidFill>
                <a:latin typeface="Century Schoolbook"/>
              </a:rPr>
              <a:t>.</a:t>
            </a:r>
          </a:p>
        </p:txBody>
      </p:sp>
      <p:sp>
        <p:nvSpPr>
          <p:cNvPr id="51" name="CustomShape 10"/>
          <p:cNvSpPr/>
          <p:nvPr/>
        </p:nvSpPr>
        <p:spPr>
          <a:xfrm>
            <a:off x="1174480" y="19926675"/>
            <a:ext cx="13499640" cy="7988217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723900" indent="-723265"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Arial" charset="2"/>
              <a:buChar char="•"/>
            </a:pPr>
            <a:r>
              <a:rPr lang="en-IN" sz="3600" spc="-1">
                <a:solidFill>
                  <a:srgbClr val="000000"/>
                </a:solidFill>
                <a:latin typeface="Century Schoolbook"/>
              </a:rPr>
              <a:t>Simulate a </a:t>
            </a:r>
            <a:r>
              <a:rPr lang="en-IN" sz="3600" b="0" strike="noStrike" spc="-1">
                <a:solidFill>
                  <a:srgbClr val="000000"/>
                </a:solidFill>
                <a:latin typeface="Century Schoolbook"/>
              </a:rPr>
              <a:t>multi-pendulum system </a:t>
            </a:r>
            <a:r>
              <a:rPr lang="en-IN" sz="3600" spc="-1">
                <a:solidFill>
                  <a:srgbClr val="000000"/>
                </a:solidFill>
                <a:latin typeface="Century Schoolbook"/>
              </a:rPr>
              <a:t>using state space method in</a:t>
            </a:r>
            <a:r>
              <a:rPr lang="en-IN" sz="3600" b="0" strike="noStrike" spc="-1">
                <a:solidFill>
                  <a:srgbClr val="000000"/>
                </a:solidFill>
                <a:latin typeface="Century Schoolbook"/>
              </a:rPr>
              <a:t> order to </a:t>
            </a:r>
            <a:r>
              <a:rPr lang="en-IN" sz="3600" spc="-1">
                <a:solidFill>
                  <a:srgbClr val="000000"/>
                </a:solidFill>
                <a:latin typeface="Century Schoolbook"/>
              </a:rPr>
              <a:t>generate</a:t>
            </a:r>
            <a:r>
              <a:rPr lang="en-IN" sz="3600" b="0" strike="noStrike" spc="-1">
                <a:solidFill>
                  <a:srgbClr val="000000"/>
                </a:solidFill>
                <a:latin typeface="Century Schoolbook"/>
              </a:rPr>
              <a:t> a chaotic map.</a:t>
            </a:r>
            <a:endParaRPr lang="en-IN" sz="3600" b="0" strike="noStrike" spc="-1">
              <a:latin typeface="Century Schoolbook"/>
            </a:endParaRPr>
          </a:p>
          <a:p>
            <a:pPr marL="723900" indent="-723265"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Arial" charset="2"/>
              <a:buChar char="•"/>
            </a:pPr>
            <a:r>
              <a:rPr lang="en-IN" sz="3600" spc="-1">
                <a:solidFill>
                  <a:srgbClr val="000000"/>
                </a:solidFill>
                <a:latin typeface="Century Schoolbook"/>
              </a:rPr>
              <a:t>Use Baptista-type interval partitioning of the map for encrypting plaintext into ciphertext and vice-versa.</a:t>
            </a:r>
            <a:endParaRPr lang="en-IN" sz="3600" spc="-1" dirty="0">
              <a:solidFill>
                <a:srgbClr val="000000"/>
              </a:solidFill>
              <a:latin typeface="Century Schoolbook"/>
            </a:endParaRPr>
          </a:p>
          <a:p>
            <a:pPr marL="723900" indent="-723265"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Arial" charset="2"/>
              <a:buChar char="•"/>
            </a:pPr>
            <a:r>
              <a:rPr lang="en-IN" sz="3600" spc="-1">
                <a:solidFill>
                  <a:srgbClr val="000000"/>
                </a:solidFill>
                <a:latin typeface="Century Schoolbook"/>
              </a:rPr>
              <a:t>Implement the encryption-decryption algorithm on FPGA  and perform  necessary optimizations at hardware level to achieve computational efficiency.</a:t>
            </a:r>
            <a:endParaRPr lang="en-IN" sz="3600" spc="-1">
              <a:latin typeface="Century Schoolbook"/>
            </a:endParaRPr>
          </a:p>
          <a:p>
            <a:pPr marL="723900" indent="-723265"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Arial" charset="2"/>
              <a:buChar char="•"/>
            </a:pPr>
            <a:r>
              <a:rPr lang="en-IN" sz="3600" spc="-1">
                <a:solidFill>
                  <a:srgbClr val="000000"/>
                </a:solidFill>
                <a:latin typeface="Century Schoolbook"/>
              </a:rPr>
              <a:t>Implement ALU with variable precision to enable the study of variation in the level of security based on precision.</a:t>
            </a:r>
            <a:endParaRPr lang="en-IN" sz="3600" spc="-1">
              <a:latin typeface="Century Schoolbook"/>
            </a:endParaRPr>
          </a:p>
          <a:p>
            <a:pPr marL="723900" indent="-723265"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Arial" charset="2"/>
              <a:buChar char="•"/>
            </a:pPr>
            <a:r>
              <a:rPr lang="en-IN" sz="3600" spc="-1">
                <a:solidFill>
                  <a:srgbClr val="000000"/>
                </a:solidFill>
                <a:latin typeface="Century Schoolbook"/>
              </a:rPr>
              <a:t>Generate and maintain a set of</a:t>
            </a:r>
            <a:r>
              <a:rPr lang="en-IN" sz="3600" b="0" strike="noStrike" spc="-1">
                <a:solidFill>
                  <a:srgbClr val="000000"/>
                </a:solidFill>
                <a:latin typeface="Century Schoolbook"/>
              </a:rPr>
              <a:t> valid </a:t>
            </a:r>
            <a:r>
              <a:rPr lang="en-IN" sz="3600" spc="-1">
                <a:solidFill>
                  <a:srgbClr val="000000"/>
                </a:solidFill>
                <a:latin typeface="Century Schoolbook"/>
              </a:rPr>
              <a:t>keys for</a:t>
            </a:r>
            <a:r>
              <a:rPr lang="en-IN" sz="3600" b="0" strike="noStrike" spc="-1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IN" sz="3600" spc="-1">
                <a:solidFill>
                  <a:srgbClr val="000000"/>
                </a:solidFill>
                <a:latin typeface="Century Schoolbook"/>
              </a:rPr>
              <a:t>the </a:t>
            </a:r>
            <a:r>
              <a:rPr lang="en-IN" sz="3600" b="0" strike="noStrike" spc="-1">
                <a:solidFill>
                  <a:srgbClr val="000000"/>
                </a:solidFill>
                <a:latin typeface="Century Schoolbook"/>
              </a:rPr>
              <a:t>mapping</a:t>
            </a:r>
            <a:r>
              <a:rPr lang="en-IN" sz="3600" spc="-1">
                <a:solidFill>
                  <a:srgbClr val="000000"/>
                </a:solidFill>
                <a:latin typeface="Century Schoolbook"/>
              </a:rPr>
              <a:t>.</a:t>
            </a:r>
            <a:endParaRPr lang="en-IN" sz="3600" b="0" strike="noStrike" spc="-1">
              <a:latin typeface="Century Schoolbook"/>
            </a:endParaRPr>
          </a:p>
          <a:p>
            <a:pPr marL="723900" indent="-723265"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Arial" charset="2"/>
              <a:buChar char="•"/>
            </a:pPr>
            <a:r>
              <a:rPr lang="en-IN" sz="3600" spc="-1">
                <a:latin typeface="Century Schoolbook"/>
              </a:rPr>
              <a:t>Implemented USB and Ethernet modules  for </a:t>
            </a:r>
            <a:r>
              <a:rPr lang="en-IN" sz="3600" spc="-1" dirty="0">
                <a:latin typeface="Century Schoolbook"/>
              </a:rPr>
              <a:t>interfacing with external devices. 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52" name="CustomShape 11"/>
          <p:cNvSpPr/>
          <p:nvPr/>
        </p:nvSpPr>
        <p:spPr>
          <a:xfrm>
            <a:off x="15291154" y="11595347"/>
            <a:ext cx="13544499" cy="1888197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723900" indent="-723265"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Arial" charset="2"/>
              <a:buChar char="•"/>
            </a:pPr>
            <a:r>
              <a:rPr lang="en-IN" sz="3600" b="0" strike="noStrike" spc="-1">
                <a:solidFill>
                  <a:srgbClr val="000000"/>
                </a:solidFill>
                <a:latin typeface="Century Schoolbook"/>
              </a:rPr>
              <a:t>The</a:t>
            </a:r>
            <a:r>
              <a:rPr lang="en-IN" sz="3600" spc="-1">
                <a:solidFill>
                  <a:srgbClr val="000000"/>
                </a:solidFill>
                <a:latin typeface="Century Schoolbook"/>
              </a:rPr>
              <a:t> simulation of</a:t>
            </a:r>
            <a:r>
              <a:rPr lang="en-IN" sz="3600" b="0" strike="noStrike" spc="-1">
                <a:solidFill>
                  <a:srgbClr val="000000"/>
                </a:solidFill>
                <a:latin typeface="Century Schoolbook"/>
              </a:rPr>
              <a:t> multi-pendulum system </a:t>
            </a:r>
            <a:r>
              <a:rPr lang="en-IN" sz="3600" spc="-1">
                <a:solidFill>
                  <a:srgbClr val="000000"/>
                </a:solidFill>
                <a:latin typeface="Century Schoolbook"/>
              </a:rPr>
              <a:t>was verified in MATLAB and a set of valid keys for generation of chaotic maps from the model were generated.</a:t>
            </a:r>
            <a:endParaRPr lang="en-IN" sz="3600" b="0" strike="noStrike" spc="-1" dirty="0">
              <a:latin typeface="Times New Roman"/>
            </a:endParaRPr>
          </a:p>
        </p:txBody>
      </p:sp>
      <p:sp>
        <p:nvSpPr>
          <p:cNvPr id="53" name="CustomShape 12"/>
          <p:cNvSpPr/>
          <p:nvPr/>
        </p:nvSpPr>
        <p:spPr>
          <a:xfrm>
            <a:off x="15300720" y="10588893"/>
            <a:ext cx="13003560" cy="76392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1" strike="noStrike" spc="-1" dirty="0">
                <a:solidFill>
                  <a:srgbClr val="000099"/>
                </a:solidFill>
                <a:latin typeface="Garamond" panose="02020404030301010803" pitchFamily="18" charset="0"/>
              </a:rPr>
              <a:t>4. </a:t>
            </a:r>
            <a:r>
              <a:rPr lang="en-IN" sz="4400" b="1" spc="-1" dirty="0">
                <a:solidFill>
                  <a:srgbClr val="000099"/>
                </a:solidFill>
                <a:latin typeface="Garamond" panose="02020404030301010803" pitchFamily="18" charset="0"/>
              </a:rPr>
              <a:t>WORK PROGRESS</a:t>
            </a:r>
            <a:endParaRPr lang="en-IN" sz="4400" b="0" strike="noStrike" spc="-1" dirty="0">
              <a:latin typeface="Garamond" panose="02020404030301010803" pitchFamily="18" charset="0"/>
            </a:endParaRPr>
          </a:p>
        </p:txBody>
      </p:sp>
      <p:pic>
        <p:nvPicPr>
          <p:cNvPr id="54" name="Picture 53"/>
          <p:cNvPicPr/>
          <p:nvPr/>
        </p:nvPicPr>
        <p:blipFill>
          <a:blip r:embed="rId3"/>
          <a:stretch/>
        </p:blipFill>
        <p:spPr>
          <a:xfrm>
            <a:off x="1243229" y="28805048"/>
            <a:ext cx="13544077" cy="2681933"/>
          </a:xfrm>
          <a:prstGeom prst="rect">
            <a:avLst/>
          </a:prstGeom>
          <a:ln>
            <a:noFill/>
          </a:ln>
        </p:spPr>
      </p:pic>
      <p:pic>
        <p:nvPicPr>
          <p:cNvPr id="55" name="Picture 54"/>
          <p:cNvPicPr/>
          <p:nvPr/>
        </p:nvPicPr>
        <p:blipFill>
          <a:blip r:embed="rId4"/>
          <a:stretch/>
        </p:blipFill>
        <p:spPr>
          <a:xfrm>
            <a:off x="1523573" y="32256344"/>
            <a:ext cx="6754158" cy="5469951"/>
          </a:xfrm>
          <a:prstGeom prst="rect">
            <a:avLst/>
          </a:prstGeom>
          <a:ln>
            <a:noFill/>
          </a:ln>
        </p:spPr>
      </p:pic>
      <p:pic>
        <p:nvPicPr>
          <p:cNvPr id="56" name="Picture 55" descr="A close up of a map&#10;&#10;Description generated with high confidence"/>
          <p:cNvPicPr/>
          <p:nvPr/>
        </p:nvPicPr>
        <p:blipFill>
          <a:blip r:embed="rId5"/>
          <a:stretch/>
        </p:blipFill>
        <p:spPr>
          <a:xfrm>
            <a:off x="15613120" y="13480484"/>
            <a:ext cx="6661097" cy="5326915"/>
          </a:xfrm>
          <a:prstGeom prst="rect">
            <a:avLst/>
          </a:prstGeom>
          <a:ln>
            <a:noFill/>
          </a:ln>
        </p:spPr>
      </p:pic>
      <p:sp>
        <p:nvSpPr>
          <p:cNvPr id="57" name="CustomShape 13"/>
          <p:cNvSpPr/>
          <p:nvPr/>
        </p:nvSpPr>
        <p:spPr>
          <a:xfrm>
            <a:off x="15291141" y="19115224"/>
            <a:ext cx="13544499" cy="381013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723900" indent="-723265"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Arial" charset="2"/>
              <a:buChar char="•"/>
            </a:pPr>
            <a:r>
              <a:rPr lang="en-IN" sz="3600" spc="-1">
                <a:solidFill>
                  <a:srgbClr val="000000"/>
                </a:solidFill>
                <a:latin typeface="Century Schoolbook"/>
              </a:rPr>
              <a:t>Necessary statistical analysis were performed for testing randomness of the chaotic map.</a:t>
            </a:r>
            <a:endParaRPr lang="en-IN" sz="3600" spc="-1" dirty="0">
              <a:solidFill>
                <a:srgbClr val="000000"/>
              </a:solidFill>
              <a:latin typeface="Century Schoolbook"/>
            </a:endParaRPr>
          </a:p>
          <a:p>
            <a:pPr marL="723900" indent="-723265"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Arial" charset="2"/>
              <a:buChar char="•"/>
            </a:pPr>
            <a:r>
              <a:rPr lang="en-IN" sz="3600" spc="-1">
                <a:solidFill>
                  <a:srgbClr val="000000"/>
                </a:solidFill>
                <a:latin typeface="Century Schoolbook"/>
              </a:rPr>
              <a:t>Hardware implementation was carried on the target device </a:t>
            </a:r>
            <a:r>
              <a:rPr lang="en-IN" sz="3600" spc="-1" err="1">
                <a:solidFill>
                  <a:srgbClr val="000000"/>
                </a:solidFill>
                <a:latin typeface="Century Schoolbook"/>
              </a:rPr>
              <a:t>Digilent</a:t>
            </a:r>
            <a:r>
              <a:rPr lang="en-IN" sz="3600" spc="-1">
                <a:solidFill>
                  <a:srgbClr val="000000"/>
                </a:solidFill>
                <a:latin typeface="Century Schoolbook"/>
              </a:rPr>
              <a:t> Nexys4 board having Xilinx Artix-7 FPGA.</a:t>
            </a:r>
            <a:endParaRPr lang="en-US" sz="3600">
              <a:latin typeface="Century Schoolbook"/>
            </a:endParaRPr>
          </a:p>
          <a:p>
            <a:pPr marL="723900" indent="-723265"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Arial" charset="2"/>
              <a:buChar char="•"/>
            </a:pPr>
            <a:r>
              <a:rPr lang="en-IN" sz="3600" spc="-1">
                <a:latin typeface="Century Schoolbook"/>
              </a:rPr>
              <a:t>The keys and the mapped values were stored in LUTs in the FPGA for fast encryption and decryption.</a:t>
            </a:r>
          </a:p>
          <a:p>
            <a:pPr marL="723900" indent="-723265"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Arial" charset="2"/>
              <a:buChar char="•"/>
            </a:pPr>
            <a:endParaRPr lang="en-IN" sz="3600" b="0" strike="noStrike" spc="-1" dirty="0">
              <a:solidFill>
                <a:srgbClr val="000000"/>
              </a:solidFill>
              <a:latin typeface="Century Schoolbook"/>
            </a:endParaRPr>
          </a:p>
          <a:p>
            <a:pPr marL="723900" indent="-723265"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Arial" charset="2"/>
              <a:buChar char="•"/>
            </a:pPr>
            <a:endParaRPr lang="en-IN" sz="3600" b="0" strike="noStrike" spc="-1" dirty="0">
              <a:latin typeface="Century Schoolbook"/>
            </a:endParaRPr>
          </a:p>
          <a:p>
            <a:pPr marL="723900" indent="-723265"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Arial" charset="2"/>
              <a:buChar char="•"/>
            </a:pPr>
            <a:endParaRPr lang="en-IN" sz="3600" spc="-1" dirty="0">
              <a:latin typeface="Century Schoolbook"/>
            </a:endParaRPr>
          </a:p>
          <a:p>
            <a:pPr marL="723900" indent="-723265"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Wingdings" charset="2"/>
              <a:buChar char=""/>
            </a:pPr>
            <a:endParaRPr lang="en-IN" sz="3600" spc="-1" dirty="0">
              <a:latin typeface="Century Schoolbook"/>
            </a:endParaRPr>
          </a:p>
        </p:txBody>
      </p:sp>
      <p:sp>
        <p:nvSpPr>
          <p:cNvPr id="58" name="CustomShape 14"/>
          <p:cNvSpPr/>
          <p:nvPr/>
        </p:nvSpPr>
        <p:spPr>
          <a:xfrm>
            <a:off x="15312773" y="28001587"/>
            <a:ext cx="13342634" cy="1224386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572135" indent="-571500"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Arial"/>
              <a:buChar char="•"/>
            </a:pPr>
            <a:r>
              <a:rPr lang="en-IN" sz="3600" spc="-1">
                <a:latin typeface="Century Schoolbook"/>
                <a:cs typeface="Times New Roman"/>
              </a:rPr>
              <a:t>Encryption &amp; decryption modules were implemented and tested against the software simulations.</a:t>
            </a:r>
            <a:endParaRPr lang="en-US"/>
          </a:p>
        </p:txBody>
      </p:sp>
      <p:pic>
        <p:nvPicPr>
          <p:cNvPr id="59" name="Picture 58" descr="A close up of a piece of paper&#10;&#10;Description generated with high confidence"/>
          <p:cNvPicPr/>
          <p:nvPr/>
        </p:nvPicPr>
        <p:blipFill>
          <a:blip r:embed="rId6"/>
          <a:stretch/>
        </p:blipFill>
        <p:spPr>
          <a:xfrm>
            <a:off x="22209762" y="13397956"/>
            <a:ext cx="7067287" cy="5407559"/>
          </a:xfrm>
          <a:prstGeom prst="rect">
            <a:avLst/>
          </a:prstGeom>
          <a:ln>
            <a:noFill/>
          </a:ln>
        </p:spPr>
      </p:pic>
      <p:pic>
        <p:nvPicPr>
          <p:cNvPr id="60" name="Picture 59" descr="A close up of a map&#10;&#10;Description generated with very high confidence"/>
          <p:cNvPicPr/>
          <p:nvPr/>
        </p:nvPicPr>
        <p:blipFill>
          <a:blip r:embed="rId7"/>
          <a:stretch/>
        </p:blipFill>
        <p:spPr>
          <a:xfrm>
            <a:off x="16074043" y="22991589"/>
            <a:ext cx="12776206" cy="4937218"/>
          </a:xfrm>
          <a:prstGeom prst="rect">
            <a:avLst/>
          </a:prstGeom>
          <a:ln>
            <a:noFill/>
          </a:ln>
        </p:spPr>
      </p:pic>
      <p:pic>
        <p:nvPicPr>
          <p:cNvPr id="62" name="Picture 61" descr="A screenshot of a computer&#10;&#10;Description generated with very high confidence"/>
          <p:cNvPicPr/>
          <p:nvPr/>
        </p:nvPicPr>
        <p:blipFill>
          <a:blip r:embed="rId8"/>
          <a:stretch/>
        </p:blipFill>
        <p:spPr>
          <a:xfrm>
            <a:off x="16009092" y="29235851"/>
            <a:ext cx="12952490" cy="5668749"/>
          </a:xfrm>
          <a:prstGeom prst="rect">
            <a:avLst/>
          </a:prstGeom>
          <a:ln>
            <a:noFill/>
          </a:ln>
        </p:spPr>
      </p:pic>
      <p:sp>
        <p:nvSpPr>
          <p:cNvPr id="64" name="CustomShape 15"/>
          <p:cNvSpPr/>
          <p:nvPr/>
        </p:nvSpPr>
        <p:spPr>
          <a:xfrm>
            <a:off x="15178063" y="36369985"/>
            <a:ext cx="13968000" cy="556330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723900" indent="-723265"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Arial" charset="2"/>
              <a:buChar char="•"/>
            </a:pPr>
            <a:r>
              <a:rPr lang="en-IN" sz="3600" spc="-1">
                <a:solidFill>
                  <a:srgbClr val="000000"/>
                </a:solidFill>
                <a:latin typeface="Century Schoolbook"/>
              </a:rPr>
              <a:t>The data from the hardware simulation in Xilinx Vivado matched with that of the software simulations.</a:t>
            </a:r>
            <a:endParaRPr lang="en-IN" sz="3600" spc="-1" dirty="0">
              <a:solidFill>
                <a:srgbClr val="000000"/>
              </a:solidFill>
              <a:latin typeface="Century Schoolbook"/>
            </a:endParaRPr>
          </a:p>
          <a:p>
            <a:pPr marL="723900" indent="-723265"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Arial" charset="2"/>
              <a:buChar char="•"/>
            </a:pPr>
            <a:r>
              <a:rPr lang="en-IN" sz="3600" spc="-1">
                <a:solidFill>
                  <a:srgbClr val="000000"/>
                </a:solidFill>
                <a:latin typeface="Century Schoolbook"/>
              </a:rPr>
              <a:t>The algorithm can be extended for asymmetric key cryptosystems for usage in secure communication.</a:t>
            </a:r>
            <a:endParaRPr lang="en-IN" sz="3600" spc="-1" dirty="0">
              <a:solidFill>
                <a:srgbClr val="000000"/>
              </a:solidFill>
              <a:latin typeface="Century Schoolbook"/>
            </a:endParaRPr>
          </a:p>
          <a:p>
            <a:pPr marL="723900" indent="-723265"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Arial" charset="2"/>
              <a:buChar char="•"/>
            </a:pPr>
            <a:r>
              <a:rPr lang="en-IN" sz="3600" spc="-1">
                <a:solidFill>
                  <a:srgbClr val="000000"/>
                </a:solidFill>
                <a:latin typeface="Century Schoolbook"/>
              </a:rPr>
              <a:t>The hardware</a:t>
            </a:r>
            <a:r>
              <a:rPr lang="en-IN" sz="3600" b="0" strike="noStrike" spc="-1">
                <a:solidFill>
                  <a:srgbClr val="000000"/>
                </a:solidFill>
                <a:latin typeface="Century Schoolbook"/>
              </a:rPr>
              <a:t> implementation </a:t>
            </a:r>
            <a:r>
              <a:rPr lang="en-IN" sz="3600" spc="-1">
                <a:solidFill>
                  <a:srgbClr val="000000"/>
                </a:solidFill>
                <a:latin typeface="Century Schoolbook"/>
              </a:rPr>
              <a:t>can be further optimized by efficient caching of the values generated.</a:t>
            </a:r>
          </a:p>
          <a:p>
            <a:pPr marL="723900" indent="-723265"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Arial" charset="2"/>
              <a:buChar char="•"/>
            </a:pPr>
            <a:r>
              <a:rPr lang="en-IN" sz="3600" spc="-1">
                <a:latin typeface="Century Schoolbook"/>
              </a:rPr>
              <a:t>Through a number of analysis, we conclude that this cryptosystem can provide the desired level of chaos and security against quantum crypto-attacks.</a:t>
            </a:r>
            <a:endParaRPr lang="en-IN" sz="3600" b="0" strike="noStrike" spc="-1" dirty="0">
              <a:latin typeface="Century Schoolbook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6EBB52-C378-48CF-BFBF-B476C574F7BB}"/>
              </a:ext>
            </a:extLst>
          </p:cNvPr>
          <p:cNvSpPr txBox="1"/>
          <p:nvPr/>
        </p:nvSpPr>
        <p:spPr>
          <a:xfrm>
            <a:off x="1342942" y="39071120"/>
            <a:ext cx="1256736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i="1">
                <a:latin typeface="Century Schoolbook"/>
              </a:rPr>
              <a:t>ALU </a:t>
            </a:r>
            <a:r>
              <a:rPr lang="en-US" sz="3600">
                <a:latin typeface="Century Schoolbook"/>
              </a:rPr>
              <a:t>: It consists of addition, multiplication, division &amp; exponentiation modules.</a:t>
            </a:r>
            <a:endParaRPr lang="en-US" sz="3600" dirty="0">
              <a:latin typeface="Century Schoolbook"/>
            </a:endParaRPr>
          </a:p>
          <a:p>
            <a:r>
              <a:rPr lang="en-US" sz="3600" i="1" dirty="0">
                <a:latin typeface="Century Schoolbook"/>
              </a:rPr>
              <a:t>Control Unit</a:t>
            </a:r>
            <a:r>
              <a:rPr lang="en-US" sz="3600" dirty="0">
                <a:latin typeface="Century Schoolbook"/>
              </a:rPr>
              <a:t> : It consists of FSMs like postfix expression </a:t>
            </a:r>
            <a:r>
              <a:rPr lang="en-US" sz="3600">
                <a:latin typeface="Century Schoolbook"/>
              </a:rPr>
              <a:t>evaluator, state space value calculator, top-level FSM etc.</a:t>
            </a:r>
          </a:p>
          <a:p>
            <a:r>
              <a:rPr lang="en-US" sz="3600" i="1">
                <a:latin typeface="Century Schoolbook"/>
              </a:rPr>
              <a:t>LUT </a:t>
            </a:r>
            <a:r>
              <a:rPr lang="en-US" sz="3600">
                <a:latin typeface="Century Schoolbook"/>
              </a:rPr>
              <a:t>: Stores state variable values and other constants.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2213</TotalTime>
  <Words>468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sangeetha</dc:creator>
  <dc:description/>
  <cp:lastModifiedBy>Souradip Pal</cp:lastModifiedBy>
  <cp:revision>906</cp:revision>
  <cp:lastPrinted>2018-11-13T21:20:17Z</cp:lastPrinted>
  <dcterms:created xsi:type="dcterms:W3CDTF">2009-11-29T13:10:15Z</dcterms:created>
  <dcterms:modified xsi:type="dcterms:W3CDTF">2019-04-24T19:24:33Z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