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14"/>
  </p:notesMasterIdLst>
  <p:sldIdLst>
    <p:sldId id="257" r:id="rId2"/>
    <p:sldId id="268" r:id="rId3"/>
    <p:sldId id="274" r:id="rId4"/>
    <p:sldId id="266" r:id="rId5"/>
    <p:sldId id="269" r:id="rId6"/>
    <p:sldId id="259" r:id="rId7"/>
    <p:sldId id="260" r:id="rId8"/>
    <p:sldId id="273" r:id="rId9"/>
    <p:sldId id="275" r:id="rId10"/>
    <p:sldId id="267" r:id="rId11"/>
    <p:sldId id="276" r:id="rId12"/>
    <p:sldId id="262" r:id="rId13"/>
  </p:sldIdLst>
  <p:sldSz cx="9144000" cy="6858000" type="screen4x3"/>
  <p:notesSz cx="6858000" cy="9144000"/>
  <p:embeddedFontLst>
    <p:embeddedFont>
      <p:font typeface="Acumin Pro" panose="020B0604020202020204" charset="0"/>
      <p:regular r:id="rId15"/>
      <p:bold r:id="rId16"/>
      <p:italic r:id="rId17"/>
      <p:boldItalic r:id="rId18"/>
    </p:embeddedFont>
    <p:embeddedFont>
      <p:font typeface="Acumin Pro ExtraCondensed" panose="020B0604020202020204" charset="0"/>
      <p:regular r:id="rId19"/>
      <p:bold r:id="rId20"/>
      <p:italic r:id="rId21"/>
      <p:boldItalic r:id="rId22"/>
    </p:embeddedFont>
    <p:embeddedFont>
      <p:font typeface="Acumin Pro Semibold" panose="020B0604020202020204" charset="0"/>
      <p:regular r:id="rId23"/>
      <p:bold r:id="rId24"/>
      <p:italic r:id="rId25"/>
      <p:boldItalic r:id="rId26"/>
    </p:embeddedFont>
    <p:embeddedFont>
      <p:font typeface="Arial Nova" panose="020B0504020202020204" pitchFamily="34" charset="0"/>
      <p:regular r:id="rId27"/>
      <p:bold r:id="rId28"/>
      <p:italic r:id="rId29"/>
      <p:boldItalic r:id="rId30"/>
    </p:embeddedFont>
    <p:embeddedFont>
      <p:font typeface="United Sans Cd Md" charset="0"/>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4F8A9-34F3-8215-BC38-EBCC23782AEC}" v="315" dt="2023-12-12T09:28:20.476"/>
    <p1510:client id="{3169C559-2EE1-209D-E939-30EE6196229E}" v="58" dt="2022-11-22T00:29:06.322"/>
    <p1510:client id="{33661EDB-8A80-595D-0073-4B88F707D8ED}" v="197" dt="2023-12-11T02:10:04.284"/>
    <p1510:client id="{6E5B0599-73BA-2836-A0C1-2F159DBD8886}" v="475" dt="2022-12-02T05:32:07.938"/>
    <p1510:client id="{899743F3-643D-05FB-5DFD-B9CA67D71C2A}" v="867" dt="2023-12-11T02:32:42.524"/>
    <p1510:client id="{9790CEF9-E868-D38B-1A37-F2B24477B940}" v="55" dt="2022-11-30T15:36:35.269"/>
    <p1510:client id="{C710FB6D-4F2E-5497-1F0D-CAB405AB8D91}" v="161" dt="2022-11-30T04:28:39.805"/>
    <p1510:client id="{DE286F05-6420-9ED2-5B75-BEF40D4944E8}" v="1128" dt="2023-12-11T23:51:37.105"/>
    <p1510:client id="{DFE2A2FF-5C2A-40DE-96AC-229494E1B230}" v="312" dt="2022-11-21T22:52:47.459"/>
    <p1510:client id="{F0BF7BE6-EF1A-87C1-FF52-01A65D3D6FEF}" v="781" dt="2023-12-11T19:54:42.789"/>
    <p1510:client id="{F516ACE5-3085-7E39-6375-8376EB6EAE99}" v="85" dt="2022-12-02T05:56:59.606"/>
    <p1510:client id="{FC395A4E-0A18-CA51-9108-7E5C5A1C0476}" v="185" dt="2023-12-11T22:32:20.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12/12/2023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1</a:t>
            </a:fld>
            <a:endParaRPr lang="en-US"/>
          </a:p>
        </p:txBody>
      </p:sp>
    </p:spTree>
    <p:extLst>
      <p:ext uri="{BB962C8B-B14F-4D97-AF65-F5344CB8AC3E}">
        <p14:creationId xmlns:p14="http://schemas.microsoft.com/office/powerpoint/2010/main" val="32376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3</a:t>
            </a:fld>
            <a:endParaRPr lang="en-US"/>
          </a:p>
        </p:txBody>
      </p:sp>
    </p:spTree>
    <p:extLst>
      <p:ext uri="{BB962C8B-B14F-4D97-AF65-F5344CB8AC3E}">
        <p14:creationId xmlns:p14="http://schemas.microsoft.com/office/powerpoint/2010/main" val="347761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4</a:t>
            </a:fld>
            <a:endParaRPr lang="en-US"/>
          </a:p>
        </p:txBody>
      </p:sp>
    </p:spTree>
    <p:extLst>
      <p:ext uri="{BB962C8B-B14F-4D97-AF65-F5344CB8AC3E}">
        <p14:creationId xmlns:p14="http://schemas.microsoft.com/office/powerpoint/2010/main" val="291993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88F3A2B-14A6-8F47-B753-A658CA12576A}" type="slidenum">
              <a:rPr lang="en-US" smtClean="0"/>
              <a:t>6</a:t>
            </a:fld>
            <a:endParaRPr lang="en-US"/>
          </a:p>
        </p:txBody>
      </p:sp>
    </p:spTree>
    <p:extLst>
      <p:ext uri="{BB962C8B-B14F-4D97-AF65-F5344CB8AC3E}">
        <p14:creationId xmlns:p14="http://schemas.microsoft.com/office/powerpoint/2010/main" val="175794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10</a:t>
            </a:fld>
            <a:endParaRPr lang="en-US"/>
          </a:p>
        </p:txBody>
      </p:sp>
    </p:spTree>
    <p:extLst>
      <p:ext uri="{BB962C8B-B14F-4D97-AF65-F5344CB8AC3E}">
        <p14:creationId xmlns:p14="http://schemas.microsoft.com/office/powerpoint/2010/main" val="1954374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11</a:t>
            </a:fld>
            <a:endParaRPr lang="en-US"/>
          </a:p>
        </p:txBody>
      </p:sp>
    </p:spTree>
    <p:extLst>
      <p:ext uri="{BB962C8B-B14F-4D97-AF65-F5344CB8AC3E}">
        <p14:creationId xmlns:p14="http://schemas.microsoft.com/office/powerpoint/2010/main" val="310208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11</a:t>
            </a:fld>
            <a:endParaRPr lang="en-US"/>
          </a:p>
        </p:txBody>
      </p:sp>
    </p:spTree>
    <p:extLst>
      <p:ext uri="{BB962C8B-B14F-4D97-AF65-F5344CB8AC3E}">
        <p14:creationId xmlns:p14="http://schemas.microsoft.com/office/powerpoint/2010/main" val="2692634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1562100" y="1597306"/>
            <a:ext cx="5993395" cy="1938992"/>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1562100" y="3813008"/>
            <a:ext cx="5670506"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a:solidFill>
                  <a:schemeClr val="accent1"/>
                </a:solidFill>
                <a:effectLst/>
                <a:latin typeface="Acumin Pro" panose="020B0504020202020204" pitchFamily="34" charset="77"/>
              </a:rPr>
              <a:t>https://</a:t>
            </a:r>
            <a:r>
              <a:rPr lang="en-US" err="1">
                <a:solidFill>
                  <a:schemeClr val="accent1"/>
                </a:solidFill>
                <a:effectLst/>
                <a:latin typeface="Acumin Pro" panose="020B0504020202020204" pitchFamily="34" charset="77"/>
              </a:rPr>
              <a:t>support.office.com</a:t>
            </a:r>
            <a:r>
              <a:rPr lang="en-US">
                <a:solidFill>
                  <a:schemeClr val="accent1"/>
                </a:solidFill>
                <a:effectLst/>
                <a:latin typeface="Acumin Pro" panose="020B0504020202020204" pitchFamily="34" charset="77"/>
              </a:rPr>
              <a:t>/</a:t>
            </a:r>
            <a:r>
              <a:rPr lang="en-US" err="1">
                <a:solidFill>
                  <a:schemeClr val="accent1"/>
                </a:solidFill>
                <a:effectLst/>
                <a:latin typeface="Acumin Pro" panose="020B0504020202020204" pitchFamily="34" charset="77"/>
              </a:rPr>
              <a:t>en</a:t>
            </a:r>
            <a:r>
              <a:rPr lang="en-US">
                <a:solidFill>
                  <a:schemeClr val="accent1"/>
                </a:solidFill>
                <a:effectLst/>
                <a:latin typeface="Acumin Pro" panose="020B0504020202020204" pitchFamily="34" charset="77"/>
              </a:rPr>
              <a:t>-us/article/Make-your-PowerPoint-presentations-accessible-6f7772b2-2f33-4bd2-8ca7-dae3b2b3ef25</a:t>
            </a:r>
            <a:endParaRPr lang="en-US">
              <a:solidFill>
                <a:schemeClr val="accent1"/>
              </a:solidFill>
            </a:endParaRPr>
          </a:p>
        </p:txBody>
      </p:sp>
      <p:pic>
        <p:nvPicPr>
          <p:cNvPr id="12" name="Purdue Logo" descr="Purdue Logo">
            <a:extLst>
              <a:ext uri="{FF2B5EF4-FFF2-40B4-BE49-F238E27FC236}">
                <a16:creationId xmlns:a16="http://schemas.microsoft.com/office/drawing/2014/main" id="{B21C3C35-DE04-B844-B5FE-2DE32EB44EA9}"/>
              </a:ext>
            </a:extLst>
          </p:cNvPr>
          <p:cNvPicPr>
            <a:picLocks noChangeAspect="1"/>
          </p:cNvPicPr>
          <p:nvPr/>
        </p:nvPicPr>
        <p:blipFill>
          <a:blip r:embed="rId2"/>
          <a:stretch>
            <a:fillRect/>
          </a:stretch>
        </p:blipFill>
        <p:spPr>
          <a:xfrm>
            <a:off x="853384" y="6087255"/>
            <a:ext cx="1916505" cy="341599"/>
          </a:xfrm>
          <a:prstGeom prst="rect">
            <a:avLst/>
          </a:prstGeom>
        </p:spPr>
      </p:pic>
      <p:sp>
        <p:nvSpPr>
          <p:cNvPr id="7" name="Date"/>
          <p:cNvSpPr>
            <a:spLocks noGrp="1"/>
          </p:cNvSpPr>
          <p:nvPr>
            <p:ph type="dt" sz="half" idx="10"/>
          </p:nvPr>
        </p:nvSpPr>
        <p:spPr>
          <a:xfrm>
            <a:off x="6936379" y="6220740"/>
            <a:ext cx="766418"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userDrawn="1">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9144000" cy="68580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585703" y="1501741"/>
            <a:ext cx="5933959" cy="1685077"/>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1585703" y="3937833"/>
            <a:ext cx="5322202"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t>
            </a:r>
            <a:r>
              <a:rPr lang="en-US" err="1"/>
              <a:t>Acumin</a:t>
            </a:r>
            <a:r>
              <a:rPr lang="en-US"/>
              <a:t> Pro Semi Cond Bold 22 </a:t>
            </a:r>
            <a:r>
              <a:rPr lang="en-US" err="1"/>
              <a:t>pt</a:t>
            </a:r>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0"/>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862313" y="-1"/>
            <a:ext cx="7425159"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28502" y="437030"/>
            <a:ext cx="6925732"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1128501" y="1345166"/>
            <a:ext cx="6925731"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62100" y="1917388"/>
            <a:ext cx="55245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7" name="Date"/>
          <p:cNvSpPr>
            <a:spLocks noGrp="1"/>
          </p:cNvSpPr>
          <p:nvPr>
            <p:ph type="dt" sz="half" idx="10"/>
          </p:nvPr>
        </p:nvSpPr>
        <p:spPr>
          <a:xfrm>
            <a:off x="6884126" y="6220740"/>
            <a:ext cx="818671" cy="323968"/>
          </a:xfrm>
        </p:spPr>
        <p:txBody>
          <a:bodyPr/>
          <a:lstStyle>
            <a:lvl1pPr>
              <a:defRPr>
                <a:solidFill>
                  <a:schemeClr val="bg1">
                    <a:alpha val="70000"/>
                  </a:schemeClr>
                </a:solidFill>
              </a:defRPr>
            </a:lvl1pPr>
          </a:lstStyle>
          <a:p>
            <a:fld id="{93C70D44-4D52-E745-B943-20C0DA58653C}" type="datetime1">
              <a:rPr lang="en-US" smtClean="0"/>
              <a:pPr/>
              <a:t>12/12/2023</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862313" y="-1"/>
            <a:ext cx="7425159"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28502" y="437030"/>
            <a:ext cx="6925732"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1128501" y="1345166"/>
            <a:ext cx="6925728"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7" name="Date"/>
          <p:cNvSpPr>
            <a:spLocks noGrp="1"/>
          </p:cNvSpPr>
          <p:nvPr>
            <p:ph type="dt" sz="half" idx="10"/>
          </p:nvPr>
        </p:nvSpPr>
        <p:spPr>
          <a:xfrm>
            <a:off x="6936377" y="6220740"/>
            <a:ext cx="766420" cy="323968"/>
          </a:xfrm>
        </p:spPr>
        <p:txBody>
          <a:bodyPr/>
          <a:lstStyle>
            <a:lvl1pPr>
              <a:defRPr>
                <a:solidFill>
                  <a:schemeClr val="bg1">
                    <a:alpha val="70000"/>
                  </a:schemeClr>
                </a:solidFill>
              </a:defRPr>
            </a:lvl1pPr>
          </a:lstStyle>
          <a:p>
            <a:fld id="{4127BF28-8E52-EB4D-8A7B-6C7DC4946F53}" type="datetime1">
              <a:rPr lang="en-US" smtClean="0"/>
              <a:t>12/12/2023</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userDrawn="1">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9144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3" name="Photo caption"/>
          <p:cNvSpPr>
            <a:spLocks noGrp="1"/>
          </p:cNvSpPr>
          <p:nvPr>
            <p:ph type="subTitle" idx="1" hasCustomPrompt="1"/>
          </p:nvPr>
        </p:nvSpPr>
        <p:spPr>
          <a:xfrm>
            <a:off x="5475877" y="219205"/>
            <a:ext cx="2680565" cy="1384995"/>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Brief photo caption. Place in top left or right corner. </a:t>
            </a:r>
            <a:r>
              <a:rPr lang="en-US" err="1"/>
              <a:t>Acumin</a:t>
            </a:r>
            <a:r>
              <a:rPr lang="en-US"/>
              <a:t> Pro Bold 18 pt. Make text black or white for legibility.</a:t>
            </a:r>
          </a:p>
        </p:txBody>
      </p:sp>
      <p:sp>
        <p:nvSpPr>
          <p:cNvPr id="7" name="Date"/>
          <p:cNvSpPr>
            <a:spLocks noGrp="1"/>
          </p:cNvSpPr>
          <p:nvPr>
            <p:ph type="dt" sz="half" idx="10"/>
          </p:nvPr>
        </p:nvSpPr>
        <p:spPr>
          <a:xfrm>
            <a:off x="6936384" y="6220740"/>
            <a:ext cx="766414"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ogan">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521711" y="0"/>
            <a:ext cx="8100582" cy="6864673"/>
            <a:chOff x="521710" y="-72154"/>
            <a:chExt cx="8100582" cy="6864673"/>
          </a:xfrm>
        </p:grpSpPr>
        <p:cxnSp>
          <p:nvCxnSpPr>
            <p:cNvPr id="19" name="Line 3">
              <a:extLst>
                <a:ext uri="{FF2B5EF4-FFF2-40B4-BE49-F238E27FC236}">
                  <a16:creationId xmlns:a16="http://schemas.microsoft.com/office/drawing/2014/main" id="{313F26B3-63DC-44B0-A055-C4A99B32799C}"/>
                </a:ext>
              </a:extLst>
            </p:cNvPr>
            <p:cNvCxnSpPr>
              <a:cxnSpLocks/>
            </p:cNvCxnSpPr>
            <p:nvPr userDrawn="1"/>
          </p:nvCxnSpPr>
          <p:spPr>
            <a:xfrm flipH="1">
              <a:off x="4572000" y="-72154"/>
              <a:ext cx="2" cy="968781"/>
            </a:xfrm>
            <a:prstGeom prst="line">
              <a:avLst/>
            </a:prstGeom>
            <a:noFill/>
            <a:ln w="12700" cap="flat" cmpd="sng" algn="ctr">
              <a:solidFill>
                <a:schemeClr val="bg1"/>
              </a:solidFill>
              <a:prstDash val="solid"/>
            </a:ln>
            <a:effectLst/>
          </p:spPr>
        </p:cxnSp>
        <p:cxnSp>
          <p:nvCxnSpPr>
            <p:cNvPr id="21" name="Line 3">
              <a:extLst>
                <a:ext uri="{FF2B5EF4-FFF2-40B4-BE49-F238E27FC236}">
                  <a16:creationId xmlns:a16="http://schemas.microsoft.com/office/drawing/2014/main" id="{1CF02FB5-77A0-4D5D-94E9-69FBCD2CFED5}"/>
                </a:ext>
              </a:extLst>
            </p:cNvPr>
            <p:cNvCxnSpPr>
              <a:cxnSpLocks/>
            </p:cNvCxnSpPr>
            <p:nvPr userDrawn="1"/>
          </p:nvCxnSpPr>
          <p:spPr>
            <a:xfrm>
              <a:off x="4572000" y="5823255"/>
              <a:ext cx="0" cy="969264"/>
            </a:xfrm>
            <a:prstGeom prst="line">
              <a:avLst/>
            </a:prstGeom>
            <a:noFill/>
            <a:ln w="12700" cap="flat" cmpd="sng" algn="ctr">
              <a:solidFill>
                <a:schemeClr val="bg1"/>
              </a:solidFill>
              <a:prstDash val="solid"/>
            </a:ln>
            <a:effectLst/>
          </p:spPr>
        </p:cxnSp>
        <p:sp>
          <p:nvSpPr>
            <p:cNvPr id="22" name="Heading">
              <a:extLst>
                <a:ext uri="{FF2B5EF4-FFF2-40B4-BE49-F238E27FC236}">
                  <a16:creationId xmlns:a16="http://schemas.microsoft.com/office/drawing/2014/main" id="{A599B269-46D4-4F11-AAB6-0EE4F1DFD9CB}"/>
                </a:ext>
              </a:extLst>
            </p:cNvPr>
            <p:cNvSpPr txBox="1">
              <a:spLocks/>
            </p:cNvSpPr>
            <p:nvPr userDrawn="1"/>
          </p:nvSpPr>
          <p:spPr bwMode="blackWhite">
            <a:xfrm>
              <a:off x="521710" y="2030222"/>
              <a:ext cx="8100582" cy="1191095"/>
            </a:xfrm>
            <a:prstGeom prst="rect">
              <a:avLst/>
            </a:prstGeom>
            <a:noFill/>
            <a:ln w="38100" cap="sq">
              <a:noFill/>
              <a:miter lim="800000"/>
            </a:ln>
          </p:spPr>
          <p:txBody>
            <a:bodyPr vert="horz" wrap="square" lIns="0" tIns="0" rIns="0" bIns="0" rtlCol="0" anchor="ctr" anchorCtr="0">
              <a:spAutoFit/>
            </a:bodyPr>
            <a:lstStyle>
              <a:lvl1pPr algn="ctr" defTabSz="914400" rtl="0" eaLnBrk="1" latinLnBrk="0" hangingPunct="1">
                <a:lnSpc>
                  <a:spcPct val="90000"/>
                </a:lnSpc>
                <a:spcBef>
                  <a:spcPct val="0"/>
                </a:spcBef>
                <a:buNone/>
                <a:defRPr sz="8600" b="1" i="0" kern="1200" cap="none" spc="300" baseline="0">
                  <a:solidFill>
                    <a:schemeClr val="accent2"/>
                  </a:solidFill>
                  <a:latin typeface="United Sans Cd Md"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8600" b="0" i="1" u="none" strike="noStrike" kern="1200" cap="none" spc="0" normalizeH="0" baseline="0" noProof="0">
                  <a:ln>
                    <a:noFill/>
                  </a:ln>
                  <a:solidFill>
                    <a:schemeClr val="accent2"/>
                  </a:solidFill>
                  <a:effectLst/>
                  <a:uLnTx/>
                  <a:uFillTx/>
                  <a:latin typeface="Acumin Pro ExtraCondensed" panose="020B0508020202020204" pitchFamily="34" charset="0"/>
                </a:rPr>
                <a:t>PHYSICAL</a:t>
              </a:r>
              <a:endParaRPr kumimoji="0" lang="en-US" sz="8600" b="0" i="1" u="none" strike="noStrike" kern="1200" cap="none" spc="300" normalizeH="0" baseline="0" noProof="0">
                <a:ln>
                  <a:noFill/>
                </a:ln>
                <a:solidFill>
                  <a:schemeClr val="accent2"/>
                </a:solidFill>
                <a:effectLst/>
                <a:uLnTx/>
                <a:uFillTx/>
                <a:latin typeface="Acumin Pro ExtraCondensed" panose="020B0508020202020204" pitchFamily="34" charset="0"/>
              </a:endParaRPr>
            </a:p>
          </p:txBody>
        </p:sp>
        <p:sp>
          <p:nvSpPr>
            <p:cNvPr id="24" name="Subhead">
              <a:extLst>
                <a:ext uri="{FF2B5EF4-FFF2-40B4-BE49-F238E27FC236}">
                  <a16:creationId xmlns:a16="http://schemas.microsoft.com/office/drawing/2014/main" id="{25564AF8-83EE-4FD1-BF06-8C8FC0362AB1}"/>
                </a:ext>
              </a:extLst>
            </p:cNvPr>
            <p:cNvSpPr txBox="1">
              <a:spLocks/>
            </p:cNvSpPr>
            <p:nvPr userDrawn="1"/>
          </p:nvSpPr>
          <p:spPr>
            <a:xfrm>
              <a:off x="3090927" y="1202392"/>
              <a:ext cx="2962146" cy="553998"/>
            </a:xfrm>
            <a:prstGeom prst="rect">
              <a:avLst/>
            </a:prstGeom>
            <a:solidFill>
              <a:schemeClr val="bg1"/>
            </a:solidFill>
          </p:spPr>
          <p:txBody>
            <a:bodyPr vert="horz" wrap="square" lIns="0" tIns="0" rIns="0" bIns="0" rtlCol="0" anchor="ctr"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3600" b="1" i="0" u="none" strike="noStrike" kern="1200" cap="none" spc="300" normalizeH="0" baseline="0" noProof="0">
                  <a:ln>
                    <a:noFill/>
                  </a:ln>
                  <a:solidFill>
                    <a:schemeClr val="accent4"/>
                  </a:solidFill>
                  <a:effectLst/>
                  <a:uLnTx/>
                  <a:uFillTx/>
                  <a:latin typeface="United Sans Cd Md" pitchFamily="50" charset="0"/>
                  <a:ea typeface="+mn-ea"/>
                  <a:cs typeface="+mn-cs"/>
                </a:rPr>
                <a:t>WHERE THE</a:t>
              </a:r>
            </a:p>
          </p:txBody>
        </p:sp>
        <p:sp>
          <p:nvSpPr>
            <p:cNvPr id="25" name="Heading">
              <a:extLst>
                <a:ext uri="{FF2B5EF4-FFF2-40B4-BE49-F238E27FC236}">
                  <a16:creationId xmlns:a16="http://schemas.microsoft.com/office/drawing/2014/main" id="{1CC83368-E6FC-4EF2-A6B7-CC6A8D35C9D9}"/>
                </a:ext>
              </a:extLst>
            </p:cNvPr>
            <p:cNvSpPr txBox="1">
              <a:spLocks/>
            </p:cNvSpPr>
            <p:nvPr userDrawn="1"/>
          </p:nvSpPr>
          <p:spPr bwMode="blackWhite">
            <a:xfrm>
              <a:off x="521710" y="4627817"/>
              <a:ext cx="8100582" cy="1191095"/>
            </a:xfrm>
            <a:prstGeom prst="rect">
              <a:avLst/>
            </a:prstGeom>
            <a:noFill/>
            <a:ln w="38100" cap="sq">
              <a:noFill/>
              <a:miter lim="800000"/>
            </a:ln>
          </p:spPr>
          <p:txBody>
            <a:bodyPr vert="horz" wrap="square" lIns="0" tIns="0" rIns="0" bIns="0" rtlCol="0" anchor="ctr" anchorCtr="0">
              <a:spAutoFit/>
            </a:bodyPr>
            <a:lstStyle>
              <a:lvl1pPr algn="ctr" defTabSz="914400" rtl="0" eaLnBrk="1" latinLnBrk="0" hangingPunct="1">
                <a:lnSpc>
                  <a:spcPct val="90000"/>
                </a:lnSpc>
                <a:spcBef>
                  <a:spcPct val="0"/>
                </a:spcBef>
                <a:buNone/>
                <a:defRPr sz="8600" b="1" i="0" kern="1200" cap="none" spc="300" baseline="0">
                  <a:solidFill>
                    <a:schemeClr val="accent2"/>
                  </a:solidFill>
                  <a:latin typeface="United Sans Cd Md"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8600" b="0" i="1" u="none" strike="noStrike" kern="1200" cap="none" spc="0" normalizeH="0" baseline="0" noProof="0">
                  <a:ln>
                    <a:noFill/>
                  </a:ln>
                  <a:solidFill>
                    <a:schemeClr val="accent2"/>
                  </a:solidFill>
                  <a:effectLst/>
                  <a:uLnTx/>
                  <a:uFillTx/>
                  <a:latin typeface="Acumin Pro ExtraCondensed" panose="020B0508020202020204" pitchFamily="34" charset="0"/>
                </a:rPr>
                <a:t>VIRTUAL</a:t>
              </a:r>
              <a:endParaRPr kumimoji="0" lang="en-US" sz="8600" b="0" i="1" u="none" strike="noStrike" kern="1200" cap="none" spc="300" normalizeH="0" baseline="0" noProof="0">
                <a:ln>
                  <a:noFill/>
                </a:ln>
                <a:solidFill>
                  <a:schemeClr val="accent2"/>
                </a:solidFill>
                <a:effectLst/>
                <a:uLnTx/>
                <a:uFillTx/>
                <a:latin typeface="Acumin Pro ExtraCondensed" panose="020B0508020202020204" pitchFamily="34" charset="0"/>
              </a:endParaRPr>
            </a:p>
          </p:txBody>
        </p:sp>
        <p:sp>
          <p:nvSpPr>
            <p:cNvPr id="26" name="Subhead">
              <a:extLst>
                <a:ext uri="{FF2B5EF4-FFF2-40B4-BE49-F238E27FC236}">
                  <a16:creationId xmlns:a16="http://schemas.microsoft.com/office/drawing/2014/main" id="{754F489C-707B-422D-8603-E8CA5D01FFBE}"/>
                </a:ext>
              </a:extLst>
            </p:cNvPr>
            <p:cNvSpPr txBox="1">
              <a:spLocks/>
            </p:cNvSpPr>
            <p:nvPr userDrawn="1"/>
          </p:nvSpPr>
          <p:spPr>
            <a:xfrm>
              <a:off x="3090927" y="3799987"/>
              <a:ext cx="2962146" cy="553998"/>
            </a:xfrm>
            <a:prstGeom prst="rect">
              <a:avLst/>
            </a:prstGeom>
            <a:solidFill>
              <a:schemeClr val="bg1"/>
            </a:solidFill>
          </p:spPr>
          <p:txBody>
            <a:bodyPr vert="horz" wrap="square" lIns="0" tIns="0" rIns="0" bIns="0" rtlCol="0" anchor="ctr"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3600" b="1" i="0" u="none" strike="noStrike" kern="1200" cap="none" spc="300" normalizeH="0" baseline="0" noProof="0">
                  <a:ln>
                    <a:noFill/>
                  </a:ln>
                  <a:solidFill>
                    <a:schemeClr val="accent4"/>
                  </a:solidFill>
                  <a:effectLst/>
                  <a:uLnTx/>
                  <a:uFillTx/>
                  <a:latin typeface="United Sans Cd Md" pitchFamily="50" charset="0"/>
                  <a:ea typeface="+mn-ea"/>
                  <a:cs typeface="+mn-cs"/>
                </a:rPr>
                <a:t>MEETS THE</a:t>
              </a:r>
            </a:p>
          </p:txBody>
        </p:sp>
      </p:grpSp>
      <p:sp>
        <p:nvSpPr>
          <p:cNvPr id="27" name="Date"/>
          <p:cNvSpPr>
            <a:spLocks noGrp="1"/>
          </p:cNvSpPr>
          <p:nvPr>
            <p:ph type="dt" sz="half" idx="10"/>
          </p:nvPr>
        </p:nvSpPr>
        <p:spPr>
          <a:xfrm>
            <a:off x="6936384" y="6220740"/>
            <a:ext cx="766414"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28" name="Slide Number"/>
          <p:cNvSpPr>
            <a:spLocks noGrp="1"/>
          </p:cNvSpPr>
          <p:nvPr>
            <p:ph type="sldNum" sz="quarter" idx="12"/>
          </p:nvPr>
        </p:nvSpPr>
        <p:spPr>
          <a:xfrm>
            <a:off x="7840786" y="6200875"/>
            <a:ext cx="365760" cy="365760"/>
          </a:xfrm>
        </p:spPr>
        <p:txBody>
          <a:bodyPr/>
          <a:lstStyle>
            <a:lvl1pPr>
              <a:defRPr>
                <a:solidFill>
                  <a:schemeClr val="bg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ighlights">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Gold Background">
            <a:extLst>
              <a:ext uri="{FF2B5EF4-FFF2-40B4-BE49-F238E27FC236}">
                <a16:creationId xmlns:a16="http://schemas.microsoft.com/office/drawing/2014/main" id="{5CCAEC11-865D-CB4B-88E8-5AF51FB37FBE}"/>
              </a:ext>
            </a:extLst>
          </p:cNvPr>
          <p:cNvSpPr/>
          <p:nvPr userDrawn="1"/>
        </p:nvSpPr>
        <p:spPr>
          <a:xfrm>
            <a:off x="791933" y="1342341"/>
            <a:ext cx="7414614" cy="4500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Line 2">
            <a:extLst>
              <a:ext uri="{FF2B5EF4-FFF2-40B4-BE49-F238E27FC236}">
                <a16:creationId xmlns:a16="http://schemas.microsoft.com/office/drawing/2014/main" id="{28D7FFFF-8236-024F-9988-3350427826A4}"/>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791933" y="369373"/>
            <a:ext cx="7414613" cy="760336"/>
          </a:xfrm>
          <a:prstGeom prst="rect">
            <a:avLst/>
          </a:prstGeom>
          <a:noFill/>
          <a:ln w="38100">
            <a:noFill/>
          </a:ln>
        </p:spPr>
        <p:txBody>
          <a:bodyPr wrap="square" lIns="0" tIns="0" rIns="0" bIns="0" anchor="ctr" anchorCtr="0">
            <a:spAutoFit/>
          </a:bodyPr>
          <a:lstStyle>
            <a:lvl1pPr algn="ctr">
              <a:defRPr sz="5400" b="1" i="0" cap="none" spc="0">
                <a:solidFill>
                  <a:schemeClr val="accent2"/>
                </a:solidFill>
                <a:latin typeface="United Sans Cd Md" pitchFamily="50" charset="0"/>
              </a:defRPr>
            </a:lvl1pPr>
          </a:lstStyle>
          <a:p>
            <a:r>
              <a:rPr lang="en-US"/>
              <a:t>ECE HIGHLIGHTS</a:t>
            </a:r>
          </a:p>
        </p:txBody>
      </p:sp>
      <p:sp>
        <p:nvSpPr>
          <p:cNvPr id="38"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91932" y="1351859"/>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39" name="Picture or Chart" descr="Picture or Chart">
            <a:extLst>
              <a:ext uri="{FF2B5EF4-FFF2-40B4-BE49-F238E27FC236}">
                <a16:creationId xmlns:a16="http://schemas.microsoft.com/office/drawing/2014/main" id="{699BD747-48B6-2547-8F7C-25A44594F612}"/>
              </a:ext>
            </a:extLst>
          </p:cNvPr>
          <p:cNvSpPr>
            <a:spLocks noGrp="1"/>
          </p:cNvSpPr>
          <p:nvPr>
            <p:ph sz="quarter" idx="14" hasCustomPrompt="1"/>
          </p:nvPr>
        </p:nvSpPr>
        <p:spPr>
          <a:xfrm>
            <a:off x="3260812" y="1351859"/>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40" name="Picture or Chart" descr="Picture or Chart">
            <a:extLst>
              <a:ext uri="{FF2B5EF4-FFF2-40B4-BE49-F238E27FC236}">
                <a16:creationId xmlns:a16="http://schemas.microsoft.com/office/drawing/2014/main" id="{699BD747-48B6-2547-8F7C-25A44594F612}"/>
              </a:ext>
            </a:extLst>
          </p:cNvPr>
          <p:cNvSpPr>
            <a:spLocks noGrp="1"/>
          </p:cNvSpPr>
          <p:nvPr>
            <p:ph sz="quarter" idx="15" hasCustomPrompt="1"/>
          </p:nvPr>
        </p:nvSpPr>
        <p:spPr>
          <a:xfrm>
            <a:off x="5729692" y="1351859"/>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41" name="Picture or Chart" descr="Picture or Chart">
            <a:extLst>
              <a:ext uri="{FF2B5EF4-FFF2-40B4-BE49-F238E27FC236}">
                <a16:creationId xmlns:a16="http://schemas.microsoft.com/office/drawing/2014/main" id="{699BD747-48B6-2547-8F7C-25A44594F612}"/>
              </a:ext>
            </a:extLst>
          </p:cNvPr>
          <p:cNvSpPr>
            <a:spLocks noGrp="1"/>
          </p:cNvSpPr>
          <p:nvPr>
            <p:ph sz="quarter" idx="16" hasCustomPrompt="1"/>
          </p:nvPr>
        </p:nvSpPr>
        <p:spPr>
          <a:xfrm>
            <a:off x="791932" y="3602867"/>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42" name="Picture or Chart" descr="Picture or Chart">
            <a:extLst>
              <a:ext uri="{FF2B5EF4-FFF2-40B4-BE49-F238E27FC236}">
                <a16:creationId xmlns:a16="http://schemas.microsoft.com/office/drawing/2014/main" id="{699BD747-48B6-2547-8F7C-25A44594F612}"/>
              </a:ext>
            </a:extLst>
          </p:cNvPr>
          <p:cNvSpPr>
            <a:spLocks noGrp="1"/>
          </p:cNvSpPr>
          <p:nvPr>
            <p:ph sz="quarter" idx="17" hasCustomPrompt="1"/>
          </p:nvPr>
        </p:nvSpPr>
        <p:spPr>
          <a:xfrm>
            <a:off x="3260812" y="3602867"/>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43" name="Picture or Chart" descr="Picture or Chart">
            <a:extLst>
              <a:ext uri="{FF2B5EF4-FFF2-40B4-BE49-F238E27FC236}">
                <a16:creationId xmlns:a16="http://schemas.microsoft.com/office/drawing/2014/main" id="{699BD747-48B6-2547-8F7C-25A44594F612}"/>
              </a:ext>
            </a:extLst>
          </p:cNvPr>
          <p:cNvSpPr>
            <a:spLocks noGrp="1"/>
          </p:cNvSpPr>
          <p:nvPr>
            <p:ph sz="quarter" idx="18" hasCustomPrompt="1"/>
          </p:nvPr>
        </p:nvSpPr>
        <p:spPr>
          <a:xfrm>
            <a:off x="5729428" y="3600377"/>
            <a:ext cx="2468880" cy="2240280"/>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44" name="Date"/>
          <p:cNvSpPr>
            <a:spLocks noGrp="1"/>
          </p:cNvSpPr>
          <p:nvPr>
            <p:ph type="dt" sz="half" idx="10"/>
          </p:nvPr>
        </p:nvSpPr>
        <p:spPr>
          <a:xfrm>
            <a:off x="6936384" y="6220740"/>
            <a:ext cx="766414"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45" name="Slide Number"/>
          <p:cNvSpPr>
            <a:spLocks noGrp="1"/>
          </p:cNvSpPr>
          <p:nvPr>
            <p:ph type="sldNum" sz="quarter" idx="12"/>
          </p:nvPr>
        </p:nvSpPr>
        <p:spPr>
          <a:xfrm>
            <a:off x="7840786" y="6200875"/>
            <a:ext cx="365760" cy="365760"/>
          </a:xfrm>
        </p:spPr>
        <p:txBody>
          <a:bodyPr/>
          <a:lstStyle>
            <a:lvl1pPr>
              <a:defRPr>
                <a:solidFill>
                  <a:schemeClr val="bg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37066866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ing"/>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g Md" pitchFamily="50" charset="0"/>
              </a:defRPr>
            </a:lvl1pPr>
          </a:lstStyle>
          <a:p>
            <a:r>
              <a:rPr lang="en-US"/>
              <a:t>123</a:t>
            </a:r>
          </a:p>
        </p:txBody>
      </p:sp>
      <p:sp>
        <p:nvSpPr>
          <p:cNvPr id="20" name="Black Bar">
            <a:extLst>
              <a:ext uri="{FF2B5EF4-FFF2-40B4-BE49-F238E27FC236}">
                <a16:creationId xmlns:a16="http://schemas.microsoft.com/office/drawing/2014/main" id="{EACB2F0C-1C3D-CD48-AD13-7B5AD683F7C7}"/>
              </a:ext>
            </a:extLst>
          </p:cNvPr>
          <p:cNvSpPr/>
          <p:nvPr/>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head"/>
          <p:cNvSpPr>
            <a:spLocks noGrp="1"/>
          </p:cNvSpPr>
          <p:nvPr>
            <p:ph type="subTitle" idx="1" hasCustomPrompt="1"/>
          </p:nvPr>
        </p:nvSpPr>
        <p:spPr>
          <a:xfrm>
            <a:off x="1986207" y="2706475"/>
            <a:ext cx="5171597"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5788"/>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cNvSpPr>
            <a:spLocks noGrp="1"/>
          </p:cNvSpPr>
          <p:nvPr>
            <p:ph type="dt" sz="half" idx="10"/>
          </p:nvPr>
        </p:nvSpPr>
        <p:spPr>
          <a:xfrm>
            <a:off x="6936384" y="6220740"/>
            <a:ext cx="766414"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14" name="Slide Number"/>
          <p:cNvSpPr>
            <a:spLocks noGrp="1"/>
          </p:cNvSpPr>
          <p:nvPr>
            <p:ph type="sldNum" sz="quarter" idx="12"/>
          </p:nvPr>
        </p:nvSpPr>
        <p:spPr>
          <a:xfrm>
            <a:off x="7840786" y="6200875"/>
            <a:ext cx="365760" cy="365760"/>
          </a:xfrm>
        </p:spPr>
        <p:txBody>
          <a:bodyPr/>
          <a:lstStyle>
            <a:lvl1pPr>
              <a:defRPr>
                <a:solidFill>
                  <a:schemeClr val="bg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2239073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9144000" cy="68580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ing"/>
          <p:cNvSpPr>
            <a:spLocks noGrp="1"/>
          </p:cNvSpPr>
          <p:nvPr>
            <p:ph type="ctrTitle" hasCustomPrompt="1"/>
          </p:nvPr>
        </p:nvSpPr>
        <p:spPr bwMode="blackWhite">
          <a:xfrm>
            <a:off x="1585703" y="1521334"/>
            <a:ext cx="5500897"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585702" y="2548210"/>
            <a:ext cx="550089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2"/>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cxnSp>
        <p:nvCxnSpPr>
          <p:cNvPr id="13" name="Line 1">
            <a:extLst>
              <a:ext uri="{FF2B5EF4-FFF2-40B4-BE49-F238E27FC236}">
                <a16:creationId xmlns:a16="http://schemas.microsoft.com/office/drawing/2014/main" id="{A746CD05-A191-A442-A002-3AD9F5CCAD2A}"/>
              </a:ext>
            </a:extLst>
          </p:cNvPr>
          <p:cNvCxnSpPr/>
          <p:nvPr/>
        </p:nvCxnSpPr>
        <p:spPr>
          <a:xfrm>
            <a:off x="677119" y="0"/>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cNvSpPr>
            <a:spLocks noGrp="1"/>
          </p:cNvSpPr>
          <p:nvPr>
            <p:ph type="dt" sz="half" idx="10"/>
          </p:nvPr>
        </p:nvSpPr>
        <p:spPr>
          <a:xfrm>
            <a:off x="6936384" y="6220740"/>
            <a:ext cx="766414" cy="323968"/>
          </a:xfrm>
        </p:spPr>
        <p:txBody>
          <a:bodyPr/>
          <a:lstStyle>
            <a:lvl1pPr>
              <a:defRPr>
                <a:solidFill>
                  <a:schemeClr val="bg1">
                    <a:alpha val="70000"/>
                  </a:schemeClr>
                </a:solidFill>
              </a:defRPr>
            </a:lvl1pPr>
          </a:lstStyle>
          <a:p>
            <a:fld id="{D47A9A36-4EB0-BF46-AE48-7CDA251B954B}" type="datetime1">
              <a:rPr lang="en-US" smtClean="0"/>
              <a:t>12/12/2023</a:t>
            </a:fld>
            <a:endParaRPr lang="en-US"/>
          </a:p>
        </p:txBody>
      </p:sp>
      <p:sp>
        <p:nvSpPr>
          <p:cNvPr id="11" name="Slide Number"/>
          <p:cNvSpPr>
            <a:spLocks noGrp="1"/>
          </p:cNvSpPr>
          <p:nvPr>
            <p:ph type="sldNum" sz="quarter" idx="12"/>
          </p:nvPr>
        </p:nvSpPr>
        <p:spPr>
          <a:xfrm>
            <a:off x="7840786" y="6200875"/>
            <a:ext cx="365760" cy="365760"/>
          </a:xfrm>
        </p:spPr>
        <p:txBody>
          <a:bodyPr/>
          <a:lstStyle>
            <a:lvl1pPr>
              <a:defRPr>
                <a:solidFill>
                  <a:schemeClr val="bg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31874" y="6227670"/>
            <a:ext cx="870923"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E0C8DACD-4E35-4E4C-AC75-C3DE50F04E7E}" type="datetime1">
              <a:rPr lang="en-US" smtClean="0"/>
              <a:pPr/>
              <a:t>12/12/2023</a:t>
            </a:fld>
            <a:endParaRPr lang="en-US"/>
          </a:p>
        </p:txBody>
      </p:sp>
      <p:sp>
        <p:nvSpPr>
          <p:cNvPr id="5" name="Footer Placeholder 4"/>
          <p:cNvSpPr>
            <a:spLocks noGrp="1"/>
          </p:cNvSpPr>
          <p:nvPr>
            <p:ph type="ftr" sz="quarter" idx="3"/>
          </p:nvPr>
        </p:nvSpPr>
        <p:spPr>
          <a:xfrm>
            <a:off x="853384" y="6219163"/>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7840786" y="6200875"/>
            <a:ext cx="36576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7" r:id="rId7"/>
    <p:sldLayoutId id="2147483726" r:id="rId8"/>
    <p:sldLayoutId id="2147483724" r:id="rId9"/>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837D11D-264E-4E40-8932-E1B30639E61E}"/>
              </a:ext>
            </a:extLst>
          </p:cNvPr>
          <p:cNvSpPr>
            <a:spLocks noGrp="1"/>
          </p:cNvSpPr>
          <p:nvPr>
            <p:ph type="ctrTitle"/>
          </p:nvPr>
        </p:nvSpPr>
        <p:spPr>
          <a:xfrm>
            <a:off x="1562317" y="1243356"/>
            <a:ext cx="6329683" cy="1772793"/>
          </a:xfrm>
        </p:spPr>
        <p:txBody>
          <a:bodyPr/>
          <a:lstStyle/>
          <a:p>
            <a:pPr algn="ctr"/>
            <a:r>
              <a:rPr lang="en-US" sz="3200">
                <a:latin typeface="Arial Nova"/>
              </a:rPr>
              <a:t>SURVEY ON REINFORCEMENT LEARNING VIA. SEQUENCE</a:t>
            </a:r>
            <a:br>
              <a:rPr lang="en-US" sz="3200">
                <a:latin typeface="Arial Nova"/>
              </a:rPr>
            </a:br>
            <a:r>
              <a:rPr lang="en-US" sz="3200">
                <a:latin typeface="Arial Nova"/>
              </a:rPr>
              <a:t>MODELING USING DECISION TRANSFORMER</a:t>
            </a:r>
            <a:endParaRPr lang="en-US" sz="3200"/>
          </a:p>
        </p:txBody>
      </p:sp>
      <p:sp>
        <p:nvSpPr>
          <p:cNvPr id="3" name="Subtitle">
            <a:extLst>
              <a:ext uri="{FF2B5EF4-FFF2-40B4-BE49-F238E27FC236}">
                <a16:creationId xmlns:a16="http://schemas.microsoft.com/office/drawing/2014/main" id="{1505D2F6-6BCB-8045-AEF9-ECFA520633B4}"/>
              </a:ext>
            </a:extLst>
          </p:cNvPr>
          <p:cNvSpPr>
            <a:spLocks noGrp="1"/>
          </p:cNvSpPr>
          <p:nvPr>
            <p:ph type="subTitle" idx="1"/>
          </p:nvPr>
        </p:nvSpPr>
        <p:spPr>
          <a:xfrm>
            <a:off x="2359395" y="4470283"/>
            <a:ext cx="4440736" cy="620683"/>
          </a:xfrm>
        </p:spPr>
        <p:txBody>
          <a:bodyPr/>
          <a:lstStyle/>
          <a:p>
            <a:pPr algn="ctr"/>
            <a:r>
              <a:rPr lang="en-US" sz="1600">
                <a:latin typeface="Arial Nova"/>
              </a:rPr>
              <a:t>SOURADIP PAL</a:t>
            </a:r>
          </a:p>
          <a:p>
            <a:pPr algn="ctr"/>
            <a:r>
              <a:rPr lang="en-US" sz="1600">
                <a:latin typeface="Arial Nova"/>
              </a:rPr>
              <a:t>NEELESH GOPALAKRISHNAN</a:t>
            </a:r>
          </a:p>
        </p:txBody>
      </p:sp>
      <p:sp>
        <p:nvSpPr>
          <p:cNvPr id="4" name="Date">
            <a:extLst>
              <a:ext uri="{FF2B5EF4-FFF2-40B4-BE49-F238E27FC236}">
                <a16:creationId xmlns:a16="http://schemas.microsoft.com/office/drawing/2014/main" id="{AEA54193-09A2-C747-806D-90D594D50D93}"/>
              </a:ext>
            </a:extLst>
          </p:cNvPr>
          <p:cNvSpPr>
            <a:spLocks noGrp="1"/>
          </p:cNvSpPr>
          <p:nvPr>
            <p:ph type="dt" sz="half" idx="4294967295"/>
          </p:nvPr>
        </p:nvSpPr>
        <p:spPr>
          <a:xfrm>
            <a:off x="6831874" y="6226694"/>
            <a:ext cx="870923" cy="323968"/>
          </a:xfrm>
        </p:spPr>
        <p:txBody>
          <a:bodyPr/>
          <a:lstStyle/>
          <a:p>
            <a:fld id="{049DC8E1-D369-0F48-9062-BB068AFD07CE}"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5" name="Slide Number">
            <a:extLst>
              <a:ext uri="{FF2B5EF4-FFF2-40B4-BE49-F238E27FC236}">
                <a16:creationId xmlns:a16="http://schemas.microsoft.com/office/drawing/2014/main" id="{C48DFB45-C306-4342-94FC-2199EB2BB941}"/>
              </a:ext>
            </a:extLst>
          </p:cNvPr>
          <p:cNvSpPr>
            <a:spLocks noGrp="1"/>
          </p:cNvSpPr>
          <p:nvPr>
            <p:ph type="sldNum" sz="quarter" idx="4294967295"/>
          </p:nvPr>
        </p:nvSpPr>
        <p:spPr>
          <a:xfrm>
            <a:off x="7840786" y="6200875"/>
            <a:ext cx="365760" cy="365760"/>
          </a:xfrm>
        </p:spPr>
        <p:txBody>
          <a:bodyPr/>
          <a:lstStyle/>
          <a:p>
            <a:fld id="{8A7A6979-0714-4377-B894-6BE4C2D6E202}" type="slidenum">
              <a:rPr lang="en-US" smtClean="0">
                <a:latin typeface="Arial Nova" panose="020B0504020202020204" pitchFamily="34" charset="0"/>
              </a:rPr>
              <a:pPr/>
              <a:t>1</a:t>
            </a:fld>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DAF4B4A5-130A-0D4D-9089-CA01E6FA8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9" name="Title">
            <a:extLst>
              <a:ext uri="{FF2B5EF4-FFF2-40B4-BE49-F238E27FC236}">
                <a16:creationId xmlns:a16="http://schemas.microsoft.com/office/drawing/2014/main" id="{672EC58C-14EB-0ACB-6933-32B3C76D2372}"/>
              </a:ext>
            </a:extLst>
          </p:cNvPr>
          <p:cNvSpPr txBox="1">
            <a:spLocks/>
          </p:cNvSpPr>
          <p:nvPr/>
        </p:nvSpPr>
        <p:spPr bwMode="blackWhite">
          <a:xfrm>
            <a:off x="1507839" y="3692100"/>
            <a:ext cx="6329683" cy="193899"/>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6000" b="1" i="1" kern="1200" cap="all" spc="0" baseline="0">
                <a:solidFill>
                  <a:schemeClr val="bg1"/>
                </a:solidFill>
                <a:latin typeface="Acumin Pro ExtraCondensed" panose="020B0508020202020204" pitchFamily="34" charset="77"/>
                <a:ea typeface="+mj-ea"/>
                <a:cs typeface="+mj-cs"/>
              </a:defRPr>
            </a:lvl1pPr>
          </a:lstStyle>
          <a:p>
            <a:pPr algn="ctr"/>
            <a:r>
              <a:rPr lang="en-US" sz="1400">
                <a:latin typeface="Arial Nova"/>
              </a:rPr>
              <a:t>ECE 59500RL FINAL PROJECT</a:t>
            </a:r>
          </a:p>
        </p:txBody>
      </p:sp>
    </p:spTree>
    <p:extLst>
      <p:ext uri="{BB962C8B-B14F-4D97-AF65-F5344CB8AC3E}">
        <p14:creationId xmlns:p14="http://schemas.microsoft.com/office/powerpoint/2010/main" val="19811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68859C-C6DA-FE49-AE9B-16641E5CEF1C}"/>
              </a:ext>
            </a:extLst>
          </p:cNvPr>
          <p:cNvSpPr>
            <a:spLocks noGrp="1"/>
          </p:cNvSpPr>
          <p:nvPr>
            <p:ph type="ctrTitle"/>
          </p:nvPr>
        </p:nvSpPr>
        <p:spPr/>
        <p:txBody>
          <a:bodyPr/>
          <a:lstStyle/>
          <a:p>
            <a:r>
              <a:rPr lang="en-US" dirty="0">
                <a:latin typeface="Arial Nova"/>
              </a:rPr>
              <a:t>Conclusion</a:t>
            </a:r>
            <a:endParaRPr lang="en-US" dirty="0">
              <a:latin typeface="Arial Nova" panose="020B0504020202020204" pitchFamily="34" charset="0"/>
            </a:endParaRPr>
          </a:p>
        </p:txBody>
      </p:sp>
      <p:sp>
        <p:nvSpPr>
          <p:cNvPr id="3" name="Subhead">
            <a:extLst>
              <a:ext uri="{FF2B5EF4-FFF2-40B4-BE49-F238E27FC236}">
                <a16:creationId xmlns:a16="http://schemas.microsoft.com/office/drawing/2014/main" id="{ACEB0132-27E3-124A-9A10-C1163F4F58B3}"/>
              </a:ext>
            </a:extLst>
          </p:cNvPr>
          <p:cNvSpPr>
            <a:spLocks noGrp="1"/>
          </p:cNvSpPr>
          <p:nvPr>
            <p:ph type="subTitle" idx="1"/>
          </p:nvPr>
        </p:nvSpPr>
        <p:spPr>
          <a:xfrm>
            <a:off x="1128501" y="1345166"/>
            <a:ext cx="6925731" cy="338554"/>
          </a:xfrm>
        </p:spPr>
        <p:txBody>
          <a:bodyPr/>
          <a:lstStyle/>
          <a:p>
            <a:r>
              <a:rPr lang="en-US" dirty="0">
                <a:latin typeface="Arial Nova"/>
              </a:rPr>
              <a:t>RL via. Sequence Modeling is effective</a:t>
            </a:r>
            <a:endParaRPr lang="en-US" dirty="0">
              <a:latin typeface="Arial Nova" panose="020B0504020202020204" pitchFamily="34" charset="0"/>
            </a:endParaRPr>
          </a:p>
        </p:txBody>
      </p:sp>
      <p:sp>
        <p:nvSpPr>
          <p:cNvPr id="4" name="Body Text">
            <a:extLst>
              <a:ext uri="{FF2B5EF4-FFF2-40B4-BE49-F238E27FC236}">
                <a16:creationId xmlns:a16="http://schemas.microsoft.com/office/drawing/2014/main" id="{7A7B447E-5843-7B4B-A9B6-7B67AE885DBD}"/>
              </a:ext>
            </a:extLst>
          </p:cNvPr>
          <p:cNvSpPr>
            <a:spLocks noGrp="1"/>
          </p:cNvSpPr>
          <p:nvPr>
            <p:ph type="body" sz="quarter" idx="14"/>
          </p:nvPr>
        </p:nvSpPr>
        <p:spPr>
          <a:xfrm>
            <a:off x="814486" y="1927732"/>
            <a:ext cx="7912812" cy="3411537"/>
          </a:xfrm>
        </p:spPr>
        <p:txBody>
          <a:bodyPr vert="horz" lIns="0" tIns="0" rIns="0" bIns="0" rtlCol="0" anchor="t">
            <a:normAutofit/>
          </a:bodyPr>
          <a:lstStyle/>
          <a:p>
            <a:pPr>
              <a:buFont typeface="Wingdings" panose="020B0604020202020204" pitchFamily="34" charset="0"/>
              <a:buChar char="§"/>
            </a:pPr>
            <a:r>
              <a:rPr lang="en-US" dirty="0">
                <a:latin typeface="Arial Nova"/>
              </a:rPr>
              <a:t>Transformers can become highly useful in modeling RL problems</a:t>
            </a:r>
          </a:p>
          <a:p>
            <a:pPr>
              <a:buFont typeface="Wingdings" panose="020B0604020202020204" pitchFamily="34" charset="0"/>
              <a:buChar char="§"/>
            </a:pPr>
            <a:endParaRPr lang="en-US">
              <a:latin typeface="Arial Nova"/>
            </a:endParaRPr>
          </a:p>
          <a:p>
            <a:pPr>
              <a:buFont typeface="Wingdings" panose="020B0604020202020204" pitchFamily="34" charset="0"/>
              <a:buChar char="§"/>
            </a:pPr>
            <a:r>
              <a:rPr lang="en-US" dirty="0">
                <a:latin typeface="Arial Nova"/>
              </a:rPr>
              <a:t>No need for value function or policy gradient, directly predict actions </a:t>
            </a:r>
          </a:p>
          <a:p>
            <a:pPr>
              <a:buFont typeface="Wingdings" panose="020B0604020202020204" pitchFamily="34" charset="0"/>
              <a:buChar char="§"/>
            </a:pPr>
            <a:endParaRPr lang="en-US">
              <a:latin typeface="Arial Nova" panose="020B0504020202020204" pitchFamily="34" charset="0"/>
            </a:endParaRPr>
          </a:p>
          <a:p>
            <a:pPr>
              <a:buFont typeface="Wingdings" panose="020B0604020202020204" pitchFamily="34" charset="0"/>
              <a:buChar char="§"/>
            </a:pPr>
            <a:r>
              <a:rPr lang="en-US" dirty="0">
                <a:latin typeface="Arial Nova"/>
              </a:rPr>
              <a:t>Returns-to-Go conditioning helps in guiding the agent</a:t>
            </a:r>
          </a:p>
          <a:p>
            <a:pPr>
              <a:buFont typeface="Wingdings" panose="020B0604020202020204" pitchFamily="34" charset="0"/>
              <a:buChar char="§"/>
            </a:pPr>
            <a:endParaRPr lang="en-US">
              <a:latin typeface="Arial Nova"/>
            </a:endParaRPr>
          </a:p>
          <a:p>
            <a:pPr>
              <a:buFont typeface="Wingdings" panose="020B0604020202020204" pitchFamily="34" charset="0"/>
              <a:buChar char="§"/>
              <a:defRPr/>
            </a:pPr>
            <a:r>
              <a:rPr lang="en-US" dirty="0">
                <a:latin typeface="Arial Nova"/>
              </a:rPr>
              <a:t>Online fine-tuning with policy constraint improves stability </a:t>
            </a:r>
            <a:endParaRPr lang="en-US" dirty="0">
              <a:latin typeface="Arial Nova" panose="020B0504020202020204" pitchFamily="34" charset="0"/>
            </a:endParaRPr>
          </a:p>
          <a:p>
            <a:pPr>
              <a:buFont typeface="Wingdings" panose="020B0604020202020204" pitchFamily="34" charset="0"/>
              <a:buChar char="§"/>
              <a:defRPr/>
            </a:pPr>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1E2AD856-2FEC-334A-B913-EBD1BE91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5" name="Date">
            <a:extLst>
              <a:ext uri="{FF2B5EF4-FFF2-40B4-BE49-F238E27FC236}">
                <a16:creationId xmlns:a16="http://schemas.microsoft.com/office/drawing/2014/main" id="{FB00B505-51CF-DF41-A6F5-045261D896B1}"/>
              </a:ext>
            </a:extLst>
          </p:cNvPr>
          <p:cNvSpPr>
            <a:spLocks noGrp="1"/>
          </p:cNvSpPr>
          <p:nvPr>
            <p:ph type="dt" sz="half" idx="10"/>
          </p:nvPr>
        </p:nvSpPr>
        <p:spPr/>
        <p:txBody>
          <a:bodyPr/>
          <a:lstStyle/>
          <a:p>
            <a:fld id="{93C70D44-4D52-E745-B943-20C0DA58653C}"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6" name="Slide Number">
            <a:extLst>
              <a:ext uri="{FF2B5EF4-FFF2-40B4-BE49-F238E27FC236}">
                <a16:creationId xmlns:a16="http://schemas.microsoft.com/office/drawing/2014/main" id="{8A79D7E4-37C0-1549-8E7C-EDC9B2FE68B5}"/>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10</a:t>
            </a:fld>
            <a:endParaRPr lang="en-US">
              <a:latin typeface="Arial Nova" panose="020B0504020202020204" pitchFamily="34" charset="0"/>
            </a:endParaRPr>
          </a:p>
        </p:txBody>
      </p:sp>
    </p:spTree>
    <p:extLst>
      <p:ext uri="{BB962C8B-B14F-4D97-AF65-F5344CB8AC3E}">
        <p14:creationId xmlns:p14="http://schemas.microsoft.com/office/powerpoint/2010/main" val="411348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68859C-C6DA-FE49-AE9B-16641E5CEF1C}"/>
              </a:ext>
            </a:extLst>
          </p:cNvPr>
          <p:cNvSpPr>
            <a:spLocks noGrp="1"/>
          </p:cNvSpPr>
          <p:nvPr>
            <p:ph type="ctrTitle"/>
          </p:nvPr>
        </p:nvSpPr>
        <p:spPr/>
        <p:txBody>
          <a:bodyPr/>
          <a:lstStyle/>
          <a:p>
            <a:r>
              <a:rPr lang="en-US">
                <a:latin typeface="Arial Nova" panose="020B0504020202020204" pitchFamily="34" charset="0"/>
              </a:rPr>
              <a:t>Future Work</a:t>
            </a:r>
          </a:p>
        </p:txBody>
      </p:sp>
      <p:sp>
        <p:nvSpPr>
          <p:cNvPr id="3" name="Subhead">
            <a:extLst>
              <a:ext uri="{FF2B5EF4-FFF2-40B4-BE49-F238E27FC236}">
                <a16:creationId xmlns:a16="http://schemas.microsoft.com/office/drawing/2014/main" id="{ACEB0132-27E3-124A-9A10-C1163F4F58B3}"/>
              </a:ext>
            </a:extLst>
          </p:cNvPr>
          <p:cNvSpPr>
            <a:spLocks noGrp="1"/>
          </p:cNvSpPr>
          <p:nvPr>
            <p:ph type="subTitle" idx="1"/>
          </p:nvPr>
        </p:nvSpPr>
        <p:spPr>
          <a:xfrm>
            <a:off x="1128501" y="1345166"/>
            <a:ext cx="6925731" cy="338554"/>
          </a:xfrm>
        </p:spPr>
        <p:txBody>
          <a:bodyPr/>
          <a:lstStyle/>
          <a:p>
            <a:r>
              <a:rPr lang="en-US">
                <a:latin typeface="Arial Nova" panose="020B0504020202020204" pitchFamily="34" charset="0"/>
              </a:rPr>
              <a:t>Improvements on top of the current work</a:t>
            </a:r>
          </a:p>
        </p:txBody>
      </p:sp>
      <p:sp>
        <p:nvSpPr>
          <p:cNvPr id="4" name="Body Text">
            <a:extLst>
              <a:ext uri="{FF2B5EF4-FFF2-40B4-BE49-F238E27FC236}">
                <a16:creationId xmlns:a16="http://schemas.microsoft.com/office/drawing/2014/main" id="{7A7B447E-5843-7B4B-A9B6-7B67AE885DBD}"/>
              </a:ext>
            </a:extLst>
          </p:cNvPr>
          <p:cNvSpPr>
            <a:spLocks noGrp="1"/>
          </p:cNvSpPr>
          <p:nvPr>
            <p:ph type="body" sz="quarter" idx="14"/>
          </p:nvPr>
        </p:nvSpPr>
        <p:spPr>
          <a:xfrm>
            <a:off x="814486" y="1927732"/>
            <a:ext cx="7912812" cy="3411537"/>
          </a:xfrm>
        </p:spPr>
        <p:txBody>
          <a:bodyPr vert="horz" lIns="0" tIns="0" rIns="0" bIns="0" rtlCol="0" anchor="t">
            <a:normAutofit/>
          </a:bodyPr>
          <a:lstStyle/>
          <a:p>
            <a:pPr>
              <a:buFont typeface="Wingdings" panose="020B0604020202020204" pitchFamily="34" charset="0"/>
              <a:buChar char="§"/>
            </a:pPr>
            <a:r>
              <a:rPr lang="en-US">
                <a:latin typeface="Arial Nova"/>
              </a:rPr>
              <a:t>Can be tested using other transformer architectures like BERT</a:t>
            </a:r>
          </a:p>
          <a:p>
            <a:pPr>
              <a:buFont typeface="Wingdings" panose="020B0604020202020204" pitchFamily="34" charset="0"/>
              <a:buChar char="§"/>
            </a:pPr>
            <a:endParaRPr lang="en-US">
              <a:latin typeface="Arial Nova"/>
            </a:endParaRPr>
          </a:p>
          <a:p>
            <a:pPr>
              <a:buFont typeface="Wingdings" panose="020B0604020202020204" pitchFamily="34" charset="0"/>
              <a:buChar char="§"/>
            </a:pPr>
            <a:r>
              <a:rPr lang="en-US">
                <a:latin typeface="Arial Nova"/>
              </a:rPr>
              <a:t>Vary context length for Atari games and observe the return variance </a:t>
            </a:r>
          </a:p>
          <a:p>
            <a:pPr>
              <a:buFont typeface="Wingdings" panose="020B0604020202020204" pitchFamily="34" charset="0"/>
              <a:buChar char="§"/>
            </a:pPr>
            <a:endParaRPr lang="en-US">
              <a:latin typeface="Arial Nova" panose="020B0504020202020204" pitchFamily="34" charset="0"/>
            </a:endParaRPr>
          </a:p>
          <a:p>
            <a:pPr>
              <a:buFont typeface="Wingdings" panose="020B0604020202020204" pitchFamily="34" charset="0"/>
              <a:buChar char="§"/>
            </a:pPr>
            <a:r>
              <a:rPr lang="en-US">
                <a:latin typeface="Arial Nova"/>
              </a:rPr>
              <a:t>Change embedding dimension and non-linear activation function used</a:t>
            </a:r>
          </a:p>
          <a:p>
            <a:pPr>
              <a:buFont typeface="Wingdings" panose="020B0604020202020204" pitchFamily="34" charset="0"/>
              <a:buChar char="§"/>
            </a:pPr>
            <a:endParaRPr lang="en-US">
              <a:latin typeface="Arial Nova"/>
            </a:endParaRPr>
          </a:p>
          <a:p>
            <a:pPr>
              <a:buFont typeface="Wingdings" panose="020B0604020202020204" pitchFamily="34" charset="0"/>
              <a:buChar char="§"/>
              <a:defRPr/>
            </a:pPr>
            <a:r>
              <a:rPr lang="en-US">
                <a:latin typeface="Arial Nova"/>
              </a:rPr>
              <a:t>Modifications may be included into original codebase for Atari games</a:t>
            </a:r>
            <a:endParaRPr lang="en-US">
              <a:latin typeface="Arial Nova" panose="020B0504020202020204" pitchFamily="34" charset="0"/>
            </a:endParaRPr>
          </a:p>
          <a:p>
            <a:pPr>
              <a:buFont typeface="Wingdings" panose="020B0604020202020204" pitchFamily="34" charset="0"/>
              <a:buChar char="§"/>
            </a:pPr>
            <a:endParaRPr lang="en-US">
              <a:latin typeface="Arial Nova" panose="020B0504020202020204" pitchFamily="34" charset="0"/>
            </a:endParaRPr>
          </a:p>
          <a:p>
            <a:pPr>
              <a:buFont typeface="Wingdings" panose="020B0604020202020204" pitchFamily="34" charset="0"/>
              <a:buChar char="§"/>
              <a:defRPr/>
            </a:pPr>
            <a:r>
              <a:rPr lang="en-US">
                <a:latin typeface="Acumin Pro"/>
              </a:rPr>
              <a:t>Can be trained using more GPU resources using multiple random seeds</a:t>
            </a:r>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1E2AD856-2FEC-334A-B913-EBD1BE91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5" name="Date">
            <a:extLst>
              <a:ext uri="{FF2B5EF4-FFF2-40B4-BE49-F238E27FC236}">
                <a16:creationId xmlns:a16="http://schemas.microsoft.com/office/drawing/2014/main" id="{FB00B505-51CF-DF41-A6F5-045261D896B1}"/>
              </a:ext>
            </a:extLst>
          </p:cNvPr>
          <p:cNvSpPr>
            <a:spLocks noGrp="1"/>
          </p:cNvSpPr>
          <p:nvPr>
            <p:ph type="dt" sz="half" idx="10"/>
          </p:nvPr>
        </p:nvSpPr>
        <p:spPr/>
        <p:txBody>
          <a:bodyPr/>
          <a:lstStyle/>
          <a:p>
            <a:fld id="{93C70D44-4D52-E745-B943-20C0DA58653C}"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6" name="Slide Number">
            <a:extLst>
              <a:ext uri="{FF2B5EF4-FFF2-40B4-BE49-F238E27FC236}">
                <a16:creationId xmlns:a16="http://schemas.microsoft.com/office/drawing/2014/main" id="{8A79D7E4-37C0-1549-8E7C-EDC9B2FE68B5}"/>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11</a:t>
            </a:fld>
            <a:endParaRPr lang="en-US">
              <a:latin typeface="Arial Nova" panose="020B0504020202020204" pitchFamily="34" charset="0"/>
            </a:endParaRPr>
          </a:p>
        </p:txBody>
      </p:sp>
    </p:spTree>
    <p:extLst>
      <p:ext uri="{BB962C8B-B14F-4D97-AF65-F5344CB8AC3E}">
        <p14:creationId xmlns:p14="http://schemas.microsoft.com/office/powerpoint/2010/main" val="170178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06EECC5-BC81-B641-8E5C-D69EE2F54D88}"/>
              </a:ext>
            </a:extLst>
          </p:cNvPr>
          <p:cNvSpPr>
            <a:spLocks noGrp="1"/>
          </p:cNvSpPr>
          <p:nvPr>
            <p:ph type="ctrTitle"/>
          </p:nvPr>
        </p:nvSpPr>
        <p:spPr>
          <a:xfrm>
            <a:off x="1571272" y="1041995"/>
            <a:ext cx="5773885" cy="830997"/>
          </a:xfrm>
        </p:spPr>
        <p:txBody>
          <a:bodyPr/>
          <a:lstStyle/>
          <a:p>
            <a:pPr algn="ctr"/>
            <a:r>
              <a:rPr lang="en-US">
                <a:latin typeface="Arial Nova" panose="020B0504020202020204" pitchFamily="34" charset="0"/>
              </a:rPr>
              <a:t>Thank You</a:t>
            </a:r>
          </a:p>
        </p:txBody>
      </p:sp>
      <p:sp>
        <p:nvSpPr>
          <p:cNvPr id="4" name="Date">
            <a:extLst>
              <a:ext uri="{FF2B5EF4-FFF2-40B4-BE49-F238E27FC236}">
                <a16:creationId xmlns:a16="http://schemas.microsoft.com/office/drawing/2014/main" id="{8197DFA7-0FB7-754D-9094-A93DFCD00682}"/>
              </a:ext>
            </a:extLst>
          </p:cNvPr>
          <p:cNvSpPr>
            <a:spLocks noGrp="1"/>
          </p:cNvSpPr>
          <p:nvPr>
            <p:ph type="dt" sz="half" idx="10"/>
          </p:nvPr>
        </p:nvSpPr>
        <p:spPr>
          <a:xfrm>
            <a:off x="6831874" y="6227631"/>
            <a:ext cx="870923" cy="323968"/>
          </a:xfrm>
        </p:spPr>
        <p:txBody>
          <a:bodyPr/>
          <a:lstStyle/>
          <a:p>
            <a:fld id="{69E19CAC-2325-1047-B0FD-9C1EACA0A0AE}"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5" name="Slide Number">
            <a:extLst>
              <a:ext uri="{FF2B5EF4-FFF2-40B4-BE49-F238E27FC236}">
                <a16:creationId xmlns:a16="http://schemas.microsoft.com/office/drawing/2014/main" id="{D8430EBB-A681-8344-9831-C6ACFF85A8B4}"/>
              </a:ext>
            </a:extLst>
          </p:cNvPr>
          <p:cNvSpPr>
            <a:spLocks noGrp="1"/>
          </p:cNvSpPr>
          <p:nvPr>
            <p:ph type="sldNum" sz="quarter" idx="12"/>
          </p:nvPr>
        </p:nvSpPr>
        <p:spPr>
          <a:xfrm>
            <a:off x="7840786" y="6200875"/>
            <a:ext cx="365760" cy="365760"/>
          </a:xfrm>
        </p:spPr>
        <p:txBody>
          <a:bodyPr/>
          <a:lstStyle/>
          <a:p>
            <a:fld id="{8A7A6979-0714-4377-B894-6BE4C2D6E202}" type="slidenum">
              <a:rPr lang="en-US" smtClean="0">
                <a:latin typeface="Arial Nova" panose="020B0504020202020204" pitchFamily="34" charset="0"/>
              </a:rPr>
              <a:pPr/>
              <a:t>12</a:t>
            </a:fld>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DAF4B4A5-130A-0D4D-9089-CA01E6FA8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9" name="Body Text">
            <a:extLst>
              <a:ext uri="{FF2B5EF4-FFF2-40B4-BE49-F238E27FC236}">
                <a16:creationId xmlns:a16="http://schemas.microsoft.com/office/drawing/2014/main" id="{D4560D8C-872D-1D90-A0B7-E448354B383E}"/>
              </a:ext>
            </a:extLst>
          </p:cNvPr>
          <p:cNvSpPr>
            <a:spLocks noGrp="1"/>
          </p:cNvSpPr>
          <p:nvPr>
            <p:ph type="body" sz="quarter" idx="14"/>
          </p:nvPr>
        </p:nvSpPr>
        <p:spPr>
          <a:xfrm>
            <a:off x="1080416" y="3204770"/>
            <a:ext cx="7244118" cy="3090877"/>
          </a:xfrm>
        </p:spPr>
        <p:txBody>
          <a:bodyPr vert="horz" lIns="0" tIns="0" rIns="0" bIns="0" rtlCol="0" anchor="t">
            <a:noAutofit/>
          </a:bodyPr>
          <a:lstStyle/>
          <a:p>
            <a:pPr marL="285750" lvl="0" indent="-285750">
              <a:buFont typeface="Arial" panose="020B0604020202020204" pitchFamily="34" charset="0"/>
              <a:buChar char="•"/>
            </a:pPr>
            <a:endParaRPr lang="en-US" sz="1400">
              <a:latin typeface="Arial Nova"/>
            </a:endParaRPr>
          </a:p>
          <a:p>
            <a:pPr marL="285750" lvl="0" indent="-285750">
              <a:buFont typeface="Arial"/>
              <a:buChar char="•"/>
              <a:defRPr/>
            </a:pPr>
            <a:r>
              <a:rPr lang="en-US" sz="1600">
                <a:latin typeface="Acumin Pro"/>
              </a:rPr>
              <a:t>https://sites.google.com/berkeley.edu/decision-transformer</a:t>
            </a:r>
          </a:p>
          <a:p>
            <a:pPr marL="285750" indent="-285750">
              <a:buFont typeface="Arial"/>
              <a:buChar char="•"/>
              <a:defRPr/>
            </a:pPr>
            <a:r>
              <a:rPr lang="en-US" sz="1600">
                <a:latin typeface="Acumin Pro"/>
              </a:rPr>
              <a:t>https://github.com/kzl/decision-transformer</a:t>
            </a:r>
          </a:p>
          <a:p>
            <a:pPr marL="285750" lvl="0" indent="-285750">
              <a:buFont typeface="Arial"/>
              <a:buChar char="•"/>
              <a:defRPr/>
            </a:pPr>
            <a:r>
              <a:rPr lang="en-US" sz="1600">
                <a:latin typeface="Acumin Pro"/>
              </a:rPr>
              <a:t>https://github.com/facebookresearch/online-dt</a:t>
            </a:r>
          </a:p>
          <a:p>
            <a:pPr marL="285750" indent="-285750">
              <a:buFont typeface="Arial" panose="020B0604020202020204" pitchFamily="34" charset="0"/>
              <a:buChar char="•"/>
              <a:defRPr/>
            </a:pPr>
            <a:r>
              <a:rPr lang="en-US" sz="1600">
                <a:latin typeface="Acumin Pro"/>
              </a:rPr>
              <a:t>https://huggingface.co/docs/transformers/model_doc/decision_transformer</a:t>
            </a:r>
          </a:p>
          <a:p>
            <a:pPr marL="285750" indent="-285750">
              <a:buFont typeface="Arial" panose="020B0604020202020204" pitchFamily="34" charset="0"/>
              <a:buChar char="•"/>
              <a:defRPr/>
            </a:pPr>
            <a:r>
              <a:rPr lang="en-US" sz="1600">
                <a:latin typeface="Acumin Pro"/>
              </a:rPr>
              <a:t>https://huggingface.co/blog/decision-transformers</a:t>
            </a:r>
          </a:p>
          <a:p>
            <a:pPr marL="285750" indent="-285750">
              <a:buFont typeface="Arial" panose="020B0604020202020204" pitchFamily="34" charset="0"/>
              <a:buChar char="•"/>
              <a:defRPr/>
            </a:pPr>
            <a:endParaRPr lang="en-US">
              <a:latin typeface="Acumin Pro"/>
            </a:endParaRPr>
          </a:p>
        </p:txBody>
      </p:sp>
      <p:sp>
        <p:nvSpPr>
          <p:cNvPr id="10" name="Title">
            <a:extLst>
              <a:ext uri="{FF2B5EF4-FFF2-40B4-BE49-F238E27FC236}">
                <a16:creationId xmlns:a16="http://schemas.microsoft.com/office/drawing/2014/main" id="{AE870516-21D1-9EF2-14E3-826DA5C72266}"/>
              </a:ext>
            </a:extLst>
          </p:cNvPr>
          <p:cNvSpPr txBox="1">
            <a:spLocks/>
          </p:cNvSpPr>
          <p:nvPr/>
        </p:nvSpPr>
        <p:spPr bwMode="blackWhite">
          <a:xfrm>
            <a:off x="1467835" y="2885052"/>
            <a:ext cx="5773885" cy="276999"/>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6000" b="1" i="1" kern="1200" cap="all" spc="0" baseline="0">
                <a:solidFill>
                  <a:schemeClr val="bg1"/>
                </a:solidFill>
                <a:latin typeface="Acumin Pro ExtraCondensed" panose="020B0508020202020204" pitchFamily="34" charset="77"/>
                <a:ea typeface="+mj-ea"/>
                <a:cs typeface="+mj-cs"/>
              </a:defRPr>
            </a:lvl1pPr>
          </a:lstStyle>
          <a:p>
            <a:pPr algn="ctr"/>
            <a:r>
              <a:rPr lang="en-US" sz="2000">
                <a:latin typeface="Arial Nova"/>
              </a:rPr>
              <a:t>References</a:t>
            </a:r>
          </a:p>
        </p:txBody>
      </p:sp>
    </p:spTree>
    <p:extLst>
      <p:ext uri="{BB962C8B-B14F-4D97-AF65-F5344CB8AC3E}">
        <p14:creationId xmlns:p14="http://schemas.microsoft.com/office/powerpoint/2010/main" val="242573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EE850DF-3D9E-1B47-90FF-ED7F0C971735}"/>
              </a:ext>
            </a:extLst>
          </p:cNvPr>
          <p:cNvSpPr>
            <a:spLocks noGrp="1"/>
          </p:cNvSpPr>
          <p:nvPr>
            <p:ph type="ctrTitle"/>
          </p:nvPr>
        </p:nvSpPr>
        <p:spPr>
          <a:xfrm>
            <a:off x="1107530" y="363626"/>
            <a:ext cx="6925732" cy="512448"/>
          </a:xfrm>
        </p:spPr>
        <p:txBody>
          <a:bodyPr/>
          <a:lstStyle/>
          <a:p>
            <a:r>
              <a:rPr lang="en-US">
                <a:latin typeface="Arial Nova" panose="020B0504020202020204" pitchFamily="34" charset="0"/>
              </a:rPr>
              <a:t>Introduction</a:t>
            </a:r>
          </a:p>
        </p:txBody>
      </p:sp>
      <p:sp>
        <p:nvSpPr>
          <p:cNvPr id="3" name="Subhead">
            <a:extLst>
              <a:ext uri="{FF2B5EF4-FFF2-40B4-BE49-F238E27FC236}">
                <a16:creationId xmlns:a16="http://schemas.microsoft.com/office/drawing/2014/main" id="{64ED6B49-BD5E-0041-B100-6E9FE7E85D35}"/>
              </a:ext>
            </a:extLst>
          </p:cNvPr>
          <p:cNvSpPr>
            <a:spLocks noGrp="1"/>
          </p:cNvSpPr>
          <p:nvPr>
            <p:ph type="subTitle" idx="1"/>
          </p:nvPr>
        </p:nvSpPr>
        <p:spPr>
          <a:xfrm>
            <a:off x="1002667" y="967662"/>
            <a:ext cx="6925728" cy="338554"/>
          </a:xfrm>
        </p:spPr>
        <p:txBody>
          <a:bodyPr/>
          <a:lstStyle/>
          <a:p>
            <a:r>
              <a:rPr lang="en-US">
                <a:latin typeface="Arial Nova"/>
              </a:rPr>
              <a:t>Background</a:t>
            </a:r>
            <a:endParaRPr lang="en-US">
              <a:latin typeface="Arial Nova" panose="020B0504020202020204" pitchFamily="34" charset="0"/>
            </a:endParaRPr>
          </a:p>
        </p:txBody>
      </p:sp>
      <p:sp>
        <p:nvSpPr>
          <p:cNvPr id="4" name="Body Text">
            <a:extLst>
              <a:ext uri="{FF2B5EF4-FFF2-40B4-BE49-F238E27FC236}">
                <a16:creationId xmlns:a16="http://schemas.microsoft.com/office/drawing/2014/main" id="{A576C15D-F831-C840-A05A-A5EF685D5411}"/>
              </a:ext>
            </a:extLst>
          </p:cNvPr>
          <p:cNvSpPr>
            <a:spLocks noGrp="1"/>
          </p:cNvSpPr>
          <p:nvPr>
            <p:ph type="body" sz="quarter" idx="14"/>
          </p:nvPr>
        </p:nvSpPr>
        <p:spPr>
          <a:xfrm>
            <a:off x="878627" y="1409691"/>
            <a:ext cx="7598979" cy="2223069"/>
          </a:xfrm>
        </p:spPr>
        <p:txBody>
          <a:bodyPr vert="horz" lIns="0" tIns="0" rIns="0" bIns="0" rtlCol="0" anchor="t">
            <a:noAutofit/>
          </a:bodyPr>
          <a:lstStyle/>
          <a:p>
            <a:r>
              <a:rPr lang="en-US" sz="1700">
                <a:latin typeface="Acumin Pro"/>
              </a:rPr>
              <a:t>Traditional RL maximizes discounted cumulative rewards; recent methods directly predict actions based on trajectory distribution</a:t>
            </a:r>
            <a:endParaRPr lang="en-US"/>
          </a:p>
          <a:p>
            <a:r>
              <a:rPr lang="en-US" sz="1700">
                <a:latin typeface="Acumin Pro"/>
              </a:rPr>
              <a:t>Offline RL problems can be viewed as</a:t>
            </a:r>
            <a:r>
              <a:rPr lang="en-US" sz="1700">
                <a:solidFill>
                  <a:srgbClr val="000000"/>
                </a:solidFill>
                <a:latin typeface="Acumin Pro"/>
              </a:rPr>
              <a:t> sequence modeling </a:t>
            </a:r>
            <a:r>
              <a:rPr lang="en-US" sz="1700">
                <a:latin typeface="Acumin Pro"/>
              </a:rPr>
              <a:t>problems and solved by </a:t>
            </a:r>
            <a:r>
              <a:rPr lang="en-US" sz="1700">
                <a:solidFill>
                  <a:srgbClr val="000000"/>
                </a:solidFill>
                <a:latin typeface="Acumin Pro"/>
              </a:rPr>
              <a:t>supervised learning </a:t>
            </a:r>
            <a:r>
              <a:rPr lang="en-US" sz="1700">
                <a:latin typeface="Acumin Pro"/>
              </a:rPr>
              <a:t>methods</a:t>
            </a:r>
            <a:endParaRPr lang="en-US"/>
          </a:p>
          <a:p>
            <a:r>
              <a:rPr lang="en-US" sz="1700">
                <a:latin typeface="Acumin Pro"/>
              </a:rPr>
              <a:t>Transformers are applied in RL due to their ability to predict actions and model sequences, leveraging self-attention for effective long-term credit assignment</a:t>
            </a:r>
          </a:p>
          <a:p>
            <a:r>
              <a:rPr lang="en-US" sz="1700">
                <a:latin typeface="Acumin Pro"/>
              </a:rPr>
              <a:t>Offline RL focuses on learning from static datasets without direct environment interaction</a:t>
            </a:r>
          </a:p>
          <a:p>
            <a:r>
              <a:rPr lang="en-US" sz="1700">
                <a:latin typeface="Acumin Pro"/>
              </a:rPr>
              <a:t>Offline RL with Online Finetuning enhances policy performance by fine-tuning pre-trained models via online interactions</a:t>
            </a:r>
          </a:p>
        </p:txBody>
      </p:sp>
      <p:pic>
        <p:nvPicPr>
          <p:cNvPr id="8" name="Purdue CoBrand">
            <a:extLst>
              <a:ext uri="{FF2B5EF4-FFF2-40B4-BE49-F238E27FC236}">
                <a16:creationId xmlns:a16="http://schemas.microsoft.com/office/drawing/2014/main" id="{DAF4B4A5-130A-0D4D-9089-CA01E6FA8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6" name="Date ">
            <a:extLst>
              <a:ext uri="{FF2B5EF4-FFF2-40B4-BE49-F238E27FC236}">
                <a16:creationId xmlns:a16="http://schemas.microsoft.com/office/drawing/2014/main" id="{D1F3D237-95C6-7F44-886F-39CEF591E852}"/>
              </a:ext>
            </a:extLst>
          </p:cNvPr>
          <p:cNvSpPr>
            <a:spLocks noGrp="1"/>
          </p:cNvSpPr>
          <p:nvPr>
            <p:ph type="dt" sz="half" idx="10"/>
          </p:nvPr>
        </p:nvSpPr>
        <p:spPr>
          <a:xfrm>
            <a:off x="6936376" y="6220740"/>
            <a:ext cx="904409" cy="323968"/>
          </a:xfrm>
        </p:spPr>
        <p:txBody>
          <a:bodyPr/>
          <a:lstStyle/>
          <a:p>
            <a:fld id="{4127BF28-8E52-EB4D-8A7B-6C7DC4946F53}" type="datetime1">
              <a:rPr lang="en-US" smtClean="0">
                <a:latin typeface="Arial Nova" panose="020B0504020202020204" pitchFamily="34" charset="0"/>
              </a:rPr>
              <a:t>12/12/2023</a:t>
            </a:fld>
            <a:endParaRPr lang="en-US">
              <a:latin typeface="Arial Nova" panose="020B0504020202020204" pitchFamily="34" charset="0"/>
            </a:endParaRPr>
          </a:p>
        </p:txBody>
      </p:sp>
      <p:sp>
        <p:nvSpPr>
          <p:cNvPr id="7" name="Slide Number">
            <a:extLst>
              <a:ext uri="{FF2B5EF4-FFF2-40B4-BE49-F238E27FC236}">
                <a16:creationId xmlns:a16="http://schemas.microsoft.com/office/drawing/2014/main" id="{0343A167-D916-344F-9C29-C33AA2CD1DF2}"/>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2</a:t>
            </a:fld>
            <a:endParaRPr lang="en-US">
              <a:latin typeface="Arial Nova" panose="020B0504020202020204" pitchFamily="34" charset="0"/>
            </a:endParaRPr>
          </a:p>
        </p:txBody>
      </p:sp>
    </p:spTree>
    <p:extLst>
      <p:ext uri="{BB962C8B-B14F-4D97-AF65-F5344CB8AC3E}">
        <p14:creationId xmlns:p14="http://schemas.microsoft.com/office/powerpoint/2010/main" val="1833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68859C-C6DA-FE49-AE9B-16641E5CEF1C}"/>
              </a:ext>
            </a:extLst>
          </p:cNvPr>
          <p:cNvSpPr>
            <a:spLocks noGrp="1"/>
          </p:cNvSpPr>
          <p:nvPr>
            <p:ph type="ctrTitle"/>
          </p:nvPr>
        </p:nvSpPr>
        <p:spPr>
          <a:xfrm>
            <a:off x="1107530" y="363626"/>
            <a:ext cx="6925732" cy="512448"/>
          </a:xfrm>
        </p:spPr>
        <p:txBody>
          <a:bodyPr/>
          <a:lstStyle/>
          <a:p>
            <a:r>
              <a:rPr lang="en-US">
                <a:latin typeface="Arial Nova" panose="020B0504020202020204" pitchFamily="34" charset="0"/>
              </a:rPr>
              <a:t>Problem Statement</a:t>
            </a:r>
          </a:p>
        </p:txBody>
      </p:sp>
      <p:sp>
        <p:nvSpPr>
          <p:cNvPr id="3" name="Subhead">
            <a:extLst>
              <a:ext uri="{FF2B5EF4-FFF2-40B4-BE49-F238E27FC236}">
                <a16:creationId xmlns:a16="http://schemas.microsoft.com/office/drawing/2014/main" id="{ACEB0132-27E3-124A-9A10-C1163F4F58B3}"/>
              </a:ext>
            </a:extLst>
          </p:cNvPr>
          <p:cNvSpPr>
            <a:spLocks noGrp="1"/>
          </p:cNvSpPr>
          <p:nvPr>
            <p:ph type="subTitle" idx="1"/>
          </p:nvPr>
        </p:nvSpPr>
        <p:spPr>
          <a:xfrm>
            <a:off x="480490" y="1117886"/>
            <a:ext cx="8302762" cy="412639"/>
          </a:xfrm>
        </p:spPr>
        <p:txBody>
          <a:bodyPr/>
          <a:lstStyle/>
          <a:p>
            <a:pPr algn="ctr"/>
            <a:r>
              <a:rPr lang="en-US" sz="2000">
                <a:latin typeface="Acumin Pro Semibold"/>
              </a:rPr>
              <a:t>Study and Compare RL methods using Decision Transformer</a:t>
            </a:r>
            <a:r>
              <a:rPr lang="en-US" sz="2000">
                <a:latin typeface="Acumin Pro SemiCondensed"/>
              </a:rPr>
              <a:t> </a:t>
            </a:r>
            <a:endParaRPr lang="en-US" sz="2000">
              <a:latin typeface="Arial Nova"/>
            </a:endParaRPr>
          </a:p>
        </p:txBody>
      </p:sp>
      <p:sp>
        <p:nvSpPr>
          <p:cNvPr id="4" name="Body Text">
            <a:extLst>
              <a:ext uri="{FF2B5EF4-FFF2-40B4-BE49-F238E27FC236}">
                <a16:creationId xmlns:a16="http://schemas.microsoft.com/office/drawing/2014/main" id="{7A7B447E-5843-7B4B-A9B6-7B67AE885DBD}"/>
              </a:ext>
            </a:extLst>
          </p:cNvPr>
          <p:cNvSpPr>
            <a:spLocks noGrp="1"/>
          </p:cNvSpPr>
          <p:nvPr>
            <p:ph type="body" sz="quarter" idx="14"/>
          </p:nvPr>
        </p:nvSpPr>
        <p:spPr>
          <a:xfrm>
            <a:off x="875672" y="1593905"/>
            <a:ext cx="7510004" cy="2327559"/>
          </a:xfrm>
        </p:spPr>
        <p:txBody>
          <a:bodyPr vert="horz" lIns="0" tIns="0" rIns="0" bIns="0" rtlCol="0" anchor="t">
            <a:normAutofit fontScale="92500" lnSpcReduction="20000"/>
          </a:bodyPr>
          <a:lstStyle/>
          <a:p>
            <a:r>
              <a:rPr lang="en-US">
                <a:latin typeface="Acumin Pro"/>
              </a:rPr>
              <a:t>Understand the use of Transformer architecture in sequence modeling-based RL formulation </a:t>
            </a:r>
          </a:p>
          <a:p>
            <a:pPr lvl="0"/>
            <a:endParaRPr lang="en-US">
              <a:latin typeface="Acumin Pro"/>
            </a:endParaRPr>
          </a:p>
          <a:p>
            <a:r>
              <a:rPr lang="en-US">
                <a:latin typeface="Acumin Pro"/>
              </a:rPr>
              <a:t>Compare the return variance observed in the online and offline settings for locomotion tasks like Hopper, HalfCheetah, Walker2D </a:t>
            </a:r>
          </a:p>
          <a:p>
            <a:pPr lvl="0"/>
            <a:endParaRPr lang="en-US">
              <a:latin typeface="Acumin Pro"/>
            </a:endParaRPr>
          </a:p>
          <a:p>
            <a:pPr>
              <a:defRPr/>
            </a:pPr>
            <a:r>
              <a:rPr lang="en-US">
                <a:latin typeface="Acumin Pro"/>
              </a:rPr>
              <a:t>Determine the effect of context length on the return variance for different environments</a:t>
            </a:r>
          </a:p>
          <a:p>
            <a:pPr lvl="0">
              <a:defRPr/>
            </a:pPr>
            <a:endParaRPr lang="en-US">
              <a:latin typeface="Acumin Pro"/>
            </a:endParaRPr>
          </a:p>
          <a:p>
            <a:pPr>
              <a:defRPr/>
            </a:pPr>
            <a:r>
              <a:rPr lang="en-US">
                <a:latin typeface="Acumin Pro"/>
              </a:rPr>
              <a:t>Extend Online Decision Transformer to Atari games for comparison</a:t>
            </a:r>
          </a:p>
          <a:p>
            <a:pPr marL="0" lvl="0" indent="0">
              <a:buNone/>
              <a:defRPr/>
            </a:pPr>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1E2AD856-2FEC-334A-B913-EBD1BE91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5" name="Date">
            <a:extLst>
              <a:ext uri="{FF2B5EF4-FFF2-40B4-BE49-F238E27FC236}">
                <a16:creationId xmlns:a16="http://schemas.microsoft.com/office/drawing/2014/main" id="{FB00B505-51CF-DF41-A6F5-045261D896B1}"/>
              </a:ext>
            </a:extLst>
          </p:cNvPr>
          <p:cNvSpPr>
            <a:spLocks noGrp="1"/>
          </p:cNvSpPr>
          <p:nvPr>
            <p:ph type="dt" sz="half" idx="10"/>
          </p:nvPr>
        </p:nvSpPr>
        <p:spPr/>
        <p:txBody>
          <a:bodyPr/>
          <a:lstStyle/>
          <a:p>
            <a:fld id="{93C70D44-4D52-E745-B943-20C0DA58653C}"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6" name="Slide Number">
            <a:extLst>
              <a:ext uri="{FF2B5EF4-FFF2-40B4-BE49-F238E27FC236}">
                <a16:creationId xmlns:a16="http://schemas.microsoft.com/office/drawing/2014/main" id="{8A79D7E4-37C0-1549-8E7C-EDC9B2FE68B5}"/>
              </a:ext>
            </a:extLst>
          </p:cNvPr>
          <p:cNvSpPr>
            <a:spLocks noGrp="1"/>
          </p:cNvSpPr>
          <p:nvPr>
            <p:ph type="sldNum" sz="quarter" idx="12"/>
          </p:nvPr>
        </p:nvSpPr>
        <p:spPr/>
        <p:txBody>
          <a:bodyPr/>
          <a:lstStyle/>
          <a:p>
            <a:fld id="{8A7A6979-0714-4377-B894-6BE4C2D6E202}" type="slidenum">
              <a:rPr lang="en-US" dirty="0" smtClean="0">
                <a:latin typeface="Arial Nova" panose="020B0504020202020204" pitchFamily="34" charset="0"/>
              </a:rPr>
              <a:pPr/>
              <a:t>3</a:t>
            </a:fld>
            <a:endParaRPr lang="en-US">
              <a:latin typeface="Arial Nova" panose="020B0504020202020204" pitchFamily="34" charset="0"/>
            </a:endParaRPr>
          </a:p>
        </p:txBody>
      </p:sp>
      <p:pic>
        <p:nvPicPr>
          <p:cNvPr id="9" name="Picture 8" descr="A screen shot of a phone&#10;&#10;Description automatically generated">
            <a:extLst>
              <a:ext uri="{FF2B5EF4-FFF2-40B4-BE49-F238E27FC236}">
                <a16:creationId xmlns:a16="http://schemas.microsoft.com/office/drawing/2014/main" id="{D592DF61-A08D-E587-31D1-8776531CAB22}"/>
              </a:ext>
            </a:extLst>
          </p:cNvPr>
          <p:cNvPicPr>
            <a:picLocks noChangeAspect="1"/>
          </p:cNvPicPr>
          <p:nvPr/>
        </p:nvPicPr>
        <p:blipFill>
          <a:blip r:embed="rId4"/>
          <a:stretch>
            <a:fillRect/>
          </a:stretch>
        </p:blipFill>
        <p:spPr>
          <a:xfrm>
            <a:off x="5516067" y="3785596"/>
            <a:ext cx="1436002" cy="1816582"/>
          </a:xfrm>
          <a:prstGeom prst="rect">
            <a:avLst/>
          </a:prstGeom>
        </p:spPr>
      </p:pic>
      <p:sp>
        <p:nvSpPr>
          <p:cNvPr id="10" name="TextBox 9">
            <a:extLst>
              <a:ext uri="{FF2B5EF4-FFF2-40B4-BE49-F238E27FC236}">
                <a16:creationId xmlns:a16="http://schemas.microsoft.com/office/drawing/2014/main" id="{08C6371B-26F0-7AE3-14CF-B9F035FFFCA9}"/>
              </a:ext>
            </a:extLst>
          </p:cNvPr>
          <p:cNvSpPr txBox="1"/>
          <p:nvPr/>
        </p:nvSpPr>
        <p:spPr>
          <a:xfrm>
            <a:off x="768035" y="5808094"/>
            <a:ext cx="32841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Image: Credit to Open AI</a:t>
            </a:r>
          </a:p>
        </p:txBody>
      </p:sp>
      <p:pic>
        <p:nvPicPr>
          <p:cNvPr id="8" name="Picture 7" descr="A screenshot of a video game&#10;&#10;Description automatically generated">
            <a:extLst>
              <a:ext uri="{FF2B5EF4-FFF2-40B4-BE49-F238E27FC236}">
                <a16:creationId xmlns:a16="http://schemas.microsoft.com/office/drawing/2014/main" id="{AE41AC74-2F2D-39D1-1874-FF4D639054FC}"/>
              </a:ext>
            </a:extLst>
          </p:cNvPr>
          <p:cNvPicPr>
            <a:picLocks noChangeAspect="1"/>
          </p:cNvPicPr>
          <p:nvPr/>
        </p:nvPicPr>
        <p:blipFill>
          <a:blip r:embed="rId5"/>
          <a:stretch>
            <a:fillRect/>
          </a:stretch>
        </p:blipFill>
        <p:spPr>
          <a:xfrm>
            <a:off x="6952681" y="3731289"/>
            <a:ext cx="1436002" cy="1925196"/>
          </a:xfrm>
          <a:prstGeom prst="rect">
            <a:avLst/>
          </a:prstGeom>
        </p:spPr>
      </p:pic>
      <p:pic>
        <p:nvPicPr>
          <p:cNvPr id="11" name="Picture 10" descr="A mallet on a checkered floor&#10;&#10;Description automatically generated">
            <a:extLst>
              <a:ext uri="{FF2B5EF4-FFF2-40B4-BE49-F238E27FC236}">
                <a16:creationId xmlns:a16="http://schemas.microsoft.com/office/drawing/2014/main" id="{CC3EA8AA-A591-909A-D233-8E5B6A3C3885}"/>
              </a:ext>
            </a:extLst>
          </p:cNvPr>
          <p:cNvPicPr>
            <a:picLocks noChangeAspect="1"/>
          </p:cNvPicPr>
          <p:nvPr/>
        </p:nvPicPr>
        <p:blipFill>
          <a:blip r:embed="rId6"/>
          <a:stretch>
            <a:fillRect/>
          </a:stretch>
        </p:blipFill>
        <p:spPr>
          <a:xfrm>
            <a:off x="870663" y="3781039"/>
            <a:ext cx="1257736" cy="1647430"/>
          </a:xfrm>
          <a:prstGeom prst="rect">
            <a:avLst/>
          </a:prstGeom>
        </p:spPr>
      </p:pic>
      <p:pic>
        <p:nvPicPr>
          <p:cNvPr id="12" name="Picture 11" descr="A 3d model of a dog on a checkered floor&#10;&#10;Description automatically generated">
            <a:extLst>
              <a:ext uri="{FF2B5EF4-FFF2-40B4-BE49-F238E27FC236}">
                <a16:creationId xmlns:a16="http://schemas.microsoft.com/office/drawing/2014/main" id="{594BE0D7-1F01-FF31-3C77-3E9C46F869BD}"/>
              </a:ext>
            </a:extLst>
          </p:cNvPr>
          <p:cNvPicPr>
            <a:picLocks noChangeAspect="1"/>
          </p:cNvPicPr>
          <p:nvPr/>
        </p:nvPicPr>
        <p:blipFill>
          <a:blip r:embed="rId7"/>
          <a:stretch>
            <a:fillRect/>
          </a:stretch>
        </p:blipFill>
        <p:spPr>
          <a:xfrm>
            <a:off x="2293247" y="3781039"/>
            <a:ext cx="1348715" cy="1699861"/>
          </a:xfrm>
          <a:prstGeom prst="rect">
            <a:avLst/>
          </a:prstGeom>
        </p:spPr>
      </p:pic>
      <p:pic>
        <p:nvPicPr>
          <p:cNvPr id="13" name="Picture 12" descr="A close-up of a dancing stick&#10;&#10;Description automatically generated">
            <a:extLst>
              <a:ext uri="{FF2B5EF4-FFF2-40B4-BE49-F238E27FC236}">
                <a16:creationId xmlns:a16="http://schemas.microsoft.com/office/drawing/2014/main" id="{E63A0806-7FAA-5700-F071-631795C96D2B}"/>
              </a:ext>
            </a:extLst>
          </p:cNvPr>
          <p:cNvPicPr>
            <a:picLocks noChangeAspect="1"/>
          </p:cNvPicPr>
          <p:nvPr/>
        </p:nvPicPr>
        <p:blipFill>
          <a:blip r:embed="rId8"/>
          <a:stretch>
            <a:fillRect/>
          </a:stretch>
        </p:blipFill>
        <p:spPr>
          <a:xfrm>
            <a:off x="3708890" y="3788834"/>
            <a:ext cx="1432604" cy="1694759"/>
          </a:xfrm>
          <a:prstGeom prst="rect">
            <a:avLst/>
          </a:prstGeom>
        </p:spPr>
      </p:pic>
      <p:sp>
        <p:nvSpPr>
          <p:cNvPr id="14" name="TextBox 13">
            <a:extLst>
              <a:ext uri="{FF2B5EF4-FFF2-40B4-BE49-F238E27FC236}">
                <a16:creationId xmlns:a16="http://schemas.microsoft.com/office/drawing/2014/main" id="{65840C78-398B-272F-115C-16FC772B8099}"/>
              </a:ext>
            </a:extLst>
          </p:cNvPr>
          <p:cNvSpPr txBox="1"/>
          <p:nvPr/>
        </p:nvSpPr>
        <p:spPr>
          <a:xfrm>
            <a:off x="964734" y="5476438"/>
            <a:ext cx="10234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Hopper</a:t>
            </a:r>
            <a:endParaRPr lang="en-US"/>
          </a:p>
        </p:txBody>
      </p:sp>
      <p:sp>
        <p:nvSpPr>
          <p:cNvPr id="15" name="TextBox 14">
            <a:extLst>
              <a:ext uri="{FF2B5EF4-FFF2-40B4-BE49-F238E27FC236}">
                <a16:creationId xmlns:a16="http://schemas.microsoft.com/office/drawing/2014/main" id="{314354D0-D25A-7333-5256-43FBD15CD30D}"/>
              </a:ext>
            </a:extLst>
          </p:cNvPr>
          <p:cNvSpPr txBox="1"/>
          <p:nvPr/>
        </p:nvSpPr>
        <p:spPr>
          <a:xfrm>
            <a:off x="2296486" y="5497411"/>
            <a:ext cx="12541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Half Cheetah</a:t>
            </a:r>
          </a:p>
        </p:txBody>
      </p:sp>
      <p:sp>
        <p:nvSpPr>
          <p:cNvPr id="16" name="TextBox 15">
            <a:extLst>
              <a:ext uri="{FF2B5EF4-FFF2-40B4-BE49-F238E27FC236}">
                <a16:creationId xmlns:a16="http://schemas.microsoft.com/office/drawing/2014/main" id="{246D5449-C08E-4B07-6346-152E29AD9D9D}"/>
              </a:ext>
            </a:extLst>
          </p:cNvPr>
          <p:cNvSpPr txBox="1"/>
          <p:nvPr/>
        </p:nvSpPr>
        <p:spPr>
          <a:xfrm>
            <a:off x="3754073" y="5497411"/>
            <a:ext cx="12541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Walker2D</a:t>
            </a:r>
            <a:endParaRPr lang="en-US" dirty="0"/>
          </a:p>
        </p:txBody>
      </p:sp>
      <p:sp>
        <p:nvSpPr>
          <p:cNvPr id="17" name="TextBox 16">
            <a:extLst>
              <a:ext uri="{FF2B5EF4-FFF2-40B4-BE49-F238E27FC236}">
                <a16:creationId xmlns:a16="http://schemas.microsoft.com/office/drawing/2014/main" id="{66C5AC88-5515-0C5C-A7E2-05B87FBCCACD}"/>
              </a:ext>
            </a:extLst>
          </p:cNvPr>
          <p:cNvSpPr txBox="1"/>
          <p:nvPr/>
        </p:nvSpPr>
        <p:spPr>
          <a:xfrm>
            <a:off x="5610137" y="5623246"/>
            <a:ext cx="12541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Breakout</a:t>
            </a:r>
            <a:endParaRPr lang="en-US" dirty="0"/>
          </a:p>
        </p:txBody>
      </p:sp>
      <p:sp>
        <p:nvSpPr>
          <p:cNvPr id="18" name="TextBox 17">
            <a:extLst>
              <a:ext uri="{FF2B5EF4-FFF2-40B4-BE49-F238E27FC236}">
                <a16:creationId xmlns:a16="http://schemas.microsoft.com/office/drawing/2014/main" id="{F2364672-89F8-D7AC-E0EA-1CEC65A75B4F}"/>
              </a:ext>
            </a:extLst>
          </p:cNvPr>
          <p:cNvSpPr txBox="1"/>
          <p:nvPr/>
        </p:nvSpPr>
        <p:spPr>
          <a:xfrm>
            <a:off x="7046751" y="5623246"/>
            <a:ext cx="12541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Pong</a:t>
            </a:r>
            <a:endParaRPr lang="en-US" dirty="0"/>
          </a:p>
        </p:txBody>
      </p:sp>
    </p:spTree>
    <p:extLst>
      <p:ext uri="{BB962C8B-B14F-4D97-AF65-F5344CB8AC3E}">
        <p14:creationId xmlns:p14="http://schemas.microsoft.com/office/powerpoint/2010/main" val="88210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68859C-C6DA-FE49-AE9B-16641E5CEF1C}"/>
              </a:ext>
            </a:extLst>
          </p:cNvPr>
          <p:cNvSpPr>
            <a:spLocks noGrp="1"/>
          </p:cNvSpPr>
          <p:nvPr>
            <p:ph type="ctrTitle"/>
          </p:nvPr>
        </p:nvSpPr>
        <p:spPr>
          <a:xfrm>
            <a:off x="1128502" y="342654"/>
            <a:ext cx="6925732" cy="512448"/>
          </a:xfrm>
        </p:spPr>
        <p:txBody>
          <a:bodyPr/>
          <a:lstStyle/>
          <a:p>
            <a:r>
              <a:rPr lang="en-US">
                <a:latin typeface="Arial Nova" panose="020B0504020202020204" pitchFamily="34" charset="0"/>
              </a:rPr>
              <a:t>Algorithms</a:t>
            </a:r>
          </a:p>
        </p:txBody>
      </p:sp>
      <p:sp>
        <p:nvSpPr>
          <p:cNvPr id="3" name="Subhead">
            <a:extLst>
              <a:ext uri="{FF2B5EF4-FFF2-40B4-BE49-F238E27FC236}">
                <a16:creationId xmlns:a16="http://schemas.microsoft.com/office/drawing/2014/main" id="{ACEB0132-27E3-124A-9A10-C1163F4F58B3}"/>
              </a:ext>
            </a:extLst>
          </p:cNvPr>
          <p:cNvSpPr>
            <a:spLocks noGrp="1"/>
          </p:cNvSpPr>
          <p:nvPr>
            <p:ph type="subTitle" idx="1"/>
          </p:nvPr>
        </p:nvSpPr>
        <p:spPr>
          <a:xfrm>
            <a:off x="924577" y="1384969"/>
            <a:ext cx="3565749" cy="404466"/>
          </a:xfrm>
        </p:spPr>
        <p:txBody>
          <a:bodyPr/>
          <a:lstStyle/>
          <a:p>
            <a:pPr algn="ctr"/>
            <a:r>
              <a:rPr lang="en-US">
                <a:latin typeface="Arial Nova"/>
              </a:rPr>
              <a:t>Decision Transformer </a:t>
            </a:r>
            <a:endParaRPr lang="en-US">
              <a:latin typeface="Arial Nova" panose="020B0504020202020204" pitchFamily="34" charset="0"/>
            </a:endParaRPr>
          </a:p>
        </p:txBody>
      </p:sp>
      <p:sp>
        <p:nvSpPr>
          <p:cNvPr id="4" name="Body Text">
            <a:extLst>
              <a:ext uri="{FF2B5EF4-FFF2-40B4-BE49-F238E27FC236}">
                <a16:creationId xmlns:a16="http://schemas.microsoft.com/office/drawing/2014/main" id="{7A7B447E-5843-7B4B-A9B6-7B67AE885DBD}"/>
              </a:ext>
            </a:extLst>
          </p:cNvPr>
          <p:cNvSpPr>
            <a:spLocks noGrp="1"/>
          </p:cNvSpPr>
          <p:nvPr>
            <p:ph type="body" sz="quarter" idx="14"/>
          </p:nvPr>
        </p:nvSpPr>
        <p:spPr>
          <a:xfrm>
            <a:off x="788681" y="1890748"/>
            <a:ext cx="3644868" cy="1930224"/>
          </a:xfrm>
        </p:spPr>
        <p:txBody>
          <a:bodyPr vert="horz" lIns="0" tIns="0" rIns="0" bIns="0" rtlCol="0" anchor="t">
            <a:noAutofit/>
          </a:bodyPr>
          <a:lstStyle/>
          <a:p>
            <a:r>
              <a:rPr lang="en-US" sz="1600">
                <a:solidFill>
                  <a:srgbClr val="374151"/>
                </a:solidFill>
                <a:latin typeface="Acumin Pro"/>
              </a:rPr>
              <a:t>Model free approach, employs deterministic policy</a:t>
            </a:r>
          </a:p>
          <a:p>
            <a:r>
              <a:rPr lang="en-US" sz="1600">
                <a:solidFill>
                  <a:srgbClr val="374151"/>
                </a:solidFill>
                <a:latin typeface="Acumin Pro"/>
              </a:rPr>
              <a:t>Generates return-conditioned policies</a:t>
            </a:r>
          </a:p>
          <a:p>
            <a:r>
              <a:rPr lang="en-US" sz="1600">
                <a:solidFill>
                  <a:srgbClr val="374151"/>
                </a:solidFill>
                <a:latin typeface="Acumin Pro"/>
              </a:rPr>
              <a:t>Learns from a fixed dataset without environment interactions</a:t>
            </a:r>
          </a:p>
          <a:p>
            <a:r>
              <a:rPr lang="en-US" sz="1600">
                <a:solidFill>
                  <a:srgbClr val="374151"/>
                </a:solidFill>
                <a:latin typeface="Acumin Pro"/>
              </a:rPr>
              <a:t>Leverages Transformer to predict the next best action autoregressively</a:t>
            </a:r>
          </a:p>
          <a:p>
            <a:endParaRPr lang="en-US" sz="1600">
              <a:solidFill>
                <a:srgbClr val="374151"/>
              </a:solidFill>
            </a:endParaRPr>
          </a:p>
          <a:p>
            <a:pPr>
              <a:defRPr/>
            </a:pPr>
            <a:endParaRPr lang="en-US" sz="1600">
              <a:solidFill>
                <a:srgbClr val="374151"/>
              </a:solidFill>
              <a:latin typeface="Acumin Pro"/>
            </a:endParaRPr>
          </a:p>
          <a:p>
            <a:pPr>
              <a:defRPr/>
            </a:pPr>
            <a:endParaRPr lang="en-US">
              <a:latin typeface="Arial Nova" panose="020B0504020202020204" pitchFamily="34" charset="0"/>
            </a:endParaRPr>
          </a:p>
        </p:txBody>
      </p:sp>
      <p:pic>
        <p:nvPicPr>
          <p:cNvPr id="7" name="Purdue CoBrand">
            <a:extLst>
              <a:ext uri="{FF2B5EF4-FFF2-40B4-BE49-F238E27FC236}">
                <a16:creationId xmlns:a16="http://schemas.microsoft.com/office/drawing/2014/main" id="{1E2AD856-2FEC-334A-B913-EBD1BE91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5" name="Date">
            <a:extLst>
              <a:ext uri="{FF2B5EF4-FFF2-40B4-BE49-F238E27FC236}">
                <a16:creationId xmlns:a16="http://schemas.microsoft.com/office/drawing/2014/main" id="{FB00B505-51CF-DF41-A6F5-045261D896B1}"/>
              </a:ext>
            </a:extLst>
          </p:cNvPr>
          <p:cNvSpPr>
            <a:spLocks noGrp="1"/>
          </p:cNvSpPr>
          <p:nvPr>
            <p:ph type="dt" sz="half" idx="10"/>
          </p:nvPr>
        </p:nvSpPr>
        <p:spPr/>
        <p:txBody>
          <a:bodyPr/>
          <a:lstStyle/>
          <a:p>
            <a:fld id="{93C70D44-4D52-E745-B943-20C0DA58653C}" type="datetime1">
              <a:rPr lang="en-US" smtClean="0">
                <a:latin typeface="Arial Nova" panose="020B0504020202020204" pitchFamily="34" charset="0"/>
              </a:rPr>
              <a:pPr/>
              <a:t>12/12/2023</a:t>
            </a:fld>
            <a:endParaRPr lang="en-US">
              <a:latin typeface="Arial Nova" panose="020B0504020202020204" pitchFamily="34" charset="0"/>
            </a:endParaRPr>
          </a:p>
        </p:txBody>
      </p:sp>
      <p:sp>
        <p:nvSpPr>
          <p:cNvPr id="6" name="Slide Number">
            <a:extLst>
              <a:ext uri="{FF2B5EF4-FFF2-40B4-BE49-F238E27FC236}">
                <a16:creationId xmlns:a16="http://schemas.microsoft.com/office/drawing/2014/main" id="{8A79D7E4-37C0-1549-8E7C-EDC9B2FE68B5}"/>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4</a:t>
            </a:fld>
            <a:endParaRPr lang="en-US">
              <a:latin typeface="Arial Nova" panose="020B0504020202020204" pitchFamily="34" charset="0"/>
            </a:endParaRPr>
          </a:p>
        </p:txBody>
      </p:sp>
      <p:sp>
        <p:nvSpPr>
          <p:cNvPr id="8" name="Body Text">
            <a:extLst>
              <a:ext uri="{FF2B5EF4-FFF2-40B4-BE49-F238E27FC236}">
                <a16:creationId xmlns:a16="http://schemas.microsoft.com/office/drawing/2014/main" id="{504C8906-0A7B-F82C-9877-B990B512DE1E}"/>
              </a:ext>
            </a:extLst>
          </p:cNvPr>
          <p:cNvSpPr txBox="1">
            <a:spLocks/>
          </p:cNvSpPr>
          <p:nvPr/>
        </p:nvSpPr>
        <p:spPr>
          <a:xfrm>
            <a:off x="4552513" y="1892682"/>
            <a:ext cx="3896932" cy="2033289"/>
          </a:xfrm>
          <a:prstGeom prst="rect">
            <a:avLst/>
          </a:prstGeom>
        </p:spPr>
        <p:txBody>
          <a:bodyPr vert="horz" lIns="0" tIns="0" rIns="0" bIns="0"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a:solidFill>
                  <a:srgbClr val="374151"/>
                </a:solidFill>
                <a:latin typeface="Arial"/>
                <a:cs typeface="Arial"/>
              </a:rPr>
              <a:t>Employs stochastic policy </a:t>
            </a:r>
          </a:p>
          <a:p>
            <a:r>
              <a:rPr lang="en-US" sz="1600">
                <a:solidFill>
                  <a:srgbClr val="374151"/>
                </a:solidFill>
                <a:latin typeface="Arial"/>
                <a:cs typeface="Arial"/>
              </a:rPr>
              <a:t>Efficient log-likelihood maximization via. Max-Entropy sequence modeling</a:t>
            </a:r>
          </a:p>
          <a:p>
            <a:r>
              <a:rPr lang="en-US" sz="1600">
                <a:solidFill>
                  <a:srgbClr val="374151"/>
                </a:solidFill>
                <a:latin typeface="Acumin Pro"/>
              </a:rPr>
              <a:t>Combines offline pretraining with online finetuning for stable learning</a:t>
            </a:r>
            <a:endParaRPr lang="en-US">
              <a:solidFill>
                <a:srgbClr val="000000"/>
              </a:solidFill>
            </a:endParaRPr>
          </a:p>
          <a:p>
            <a:r>
              <a:rPr lang="en-US" sz="1600">
                <a:solidFill>
                  <a:srgbClr val="374151"/>
                </a:solidFill>
                <a:latin typeface="Acumin Pro"/>
              </a:rPr>
              <a:t>Uses observed return instead of target return - hindsight return relabeling </a:t>
            </a:r>
            <a:endParaRPr lang="en-US">
              <a:solidFill>
                <a:srgbClr val="000000"/>
              </a:solidFill>
            </a:endParaRPr>
          </a:p>
          <a:p>
            <a:endParaRPr lang="en-US" sz="1600">
              <a:solidFill>
                <a:srgbClr val="374151"/>
              </a:solidFill>
              <a:latin typeface="Acumin Pro"/>
            </a:endParaRPr>
          </a:p>
          <a:p>
            <a:pPr>
              <a:defRPr/>
            </a:pPr>
            <a:endParaRPr lang="en-US" sz="1600">
              <a:solidFill>
                <a:srgbClr val="374151"/>
              </a:solidFill>
              <a:latin typeface="Acumin Pro"/>
            </a:endParaRPr>
          </a:p>
          <a:p>
            <a:endParaRPr lang="en-US" sz="1600">
              <a:solidFill>
                <a:srgbClr val="374151"/>
              </a:solidFill>
              <a:latin typeface="Acumin Pro"/>
            </a:endParaRPr>
          </a:p>
          <a:p>
            <a:endParaRPr lang="en-US">
              <a:latin typeface="Arial Nova" panose="020B0504020202020204" pitchFamily="34" charset="0"/>
            </a:endParaRPr>
          </a:p>
          <a:p>
            <a:endParaRPr lang="en-US">
              <a:latin typeface="Arial Nova" panose="020B0504020202020204" pitchFamily="34" charset="0"/>
            </a:endParaRPr>
          </a:p>
          <a:p>
            <a:endParaRPr lang="en-US">
              <a:latin typeface="Arial Nova" panose="020B0504020202020204" pitchFamily="34" charset="0"/>
            </a:endParaRPr>
          </a:p>
        </p:txBody>
      </p:sp>
      <p:pic>
        <p:nvPicPr>
          <p:cNvPr id="11" name="Picture 10" descr="A white background with black and white text&#10;&#10;Description automatically generated">
            <a:extLst>
              <a:ext uri="{FF2B5EF4-FFF2-40B4-BE49-F238E27FC236}">
                <a16:creationId xmlns:a16="http://schemas.microsoft.com/office/drawing/2014/main" id="{3EA5CCE3-3046-E8F4-0478-396E0EA154B7}"/>
              </a:ext>
            </a:extLst>
          </p:cNvPr>
          <p:cNvPicPr>
            <a:picLocks noChangeAspect="1"/>
          </p:cNvPicPr>
          <p:nvPr/>
        </p:nvPicPr>
        <p:blipFill>
          <a:blip r:embed="rId4"/>
          <a:stretch>
            <a:fillRect/>
          </a:stretch>
        </p:blipFill>
        <p:spPr>
          <a:xfrm>
            <a:off x="5044926" y="3714413"/>
            <a:ext cx="2716537" cy="2115201"/>
          </a:xfrm>
          <a:prstGeom prst="rect">
            <a:avLst/>
          </a:prstGeom>
        </p:spPr>
      </p:pic>
      <p:sp>
        <p:nvSpPr>
          <p:cNvPr id="12" name="TextBox 11">
            <a:extLst>
              <a:ext uri="{FF2B5EF4-FFF2-40B4-BE49-F238E27FC236}">
                <a16:creationId xmlns:a16="http://schemas.microsoft.com/office/drawing/2014/main" id="{68C6F115-8376-CFD5-12B4-DDEE0B80D6B9}"/>
              </a:ext>
            </a:extLst>
          </p:cNvPr>
          <p:cNvSpPr txBox="1"/>
          <p:nvPr/>
        </p:nvSpPr>
        <p:spPr>
          <a:xfrm>
            <a:off x="1026632" y="5746031"/>
            <a:ext cx="32841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Image: Credit to Chen et al. and Zheng et al.</a:t>
            </a:r>
          </a:p>
        </p:txBody>
      </p:sp>
      <p:sp>
        <p:nvSpPr>
          <p:cNvPr id="16" name="Subhead">
            <a:extLst>
              <a:ext uri="{FF2B5EF4-FFF2-40B4-BE49-F238E27FC236}">
                <a16:creationId xmlns:a16="http://schemas.microsoft.com/office/drawing/2014/main" id="{F9421B29-D167-30F4-B0B9-B3A61B482A41}"/>
              </a:ext>
            </a:extLst>
          </p:cNvPr>
          <p:cNvSpPr txBox="1">
            <a:spLocks/>
          </p:cNvSpPr>
          <p:nvPr/>
        </p:nvSpPr>
        <p:spPr>
          <a:xfrm>
            <a:off x="4443060" y="1380076"/>
            <a:ext cx="41110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ctr"/>
            <a:r>
              <a:rPr lang="en-US">
                <a:latin typeface="Arial Nova"/>
              </a:rPr>
              <a:t>Online Decision Transformer </a:t>
            </a:r>
            <a:endParaRPr lang="en-US">
              <a:latin typeface="Arial Nova" panose="020B0504020202020204" pitchFamily="34" charset="0"/>
            </a:endParaRPr>
          </a:p>
        </p:txBody>
      </p:sp>
      <p:pic>
        <p:nvPicPr>
          <p:cNvPr id="9" name="Picture 8" descr="A diagram of a transformer&#10;&#10;Description automatically generated">
            <a:extLst>
              <a:ext uri="{FF2B5EF4-FFF2-40B4-BE49-F238E27FC236}">
                <a16:creationId xmlns:a16="http://schemas.microsoft.com/office/drawing/2014/main" id="{B1C79059-86E1-6411-99BF-DAB6757F3960}"/>
              </a:ext>
            </a:extLst>
          </p:cNvPr>
          <p:cNvPicPr>
            <a:picLocks noChangeAspect="1"/>
          </p:cNvPicPr>
          <p:nvPr/>
        </p:nvPicPr>
        <p:blipFill>
          <a:blip r:embed="rId5"/>
          <a:stretch>
            <a:fillRect/>
          </a:stretch>
        </p:blipFill>
        <p:spPr>
          <a:xfrm>
            <a:off x="1300692" y="3918260"/>
            <a:ext cx="3282950" cy="1640854"/>
          </a:xfrm>
          <a:prstGeom prst="rect">
            <a:avLst/>
          </a:prstGeom>
        </p:spPr>
      </p:pic>
    </p:spTree>
    <p:extLst>
      <p:ext uri="{BB962C8B-B14F-4D97-AF65-F5344CB8AC3E}">
        <p14:creationId xmlns:p14="http://schemas.microsoft.com/office/powerpoint/2010/main" val="75905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437F-7BF5-FBAF-959F-ED4AD64D440C}"/>
              </a:ext>
            </a:extLst>
          </p:cNvPr>
          <p:cNvSpPr>
            <a:spLocks noGrp="1"/>
          </p:cNvSpPr>
          <p:nvPr>
            <p:ph type="ctrTitle"/>
          </p:nvPr>
        </p:nvSpPr>
        <p:spPr>
          <a:xfrm>
            <a:off x="1118016" y="363626"/>
            <a:ext cx="6925732" cy="512448"/>
          </a:xfrm>
        </p:spPr>
        <p:txBody>
          <a:bodyPr/>
          <a:lstStyle/>
          <a:p>
            <a:r>
              <a:rPr lang="en-IN">
                <a:latin typeface="Arial Nova"/>
              </a:rPr>
              <a:t>Experiments</a:t>
            </a:r>
            <a:endParaRPr lang="en-IN">
              <a:latin typeface="Arial Nova" panose="020B0504020202020204" pitchFamily="34" charset="0"/>
            </a:endParaRPr>
          </a:p>
        </p:txBody>
      </p:sp>
      <p:sp>
        <p:nvSpPr>
          <p:cNvPr id="3" name="Subtitle 2">
            <a:extLst>
              <a:ext uri="{FF2B5EF4-FFF2-40B4-BE49-F238E27FC236}">
                <a16:creationId xmlns:a16="http://schemas.microsoft.com/office/drawing/2014/main" id="{4ECB4D90-DDCF-AC63-C9B3-87AAD6F697F0}"/>
              </a:ext>
            </a:extLst>
          </p:cNvPr>
          <p:cNvSpPr>
            <a:spLocks noGrp="1"/>
          </p:cNvSpPr>
          <p:nvPr>
            <p:ph type="subTitle" idx="1"/>
          </p:nvPr>
        </p:nvSpPr>
        <p:spPr>
          <a:xfrm>
            <a:off x="854070" y="1345166"/>
            <a:ext cx="7544105" cy="677108"/>
          </a:xfrm>
        </p:spPr>
        <p:txBody>
          <a:bodyPr/>
          <a:lstStyle/>
          <a:p>
            <a:pPr algn="ctr"/>
            <a:r>
              <a:rPr lang="en-IN">
                <a:latin typeface="Acumin Pro"/>
              </a:rPr>
              <a:t>Experimented with pre-trained models, varied context length &amp; compared between offline and online approach</a:t>
            </a:r>
            <a:endParaRPr lang="en-US">
              <a:latin typeface="Acumin Pro"/>
            </a:endParaRPr>
          </a:p>
        </p:txBody>
      </p:sp>
      <p:sp>
        <p:nvSpPr>
          <p:cNvPr id="4" name="Text Placeholder 3">
            <a:extLst>
              <a:ext uri="{FF2B5EF4-FFF2-40B4-BE49-F238E27FC236}">
                <a16:creationId xmlns:a16="http://schemas.microsoft.com/office/drawing/2014/main" id="{044AE376-3597-29DB-0B84-23AD59228791}"/>
              </a:ext>
            </a:extLst>
          </p:cNvPr>
          <p:cNvSpPr>
            <a:spLocks noGrp="1"/>
          </p:cNvSpPr>
          <p:nvPr>
            <p:ph type="body" sz="quarter" idx="14"/>
          </p:nvPr>
        </p:nvSpPr>
        <p:spPr>
          <a:xfrm>
            <a:off x="1000684" y="2170550"/>
            <a:ext cx="7331953" cy="2177351"/>
          </a:xfrm>
        </p:spPr>
        <p:txBody>
          <a:bodyPr vert="horz" lIns="0" tIns="0" rIns="0" bIns="0" rtlCol="0" anchor="t">
            <a:normAutofit/>
          </a:bodyPr>
          <a:lstStyle/>
          <a:p>
            <a:r>
              <a:rPr lang="en-IN" dirty="0">
                <a:latin typeface="Arial Nova"/>
              </a:rPr>
              <a:t>Used </a:t>
            </a:r>
            <a:r>
              <a:rPr lang="en-IN" b="1" dirty="0">
                <a:latin typeface="Arial Nova"/>
              </a:rPr>
              <a:t>HuggingFace</a:t>
            </a:r>
            <a:r>
              <a:rPr lang="en-IN" dirty="0">
                <a:latin typeface="Arial Nova"/>
              </a:rPr>
              <a:t> pretrained models for evaluation</a:t>
            </a:r>
            <a:endParaRPr lang="en-IN" dirty="0">
              <a:latin typeface="Arial Nova" panose="020B0504020202020204" pitchFamily="34" charset="0"/>
            </a:endParaRPr>
          </a:p>
          <a:p>
            <a:r>
              <a:rPr lang="en-IN" dirty="0">
                <a:latin typeface="Arial Nova"/>
              </a:rPr>
              <a:t>Experimented on D4RL dataset for OpenAI Gym environments and DQN Replay dataset for Atari games</a:t>
            </a:r>
            <a:endParaRPr lang="en-IN" dirty="0">
              <a:solidFill>
                <a:srgbClr val="000000"/>
              </a:solidFill>
              <a:latin typeface="Arial Nova" panose="020B0504020202020204" pitchFamily="34" charset="0"/>
            </a:endParaRPr>
          </a:p>
          <a:p>
            <a:r>
              <a:rPr lang="en-IN" dirty="0">
                <a:solidFill>
                  <a:srgbClr val="000000"/>
                </a:solidFill>
                <a:latin typeface="Arial Nova"/>
              </a:rPr>
              <a:t>Trained models by varying context length and observed variance</a:t>
            </a:r>
            <a:endParaRPr lang="en-IN" dirty="0">
              <a:solidFill>
                <a:srgbClr val="000000"/>
              </a:solidFill>
              <a:latin typeface="Arial Nova" panose="020B0504020202020204" pitchFamily="34" charset="0"/>
            </a:endParaRPr>
          </a:p>
          <a:p>
            <a:r>
              <a:rPr lang="en-IN" dirty="0">
                <a:latin typeface="Arial Nova"/>
              </a:rPr>
              <a:t>Evaluated GPT2 model using ODT on Gym environments</a:t>
            </a:r>
          </a:p>
          <a:p>
            <a:r>
              <a:rPr lang="en-IN" dirty="0">
                <a:latin typeface="Acumin Pro"/>
              </a:rPr>
              <a:t>Modified architecture to run ODT on Atari games</a:t>
            </a:r>
          </a:p>
          <a:p>
            <a:r>
              <a:rPr lang="en-IN" dirty="0">
                <a:latin typeface="Arial Nova"/>
              </a:rPr>
              <a:t>Compared return variance based on DT and ODT results</a:t>
            </a:r>
          </a:p>
        </p:txBody>
      </p:sp>
      <p:sp>
        <p:nvSpPr>
          <p:cNvPr id="5" name="Date Placeholder 4">
            <a:extLst>
              <a:ext uri="{FF2B5EF4-FFF2-40B4-BE49-F238E27FC236}">
                <a16:creationId xmlns:a16="http://schemas.microsoft.com/office/drawing/2014/main" id="{F6C4439F-B21E-4F92-16D1-C7072F914A96}"/>
              </a:ext>
            </a:extLst>
          </p:cNvPr>
          <p:cNvSpPr>
            <a:spLocks noGrp="1"/>
          </p:cNvSpPr>
          <p:nvPr>
            <p:ph type="dt" sz="half" idx="10"/>
          </p:nvPr>
        </p:nvSpPr>
        <p:spPr/>
        <p:txBody>
          <a:bodyPr/>
          <a:lstStyle/>
          <a:p>
            <a:fld id="{93C70D44-4D52-E745-B943-20C0DA58653C}" type="datetime1">
              <a:rPr lang="en-US" smtClean="0"/>
              <a:pPr/>
              <a:t>12/12/2023</a:t>
            </a:fld>
            <a:endParaRPr lang="en-US"/>
          </a:p>
        </p:txBody>
      </p:sp>
      <p:sp>
        <p:nvSpPr>
          <p:cNvPr id="6" name="Slide Number Placeholder 5">
            <a:extLst>
              <a:ext uri="{FF2B5EF4-FFF2-40B4-BE49-F238E27FC236}">
                <a16:creationId xmlns:a16="http://schemas.microsoft.com/office/drawing/2014/main" id="{B4C20658-6CF1-8522-A922-40C4F7426859}"/>
              </a:ext>
            </a:extLst>
          </p:cNvPr>
          <p:cNvSpPr>
            <a:spLocks noGrp="1"/>
          </p:cNvSpPr>
          <p:nvPr>
            <p:ph type="sldNum" sz="quarter" idx="12"/>
          </p:nvPr>
        </p:nvSpPr>
        <p:spPr/>
        <p:txBody>
          <a:bodyPr/>
          <a:lstStyle/>
          <a:p>
            <a:fld id="{8A7A6979-0714-4377-B894-6BE4C2D6E202}" type="slidenum">
              <a:rPr lang="en-US" smtClean="0"/>
              <a:pPr/>
              <a:t>5</a:t>
            </a:fld>
            <a:endParaRPr lang="en-US"/>
          </a:p>
        </p:txBody>
      </p:sp>
      <p:pic>
        <p:nvPicPr>
          <p:cNvPr id="8" name="Picture 7" descr="A computer code with black text&#10;&#10;Description automatically generated">
            <a:extLst>
              <a:ext uri="{FF2B5EF4-FFF2-40B4-BE49-F238E27FC236}">
                <a16:creationId xmlns:a16="http://schemas.microsoft.com/office/drawing/2014/main" id="{DC1D62E4-5907-EF32-0DF7-348CD253B62A}"/>
              </a:ext>
            </a:extLst>
          </p:cNvPr>
          <p:cNvPicPr>
            <a:picLocks noChangeAspect="1"/>
          </p:cNvPicPr>
          <p:nvPr/>
        </p:nvPicPr>
        <p:blipFill>
          <a:blip r:embed="rId2"/>
          <a:stretch>
            <a:fillRect/>
          </a:stretch>
        </p:blipFill>
        <p:spPr>
          <a:xfrm>
            <a:off x="1566631" y="4391478"/>
            <a:ext cx="4544552" cy="913750"/>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57B5745A-FE06-908D-7A70-52406ED92DA4}"/>
              </a:ext>
            </a:extLst>
          </p:cNvPr>
          <p:cNvPicPr>
            <a:picLocks noChangeAspect="1"/>
          </p:cNvPicPr>
          <p:nvPr/>
        </p:nvPicPr>
        <p:blipFill>
          <a:blip r:embed="rId3"/>
          <a:stretch>
            <a:fillRect/>
          </a:stretch>
        </p:blipFill>
        <p:spPr>
          <a:xfrm>
            <a:off x="1567744" y="5407554"/>
            <a:ext cx="3953209" cy="677107"/>
          </a:xfrm>
          <a:prstGeom prst="rect">
            <a:avLst/>
          </a:prstGeom>
        </p:spPr>
      </p:pic>
    </p:spTree>
    <p:extLst>
      <p:ext uri="{BB962C8B-B14F-4D97-AF65-F5344CB8AC3E}">
        <p14:creationId xmlns:p14="http://schemas.microsoft.com/office/powerpoint/2010/main" val="426839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EE850DF-3D9E-1B47-90FF-ED7F0C971735}"/>
              </a:ext>
            </a:extLst>
          </p:cNvPr>
          <p:cNvSpPr>
            <a:spLocks noGrp="1"/>
          </p:cNvSpPr>
          <p:nvPr>
            <p:ph type="ctrTitle"/>
          </p:nvPr>
        </p:nvSpPr>
        <p:spPr/>
        <p:txBody>
          <a:bodyPr/>
          <a:lstStyle/>
          <a:p>
            <a:r>
              <a:rPr lang="en-US">
                <a:latin typeface="Arial Nova"/>
              </a:rPr>
              <a:t>Results - DT</a:t>
            </a:r>
            <a:endParaRPr lang="en-US">
              <a:latin typeface="Arial Nova" panose="020B0504020202020204" pitchFamily="34" charset="0"/>
            </a:endParaRPr>
          </a:p>
        </p:txBody>
      </p:sp>
      <p:sp>
        <p:nvSpPr>
          <p:cNvPr id="3" name="Subhead">
            <a:extLst>
              <a:ext uri="{FF2B5EF4-FFF2-40B4-BE49-F238E27FC236}">
                <a16:creationId xmlns:a16="http://schemas.microsoft.com/office/drawing/2014/main" id="{64ED6B49-BD5E-0041-B100-6E9FE7E85D35}"/>
              </a:ext>
            </a:extLst>
          </p:cNvPr>
          <p:cNvSpPr>
            <a:spLocks noGrp="1"/>
          </p:cNvSpPr>
          <p:nvPr>
            <p:ph type="subTitle" idx="1"/>
          </p:nvPr>
        </p:nvSpPr>
        <p:spPr>
          <a:xfrm>
            <a:off x="1024777" y="1014161"/>
            <a:ext cx="7877365" cy="338554"/>
          </a:xfrm>
        </p:spPr>
        <p:txBody>
          <a:bodyPr/>
          <a:lstStyle/>
          <a:p>
            <a:r>
              <a:rPr lang="en-US">
                <a:latin typeface="Arial Nova"/>
              </a:rPr>
              <a:t>Experiments done with Offline Decision Transformer</a:t>
            </a:r>
            <a:endParaRPr lang="en-US" err="1">
              <a:latin typeface="Arial Nova" panose="020B0504020202020204" pitchFamily="34" charset="0"/>
            </a:endParaRPr>
          </a:p>
        </p:txBody>
      </p:sp>
      <p:pic>
        <p:nvPicPr>
          <p:cNvPr id="12" name="Content Placeholder 11" descr="A close-up of a label&#10;&#10;Description automatically generated">
            <a:extLst>
              <a:ext uri="{FF2B5EF4-FFF2-40B4-BE49-F238E27FC236}">
                <a16:creationId xmlns:a16="http://schemas.microsoft.com/office/drawing/2014/main" id="{0507B904-AD90-239D-759D-121A78AD871A}"/>
              </a:ext>
            </a:extLst>
          </p:cNvPr>
          <p:cNvPicPr>
            <a:picLocks noGrp="1" noChangeAspect="1"/>
          </p:cNvPicPr>
          <p:nvPr>
            <p:ph sz="quarter" idx="13"/>
          </p:nvPr>
        </p:nvPicPr>
        <p:blipFill>
          <a:blip r:embed="rId3"/>
          <a:stretch>
            <a:fillRect/>
          </a:stretch>
        </p:blipFill>
        <p:spPr>
          <a:xfrm>
            <a:off x="1199636" y="2912628"/>
            <a:ext cx="6839738" cy="864502"/>
          </a:xfrm>
        </p:spPr>
      </p:pic>
      <p:pic>
        <p:nvPicPr>
          <p:cNvPr id="8" name="Purdue CoBrand">
            <a:extLst>
              <a:ext uri="{FF2B5EF4-FFF2-40B4-BE49-F238E27FC236}">
                <a16:creationId xmlns:a16="http://schemas.microsoft.com/office/drawing/2014/main" id="{DAF4B4A5-130A-0D4D-9089-CA01E6FA8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6" name="Date ">
            <a:extLst>
              <a:ext uri="{FF2B5EF4-FFF2-40B4-BE49-F238E27FC236}">
                <a16:creationId xmlns:a16="http://schemas.microsoft.com/office/drawing/2014/main" id="{D1F3D237-95C6-7F44-886F-39CEF591E852}"/>
              </a:ext>
            </a:extLst>
          </p:cNvPr>
          <p:cNvSpPr>
            <a:spLocks noGrp="1"/>
          </p:cNvSpPr>
          <p:nvPr>
            <p:ph type="dt" sz="half" idx="10"/>
          </p:nvPr>
        </p:nvSpPr>
        <p:spPr>
          <a:xfrm>
            <a:off x="6936377" y="6220740"/>
            <a:ext cx="904286" cy="323968"/>
          </a:xfrm>
        </p:spPr>
        <p:txBody>
          <a:bodyPr/>
          <a:lstStyle/>
          <a:p>
            <a:fld id="{4127BF28-8E52-EB4D-8A7B-6C7DC4946F53}" type="datetime1">
              <a:rPr lang="en-US" smtClean="0">
                <a:latin typeface="Arial Nova" panose="020B0504020202020204" pitchFamily="34" charset="0"/>
              </a:rPr>
              <a:t>12/12/2023</a:t>
            </a:fld>
            <a:endParaRPr lang="en-US">
              <a:latin typeface="Arial Nova" panose="020B0504020202020204" pitchFamily="34" charset="0"/>
            </a:endParaRPr>
          </a:p>
        </p:txBody>
      </p:sp>
      <p:sp>
        <p:nvSpPr>
          <p:cNvPr id="7" name="Slide Number">
            <a:extLst>
              <a:ext uri="{FF2B5EF4-FFF2-40B4-BE49-F238E27FC236}">
                <a16:creationId xmlns:a16="http://schemas.microsoft.com/office/drawing/2014/main" id="{0343A167-D916-344F-9C29-C33AA2CD1DF2}"/>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6</a:t>
            </a:fld>
            <a:endParaRPr lang="en-US">
              <a:latin typeface="Arial Nova" panose="020B0504020202020204" pitchFamily="34" charset="0"/>
            </a:endParaRPr>
          </a:p>
        </p:txBody>
      </p:sp>
      <p:pic>
        <p:nvPicPr>
          <p:cNvPr id="15" name="Picture 14" descr="A table with numbers and a few words&#10;&#10;Description automatically generated">
            <a:extLst>
              <a:ext uri="{FF2B5EF4-FFF2-40B4-BE49-F238E27FC236}">
                <a16:creationId xmlns:a16="http://schemas.microsoft.com/office/drawing/2014/main" id="{D102E559-8319-8DE6-D1EF-18C825565DB8}"/>
              </a:ext>
            </a:extLst>
          </p:cNvPr>
          <p:cNvPicPr>
            <a:picLocks noChangeAspect="1"/>
          </p:cNvPicPr>
          <p:nvPr/>
        </p:nvPicPr>
        <p:blipFill>
          <a:blip r:embed="rId5"/>
          <a:stretch>
            <a:fillRect/>
          </a:stretch>
        </p:blipFill>
        <p:spPr>
          <a:xfrm>
            <a:off x="1298749" y="1353678"/>
            <a:ext cx="6652089" cy="1239371"/>
          </a:xfrm>
          <a:prstGeom prst="rect">
            <a:avLst/>
          </a:prstGeom>
        </p:spPr>
      </p:pic>
      <p:pic>
        <p:nvPicPr>
          <p:cNvPr id="13" name="Content Placeholder 11" descr="A table with numbers and a note&#10;&#10;Description automatically generated">
            <a:extLst>
              <a:ext uri="{FF2B5EF4-FFF2-40B4-BE49-F238E27FC236}">
                <a16:creationId xmlns:a16="http://schemas.microsoft.com/office/drawing/2014/main" id="{11825F85-4E9B-353F-4D78-AB3C9E0CE442}"/>
              </a:ext>
            </a:extLst>
          </p:cNvPr>
          <p:cNvPicPr>
            <a:picLocks noChangeAspect="1"/>
          </p:cNvPicPr>
          <p:nvPr/>
        </p:nvPicPr>
        <p:blipFill rotWithShape="1">
          <a:blip r:embed="rId6"/>
          <a:srcRect t="2715" r="-104" b="-452"/>
          <a:stretch/>
        </p:blipFill>
        <p:spPr>
          <a:xfrm>
            <a:off x="1180267" y="4022821"/>
            <a:ext cx="6871069" cy="1547082"/>
          </a:xfrm>
          <a:prstGeom prst="rect">
            <a:avLst/>
          </a:prstGeom>
          <a:solidFill>
            <a:schemeClr val="accent4"/>
          </a:solidFill>
        </p:spPr>
      </p:pic>
      <p:sp>
        <p:nvSpPr>
          <p:cNvPr id="14" name="TextBox 13">
            <a:extLst>
              <a:ext uri="{FF2B5EF4-FFF2-40B4-BE49-F238E27FC236}">
                <a16:creationId xmlns:a16="http://schemas.microsoft.com/office/drawing/2014/main" id="{5A281366-8497-DE8D-3DC6-FAA5FB053242}"/>
              </a:ext>
            </a:extLst>
          </p:cNvPr>
          <p:cNvSpPr txBox="1"/>
          <p:nvPr/>
        </p:nvSpPr>
        <p:spPr>
          <a:xfrm>
            <a:off x="2402417" y="2529416"/>
            <a:ext cx="44471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Pretrained Model evaluation on Gym environments</a:t>
            </a:r>
            <a:endParaRPr lang="en-US"/>
          </a:p>
        </p:txBody>
      </p:sp>
      <p:sp>
        <p:nvSpPr>
          <p:cNvPr id="18" name="TextBox 17">
            <a:extLst>
              <a:ext uri="{FF2B5EF4-FFF2-40B4-BE49-F238E27FC236}">
                <a16:creationId xmlns:a16="http://schemas.microsoft.com/office/drawing/2014/main" id="{33CEDF08-5347-1C6F-F118-FE3824944ED5}"/>
              </a:ext>
            </a:extLst>
          </p:cNvPr>
          <p:cNvSpPr txBox="1"/>
          <p:nvPr/>
        </p:nvSpPr>
        <p:spPr>
          <a:xfrm>
            <a:off x="2270125" y="3735915"/>
            <a:ext cx="44471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Pretrained Model evaluation on Atari games</a:t>
            </a:r>
            <a:endParaRPr lang="en-US"/>
          </a:p>
        </p:txBody>
      </p:sp>
      <p:sp>
        <p:nvSpPr>
          <p:cNvPr id="19" name="TextBox 18">
            <a:extLst>
              <a:ext uri="{FF2B5EF4-FFF2-40B4-BE49-F238E27FC236}">
                <a16:creationId xmlns:a16="http://schemas.microsoft.com/office/drawing/2014/main" id="{2FF16519-DB24-1565-C59A-506A6D1F91FD}"/>
              </a:ext>
            </a:extLst>
          </p:cNvPr>
          <p:cNvSpPr txBox="1"/>
          <p:nvPr/>
        </p:nvSpPr>
        <p:spPr>
          <a:xfrm>
            <a:off x="2598208" y="5508623"/>
            <a:ext cx="44471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DT model training and evaluation on </a:t>
            </a:r>
            <a:r>
              <a:rPr lang="en-US" sz="1200">
                <a:ea typeface="+mn-lt"/>
                <a:cs typeface="+mn-lt"/>
              </a:rPr>
              <a:t>Gym environments</a:t>
            </a:r>
            <a:endParaRPr lang="en-US"/>
          </a:p>
        </p:txBody>
      </p:sp>
    </p:spTree>
    <p:extLst>
      <p:ext uri="{BB962C8B-B14F-4D97-AF65-F5344CB8AC3E}">
        <p14:creationId xmlns:p14="http://schemas.microsoft.com/office/powerpoint/2010/main" val="12863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urdue CoBrand">
            <a:extLst>
              <a:ext uri="{FF2B5EF4-FFF2-40B4-BE49-F238E27FC236}">
                <a16:creationId xmlns:a16="http://schemas.microsoft.com/office/drawing/2014/main" id="{3161C900-A62A-B140-B982-8370B8847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4" name="Date">
            <a:extLst>
              <a:ext uri="{FF2B5EF4-FFF2-40B4-BE49-F238E27FC236}">
                <a16:creationId xmlns:a16="http://schemas.microsoft.com/office/drawing/2014/main" id="{79302B88-828F-CB42-9139-39D669D000DF}"/>
              </a:ext>
            </a:extLst>
          </p:cNvPr>
          <p:cNvSpPr>
            <a:spLocks noGrp="1"/>
          </p:cNvSpPr>
          <p:nvPr>
            <p:ph type="dt" sz="half" idx="10"/>
          </p:nvPr>
        </p:nvSpPr>
        <p:spPr>
          <a:xfrm>
            <a:off x="6936384" y="6220740"/>
            <a:ext cx="904402" cy="323968"/>
          </a:xfrm>
        </p:spPr>
        <p:txBody>
          <a:bodyPr/>
          <a:lstStyle/>
          <a:p>
            <a:fld id="{D47A9A36-4EB0-BF46-AE48-7CDA251B954B}" type="datetime1">
              <a:rPr lang="en-US" smtClean="0">
                <a:latin typeface="Arial Nova" panose="020B0504020202020204" pitchFamily="34" charset="0"/>
              </a:rPr>
              <a:t>12/12/2023</a:t>
            </a:fld>
            <a:endParaRPr lang="en-US">
              <a:latin typeface="Arial Nova" panose="020B0504020202020204" pitchFamily="34" charset="0"/>
            </a:endParaRPr>
          </a:p>
        </p:txBody>
      </p:sp>
      <p:sp>
        <p:nvSpPr>
          <p:cNvPr id="5" name="Slide Number">
            <a:extLst>
              <a:ext uri="{FF2B5EF4-FFF2-40B4-BE49-F238E27FC236}">
                <a16:creationId xmlns:a16="http://schemas.microsoft.com/office/drawing/2014/main" id="{592DD1FC-3F64-944A-AB34-0DE1EFFEC75B}"/>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7</a:t>
            </a:fld>
            <a:endParaRPr lang="en-US">
              <a:latin typeface="Arial Nova" panose="020B0504020202020204" pitchFamily="34" charset="0"/>
            </a:endParaRPr>
          </a:p>
        </p:txBody>
      </p:sp>
      <p:pic>
        <p:nvPicPr>
          <p:cNvPr id="10" name="Content Placeholder 26" descr="A graph of a graph with numbers and a red line&#10;&#10;Description automatically generated">
            <a:extLst>
              <a:ext uri="{FF2B5EF4-FFF2-40B4-BE49-F238E27FC236}">
                <a16:creationId xmlns:a16="http://schemas.microsoft.com/office/drawing/2014/main" id="{3EAB029B-F81F-3695-B36D-52FB34134277}"/>
              </a:ext>
            </a:extLst>
          </p:cNvPr>
          <p:cNvPicPr>
            <a:picLocks noChangeAspect="1"/>
          </p:cNvPicPr>
          <p:nvPr/>
        </p:nvPicPr>
        <p:blipFill>
          <a:blip r:embed="rId3"/>
          <a:stretch>
            <a:fillRect/>
          </a:stretch>
        </p:blipFill>
        <p:spPr>
          <a:xfrm>
            <a:off x="3318361" y="730733"/>
            <a:ext cx="2588358" cy="1959908"/>
          </a:xfrm>
          <a:prstGeom prst="rect">
            <a:avLst/>
          </a:prstGeom>
        </p:spPr>
      </p:pic>
      <p:pic>
        <p:nvPicPr>
          <p:cNvPr id="11" name="Content Placeholder 28" descr="A graph with lines and numbers&#10;&#10;Description automatically generated">
            <a:extLst>
              <a:ext uri="{FF2B5EF4-FFF2-40B4-BE49-F238E27FC236}">
                <a16:creationId xmlns:a16="http://schemas.microsoft.com/office/drawing/2014/main" id="{02CDB210-3C24-9450-834C-7B48C37E8E31}"/>
              </a:ext>
            </a:extLst>
          </p:cNvPr>
          <p:cNvPicPr>
            <a:picLocks noChangeAspect="1"/>
          </p:cNvPicPr>
          <p:nvPr/>
        </p:nvPicPr>
        <p:blipFill>
          <a:blip r:embed="rId4"/>
          <a:stretch>
            <a:fillRect/>
          </a:stretch>
        </p:blipFill>
        <p:spPr>
          <a:xfrm>
            <a:off x="5894868" y="793509"/>
            <a:ext cx="2515950" cy="1897273"/>
          </a:xfrm>
          <a:prstGeom prst="rect">
            <a:avLst/>
          </a:prstGeom>
        </p:spPr>
      </p:pic>
      <p:sp>
        <p:nvSpPr>
          <p:cNvPr id="12" name="TextBox 11">
            <a:extLst>
              <a:ext uri="{FF2B5EF4-FFF2-40B4-BE49-F238E27FC236}">
                <a16:creationId xmlns:a16="http://schemas.microsoft.com/office/drawing/2014/main" id="{802709EC-9CBB-074B-B2C6-68C3777C24D5}"/>
              </a:ext>
            </a:extLst>
          </p:cNvPr>
          <p:cNvSpPr txBox="1"/>
          <p:nvPr/>
        </p:nvSpPr>
        <p:spPr>
          <a:xfrm>
            <a:off x="3690968" y="5340498"/>
            <a:ext cx="2208090" cy="276999"/>
          </a:xfrm>
          <a:prstGeom prst="rect">
            <a:avLst/>
          </a:prstGeom>
          <a:noFill/>
        </p:spPr>
        <p:txBody>
          <a:bodyPr wrap="square" lIns="91440" tIns="45720" rIns="91440" bIns="45720" rtlCol="0" anchor="t">
            <a:spAutoFit/>
          </a:bodyPr>
          <a:lstStyle/>
          <a:p>
            <a:pPr algn="ctr"/>
            <a:r>
              <a:rPr lang="en-IN" sz="1200">
                <a:latin typeface="Arial Nova"/>
              </a:rPr>
              <a:t>Half Cheetah</a:t>
            </a:r>
            <a:endParaRPr lang="en-IN" sz="1200">
              <a:latin typeface="Arial Nova" panose="020B0504020202020204" pitchFamily="34" charset="0"/>
            </a:endParaRPr>
          </a:p>
        </p:txBody>
      </p:sp>
      <p:sp>
        <p:nvSpPr>
          <p:cNvPr id="15" name="TextBox 14">
            <a:extLst>
              <a:ext uri="{FF2B5EF4-FFF2-40B4-BE49-F238E27FC236}">
                <a16:creationId xmlns:a16="http://schemas.microsoft.com/office/drawing/2014/main" id="{C89201BB-5918-FFD6-EECB-69759DC21DA9}"/>
              </a:ext>
            </a:extLst>
          </p:cNvPr>
          <p:cNvSpPr txBox="1"/>
          <p:nvPr/>
        </p:nvSpPr>
        <p:spPr>
          <a:xfrm>
            <a:off x="6145442" y="5350162"/>
            <a:ext cx="2197746" cy="276999"/>
          </a:xfrm>
          <a:prstGeom prst="rect">
            <a:avLst/>
          </a:prstGeom>
          <a:noFill/>
        </p:spPr>
        <p:txBody>
          <a:bodyPr wrap="square" lIns="91440" tIns="45720" rIns="91440" bIns="45720" rtlCol="0" anchor="t">
            <a:spAutoFit/>
          </a:bodyPr>
          <a:lstStyle/>
          <a:p>
            <a:pPr algn="ctr"/>
            <a:r>
              <a:rPr lang="en-IN" sz="1200">
                <a:latin typeface="Arial Nova"/>
              </a:rPr>
              <a:t>Walker2D</a:t>
            </a:r>
            <a:endParaRPr lang="en-US"/>
          </a:p>
        </p:txBody>
      </p:sp>
      <p:pic>
        <p:nvPicPr>
          <p:cNvPr id="2" name="Picture 2" descr="A graph of different colored lines&#10;&#10;Description automatically generated">
            <a:extLst>
              <a:ext uri="{FF2B5EF4-FFF2-40B4-BE49-F238E27FC236}">
                <a16:creationId xmlns:a16="http://schemas.microsoft.com/office/drawing/2014/main" id="{4DA48B65-D644-B124-D79D-DDBF460B4A0B}"/>
              </a:ext>
            </a:extLst>
          </p:cNvPr>
          <p:cNvPicPr>
            <a:picLocks noChangeAspect="1"/>
          </p:cNvPicPr>
          <p:nvPr/>
        </p:nvPicPr>
        <p:blipFill>
          <a:blip r:embed="rId5"/>
          <a:stretch>
            <a:fillRect/>
          </a:stretch>
        </p:blipFill>
        <p:spPr>
          <a:xfrm>
            <a:off x="938076" y="3246580"/>
            <a:ext cx="2546668" cy="1929610"/>
          </a:xfrm>
          <a:prstGeom prst="rect">
            <a:avLst/>
          </a:prstGeom>
        </p:spPr>
      </p:pic>
      <p:pic>
        <p:nvPicPr>
          <p:cNvPr id="8" name="Picture 12">
            <a:extLst>
              <a:ext uri="{FF2B5EF4-FFF2-40B4-BE49-F238E27FC236}">
                <a16:creationId xmlns:a16="http://schemas.microsoft.com/office/drawing/2014/main" id="{593A09D0-451D-B076-FC22-76B71CD8A00B}"/>
              </a:ext>
            </a:extLst>
          </p:cNvPr>
          <p:cNvPicPr>
            <a:picLocks noChangeAspect="1"/>
          </p:cNvPicPr>
          <p:nvPr/>
        </p:nvPicPr>
        <p:blipFill>
          <a:blip r:embed="rId6"/>
          <a:stretch>
            <a:fillRect/>
          </a:stretch>
        </p:blipFill>
        <p:spPr>
          <a:xfrm>
            <a:off x="3482533" y="3179018"/>
            <a:ext cx="2419692" cy="2001819"/>
          </a:xfrm>
          <a:prstGeom prst="rect">
            <a:avLst/>
          </a:prstGeom>
        </p:spPr>
      </p:pic>
      <p:pic>
        <p:nvPicPr>
          <p:cNvPr id="13" name="Picture 13" descr="A graph with lines and numbers&#10;&#10;Description automatically generated">
            <a:extLst>
              <a:ext uri="{FF2B5EF4-FFF2-40B4-BE49-F238E27FC236}">
                <a16:creationId xmlns:a16="http://schemas.microsoft.com/office/drawing/2014/main" id="{EE87EE85-2EFF-7244-6210-FAC3ED546DAF}"/>
              </a:ext>
            </a:extLst>
          </p:cNvPr>
          <p:cNvPicPr>
            <a:picLocks noChangeAspect="1"/>
          </p:cNvPicPr>
          <p:nvPr/>
        </p:nvPicPr>
        <p:blipFill>
          <a:blip r:embed="rId7"/>
          <a:stretch>
            <a:fillRect/>
          </a:stretch>
        </p:blipFill>
        <p:spPr>
          <a:xfrm>
            <a:off x="5995102" y="3178387"/>
            <a:ext cx="2420689" cy="2003081"/>
          </a:xfrm>
          <a:prstGeom prst="rect">
            <a:avLst/>
          </a:prstGeom>
        </p:spPr>
      </p:pic>
      <p:pic>
        <p:nvPicPr>
          <p:cNvPr id="24" name="Picture 24">
            <a:extLst>
              <a:ext uri="{FF2B5EF4-FFF2-40B4-BE49-F238E27FC236}">
                <a16:creationId xmlns:a16="http://schemas.microsoft.com/office/drawing/2014/main" id="{7EEEF6FB-C38B-FFCE-A697-BE0F8B33E4A4}"/>
              </a:ext>
            </a:extLst>
          </p:cNvPr>
          <p:cNvPicPr>
            <a:picLocks noGrp="1" noChangeAspect="1"/>
          </p:cNvPicPr>
          <p:nvPr>
            <p:ph type="pic" sz="quarter" idx="13"/>
          </p:nvPr>
        </p:nvPicPr>
        <p:blipFill rotWithShape="1">
          <a:blip r:embed="rId8"/>
          <a:srcRect l="1287" r="1287"/>
          <a:stretch/>
        </p:blipFill>
        <p:spPr>
          <a:xfrm>
            <a:off x="1013066" y="732952"/>
            <a:ext cx="2547572" cy="1964014"/>
          </a:xfrm>
        </p:spPr>
      </p:pic>
      <p:sp>
        <p:nvSpPr>
          <p:cNvPr id="3" name="TextBox 2">
            <a:extLst>
              <a:ext uri="{FF2B5EF4-FFF2-40B4-BE49-F238E27FC236}">
                <a16:creationId xmlns:a16="http://schemas.microsoft.com/office/drawing/2014/main" id="{E48072F0-CA76-2048-CCE5-C397E037D046}"/>
              </a:ext>
            </a:extLst>
          </p:cNvPr>
          <p:cNvSpPr txBox="1"/>
          <p:nvPr/>
        </p:nvSpPr>
        <p:spPr>
          <a:xfrm>
            <a:off x="980712" y="5355760"/>
            <a:ext cx="2465849" cy="276999"/>
          </a:xfrm>
          <a:prstGeom prst="rect">
            <a:avLst/>
          </a:prstGeom>
          <a:noFill/>
        </p:spPr>
        <p:txBody>
          <a:bodyPr wrap="square" lIns="91440" tIns="45720" rIns="91440" bIns="45720" rtlCol="0" anchor="t">
            <a:spAutoFit/>
          </a:bodyPr>
          <a:lstStyle/>
          <a:p>
            <a:pPr algn="ctr"/>
            <a:r>
              <a:rPr lang="en-IN" sz="1200">
                <a:latin typeface="Arial Nova"/>
              </a:rPr>
              <a:t>Hopper</a:t>
            </a:r>
            <a:endParaRPr lang="en-US"/>
          </a:p>
        </p:txBody>
      </p:sp>
      <p:sp>
        <p:nvSpPr>
          <p:cNvPr id="9" name="TextBox 8">
            <a:extLst>
              <a:ext uri="{FF2B5EF4-FFF2-40B4-BE49-F238E27FC236}">
                <a16:creationId xmlns:a16="http://schemas.microsoft.com/office/drawing/2014/main" id="{788ACC74-01F3-28A3-B196-46EEB95DD008}"/>
              </a:ext>
            </a:extLst>
          </p:cNvPr>
          <p:cNvSpPr txBox="1"/>
          <p:nvPr/>
        </p:nvSpPr>
        <p:spPr>
          <a:xfrm rot="16200000">
            <a:off x="-261650" y="3934519"/>
            <a:ext cx="2197746" cy="276999"/>
          </a:xfrm>
          <a:prstGeom prst="rect">
            <a:avLst/>
          </a:prstGeom>
          <a:noFill/>
        </p:spPr>
        <p:txBody>
          <a:bodyPr wrap="square" lIns="91440" tIns="45720" rIns="91440" bIns="45720" rtlCol="0" anchor="t">
            <a:spAutoFit/>
          </a:bodyPr>
          <a:lstStyle/>
          <a:p>
            <a:pPr algn="ctr"/>
            <a:r>
              <a:rPr lang="en-IN" sz="1200">
                <a:latin typeface="Arial Nova"/>
              </a:rPr>
              <a:t>Return Std.</a:t>
            </a:r>
            <a:endParaRPr lang="en-US"/>
          </a:p>
        </p:txBody>
      </p:sp>
      <p:sp>
        <p:nvSpPr>
          <p:cNvPr id="16" name="TextBox 15">
            <a:extLst>
              <a:ext uri="{FF2B5EF4-FFF2-40B4-BE49-F238E27FC236}">
                <a16:creationId xmlns:a16="http://schemas.microsoft.com/office/drawing/2014/main" id="{81FB5025-9346-BCB3-B0F2-3F8283B26FB9}"/>
              </a:ext>
            </a:extLst>
          </p:cNvPr>
          <p:cNvSpPr txBox="1"/>
          <p:nvPr/>
        </p:nvSpPr>
        <p:spPr>
          <a:xfrm rot="-5400000">
            <a:off x="-261650" y="1596088"/>
            <a:ext cx="2197746" cy="276999"/>
          </a:xfrm>
          <a:prstGeom prst="rect">
            <a:avLst/>
          </a:prstGeom>
          <a:noFill/>
        </p:spPr>
        <p:txBody>
          <a:bodyPr wrap="square" lIns="91440" tIns="45720" rIns="91440" bIns="45720" rtlCol="0" anchor="t">
            <a:spAutoFit/>
          </a:bodyPr>
          <a:lstStyle/>
          <a:p>
            <a:pPr algn="ctr"/>
            <a:r>
              <a:rPr lang="en-IN" sz="1200">
                <a:latin typeface="Arial Nova"/>
              </a:rPr>
              <a:t>Return Mean</a:t>
            </a:r>
            <a:endParaRPr lang="en-US"/>
          </a:p>
        </p:txBody>
      </p:sp>
      <p:sp>
        <p:nvSpPr>
          <p:cNvPr id="20" name="Subhead">
            <a:extLst>
              <a:ext uri="{FF2B5EF4-FFF2-40B4-BE49-F238E27FC236}">
                <a16:creationId xmlns:a16="http://schemas.microsoft.com/office/drawing/2014/main" id="{8D7CC2DC-174E-415E-C42F-2F0989F859F6}"/>
              </a:ext>
            </a:extLst>
          </p:cNvPr>
          <p:cNvSpPr>
            <a:spLocks noGrp="1"/>
          </p:cNvSpPr>
          <p:nvPr>
            <p:ph type="subTitle" idx="1"/>
          </p:nvPr>
        </p:nvSpPr>
        <p:spPr>
          <a:xfrm>
            <a:off x="856210" y="269638"/>
            <a:ext cx="7877365" cy="276999"/>
          </a:xfrm>
        </p:spPr>
        <p:txBody>
          <a:bodyPr/>
          <a:lstStyle/>
          <a:p>
            <a:r>
              <a:rPr lang="en-US" dirty="0">
                <a:latin typeface="Arial Nova"/>
              </a:rPr>
              <a:t>DT - Variation of Return Mean and Std. With Context Length K (10, 20, 30)</a:t>
            </a:r>
            <a:endParaRPr lang="en-US" dirty="0" err="1">
              <a:latin typeface="Arial Nova" panose="020B0504020202020204" pitchFamily="34" charset="0"/>
            </a:endParaRPr>
          </a:p>
        </p:txBody>
      </p:sp>
    </p:spTree>
    <p:extLst>
      <p:ext uri="{BB962C8B-B14F-4D97-AF65-F5344CB8AC3E}">
        <p14:creationId xmlns:p14="http://schemas.microsoft.com/office/powerpoint/2010/main" val="98306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EE850DF-3D9E-1B47-90FF-ED7F0C971735}"/>
              </a:ext>
            </a:extLst>
          </p:cNvPr>
          <p:cNvSpPr>
            <a:spLocks noGrp="1"/>
          </p:cNvSpPr>
          <p:nvPr>
            <p:ph type="ctrTitle"/>
          </p:nvPr>
        </p:nvSpPr>
        <p:spPr/>
        <p:txBody>
          <a:bodyPr/>
          <a:lstStyle/>
          <a:p>
            <a:r>
              <a:rPr lang="en-US">
                <a:latin typeface="Arial Nova"/>
              </a:rPr>
              <a:t>Results - ODT</a:t>
            </a:r>
            <a:endParaRPr lang="en-US">
              <a:latin typeface="Arial Nova" panose="020B0504020202020204" pitchFamily="34" charset="0"/>
            </a:endParaRPr>
          </a:p>
        </p:txBody>
      </p:sp>
      <p:sp>
        <p:nvSpPr>
          <p:cNvPr id="3" name="Subhead">
            <a:extLst>
              <a:ext uri="{FF2B5EF4-FFF2-40B4-BE49-F238E27FC236}">
                <a16:creationId xmlns:a16="http://schemas.microsoft.com/office/drawing/2014/main" id="{64ED6B49-BD5E-0041-B100-6E9FE7E85D35}"/>
              </a:ext>
            </a:extLst>
          </p:cNvPr>
          <p:cNvSpPr>
            <a:spLocks noGrp="1"/>
          </p:cNvSpPr>
          <p:nvPr>
            <p:ph type="subTitle" idx="1"/>
          </p:nvPr>
        </p:nvSpPr>
        <p:spPr>
          <a:xfrm>
            <a:off x="1024777" y="1014161"/>
            <a:ext cx="7877365" cy="1272143"/>
          </a:xfrm>
        </p:spPr>
        <p:txBody>
          <a:bodyPr/>
          <a:lstStyle/>
          <a:p>
            <a:r>
              <a:rPr lang="en-US">
                <a:latin typeface="Arial Nova"/>
              </a:rPr>
              <a:t>Experiments done with Online Decision Transformer</a:t>
            </a:r>
          </a:p>
          <a:p>
            <a:endParaRPr lang="en-US">
              <a:latin typeface="Arial Nova" panose="020B0504020202020204" pitchFamily="34" charset="0"/>
            </a:endParaRPr>
          </a:p>
          <a:p>
            <a:endParaRPr lang="en-US">
              <a:latin typeface="Arial Nova" panose="020B0504020202020204" pitchFamily="34" charset="0"/>
            </a:endParaRPr>
          </a:p>
        </p:txBody>
      </p:sp>
      <p:pic>
        <p:nvPicPr>
          <p:cNvPr id="8" name="Purdue CoBrand">
            <a:extLst>
              <a:ext uri="{FF2B5EF4-FFF2-40B4-BE49-F238E27FC236}">
                <a16:creationId xmlns:a16="http://schemas.microsoft.com/office/drawing/2014/main" id="{DAF4B4A5-130A-0D4D-9089-CA01E6FA8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6" name="Date ">
            <a:extLst>
              <a:ext uri="{FF2B5EF4-FFF2-40B4-BE49-F238E27FC236}">
                <a16:creationId xmlns:a16="http://schemas.microsoft.com/office/drawing/2014/main" id="{D1F3D237-95C6-7F44-886F-39CEF591E852}"/>
              </a:ext>
            </a:extLst>
          </p:cNvPr>
          <p:cNvSpPr>
            <a:spLocks noGrp="1"/>
          </p:cNvSpPr>
          <p:nvPr>
            <p:ph type="dt" sz="half" idx="10"/>
          </p:nvPr>
        </p:nvSpPr>
        <p:spPr>
          <a:xfrm>
            <a:off x="6936377" y="6220740"/>
            <a:ext cx="904286" cy="323968"/>
          </a:xfrm>
        </p:spPr>
        <p:txBody>
          <a:bodyPr/>
          <a:lstStyle/>
          <a:p>
            <a:fld id="{4127BF28-8E52-EB4D-8A7B-6C7DC4946F53}" type="datetime1">
              <a:rPr lang="en-US" smtClean="0">
                <a:latin typeface="Arial Nova" panose="020B0504020202020204" pitchFamily="34" charset="0"/>
              </a:rPr>
              <a:t>12/12/2023</a:t>
            </a:fld>
            <a:endParaRPr lang="en-US">
              <a:latin typeface="Arial Nova" panose="020B0504020202020204" pitchFamily="34" charset="0"/>
            </a:endParaRPr>
          </a:p>
        </p:txBody>
      </p:sp>
      <p:sp>
        <p:nvSpPr>
          <p:cNvPr id="7" name="Slide Number">
            <a:extLst>
              <a:ext uri="{FF2B5EF4-FFF2-40B4-BE49-F238E27FC236}">
                <a16:creationId xmlns:a16="http://schemas.microsoft.com/office/drawing/2014/main" id="{0343A167-D916-344F-9C29-C33AA2CD1DF2}"/>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8</a:t>
            </a:fld>
            <a:endParaRPr lang="en-US">
              <a:latin typeface="Arial Nova" panose="020B0504020202020204" pitchFamily="34" charset="0"/>
            </a:endParaRPr>
          </a:p>
        </p:txBody>
      </p:sp>
      <p:pic>
        <p:nvPicPr>
          <p:cNvPr id="11" name="Picture 10" descr="A table with numbers and text&#10;&#10;Description automatically generated">
            <a:extLst>
              <a:ext uri="{FF2B5EF4-FFF2-40B4-BE49-F238E27FC236}">
                <a16:creationId xmlns:a16="http://schemas.microsoft.com/office/drawing/2014/main" id="{A651D3DE-0F5A-89E1-D774-D8ABB693ECDF}"/>
              </a:ext>
            </a:extLst>
          </p:cNvPr>
          <p:cNvPicPr>
            <a:picLocks noChangeAspect="1"/>
          </p:cNvPicPr>
          <p:nvPr/>
        </p:nvPicPr>
        <p:blipFill>
          <a:blip r:embed="rId3"/>
          <a:stretch>
            <a:fillRect/>
          </a:stretch>
        </p:blipFill>
        <p:spPr>
          <a:xfrm>
            <a:off x="782697" y="1428678"/>
            <a:ext cx="7550385" cy="1611161"/>
          </a:xfrm>
          <a:prstGeom prst="rect">
            <a:avLst/>
          </a:prstGeom>
        </p:spPr>
      </p:pic>
      <p:pic>
        <p:nvPicPr>
          <p:cNvPr id="16" name="Content Placeholder 15" descr="A graph of a number of people&#10;&#10;Description automatically generated">
            <a:extLst>
              <a:ext uri="{FF2B5EF4-FFF2-40B4-BE49-F238E27FC236}">
                <a16:creationId xmlns:a16="http://schemas.microsoft.com/office/drawing/2014/main" id="{A479C4AC-A59A-88D9-BA41-AAC5EE0BD3F1}"/>
              </a:ext>
            </a:extLst>
          </p:cNvPr>
          <p:cNvPicPr>
            <a:picLocks noGrp="1" noChangeAspect="1"/>
          </p:cNvPicPr>
          <p:nvPr>
            <p:ph sz="quarter" idx="13"/>
          </p:nvPr>
        </p:nvPicPr>
        <p:blipFill>
          <a:blip r:embed="rId4"/>
          <a:stretch>
            <a:fillRect/>
          </a:stretch>
        </p:blipFill>
        <p:spPr>
          <a:xfrm>
            <a:off x="779757" y="3496234"/>
            <a:ext cx="2464154" cy="1986494"/>
          </a:xfrm>
        </p:spPr>
      </p:pic>
      <p:pic>
        <p:nvPicPr>
          <p:cNvPr id="17" name="Picture 16">
            <a:extLst>
              <a:ext uri="{FF2B5EF4-FFF2-40B4-BE49-F238E27FC236}">
                <a16:creationId xmlns:a16="http://schemas.microsoft.com/office/drawing/2014/main" id="{C77B5374-0F72-368E-0157-32CFAD16F6CD}"/>
              </a:ext>
            </a:extLst>
          </p:cNvPr>
          <p:cNvPicPr>
            <a:picLocks noChangeAspect="1"/>
          </p:cNvPicPr>
          <p:nvPr/>
        </p:nvPicPr>
        <p:blipFill>
          <a:blip r:embed="rId5"/>
          <a:stretch>
            <a:fillRect/>
          </a:stretch>
        </p:blipFill>
        <p:spPr>
          <a:xfrm>
            <a:off x="3313289" y="3425797"/>
            <a:ext cx="2508016" cy="2113667"/>
          </a:xfrm>
          <a:prstGeom prst="rect">
            <a:avLst/>
          </a:prstGeom>
        </p:spPr>
      </p:pic>
      <p:pic>
        <p:nvPicPr>
          <p:cNvPr id="18" name="Picture 17">
            <a:extLst>
              <a:ext uri="{FF2B5EF4-FFF2-40B4-BE49-F238E27FC236}">
                <a16:creationId xmlns:a16="http://schemas.microsoft.com/office/drawing/2014/main" id="{C74A88FF-EEEF-CFA3-B20B-44B2EF9D867F}"/>
              </a:ext>
            </a:extLst>
          </p:cNvPr>
          <p:cNvPicPr>
            <a:picLocks noChangeAspect="1"/>
          </p:cNvPicPr>
          <p:nvPr/>
        </p:nvPicPr>
        <p:blipFill>
          <a:blip r:embed="rId6"/>
          <a:stretch>
            <a:fillRect/>
          </a:stretch>
        </p:blipFill>
        <p:spPr>
          <a:xfrm>
            <a:off x="5872103" y="3430928"/>
            <a:ext cx="2555053" cy="2122219"/>
          </a:xfrm>
          <a:prstGeom prst="rect">
            <a:avLst/>
          </a:prstGeom>
        </p:spPr>
      </p:pic>
      <p:sp>
        <p:nvSpPr>
          <p:cNvPr id="19" name="TextBox 18">
            <a:extLst>
              <a:ext uri="{FF2B5EF4-FFF2-40B4-BE49-F238E27FC236}">
                <a16:creationId xmlns:a16="http://schemas.microsoft.com/office/drawing/2014/main" id="{17C1A2DB-27CA-5582-B542-F70B47694013}"/>
              </a:ext>
            </a:extLst>
          </p:cNvPr>
          <p:cNvSpPr txBox="1"/>
          <p:nvPr/>
        </p:nvSpPr>
        <p:spPr>
          <a:xfrm>
            <a:off x="2290703" y="2944519"/>
            <a:ext cx="51270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Online Decision Transformer Training on OpenAI Gym Environments</a:t>
            </a:r>
            <a:endParaRPr lang="en-US"/>
          </a:p>
        </p:txBody>
      </p:sp>
    </p:spTree>
    <p:extLst>
      <p:ext uri="{BB962C8B-B14F-4D97-AF65-F5344CB8AC3E}">
        <p14:creationId xmlns:p14="http://schemas.microsoft.com/office/powerpoint/2010/main" val="372865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urdue CoBrand">
            <a:extLst>
              <a:ext uri="{FF2B5EF4-FFF2-40B4-BE49-F238E27FC236}">
                <a16:creationId xmlns:a16="http://schemas.microsoft.com/office/drawing/2014/main" id="{3161C900-A62A-B140-B982-8370B8847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61" y="6072299"/>
            <a:ext cx="3431899" cy="365760"/>
          </a:xfrm>
          <a:prstGeom prst="rect">
            <a:avLst/>
          </a:prstGeom>
        </p:spPr>
      </p:pic>
      <p:sp>
        <p:nvSpPr>
          <p:cNvPr id="4" name="Date">
            <a:extLst>
              <a:ext uri="{FF2B5EF4-FFF2-40B4-BE49-F238E27FC236}">
                <a16:creationId xmlns:a16="http://schemas.microsoft.com/office/drawing/2014/main" id="{79302B88-828F-CB42-9139-39D669D000DF}"/>
              </a:ext>
            </a:extLst>
          </p:cNvPr>
          <p:cNvSpPr>
            <a:spLocks noGrp="1"/>
          </p:cNvSpPr>
          <p:nvPr>
            <p:ph type="dt" sz="half" idx="10"/>
          </p:nvPr>
        </p:nvSpPr>
        <p:spPr>
          <a:xfrm>
            <a:off x="6936384" y="6220740"/>
            <a:ext cx="904402" cy="323968"/>
          </a:xfrm>
        </p:spPr>
        <p:txBody>
          <a:bodyPr/>
          <a:lstStyle/>
          <a:p>
            <a:fld id="{D47A9A36-4EB0-BF46-AE48-7CDA251B954B}" type="datetime1">
              <a:rPr lang="en-US" smtClean="0">
                <a:latin typeface="Arial Nova" panose="020B0504020202020204" pitchFamily="34" charset="0"/>
              </a:rPr>
              <a:t>12/12/2023</a:t>
            </a:fld>
            <a:endParaRPr lang="en-US">
              <a:latin typeface="Arial Nova" panose="020B0504020202020204" pitchFamily="34" charset="0"/>
            </a:endParaRPr>
          </a:p>
        </p:txBody>
      </p:sp>
      <p:sp>
        <p:nvSpPr>
          <p:cNvPr id="5" name="Slide Number">
            <a:extLst>
              <a:ext uri="{FF2B5EF4-FFF2-40B4-BE49-F238E27FC236}">
                <a16:creationId xmlns:a16="http://schemas.microsoft.com/office/drawing/2014/main" id="{592DD1FC-3F64-944A-AB34-0DE1EFFEC75B}"/>
              </a:ext>
            </a:extLst>
          </p:cNvPr>
          <p:cNvSpPr>
            <a:spLocks noGrp="1"/>
          </p:cNvSpPr>
          <p:nvPr>
            <p:ph type="sldNum" sz="quarter" idx="12"/>
          </p:nvPr>
        </p:nvSpPr>
        <p:spPr/>
        <p:txBody>
          <a:bodyPr/>
          <a:lstStyle/>
          <a:p>
            <a:fld id="{8A7A6979-0714-4377-B894-6BE4C2D6E202}" type="slidenum">
              <a:rPr lang="en-US" smtClean="0">
                <a:latin typeface="Arial Nova" panose="020B0504020202020204" pitchFamily="34" charset="0"/>
              </a:rPr>
              <a:pPr/>
              <a:t>9</a:t>
            </a:fld>
            <a:endParaRPr lang="en-US">
              <a:latin typeface="Arial Nova" panose="020B0504020202020204" pitchFamily="34" charset="0"/>
            </a:endParaRPr>
          </a:p>
        </p:txBody>
      </p:sp>
      <p:sp>
        <p:nvSpPr>
          <p:cNvPr id="12" name="TextBox 11">
            <a:extLst>
              <a:ext uri="{FF2B5EF4-FFF2-40B4-BE49-F238E27FC236}">
                <a16:creationId xmlns:a16="http://schemas.microsoft.com/office/drawing/2014/main" id="{802709EC-9CBB-074B-B2C6-68C3777C24D5}"/>
              </a:ext>
            </a:extLst>
          </p:cNvPr>
          <p:cNvSpPr txBox="1"/>
          <p:nvPr/>
        </p:nvSpPr>
        <p:spPr>
          <a:xfrm>
            <a:off x="3690968" y="5340498"/>
            <a:ext cx="2208090" cy="276999"/>
          </a:xfrm>
          <a:prstGeom prst="rect">
            <a:avLst/>
          </a:prstGeom>
          <a:noFill/>
        </p:spPr>
        <p:txBody>
          <a:bodyPr wrap="square" lIns="91440" tIns="45720" rIns="91440" bIns="45720" rtlCol="0" anchor="t">
            <a:spAutoFit/>
          </a:bodyPr>
          <a:lstStyle/>
          <a:p>
            <a:pPr algn="ctr"/>
            <a:r>
              <a:rPr lang="en-IN" sz="1200">
                <a:latin typeface="Arial Nova"/>
              </a:rPr>
              <a:t>Half Cheetah</a:t>
            </a:r>
            <a:endParaRPr lang="en-IN" sz="1200">
              <a:latin typeface="Arial Nova" panose="020B0504020202020204" pitchFamily="34" charset="0"/>
            </a:endParaRPr>
          </a:p>
        </p:txBody>
      </p:sp>
      <p:sp>
        <p:nvSpPr>
          <p:cNvPr id="15" name="TextBox 14">
            <a:extLst>
              <a:ext uri="{FF2B5EF4-FFF2-40B4-BE49-F238E27FC236}">
                <a16:creationId xmlns:a16="http://schemas.microsoft.com/office/drawing/2014/main" id="{C89201BB-5918-FFD6-EECB-69759DC21DA9}"/>
              </a:ext>
            </a:extLst>
          </p:cNvPr>
          <p:cNvSpPr txBox="1"/>
          <p:nvPr/>
        </p:nvSpPr>
        <p:spPr>
          <a:xfrm>
            <a:off x="6145442" y="5350162"/>
            <a:ext cx="2197746" cy="276999"/>
          </a:xfrm>
          <a:prstGeom prst="rect">
            <a:avLst/>
          </a:prstGeom>
          <a:noFill/>
        </p:spPr>
        <p:txBody>
          <a:bodyPr wrap="square" lIns="91440" tIns="45720" rIns="91440" bIns="45720" rtlCol="0" anchor="t">
            <a:spAutoFit/>
          </a:bodyPr>
          <a:lstStyle/>
          <a:p>
            <a:pPr algn="ctr"/>
            <a:r>
              <a:rPr lang="en-IN" sz="1200">
                <a:latin typeface="Arial Nova"/>
              </a:rPr>
              <a:t>Walker2D</a:t>
            </a:r>
            <a:endParaRPr lang="en-US"/>
          </a:p>
        </p:txBody>
      </p:sp>
      <p:sp>
        <p:nvSpPr>
          <p:cNvPr id="3" name="TextBox 2">
            <a:extLst>
              <a:ext uri="{FF2B5EF4-FFF2-40B4-BE49-F238E27FC236}">
                <a16:creationId xmlns:a16="http://schemas.microsoft.com/office/drawing/2014/main" id="{E48072F0-CA76-2048-CCE5-C397E037D046}"/>
              </a:ext>
            </a:extLst>
          </p:cNvPr>
          <p:cNvSpPr txBox="1"/>
          <p:nvPr/>
        </p:nvSpPr>
        <p:spPr>
          <a:xfrm>
            <a:off x="980712" y="5355760"/>
            <a:ext cx="2465849" cy="276999"/>
          </a:xfrm>
          <a:prstGeom prst="rect">
            <a:avLst/>
          </a:prstGeom>
          <a:noFill/>
        </p:spPr>
        <p:txBody>
          <a:bodyPr wrap="square" lIns="91440" tIns="45720" rIns="91440" bIns="45720" rtlCol="0" anchor="t">
            <a:spAutoFit/>
          </a:bodyPr>
          <a:lstStyle/>
          <a:p>
            <a:pPr algn="ctr"/>
            <a:r>
              <a:rPr lang="en-IN" sz="1200">
                <a:latin typeface="Arial Nova"/>
              </a:rPr>
              <a:t>Hopper</a:t>
            </a:r>
            <a:endParaRPr lang="en-US"/>
          </a:p>
        </p:txBody>
      </p:sp>
      <p:sp>
        <p:nvSpPr>
          <p:cNvPr id="9" name="TextBox 8">
            <a:extLst>
              <a:ext uri="{FF2B5EF4-FFF2-40B4-BE49-F238E27FC236}">
                <a16:creationId xmlns:a16="http://schemas.microsoft.com/office/drawing/2014/main" id="{788ACC74-01F3-28A3-B196-46EEB95DD008}"/>
              </a:ext>
            </a:extLst>
          </p:cNvPr>
          <p:cNvSpPr txBox="1"/>
          <p:nvPr/>
        </p:nvSpPr>
        <p:spPr>
          <a:xfrm rot="16200000">
            <a:off x="-261650" y="3934519"/>
            <a:ext cx="2197746" cy="276999"/>
          </a:xfrm>
          <a:prstGeom prst="rect">
            <a:avLst/>
          </a:prstGeom>
          <a:noFill/>
        </p:spPr>
        <p:txBody>
          <a:bodyPr wrap="square" lIns="91440" tIns="45720" rIns="91440" bIns="45720" rtlCol="0" anchor="t">
            <a:spAutoFit/>
          </a:bodyPr>
          <a:lstStyle/>
          <a:p>
            <a:pPr algn="ctr"/>
            <a:r>
              <a:rPr lang="en-IN" sz="1200">
                <a:latin typeface="Arial Nova"/>
              </a:rPr>
              <a:t>Return Std.</a:t>
            </a:r>
            <a:endParaRPr lang="en-US"/>
          </a:p>
        </p:txBody>
      </p:sp>
      <p:sp>
        <p:nvSpPr>
          <p:cNvPr id="16" name="TextBox 15">
            <a:extLst>
              <a:ext uri="{FF2B5EF4-FFF2-40B4-BE49-F238E27FC236}">
                <a16:creationId xmlns:a16="http://schemas.microsoft.com/office/drawing/2014/main" id="{81FB5025-9346-BCB3-B0F2-3F8283B26FB9}"/>
              </a:ext>
            </a:extLst>
          </p:cNvPr>
          <p:cNvSpPr txBox="1"/>
          <p:nvPr/>
        </p:nvSpPr>
        <p:spPr>
          <a:xfrm rot="-5400000">
            <a:off x="-261650" y="1596088"/>
            <a:ext cx="2197746" cy="276999"/>
          </a:xfrm>
          <a:prstGeom prst="rect">
            <a:avLst/>
          </a:prstGeom>
          <a:noFill/>
        </p:spPr>
        <p:txBody>
          <a:bodyPr wrap="square" lIns="91440" tIns="45720" rIns="91440" bIns="45720" rtlCol="0" anchor="t">
            <a:spAutoFit/>
          </a:bodyPr>
          <a:lstStyle/>
          <a:p>
            <a:pPr algn="ctr"/>
            <a:r>
              <a:rPr lang="en-IN" sz="1200">
                <a:latin typeface="Arial Nova"/>
              </a:rPr>
              <a:t>Return Mean</a:t>
            </a:r>
            <a:endParaRPr lang="en-US"/>
          </a:p>
        </p:txBody>
      </p:sp>
      <p:sp>
        <p:nvSpPr>
          <p:cNvPr id="20" name="Subhead">
            <a:extLst>
              <a:ext uri="{FF2B5EF4-FFF2-40B4-BE49-F238E27FC236}">
                <a16:creationId xmlns:a16="http://schemas.microsoft.com/office/drawing/2014/main" id="{8D7CC2DC-174E-415E-C42F-2F0989F859F6}"/>
              </a:ext>
            </a:extLst>
          </p:cNvPr>
          <p:cNvSpPr>
            <a:spLocks noGrp="1"/>
          </p:cNvSpPr>
          <p:nvPr>
            <p:ph type="subTitle" idx="1"/>
          </p:nvPr>
        </p:nvSpPr>
        <p:spPr>
          <a:xfrm>
            <a:off x="840358" y="291103"/>
            <a:ext cx="8202437" cy="344274"/>
          </a:xfrm>
        </p:spPr>
        <p:txBody>
          <a:bodyPr/>
          <a:lstStyle/>
          <a:p>
            <a:r>
              <a:rPr lang="en-US" dirty="0">
                <a:latin typeface="Arial Nova"/>
              </a:rPr>
              <a:t>ODT - Variation of Return Mean and Std. With Context Length K (10, 20, 30)</a:t>
            </a:r>
            <a:endParaRPr lang="en-US" dirty="0" err="1">
              <a:latin typeface="Arial Nova" panose="020B0504020202020204" pitchFamily="34" charset="0"/>
            </a:endParaRPr>
          </a:p>
        </p:txBody>
      </p:sp>
      <p:pic>
        <p:nvPicPr>
          <p:cNvPr id="26" name="Picture Placeholder 25" descr="A graph of a graph with blue and purple lines&#10;&#10;Description automatically generated">
            <a:extLst>
              <a:ext uri="{FF2B5EF4-FFF2-40B4-BE49-F238E27FC236}">
                <a16:creationId xmlns:a16="http://schemas.microsoft.com/office/drawing/2014/main" id="{2D2C5DF9-187B-3189-A412-E82728157DD1}"/>
              </a:ext>
            </a:extLst>
          </p:cNvPr>
          <p:cNvPicPr>
            <a:picLocks noGrp="1" noChangeAspect="1"/>
          </p:cNvPicPr>
          <p:nvPr>
            <p:ph type="pic" sz="quarter" idx="13"/>
          </p:nvPr>
        </p:nvPicPr>
        <p:blipFill>
          <a:blip r:embed="rId3"/>
          <a:srcRect t="5245" b="5245"/>
          <a:stretch/>
        </p:blipFill>
        <p:spPr>
          <a:xfrm>
            <a:off x="1054276" y="779678"/>
            <a:ext cx="2529299" cy="1992018"/>
          </a:xfrm>
        </p:spPr>
      </p:pic>
      <p:pic>
        <p:nvPicPr>
          <p:cNvPr id="27" name="Picture 26">
            <a:extLst>
              <a:ext uri="{FF2B5EF4-FFF2-40B4-BE49-F238E27FC236}">
                <a16:creationId xmlns:a16="http://schemas.microsoft.com/office/drawing/2014/main" id="{5D568E59-16E1-375E-1C98-C3F04E84BE4D}"/>
              </a:ext>
            </a:extLst>
          </p:cNvPr>
          <p:cNvPicPr>
            <a:picLocks noChangeAspect="1"/>
          </p:cNvPicPr>
          <p:nvPr/>
        </p:nvPicPr>
        <p:blipFill>
          <a:blip r:embed="rId4"/>
          <a:stretch>
            <a:fillRect/>
          </a:stretch>
        </p:blipFill>
        <p:spPr>
          <a:xfrm>
            <a:off x="3454400" y="712294"/>
            <a:ext cx="2536237" cy="2065559"/>
          </a:xfrm>
          <a:prstGeom prst="rect">
            <a:avLst/>
          </a:prstGeom>
        </p:spPr>
      </p:pic>
      <p:pic>
        <p:nvPicPr>
          <p:cNvPr id="28" name="Picture 27">
            <a:extLst>
              <a:ext uri="{FF2B5EF4-FFF2-40B4-BE49-F238E27FC236}">
                <a16:creationId xmlns:a16="http://schemas.microsoft.com/office/drawing/2014/main" id="{B62021C6-D843-7ED5-F29F-412FB5925158}"/>
              </a:ext>
            </a:extLst>
          </p:cNvPr>
          <p:cNvPicPr>
            <a:picLocks noChangeAspect="1"/>
          </p:cNvPicPr>
          <p:nvPr/>
        </p:nvPicPr>
        <p:blipFill>
          <a:blip r:embed="rId5"/>
          <a:stretch>
            <a:fillRect/>
          </a:stretch>
        </p:blipFill>
        <p:spPr>
          <a:xfrm>
            <a:off x="5984993" y="780815"/>
            <a:ext cx="2451570" cy="1937927"/>
          </a:xfrm>
          <a:prstGeom prst="rect">
            <a:avLst/>
          </a:prstGeom>
        </p:spPr>
      </p:pic>
      <p:pic>
        <p:nvPicPr>
          <p:cNvPr id="29" name="Picture 28" descr="A graph of different colored lines&#10;&#10;Description automatically generated">
            <a:extLst>
              <a:ext uri="{FF2B5EF4-FFF2-40B4-BE49-F238E27FC236}">
                <a16:creationId xmlns:a16="http://schemas.microsoft.com/office/drawing/2014/main" id="{EF433A05-39CF-61C4-9C91-2593BE95D7D8}"/>
              </a:ext>
            </a:extLst>
          </p:cNvPr>
          <p:cNvPicPr>
            <a:picLocks noChangeAspect="1"/>
          </p:cNvPicPr>
          <p:nvPr/>
        </p:nvPicPr>
        <p:blipFill>
          <a:blip r:embed="rId6"/>
          <a:stretch>
            <a:fillRect/>
          </a:stretch>
        </p:blipFill>
        <p:spPr>
          <a:xfrm>
            <a:off x="980251" y="2919605"/>
            <a:ext cx="2460979" cy="2053607"/>
          </a:xfrm>
          <a:prstGeom prst="rect">
            <a:avLst/>
          </a:prstGeom>
        </p:spPr>
      </p:pic>
      <p:pic>
        <p:nvPicPr>
          <p:cNvPr id="30" name="Picture 29" descr="A graph of different colored lines&#10;&#10;Description automatically generated">
            <a:extLst>
              <a:ext uri="{FF2B5EF4-FFF2-40B4-BE49-F238E27FC236}">
                <a16:creationId xmlns:a16="http://schemas.microsoft.com/office/drawing/2014/main" id="{8AA916E2-0347-E50A-68CA-738F06E34D05}"/>
              </a:ext>
            </a:extLst>
          </p:cNvPr>
          <p:cNvPicPr>
            <a:picLocks noChangeAspect="1"/>
          </p:cNvPicPr>
          <p:nvPr/>
        </p:nvPicPr>
        <p:blipFill>
          <a:blip r:embed="rId7"/>
          <a:stretch>
            <a:fillRect/>
          </a:stretch>
        </p:blipFill>
        <p:spPr>
          <a:xfrm>
            <a:off x="3567289" y="2921277"/>
            <a:ext cx="2536238" cy="2069077"/>
          </a:xfrm>
          <a:prstGeom prst="rect">
            <a:avLst/>
          </a:prstGeom>
        </p:spPr>
      </p:pic>
      <p:pic>
        <p:nvPicPr>
          <p:cNvPr id="31" name="Picture 30">
            <a:extLst>
              <a:ext uri="{FF2B5EF4-FFF2-40B4-BE49-F238E27FC236}">
                <a16:creationId xmlns:a16="http://schemas.microsoft.com/office/drawing/2014/main" id="{FF6BE5B3-D4CC-0534-2515-B34515C2DB40}"/>
              </a:ext>
            </a:extLst>
          </p:cNvPr>
          <p:cNvPicPr>
            <a:picLocks noChangeAspect="1"/>
          </p:cNvPicPr>
          <p:nvPr/>
        </p:nvPicPr>
        <p:blipFill>
          <a:blip r:embed="rId8"/>
          <a:stretch>
            <a:fillRect/>
          </a:stretch>
        </p:blipFill>
        <p:spPr>
          <a:xfrm>
            <a:off x="5984993" y="3015565"/>
            <a:ext cx="2451570" cy="1965164"/>
          </a:xfrm>
          <a:prstGeom prst="rect">
            <a:avLst/>
          </a:prstGeom>
        </p:spPr>
      </p:pic>
    </p:spTree>
    <p:extLst>
      <p:ext uri="{BB962C8B-B14F-4D97-AF65-F5344CB8AC3E}">
        <p14:creationId xmlns:p14="http://schemas.microsoft.com/office/powerpoint/2010/main" val="3566107434"/>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0F7A2058-D776-41B7-84A0-0C874A3FCA7D}" vid="{0B5A5621-8B38-4282-8CA5-79EF5D6FFF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COBRAND-PPT-TEMPLATE_StdScreen_Embedded-Brand-Fonts_Cross-Platform_Black</Template>
  <Application>Microsoft Office PowerPoint</Application>
  <PresentationFormat>On-screen Show (4:3)</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Purdue2</vt:lpstr>
      <vt:lpstr>SURVEY ON REINFORCEMENT LEARNING VIA. SEQUENCE MODELING USING DECISION TRANSFORMER</vt:lpstr>
      <vt:lpstr>Introduction</vt:lpstr>
      <vt:lpstr>Problem Statement</vt:lpstr>
      <vt:lpstr>Algorithms</vt:lpstr>
      <vt:lpstr>Experiments</vt:lpstr>
      <vt:lpstr>Results - DT</vt:lpstr>
      <vt:lpstr>PowerPoint Presentation</vt:lpstr>
      <vt:lpstr>Results - ODT</vt:lpstr>
      <vt:lpstr>PowerPoint Presentation</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akbowers</dc:creator>
  <cp:revision>74</cp:revision>
  <dcterms:created xsi:type="dcterms:W3CDTF">2021-07-27T16:21:55Z</dcterms:created>
  <dcterms:modified xsi:type="dcterms:W3CDTF">2023-12-12T09:33:05Z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2023-12-07T23:05:07Z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28f08a36-48eb-40fe-afee-54e964b89418</vt:lpwstr>
  </property>
  <property fmtid="{D5CDD505-2E9C-101B-9397-08002B2CF9AE}" pid="8" name="MSIP_Label_4044bd30-2ed7-4c9d-9d12-46200872a97b_ContentBits">
    <vt:lpwstr>0</vt:lpwstr>
  </property>
</Properties>
</file>