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modernComment_119_86131FDC.xml" ContentType="application/vnd.ms-powerpoint.comments+xml"/>
  <Override PartName="/ppt/comments/modernComment_112_5671CA53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omments/modernComment_107_6C4D14F9.xml" ContentType="application/vnd.ms-powerpoint.comments+xml"/>
  <Override PartName="/ppt/comments/modernComment_106_3227CB5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82" r:id="rId4"/>
    <p:sldId id="281" r:id="rId5"/>
    <p:sldId id="279" r:id="rId6"/>
    <p:sldId id="278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  <p:sldId id="25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235637-F9C3-8550-EE6A-D98A8E11A10C}" name="Guest User" initials="GU" userId="S::urn:spo:anon#286d80aa8ccda3e73c8a5de428b9f9035039b428278e13ec3759a5552709d79e::" providerId="AD"/>
  <p188:author id="{6260F35F-DDF5-FE5B-F9DE-EA42078DEC34}" name="Daniel Wilhelm" initials="DW" userId="Daniel Wilhel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C3C24-A438-7BFB-EF32-F795F9C9D9FA}" v="101" dt="2022-05-31T13:44:5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rayyaan Makiatu" userId="S::j78a7pgnf5brt287@students.rwth-aachen.de::19f89fbd-8603-4c10-9825-e93a7919446b" providerId="AD" clId="Web-{2FEC3C24-A438-7BFB-EF32-F795F9C9D9FA}"/>
    <pc:docChg chg="addSld delSld modSld">
      <pc:chgData name="Arrayyaan Makiatu" userId="S::j78a7pgnf5brt287@students.rwth-aachen.de::19f89fbd-8603-4c10-9825-e93a7919446b" providerId="AD" clId="Web-{2FEC3C24-A438-7BFB-EF32-F795F9C9D9FA}" dt="2022-05-31T13:44:55.449" v="78" actId="20577"/>
      <pc:docMkLst>
        <pc:docMk/>
      </pc:docMkLst>
      <pc:sldChg chg="add">
        <pc:chgData name="Arrayyaan Makiatu" userId="S::j78a7pgnf5brt287@students.rwth-aachen.de::19f89fbd-8603-4c10-9825-e93a7919446b" providerId="AD" clId="Web-{2FEC3C24-A438-7BFB-EF32-F795F9C9D9FA}" dt="2022-05-31T13:36:14.447" v="0"/>
        <pc:sldMkLst>
          <pc:docMk/>
          <pc:sldMk cId="2022326901" sldId="257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4.588" v="1"/>
        <pc:sldMkLst>
          <pc:docMk/>
          <pc:sldMk cId="1627664517" sldId="258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4.776" v="2"/>
        <pc:sldMkLst>
          <pc:docMk/>
          <pc:sldMk cId="3916639201" sldId="259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5.026" v="3"/>
        <pc:sldMkLst>
          <pc:docMk/>
          <pc:sldMk cId="718987571" sldId="260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5.307" v="4"/>
        <pc:sldMkLst>
          <pc:docMk/>
          <pc:sldMk cId="2885779911" sldId="261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5.416" v="5"/>
        <pc:sldMkLst>
          <pc:docMk/>
          <pc:sldMk cId="841468766" sldId="262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6.432" v="6"/>
        <pc:sldMkLst>
          <pc:docMk/>
          <pc:sldMk cId="1816990969" sldId="263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6.745" v="7"/>
        <pc:sldMkLst>
          <pc:docMk/>
          <pc:sldMk cId="98929086" sldId="264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6.994" v="8"/>
        <pc:sldMkLst>
          <pc:docMk/>
          <pc:sldMk cId="1889216525" sldId="265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7.213" v="9"/>
        <pc:sldMkLst>
          <pc:docMk/>
          <pc:sldMk cId="2713512235" sldId="266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7.432" v="10"/>
        <pc:sldMkLst>
          <pc:docMk/>
          <pc:sldMk cId="149983106" sldId="267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7.588" v="11"/>
        <pc:sldMkLst>
          <pc:docMk/>
          <pc:sldMk cId="2343685838" sldId="268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7.760" v="12"/>
        <pc:sldMkLst>
          <pc:docMk/>
          <pc:sldMk cId="1753496984" sldId="269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7.948" v="13"/>
        <pc:sldMkLst>
          <pc:docMk/>
          <pc:sldMk cId="3911352938" sldId="270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8.385" v="14"/>
        <pc:sldMkLst>
          <pc:docMk/>
          <pc:sldMk cId="2514041710" sldId="271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18.573" v="15"/>
        <pc:sldMkLst>
          <pc:docMk/>
          <pc:sldMk cId="2245819592" sldId="272"/>
        </pc:sldMkLst>
      </pc:sldChg>
      <pc:sldChg chg="modSp add">
        <pc:chgData name="Arrayyaan Makiatu" userId="S::j78a7pgnf5brt287@students.rwth-aachen.de::19f89fbd-8603-4c10-9825-e93a7919446b" providerId="AD" clId="Web-{2FEC3C24-A438-7BFB-EF32-F795F9C9D9FA}" dt="2022-05-31T13:44:55.449" v="78" actId="20577"/>
        <pc:sldMkLst>
          <pc:docMk/>
          <pc:sldMk cId="3562452868" sldId="273"/>
        </pc:sldMkLst>
        <pc:spChg chg="mod">
          <ac:chgData name="Arrayyaan Makiatu" userId="S::j78a7pgnf5brt287@students.rwth-aachen.de::19f89fbd-8603-4c10-9825-e93a7919446b" providerId="AD" clId="Web-{2FEC3C24-A438-7BFB-EF32-F795F9C9D9FA}" dt="2022-05-31T13:44:55.449" v="78" actId="20577"/>
          <ac:spMkLst>
            <pc:docMk/>
            <pc:sldMk cId="3562452868" sldId="273"/>
            <ac:spMk id="3" creationId="{3E3254B4-37AE-49D4-99BD-D2D693F1F905}"/>
          </ac:spMkLst>
        </pc:spChg>
      </pc:sldChg>
      <pc:sldChg chg="add">
        <pc:chgData name="Arrayyaan Makiatu" userId="S::j78a7pgnf5brt287@students.rwth-aachen.de::19f89fbd-8603-4c10-9825-e93a7919446b" providerId="AD" clId="Web-{2FEC3C24-A438-7BFB-EF32-F795F9C9D9FA}" dt="2022-05-31T13:36:19.604" v="17"/>
        <pc:sldMkLst>
          <pc:docMk/>
          <pc:sldMk cId="1450297939" sldId="274"/>
        </pc:sldMkLst>
      </pc:sldChg>
      <pc:sldChg chg="modSp add">
        <pc:chgData name="Arrayyaan Makiatu" userId="S::j78a7pgnf5brt287@students.rwth-aachen.de::19f89fbd-8603-4c10-9825-e93a7919446b" providerId="AD" clId="Web-{2FEC3C24-A438-7BFB-EF32-F795F9C9D9FA}" dt="2022-05-31T13:44:15.228" v="75" actId="20577"/>
        <pc:sldMkLst>
          <pc:docMk/>
          <pc:sldMk cId="3762493449" sldId="275"/>
        </pc:sldMkLst>
        <pc:spChg chg="mod">
          <ac:chgData name="Arrayyaan Makiatu" userId="S::j78a7pgnf5brt287@students.rwth-aachen.de::19f89fbd-8603-4c10-9825-e93a7919446b" providerId="AD" clId="Web-{2FEC3C24-A438-7BFB-EF32-F795F9C9D9FA}" dt="2022-05-31T13:43:47.007" v="49" actId="20577"/>
          <ac:spMkLst>
            <pc:docMk/>
            <pc:sldMk cId="3762493449" sldId="275"/>
            <ac:spMk id="3" creationId="{3BAFEF45-F870-4CA7-87D7-0508AF77B2EA}"/>
          </ac:spMkLst>
        </pc:spChg>
        <pc:spChg chg="mod">
          <ac:chgData name="Arrayyaan Makiatu" userId="S::j78a7pgnf5brt287@students.rwth-aachen.de::19f89fbd-8603-4c10-9825-e93a7919446b" providerId="AD" clId="Web-{2FEC3C24-A438-7BFB-EF32-F795F9C9D9FA}" dt="2022-05-31T13:44:15.228" v="75" actId="20577"/>
          <ac:spMkLst>
            <pc:docMk/>
            <pc:sldMk cId="3762493449" sldId="275"/>
            <ac:spMk id="7" creationId="{8CAD4FE2-1492-4629-8EEE-67322D176B2E}"/>
          </ac:spMkLst>
        </pc:spChg>
        <pc:graphicFrameChg chg="mod modGraphic">
          <ac:chgData name="Arrayyaan Makiatu" userId="S::j78a7pgnf5brt287@students.rwth-aachen.de::19f89fbd-8603-4c10-9825-e93a7919446b" providerId="AD" clId="Web-{2FEC3C24-A438-7BFB-EF32-F795F9C9D9FA}" dt="2022-05-31T13:44:04.321" v="73"/>
          <ac:graphicFrameMkLst>
            <pc:docMk/>
            <pc:sldMk cId="3762493449" sldId="275"/>
            <ac:graphicFrameMk id="18" creationId="{A14C460A-E0A8-4A5B-A723-20CB8E6760E4}"/>
          </ac:graphicFrameMkLst>
        </pc:graphicFrameChg>
      </pc:sldChg>
      <pc:sldChg chg="add">
        <pc:chgData name="Arrayyaan Makiatu" userId="S::j78a7pgnf5brt287@students.rwth-aachen.de::19f89fbd-8603-4c10-9825-e93a7919446b" providerId="AD" clId="Web-{2FEC3C24-A438-7BFB-EF32-F795F9C9D9FA}" dt="2022-05-31T13:36:20.088" v="19"/>
        <pc:sldMkLst>
          <pc:docMk/>
          <pc:sldMk cId="4292140618" sldId="276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20.510" v="20"/>
        <pc:sldMkLst>
          <pc:docMk/>
          <pc:sldMk cId="251979239" sldId="277"/>
        </pc:sldMkLst>
      </pc:sldChg>
      <pc:sldChg chg="add">
        <pc:chgData name="Arrayyaan Makiatu" userId="S::j78a7pgnf5brt287@students.rwth-aachen.de::19f89fbd-8603-4c10-9825-e93a7919446b" providerId="AD" clId="Web-{2FEC3C24-A438-7BFB-EF32-F795F9C9D9FA}" dt="2022-05-31T13:36:20.870" v="21"/>
        <pc:sldMkLst>
          <pc:docMk/>
          <pc:sldMk cId="1000990401" sldId="278"/>
        </pc:sldMkLst>
      </pc:sldChg>
      <pc:sldChg chg="modSp add">
        <pc:chgData name="Arrayyaan Makiatu" userId="S::j78a7pgnf5brt287@students.rwth-aachen.de::19f89fbd-8603-4c10-9825-e93a7919446b" providerId="AD" clId="Web-{2FEC3C24-A438-7BFB-EF32-F795F9C9D9FA}" dt="2022-05-31T13:41:48.234" v="48" actId="20577"/>
        <pc:sldMkLst>
          <pc:docMk/>
          <pc:sldMk cId="358324107" sldId="279"/>
        </pc:sldMkLst>
        <pc:spChg chg="mod">
          <ac:chgData name="Arrayyaan Makiatu" userId="S::j78a7pgnf5brt287@students.rwth-aachen.de::19f89fbd-8603-4c10-9825-e93a7919446b" providerId="AD" clId="Web-{2FEC3C24-A438-7BFB-EF32-F795F9C9D9FA}" dt="2022-05-31T13:41:48.234" v="48" actId="20577"/>
          <ac:spMkLst>
            <pc:docMk/>
            <pc:sldMk cId="358324107" sldId="279"/>
            <ac:spMk id="8" creationId="{F9D9294A-DAC3-443C-BD32-0B5F253F5C17}"/>
          </ac:spMkLst>
        </pc:spChg>
      </pc:sldChg>
      <pc:sldChg chg="add del">
        <pc:chgData name="Arrayyaan Makiatu" userId="S::j78a7pgnf5brt287@students.rwth-aachen.de::19f89fbd-8603-4c10-9825-e93a7919446b" providerId="AD" clId="Web-{2FEC3C24-A438-7BFB-EF32-F795F9C9D9FA}" dt="2022-05-31T13:41:25.108" v="46"/>
        <pc:sldMkLst>
          <pc:docMk/>
          <pc:sldMk cId="4277565329" sldId="280"/>
        </pc:sldMkLst>
      </pc:sldChg>
      <pc:sldChg chg="delSp modSp add">
        <pc:chgData name="Arrayyaan Makiatu" userId="S::j78a7pgnf5brt287@students.rwth-aachen.de::19f89fbd-8603-4c10-9825-e93a7919446b" providerId="AD" clId="Web-{2FEC3C24-A438-7BFB-EF32-F795F9C9D9FA}" dt="2022-05-31T13:40:32.464" v="43"/>
        <pc:sldMkLst>
          <pc:docMk/>
          <pc:sldMk cId="2249400284" sldId="281"/>
        </pc:sldMkLst>
        <pc:spChg chg="mod">
          <ac:chgData name="Arrayyaan Makiatu" userId="S::j78a7pgnf5brt287@students.rwth-aachen.de::19f89fbd-8603-4c10-9825-e93a7919446b" providerId="AD" clId="Web-{2FEC3C24-A438-7BFB-EF32-F795F9C9D9FA}" dt="2022-05-31T13:40:32.089" v="42" actId="20577"/>
          <ac:spMkLst>
            <pc:docMk/>
            <pc:sldMk cId="2249400284" sldId="281"/>
            <ac:spMk id="3" creationId="{49379EBD-997F-4EE2-BE83-B8FCF4D227C4}"/>
          </ac:spMkLst>
        </pc:spChg>
        <pc:picChg chg="del">
          <ac:chgData name="Arrayyaan Makiatu" userId="S::j78a7pgnf5brt287@students.rwth-aachen.de::19f89fbd-8603-4c10-9825-e93a7919446b" providerId="AD" clId="Web-{2FEC3C24-A438-7BFB-EF32-F795F9C9D9FA}" dt="2022-05-31T13:40:32.464" v="43"/>
          <ac:picMkLst>
            <pc:docMk/>
            <pc:sldMk cId="2249400284" sldId="281"/>
            <ac:picMk id="8" creationId="{FAB1D8E8-DC0F-4EA9-8A3C-1B5E252BE5E7}"/>
          </ac:picMkLst>
        </pc:picChg>
      </pc:sldChg>
      <pc:sldChg chg="modSp add">
        <pc:chgData name="Arrayyaan Makiatu" userId="S::j78a7pgnf5brt287@students.rwth-aachen.de::19f89fbd-8603-4c10-9825-e93a7919446b" providerId="AD" clId="Web-{2FEC3C24-A438-7BFB-EF32-F795F9C9D9FA}" dt="2022-05-31T13:41:10.185" v="45" actId="20577"/>
        <pc:sldMkLst>
          <pc:docMk/>
          <pc:sldMk cId="3161327534" sldId="282"/>
        </pc:sldMkLst>
        <pc:spChg chg="mod">
          <ac:chgData name="Arrayyaan Makiatu" userId="S::j78a7pgnf5brt287@students.rwth-aachen.de::19f89fbd-8603-4c10-9825-e93a7919446b" providerId="AD" clId="Web-{2FEC3C24-A438-7BFB-EF32-F795F9C9D9FA}" dt="2022-05-31T13:41:10.185" v="45" actId="20577"/>
          <ac:spMkLst>
            <pc:docMk/>
            <pc:sldMk cId="3161327534" sldId="282"/>
            <ac:spMk id="3" creationId="{2ACB968B-B40B-4E2D-BCED-54C59B2F7ABE}"/>
          </ac:spMkLst>
        </pc:spChg>
      </pc:sldChg>
      <pc:sldChg chg="addSp delSp modSp add">
        <pc:chgData name="Arrayyaan Makiatu" userId="S::j78a7pgnf5brt287@students.rwth-aachen.de::19f89fbd-8603-4c10-9825-e93a7919446b" providerId="AD" clId="Web-{2FEC3C24-A438-7BFB-EF32-F795F9C9D9FA}" dt="2022-05-31T13:39:23.819" v="41" actId="20577"/>
        <pc:sldMkLst>
          <pc:docMk/>
          <pc:sldMk cId="4218337578" sldId="283"/>
        </pc:sldMkLst>
        <pc:spChg chg="mod">
          <ac:chgData name="Arrayyaan Makiatu" userId="S::j78a7pgnf5brt287@students.rwth-aachen.de::19f89fbd-8603-4c10-9825-e93a7919446b" providerId="AD" clId="Web-{2FEC3C24-A438-7BFB-EF32-F795F9C9D9FA}" dt="2022-05-31T13:39:02.817" v="34" actId="1076"/>
          <ac:spMkLst>
            <pc:docMk/>
            <pc:sldMk cId="4218337578" sldId="283"/>
            <ac:spMk id="2" creationId="{00000000-0000-0000-0000-000000000000}"/>
          </ac:spMkLst>
        </pc:spChg>
        <pc:spChg chg="mod">
          <ac:chgData name="Arrayyaan Makiatu" userId="S::j78a7pgnf5brt287@students.rwth-aachen.de::19f89fbd-8603-4c10-9825-e93a7919446b" providerId="AD" clId="Web-{2FEC3C24-A438-7BFB-EF32-F795F9C9D9FA}" dt="2022-05-31T13:38:38.253" v="29" actId="20577"/>
          <ac:spMkLst>
            <pc:docMk/>
            <pc:sldMk cId="4218337578" sldId="283"/>
            <ac:spMk id="3" creationId="{00000000-0000-0000-0000-000000000000}"/>
          </ac:spMkLst>
        </pc:spChg>
        <pc:spChg chg="mod">
          <ac:chgData name="Arrayyaan Makiatu" userId="S::j78a7pgnf5brt287@students.rwth-aachen.de::19f89fbd-8603-4c10-9825-e93a7919446b" providerId="AD" clId="Web-{2FEC3C24-A438-7BFB-EF32-F795F9C9D9FA}" dt="2022-05-31T13:39:23.819" v="41" actId="20577"/>
          <ac:spMkLst>
            <pc:docMk/>
            <pc:sldMk cId="4218337578" sldId="283"/>
            <ac:spMk id="4" creationId="{00000000-0000-0000-0000-000000000000}"/>
          </ac:spMkLst>
        </pc:spChg>
        <pc:spChg chg="add del">
          <ac:chgData name="Arrayyaan Makiatu" userId="S::j78a7pgnf5brt287@students.rwth-aachen.de::19f89fbd-8603-4c10-9825-e93a7919446b" providerId="AD" clId="Web-{2FEC3C24-A438-7BFB-EF32-F795F9C9D9FA}" dt="2022-05-31T13:38:59.083" v="33"/>
          <ac:spMkLst>
            <pc:docMk/>
            <pc:sldMk cId="4218337578" sldId="283"/>
            <ac:spMk id="6" creationId="{5A3CADA7-02D8-2B00-D456-8A01643B5919}"/>
          </ac:spMkLst>
        </pc:spChg>
      </pc:sldChg>
      <pc:sldMasterChg chg="addSldLayout">
        <pc:chgData name="Arrayyaan Makiatu" userId="S::j78a7pgnf5brt287@students.rwth-aachen.de::19f89fbd-8603-4c10-9825-e93a7919446b" providerId="AD" clId="Web-{2FEC3C24-A438-7BFB-EF32-F795F9C9D9FA}" dt="2022-05-31T13:36:17.760" v="12"/>
        <pc:sldMasterMkLst>
          <pc:docMk/>
          <pc:sldMasterMk cId="2460954070" sldId="2147483660"/>
        </pc:sldMasterMkLst>
        <pc:sldLayoutChg chg="add">
          <pc:chgData name="Arrayyaan Makiatu" userId="S::j78a7pgnf5brt287@students.rwth-aachen.de::19f89fbd-8603-4c10-9825-e93a7919446b" providerId="AD" clId="Web-{2FEC3C24-A438-7BFB-EF32-F795F9C9D9FA}" dt="2022-05-31T13:36:14.447" v="0"/>
          <pc:sldLayoutMkLst>
            <pc:docMk/>
            <pc:sldMasterMk cId="2460954070" sldId="2147483660"/>
            <pc:sldLayoutMk cId="394090931" sldId="2147483672"/>
          </pc:sldLayoutMkLst>
        </pc:sldLayoutChg>
        <pc:sldLayoutChg chg="add">
          <pc:chgData name="Arrayyaan Makiatu" userId="S::j78a7pgnf5brt287@students.rwth-aachen.de::19f89fbd-8603-4c10-9825-e93a7919446b" providerId="AD" clId="Web-{2FEC3C24-A438-7BFB-EF32-F795F9C9D9FA}" dt="2022-05-31T13:36:15.307" v="4"/>
          <pc:sldLayoutMkLst>
            <pc:docMk/>
            <pc:sldMasterMk cId="2460954070" sldId="2147483660"/>
            <pc:sldLayoutMk cId="2272837478" sldId="2147483673"/>
          </pc:sldLayoutMkLst>
        </pc:sldLayoutChg>
        <pc:sldLayoutChg chg="add">
          <pc:chgData name="Arrayyaan Makiatu" userId="S::j78a7pgnf5brt287@students.rwth-aachen.de::19f89fbd-8603-4c10-9825-e93a7919446b" providerId="AD" clId="Web-{2FEC3C24-A438-7BFB-EF32-F795F9C9D9FA}" dt="2022-05-31T13:36:17.760" v="12"/>
          <pc:sldLayoutMkLst>
            <pc:docMk/>
            <pc:sldMasterMk cId="2460954070" sldId="2147483660"/>
            <pc:sldLayoutMk cId="3503232482" sldId="2147483674"/>
          </pc:sldLayoutMkLst>
        </pc:sldLayoutChg>
      </pc:sldMasterChg>
    </pc:docChg>
  </pc:docChgLst>
</pc:chgInfo>
</file>

<file path=ppt/comments/modernComment_106_3227C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BE8638-D430-42E9-A004-2B94289805D3}" authorId="{D0235637-F9C3-8550-EE6A-D98A8E11A10C}" created="2022-01-22T11:11:53.921">
    <pc:sldMkLst xmlns:pc="http://schemas.microsoft.com/office/powerpoint/2013/main/command">
      <pc:docMk/>
      <pc:sldMk cId="215533808" sldId="350"/>
    </pc:sldMkLst>
    <p188:txBody>
      <a:bodyPr/>
      <a:lstStyle/>
      <a:p>
        <a:r>
          <a:rPr lang="en-US"/>
          <a:t>Better Life time, Greater No of Cycles </a:t>
        </a:r>
      </a:p>
    </p188:txBody>
  </p188:cm>
</p188:cmLst>
</file>

<file path=ppt/comments/modernComment_107_6C4D14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A4E161-CCFA-4071-AD94-A285FFF3D0FF}" authorId="{D0235637-F9C3-8550-EE6A-D98A8E11A10C}" created="2022-01-20T08:38:23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18019250" sldId="315"/>
      <ac:spMk id="12" creationId="{5F417290-ED50-4CBC-9575-C5D0F081F4C1}"/>
    </ac:deMkLst>
    <p188:txBody>
      <a:bodyPr/>
      <a:lstStyle/>
      <a:p>
        <a:r>
          <a:rPr lang="en-US"/>
          <a:t>approx. km per year 13730 km 
Fuel cost per year (762.77 assuming the average of 18* 1.55) = € 1183</a:t>
        </a:r>
      </a:p>
    </p188:txBody>
  </p188:cm>
  <p188:cm id="{85377AB9-7921-4D60-80FC-FA39E7D10C48}" authorId="{D0235637-F9C3-8550-EE6A-D98A8E11A10C}" created="2022-01-20T08:53:24.6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18019250" sldId="315"/>
      <ac:spMk id="12" creationId="{5F417290-ED50-4CBC-9575-C5D0F081F4C1}"/>
    </ac:deMkLst>
    <p188:txBody>
      <a:bodyPr/>
      <a:lstStyle/>
      <a:p>
        <a:r>
          <a:rPr lang="en-US"/>
          <a:t>As per our previous calculation HEV saves 20.3% fuel in Hybrid car</a:t>
        </a:r>
      </a:p>
    </p188:txBody>
  </p188:cm>
</p188:cmLst>
</file>

<file path=ppt/comments/modernComment_112_5671CA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ECA96B-2F0E-462F-89BD-25D8F7CA153B}" authorId="{6260F35F-DDF5-FE5B-F9DE-EA42078DEC34}" created="2022-01-20T18:30:59.058">
    <pc:sldMkLst xmlns:pc="http://schemas.microsoft.com/office/powerpoint/2013/main/command">
      <pc:docMk/>
      <pc:sldMk cId="2596510061" sldId="345"/>
    </pc:sldMkLst>
    <p188:txBody>
      <a:bodyPr/>
      <a:lstStyle/>
      <a:p>
        <a:r>
          <a:rPr lang="de-DE"/>
          <a:t>find sources for weight and volume percentages</a:t>
        </a:r>
      </a:p>
    </p188:txBody>
  </p188:cm>
</p188:cmLst>
</file>

<file path=ppt/comments/modernComment_119_86131F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0CFEEC-F9C0-4270-9484-6F0600F20875}" authorId="{6260F35F-DDF5-FE5B-F9DE-EA42078DEC34}" created="2022-01-14T18:29:51.2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6292571" sldId="328"/>
      <ac:spMk id="3" creationId="{49379EBD-997F-4EE2-BE83-B8FCF4D227C4}"/>
    </ac:deMkLst>
    <p188:txBody>
      <a:bodyPr/>
      <a:lstStyle/>
      <a:p>
        <a:r>
          <a:rPr lang="de-DE"/>
          <a:t>Ajay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9:26:4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3494 24575,'39'1'0,"1"0"0,0-1 0,0-2 0,0-1 0,0-2 0,0-2 0,43-14 0,-28 2 0,-1-2 0,-2-2 0,78-47 0,-74 30 0,51-49 0,-43 36 0,43-40 0,-77 63 0,14-13 0,71-92 0,139-272 0,-216 343 0,21-40 0,20-80 0,26-45 0,-60 124 0,79-135 0,7 28 0,-78 125 0,76-96 0,-55 85 0,61-70 0,-86 106 0,8-8 0,49-62 0,-49 77 0,65-49 0,-76 71 0,1 1 0,1 3 0,2 1 0,0 3 0,2 2 0,1 2 0,62-15 0,-26 11 0,140-32 0,-184 48 0,-17 2 0,0 2 0,-1 1 0,31 0 0,446 5 0,-485 1 0,0 0 0,37 8 0,-35-5 0,0-1 0,27 1 0,94 12 0,-73-7 0,64 16 0,105 27 0,-197-44 0,0 2 0,0 1 0,57 26 0,237 130 0,-124-35 0,-62-44 0,47 32 0,-107-68 0,-46-28 0,0 2 0,41 34 0,48 44 0,-123-99 0,19 14 0,0 1 0,25 25 0,79 60 0,-26-26 0,-45-32 0,11 9 0,38 41 0,5 3 0,-72-57 0,1 3 0,3-2 0,59 44 0,61 45 0,-106-81 0,22 15 0,76 64 0,-57-56 0,-45-32 0,94 53 0,295 126 0,-208-117 0,39 8 0,-131-62 0,-55-23 0,175 76 0,-199-76 0,96 29 0,128 21 0,-132-53 0,-129-21 0,-1-1 0,41-1 0,-41-2 0,-1 0 0,52 11 0,-18 1 0,-28-6 0,61 20 0,178 50 0,-235-68 0,94 18 0,-88-16 0,0-2 0,1-2 0,76 3 0,-104-9 0,1 0 0,-1 2 0,18 4 0,38 5 0,-38-8 0,0 1 0,41 13 0,-46-10 0,0-1 0,0-2 0,50 3 0,12-10 0,81 3 0,-151 3-1365,-5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24B7-3CDC-4FB4-BF67-4E400C7DD38A}" type="datetimeFigureOut"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F301-D67C-49B3-8FA5-EF4097F677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0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5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1" y="2016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4001" y="1151999"/>
            <a:ext cx="11424000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28.01.2022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Group no 40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4000" y="6361350"/>
            <a:ext cx="9744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4"/>
            <a:ext cx="12196522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1" y="2487599"/>
            <a:ext cx="11424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1" y="3857624"/>
            <a:ext cx="11424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0032" y="5862949"/>
            <a:ext cx="4271425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4001" y="4980225"/>
            <a:ext cx="1142700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no 40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384001" y="4675425"/>
            <a:ext cx="1142700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/>
              <a:t>28.01.2022</a:t>
            </a:r>
          </a:p>
        </p:txBody>
      </p:sp>
      <p:sp>
        <p:nvSpPr>
          <p:cNvPr id="14" name="Untertitel 2"/>
          <p:cNvSpPr txBox="1">
            <a:spLocks/>
          </p:cNvSpPr>
          <p:nvPr userDrawn="1"/>
        </p:nvSpPr>
        <p:spPr>
          <a:xfrm>
            <a:off x="384000" y="6076425"/>
            <a:ext cx="665180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>
                <a:solidFill>
                  <a:srgbClr val="00549F"/>
                </a:solidFill>
                <a:latin typeface="+mn-lt"/>
              </a:rPr>
            </a:br>
            <a:r>
              <a:rPr lang="de-DE" sz="1400" b="1" noProof="0">
                <a:solidFill>
                  <a:srgbClr val="00549F"/>
                </a:solidFill>
                <a:latin typeface="+mn-lt"/>
              </a:rPr>
              <a:t>und Speichersystemtechnik</a:t>
            </a:r>
          </a:p>
        </p:txBody>
      </p:sp>
    </p:spTree>
    <p:extLst>
      <p:ext uri="{BB962C8B-B14F-4D97-AF65-F5344CB8AC3E}">
        <p14:creationId xmlns:p14="http://schemas.microsoft.com/office/powerpoint/2010/main" val="227283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1" y="2016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4000" y="1151999"/>
            <a:ext cx="56208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2000" y="1151999"/>
            <a:ext cx="56208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no 40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2_5671CA5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107_6C4D14F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3227CB5E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86131FDC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ah-efficiency" TargetMode="External"/><Relationship Id="rId2" Type="http://schemas.openxmlformats.org/officeDocument/2006/relationships/hyperlink" Target="https://www.sciencedirect.com/topics/earth-and-planetary-sciences/nickel-cadmium-batter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2ECD4-BF7E-476D-AEA7-7A52BD9A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Battery</a:t>
            </a:r>
            <a:r>
              <a:rPr lang="de-DE">
                <a:latin typeface="Arial"/>
                <a:cs typeface="Arial"/>
              </a:rPr>
              <a:t> Pack 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CC360-120F-46A3-B310-74ECDBA1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01445-CE5B-4D7C-B99D-EA0C4397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Ajay </a:t>
            </a:r>
            <a:r>
              <a:rPr lang="en-US" err="1"/>
              <a:t>Kajale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DFAA2-CA7B-4B3E-856A-CD8F60B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1">
                <a:extLst>
                  <a:ext uri="{FF2B5EF4-FFF2-40B4-BE49-F238E27FC236}">
                    <a16:creationId xmlns:a16="http://schemas.microsoft.com/office/drawing/2014/main" id="{0F9FAC4A-D7A8-4DAB-80EC-AED95FB7C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660254"/>
                  </p:ext>
                </p:extLst>
              </p:nvPr>
            </p:nvGraphicFramePr>
            <p:xfrm>
              <a:off x="384744" y="1154114"/>
              <a:ext cx="11422062" cy="445484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626200">
                      <a:extLst>
                        <a:ext uri="{9D8B030D-6E8A-4147-A177-3AD203B41FA5}">
                          <a16:colId xmlns:a16="http://schemas.microsoft.com/office/drawing/2014/main" val="3854201426"/>
                        </a:ext>
                      </a:extLst>
                    </a:gridCol>
                    <a:gridCol w="4000275">
                      <a:extLst>
                        <a:ext uri="{9D8B030D-6E8A-4147-A177-3AD203B41FA5}">
                          <a16:colId xmlns:a16="http://schemas.microsoft.com/office/drawing/2014/main" val="1117462755"/>
                        </a:ext>
                      </a:extLst>
                    </a:gridCol>
                    <a:gridCol w="2795587">
                      <a:extLst>
                        <a:ext uri="{9D8B030D-6E8A-4147-A177-3AD203B41FA5}">
                          <a16:colId xmlns:a16="http://schemas.microsoft.com/office/drawing/2014/main" val="955903716"/>
                        </a:ext>
                      </a:extLst>
                    </a:gridCol>
                  </a:tblGrid>
                  <a:tr h="343374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>
                              <a:latin typeface="Arial"/>
                            </a:rPr>
                            <a:t>Efficiency (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to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Wheel)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85 </m:t>
                                </m:r>
                                <m:r>
                                  <a:rPr lang="de-DE" i="0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501350"/>
                      </a:ext>
                    </a:extLst>
                  </a:tr>
                  <a:tr h="5697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Electric power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needed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from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the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battery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70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kW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0.85</m:t>
                                    </m:r>
                                  </m:den>
                                </m:f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82.35 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kW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259971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pPr marL="0" marR="0" lvl="0" indent="0" algn="l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Short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term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maximum power per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(10s) 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2.4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V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∗360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0.864 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kW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379134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Least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number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of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needed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82.35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</a:rPr>
                                  <m:t>kW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/0.864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dirty="0" smtClean="0">
                                    <a:latin typeface="Cambria Math" panose="02040503050406030204" pitchFamily="18" charset="0"/>
                                  </a:rPr>
                                  <m:t>kW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de-DE"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081020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Selected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number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of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522289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Total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battery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capacity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6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Ah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∗2.4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V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∗100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1.44 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kWh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56935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Price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for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the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de-DE" i="0" dirty="0" smtClean="0">
                                    <a:latin typeface="Cambria Math" panose="02040503050406030204" pitchFamily="18" charset="0"/>
                                  </a:rPr>
                                  <m:t>€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∗100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1800 </m:t>
                                </m:r>
                                <m: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€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659224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Weight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for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cells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280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g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∗100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28 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634680"/>
                      </a:ext>
                    </a:extLst>
                  </a:tr>
                  <a:tr h="1935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Weight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for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the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system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28</m:t>
                              </m:r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kg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/</m:t>
                              </m:r>
                            </m:oMath>
                          </a14:m>
                          <a:r>
                            <a:rPr lang="de-DE" i="0">
                              <a:latin typeface="+mj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oMath>
                          </a14:m>
                          <a:r>
                            <a:rPr lang="de-DE" i="0" baseline="30000">
                              <a:latin typeface="+mj-lt"/>
                            </a:rPr>
                            <a:t> [1</a:t>
                          </a:r>
                          <a:r>
                            <a:rPr lang="de-DE" baseline="3000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5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kg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7495013"/>
                      </a:ext>
                    </a:extLst>
                  </a:tr>
                  <a:tr h="146175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>
                              <a:latin typeface="Arial"/>
                            </a:rPr>
                            <a:t>Volume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of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system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 dirty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3.35</m:t>
                                          </m:r>
                                        </m:num>
                                        <m:den>
                                          <m:r>
                                            <a:rPr lang="de-DE" b="0" i="1" dirty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de-DE" b="0" i="0" dirty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cm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π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∗14.5</m:t>
                              </m:r>
                              <m:r>
                                <m:rPr>
                                  <m:sty m:val="p"/>
                                </m:rPr>
                                <a:rPr lang="de-DE" i="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cm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∗10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 /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r>
                            <a:rPr lang="de-DE"/>
                            <a:t> </a:t>
                          </a:r>
                          <a:r>
                            <a:rPr lang="de-DE" baseline="30000"/>
                            <a:t>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3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de-DE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766700"/>
                      </a:ext>
                    </a:extLst>
                  </a:tr>
                  <a:tr h="343374">
                    <a:tc>
                      <a:txBody>
                        <a:bodyPr/>
                        <a:lstStyle/>
                        <a:p>
                          <a:r>
                            <a:rPr lang="de-DE" err="1">
                              <a:latin typeface="+mn-lt"/>
                              <a:cs typeface="Arial"/>
                            </a:rPr>
                            <a:t>Continuous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power (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charging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|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discharging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)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  <m:r>
                                  <m:rPr>
                                    <m:sty m:val="p"/>
                                  </m:rPr>
                                  <a:rPr lang="de-DE" i="0" dirty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(60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|120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de-DE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 ∗100</m:t>
                                </m:r>
                              </m:oMath>
                            </m:oMathPara>
                          </a14:m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14.4 </m:t>
                              </m:r>
                            </m:oMath>
                          </a14:m>
                          <a:r>
                            <a:rPr lang="de-DE" i="0"/>
                            <a:t>kW | </a:t>
                          </a:r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28.8</m:t>
                              </m:r>
                            </m:oMath>
                          </a14:m>
                          <a:r>
                            <a:rPr lang="de-DE" i="0"/>
                            <a:t> kW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692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1">
                <a:extLst>
                  <a:ext uri="{FF2B5EF4-FFF2-40B4-BE49-F238E27FC236}">
                    <a16:creationId xmlns:a16="http://schemas.microsoft.com/office/drawing/2014/main" id="{0F9FAC4A-D7A8-4DAB-80EC-AED95FB7C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660254"/>
                  </p:ext>
                </p:extLst>
              </p:nvPr>
            </p:nvGraphicFramePr>
            <p:xfrm>
              <a:off x="384744" y="1154114"/>
              <a:ext cx="11422062" cy="445484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626200">
                      <a:extLst>
                        <a:ext uri="{9D8B030D-6E8A-4147-A177-3AD203B41FA5}">
                          <a16:colId xmlns:a16="http://schemas.microsoft.com/office/drawing/2014/main" val="3854201426"/>
                        </a:ext>
                      </a:extLst>
                    </a:gridCol>
                    <a:gridCol w="4000275">
                      <a:extLst>
                        <a:ext uri="{9D8B030D-6E8A-4147-A177-3AD203B41FA5}">
                          <a16:colId xmlns:a16="http://schemas.microsoft.com/office/drawing/2014/main" val="1117462755"/>
                        </a:ext>
                      </a:extLst>
                    </a:gridCol>
                    <a:gridCol w="2795587">
                      <a:extLst>
                        <a:ext uri="{9D8B030D-6E8A-4147-A177-3AD203B41FA5}">
                          <a16:colId xmlns:a16="http://schemas.microsoft.com/office/drawing/2014/main" val="9559037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>
                              <a:latin typeface="Arial"/>
                            </a:rPr>
                            <a:t>Efficiency (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to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Wheel)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8333" r="-436" b="-1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501350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Electric power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needed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from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the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battery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65000" r="-70274" b="-58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65000" r="-436" b="-58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2599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Short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term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maximum power per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(10s) 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275000" r="-70274" b="-8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275000" r="-436" b="-8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3791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>
                              <a:latin typeface="+mn-lt"/>
                              <a:cs typeface="Arial"/>
                            </a:rPr>
                            <a:t>Least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number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of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needed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375000" r="-70274" b="-7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375000" r="-436" b="-7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0810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Selected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number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of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475000" r="-436" b="-6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522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Total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battery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capacity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575000" r="-70274" b="-5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575000" r="-436" b="-5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56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>
                              <a:latin typeface="+mn-lt"/>
                              <a:cs typeface="Arial"/>
                            </a:rPr>
                            <a:t>Price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for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the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cells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675000" r="-70274" b="-4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675000" r="-436" b="-4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6592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Weight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for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cells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775000" r="-70274" b="-3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775000" r="-436" b="-3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36346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Weight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for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the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system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860656" r="-70274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860656" r="-436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7495013"/>
                      </a:ext>
                    </a:extLst>
                  </a:tr>
                  <a:tr h="556133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de-DE" sz="1800" b="0" i="0" u="none" strike="noStrike" noProof="0">
                              <a:latin typeface="Arial"/>
                            </a:rPr>
                            <a:t>Volume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of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battery</a:t>
                          </a:r>
                          <a:r>
                            <a:rPr lang="de-DE" sz="1800" b="0" i="0" u="none" strike="noStrike" noProof="0">
                              <a:latin typeface="Arial"/>
                            </a:rPr>
                            <a:t> </a:t>
                          </a:r>
                          <a:r>
                            <a:rPr lang="de-DE" sz="1800" b="0" i="0" u="none" strike="noStrike" noProof="0" err="1">
                              <a:latin typeface="Arial"/>
                            </a:rPr>
                            <a:t>system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643956" r="-70274" b="-82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643956" r="-436" b="-82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7667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err="1">
                              <a:latin typeface="+mn-lt"/>
                              <a:cs typeface="Arial"/>
                            </a:rPr>
                            <a:t>Continuous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power (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charging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 | </a:t>
                          </a:r>
                          <a:r>
                            <a:rPr lang="de-DE" err="1">
                              <a:latin typeface="+mn-lt"/>
                              <a:cs typeface="Arial"/>
                            </a:rPr>
                            <a:t>discharging</a:t>
                          </a:r>
                          <a:r>
                            <a:rPr lang="de-DE">
                              <a:latin typeface="+mn-lt"/>
                              <a:cs typeface="Arial"/>
                            </a:rPr>
                            <a:t>)</a:t>
                          </a:r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854" t="-1128333" r="-7027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8497" t="-1128333" r="-436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692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C3B2D9F-D064-4B43-95DC-E8D59EA3907D}"/>
              </a:ext>
            </a:extLst>
          </p:cNvPr>
          <p:cNvSpPr txBox="1"/>
          <p:nvPr/>
        </p:nvSpPr>
        <p:spPr>
          <a:xfrm>
            <a:off x="388144" y="5561331"/>
            <a:ext cx="727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1: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Hendrik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Löbberding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Saskia Wessel, Christian Offermanns, Mario Kehrer, Johannes Rother, Heiner Heimes and Achim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Kampker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;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From Cell to Battery System in BEVs: Analysis of System Packing Efficiency and Cell Types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;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World Electric Vehicle Journal 2020, 11, 77; doi:10.3390/wevj11040077</a:t>
            </a:r>
            <a:endParaRPr lang="de-DE" sz="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979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F2DB-3C1B-41E7-BCA1-8F7E5CF0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Topology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54B4-37AE-49D4-99BD-D2D693F1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r>
              <a:rPr lang="en-US" dirty="0">
                <a:latin typeface="Arial"/>
                <a:cs typeface="Arial"/>
              </a:rPr>
              <a:t>Cells are connected in series in our battery pack design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Nominal voltage: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240 V</a:t>
            </a:r>
          </a:p>
          <a:p>
            <a:r>
              <a:rPr lang="en-US" dirty="0">
                <a:latin typeface="Arial"/>
                <a:cs typeface="Arial"/>
              </a:rPr>
              <a:t>Criteria for selection of this topology 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Typical voltage level of Hybrid vehicles are 200-400V</a:t>
            </a:r>
            <a:r>
              <a:rPr lang="en-US" baseline="30000" dirty="0">
                <a:solidFill>
                  <a:srgbClr val="FF0000"/>
                </a:solidFill>
                <a:latin typeface="Arial"/>
                <a:cs typeface="Arial"/>
              </a:rPr>
              <a:t>[1]</a:t>
            </a:r>
            <a:endParaRPr lang="en-US" sz="900" dirty="0">
              <a:solidFill>
                <a:srgbClr val="FF0000"/>
              </a:solidFill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Parallel or modular connection of the same voltage would result in a much larger energy capacity than required, making it economically worse and increasing the weight</a:t>
            </a:r>
          </a:p>
          <a:p>
            <a:pPr lvl="1"/>
            <a:r>
              <a:rPr lang="en-US" dirty="0">
                <a:latin typeface="Arial"/>
                <a:cs typeface="Arial"/>
              </a:rPr>
              <a:t>Less complex BMS required</a:t>
            </a:r>
          </a:p>
          <a:p>
            <a:r>
              <a:rPr lang="en-US" dirty="0">
                <a:latin typeface="Arial"/>
                <a:cs typeface="Arial"/>
              </a:rPr>
              <a:t>Problem with the selected topology</a:t>
            </a:r>
          </a:p>
          <a:p>
            <a:pPr lvl="1"/>
            <a:r>
              <a:rPr lang="en-US" dirty="0">
                <a:latin typeface="Arial"/>
                <a:cs typeface="Arial"/>
              </a:rPr>
              <a:t>Low reliability – worst cell limits the lifetime</a:t>
            </a:r>
          </a:p>
          <a:p>
            <a:pPr lvl="1"/>
            <a:r>
              <a:rPr lang="en-US" dirty="0">
                <a:latin typeface="Arial"/>
                <a:cs typeface="Arial"/>
              </a:rPr>
              <a:t>Less control over each section than modular</a:t>
            </a:r>
            <a:endParaRPr lang="en-US" dirty="0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B223-1F6E-4ADD-981F-7F183E65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D94E-F945-4BFC-BC24-4A224CB0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Mahmudul Bashar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9495-6954-4E13-9715-248D76F7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EBF0E35-72E4-4590-866D-68AA7D12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47" y="3271942"/>
            <a:ext cx="5045654" cy="217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4BFC6-3248-4AAA-892A-E33EE223B9B4}"/>
              </a:ext>
            </a:extLst>
          </p:cNvPr>
          <p:cNvSpPr txBox="1"/>
          <p:nvPr/>
        </p:nvSpPr>
        <p:spPr>
          <a:xfrm>
            <a:off x="9816172" y="5447838"/>
            <a:ext cx="130227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 pveducation.org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476CC9-1CC4-45FF-83F5-3D592EAF1B2D}"/>
              </a:ext>
            </a:extLst>
          </p:cNvPr>
          <p:cNvSpPr txBox="1"/>
          <p:nvPr/>
        </p:nvSpPr>
        <p:spPr>
          <a:xfrm>
            <a:off x="384745" y="5298501"/>
            <a:ext cx="493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1: Budde-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Meiwes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, Heide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Drillkens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, Julia &amp; Lunz, Benedikt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Muennix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, Jens &amp; Lehner (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maiden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Rothgang), Susanne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Kowal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, Julia &amp; Sauer, Dirk. (2013). A review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current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automotive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battery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technology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future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prospects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. Proceedings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Institution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Mechanical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Engineers, Part D: Journal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 Automobile Engineering. 227. 761-776. 10.1177/0954407013485567</a:t>
            </a:r>
          </a:p>
        </p:txBody>
      </p:sp>
    </p:spTree>
    <p:extLst>
      <p:ext uri="{BB962C8B-B14F-4D97-AF65-F5344CB8AC3E}">
        <p14:creationId xmlns:p14="http://schemas.microsoft.com/office/powerpoint/2010/main" val="356245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016D-950A-4014-8DD2-794E067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5" y="201600"/>
            <a:ext cx="11422513" cy="543600"/>
          </a:xfrm>
        </p:spPr>
        <p:txBody>
          <a:bodyPr anchor="b">
            <a:normAutofit/>
          </a:bodyPr>
          <a:lstStyle/>
          <a:p>
            <a:r>
              <a:rPr lang="en-GB"/>
              <a:t>Battery Management System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1A097-F5FB-41A1-82CA-41561A45E0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6274" y="6361350"/>
            <a:ext cx="5668062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28.01.2022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60A17-D67A-4279-9AA1-E8E56562AA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19219" y="6361350"/>
            <a:ext cx="4391428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no 40 – Slide by Jose Alberto </a:t>
            </a:r>
            <a:r>
              <a:rPr lang="en-US" err="1"/>
              <a:t>Espinar</a:t>
            </a:r>
            <a:r>
              <a:rPr lang="en-US"/>
              <a:t> </a:t>
            </a:r>
            <a:r>
              <a:rPr lang="en-US" err="1"/>
              <a:t>Luque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DC4C4-818E-405C-B0E9-F3B6385288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84745" y="6361350"/>
            <a:ext cx="974273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52" name="Marcador de contenido 13">
            <a:extLst>
              <a:ext uri="{FF2B5EF4-FFF2-40B4-BE49-F238E27FC236}">
                <a16:creationId xmlns:a16="http://schemas.microsoft.com/office/drawing/2014/main" id="{3F39A4DB-EDB1-4B8B-88A5-822AD192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4" y="1152001"/>
            <a:ext cx="5280771" cy="4674347"/>
          </a:xfrm>
        </p:spPr>
        <p:txBody>
          <a:bodyPr lIns="0" tIns="0" rIns="0" bIns="0" anchor="t"/>
          <a:lstStyle/>
          <a:p>
            <a:pPr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Functions</a:t>
            </a:r>
            <a:r>
              <a:rPr lang="en-GB" sz="1800">
                <a:latin typeface="Arial"/>
                <a:ea typeface="Calibri" panose="020F0502020204030204" pitchFamily="34" charset="0"/>
                <a:cs typeface="Times New Roman"/>
              </a:rPr>
              <a:t>: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effectLst/>
                <a:latin typeface="Arial"/>
                <a:ea typeface="Calibri" panose="020F0502020204030204" pitchFamily="34" charset="0"/>
                <a:cs typeface="Times New Roman"/>
              </a:rPr>
              <a:t>Monitoring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Voltage, current, temperature</a:t>
            </a:r>
            <a:endParaRPr lang="en-GB">
              <a:effectLst/>
              <a:latin typeface="Arial"/>
              <a:ea typeface="Calibri" panose="020F0502020204030204" pitchFamily="34" charset="0"/>
              <a:cs typeface="Times New Roman"/>
            </a:endParaRP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Protection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Against undervoltage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Too high current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cs typeface="Times New Roman"/>
              </a:rPr>
              <a:t>Fixed temperature limit: 60°C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effectLst/>
                <a:latin typeface="Arial"/>
                <a:ea typeface="Calibri" panose="020F0502020204030204" pitchFamily="34" charset="0"/>
                <a:cs typeface="Times New Roman"/>
              </a:rPr>
              <a:t>Charging and discharging Management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effectLst/>
                <a:latin typeface="Arial"/>
                <a:ea typeface="Calibri" panose="020F0502020204030204" pitchFamily="34" charset="0"/>
                <a:cs typeface="Times New Roman"/>
              </a:rPr>
              <a:t>Balance SOC of the cells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Communication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With vehicle control unit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effectLst/>
                <a:latin typeface="Arial"/>
                <a:ea typeface="Calibri" panose="020F0502020204030204" pitchFamily="34" charset="0"/>
                <a:cs typeface="Times New Roman"/>
              </a:rPr>
              <a:t>Diagnosis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effectLst/>
                <a:latin typeface="Arial"/>
                <a:ea typeface="Calibri" panose="020F0502020204030204" pitchFamily="34" charset="0"/>
                <a:cs typeface="Times New Roman"/>
              </a:rPr>
              <a:t>SOH</a:t>
            </a: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, total number of cycles</a:t>
            </a:r>
            <a:endParaRPr lang="en-GB">
              <a:effectLst/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2" name="Marcador de contenido 13">
            <a:extLst>
              <a:ext uri="{FF2B5EF4-FFF2-40B4-BE49-F238E27FC236}">
                <a16:creationId xmlns:a16="http://schemas.microsoft.com/office/drawing/2014/main" id="{F7748E4C-BDB7-4AF0-931F-2FF3DF883038}"/>
              </a:ext>
            </a:extLst>
          </p:cNvPr>
          <p:cNvSpPr>
            <a:spLocks noGrp="1"/>
          </p:cNvSpPr>
          <p:nvPr/>
        </p:nvSpPr>
        <p:spPr>
          <a:xfrm>
            <a:off x="6093489" y="1152001"/>
            <a:ext cx="4050409" cy="2525337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■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□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0"/>
              </a:spcBef>
              <a:spcAft>
                <a:spcPts val="35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■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80000" indent="-215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Requirements</a:t>
            </a:r>
            <a:r>
              <a:rPr lang="en-GB" sz="1800">
                <a:latin typeface="Arial"/>
                <a:ea typeface="Calibri" panose="020F0502020204030204" pitchFamily="34" charset="0"/>
                <a:cs typeface="Times New Roman"/>
              </a:rPr>
              <a:t>: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Avoid Electromagnetic Interference (EMI)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Contactors 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Redundancy</a:t>
            </a:r>
          </a:p>
          <a:p>
            <a:pPr lvl="1">
              <a:lnSpc>
                <a:spcPct val="107000"/>
              </a:lnSpc>
              <a:tabLst>
                <a:tab pos="457200" algn="l"/>
              </a:tabLst>
            </a:pPr>
            <a:r>
              <a:rPr lang="en-GB">
                <a:latin typeface="Arial"/>
                <a:ea typeface="Calibri" panose="020F0502020204030204" pitchFamily="34" charset="0"/>
                <a:cs typeface="Times New Roman"/>
              </a:rPr>
              <a:t>Galvanic Isolation</a:t>
            </a:r>
          </a:p>
        </p:txBody>
      </p:sp>
      <p:pic>
        <p:nvPicPr>
          <p:cNvPr id="12" name="Picture 43">
            <a:extLst>
              <a:ext uri="{FF2B5EF4-FFF2-40B4-BE49-F238E27FC236}">
                <a16:creationId xmlns:a16="http://schemas.microsoft.com/office/drawing/2014/main" id="{A352E119-C03C-493F-8D4B-6D2A534D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643" y="3190134"/>
            <a:ext cx="5410749" cy="2630210"/>
          </a:xfrm>
          <a:prstGeom prst="rect">
            <a:avLst/>
          </a:prstGeom>
        </p:spPr>
      </p:pic>
      <p:sp>
        <p:nvSpPr>
          <p:cNvPr id="43" name="Textfeld 12">
            <a:extLst>
              <a:ext uri="{FF2B5EF4-FFF2-40B4-BE49-F238E27FC236}">
                <a16:creationId xmlns:a16="http://schemas.microsoft.com/office/drawing/2014/main" id="{FD62C0B3-6FA9-4F87-8B94-985943C6C8BD}"/>
              </a:ext>
            </a:extLst>
          </p:cNvPr>
          <p:cNvSpPr txBox="1"/>
          <p:nvPr/>
        </p:nvSpPr>
        <p:spPr>
          <a:xfrm>
            <a:off x="10547466" y="5657347"/>
            <a:ext cx="1126364" cy="271711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</a:pPr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Source: mdpi.com</a:t>
            </a:r>
            <a:endParaRPr lang="de-DE" sz="8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016D-950A-4014-8DD2-794E067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5" y="201600"/>
            <a:ext cx="11422513" cy="543600"/>
          </a:xfrm>
        </p:spPr>
        <p:txBody>
          <a:bodyPr anchor="b">
            <a:normAutofit/>
          </a:bodyPr>
          <a:lstStyle/>
          <a:p>
            <a:r>
              <a:rPr lang="en-GB"/>
              <a:t>Battery Management System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1A097-F5FB-41A1-82CA-41561A45E0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6274" y="6361350"/>
            <a:ext cx="5668062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28.01.2022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60A17-D67A-4279-9AA1-E8E56562AA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19219" y="6361350"/>
            <a:ext cx="4391428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no 40 – Slide by Jose Alberto </a:t>
            </a:r>
            <a:r>
              <a:rPr lang="en-US" err="1"/>
              <a:t>Espinar</a:t>
            </a:r>
            <a:r>
              <a:rPr lang="en-US"/>
              <a:t> </a:t>
            </a:r>
            <a:r>
              <a:rPr lang="en-US" err="1"/>
              <a:t>Luque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DC4C4-818E-405C-B0E9-F3B6385288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84745" y="6361350"/>
            <a:ext cx="974273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A03DF-638D-4EB9-8BFD-F84A2317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5" y="1151999"/>
            <a:ext cx="5110469" cy="3941506"/>
          </a:xfrm>
        </p:spPr>
        <p:txBody>
          <a:bodyPr lIns="0" tIns="0" rIns="0" bIns="0" anchor="t"/>
          <a:lstStyle/>
          <a:p>
            <a:r>
              <a:rPr lang="en-US">
                <a:latin typeface="Arial"/>
                <a:cs typeface="Arial"/>
              </a:rPr>
              <a:t>Centralized topology</a:t>
            </a:r>
          </a:p>
          <a:p>
            <a:pPr lvl="1"/>
            <a:r>
              <a:rPr lang="en-US">
                <a:latin typeface="Arial"/>
                <a:cs typeface="Arial"/>
              </a:rPr>
              <a:t>Single master module is connected to the cells serially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Advantages:</a:t>
            </a:r>
            <a:endParaRPr lang="en-US"/>
          </a:p>
          <a:p>
            <a:pPr lvl="2"/>
            <a:r>
              <a:rPr lang="en-US">
                <a:latin typeface="Arial"/>
                <a:cs typeface="Arial"/>
              </a:rPr>
              <a:t>Cheap</a:t>
            </a:r>
            <a:endParaRPr lang="en-US"/>
          </a:p>
          <a:p>
            <a:pPr lvl="2"/>
            <a:r>
              <a:rPr lang="en-US">
                <a:latin typeface="Arial"/>
                <a:cs typeface="Arial"/>
              </a:rPr>
              <a:t>Less maintenance</a:t>
            </a:r>
            <a:endParaRPr lang="en-US"/>
          </a:p>
          <a:p>
            <a:pPr lvl="2"/>
            <a:r>
              <a:rPr lang="en-US">
                <a:latin typeface="Arial"/>
                <a:cs typeface="Arial"/>
              </a:rPr>
              <a:t>Good accuracy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Disadvantages:</a:t>
            </a:r>
          </a:p>
          <a:p>
            <a:pPr lvl="2"/>
            <a:r>
              <a:rPr lang="en-US">
                <a:latin typeface="Arial"/>
                <a:cs typeface="Arial"/>
              </a:rPr>
              <a:t>Limited scalability and flexibility</a:t>
            </a:r>
          </a:p>
          <a:p>
            <a:pPr lvl="2"/>
            <a:r>
              <a:rPr lang="en-US">
                <a:latin typeface="Arial"/>
                <a:cs typeface="Arial"/>
              </a:rPr>
              <a:t>Less reliability</a:t>
            </a:r>
            <a:endParaRPr lang="en-US"/>
          </a:p>
        </p:txBody>
      </p:sp>
      <p:grpSp>
        <p:nvGrpSpPr>
          <p:cNvPr id="12" name="Grupo 1071">
            <a:extLst>
              <a:ext uri="{FF2B5EF4-FFF2-40B4-BE49-F238E27FC236}">
                <a16:creationId xmlns:a16="http://schemas.microsoft.com/office/drawing/2014/main" id="{7013F5A2-6BD9-49EC-8C61-4EE307C63282}"/>
              </a:ext>
            </a:extLst>
          </p:cNvPr>
          <p:cNvGrpSpPr/>
          <p:nvPr/>
        </p:nvGrpSpPr>
        <p:grpSpPr>
          <a:xfrm>
            <a:off x="5658113" y="1154114"/>
            <a:ext cx="5875651" cy="4400155"/>
            <a:chOff x="6301419" y="1666647"/>
            <a:chExt cx="4572636" cy="4553040"/>
          </a:xfrm>
        </p:grpSpPr>
        <p:sp>
          <p:nvSpPr>
            <p:cNvPr id="15" name="Forma libre: forma 1072">
              <a:extLst>
                <a:ext uri="{FF2B5EF4-FFF2-40B4-BE49-F238E27FC236}">
                  <a16:creationId xmlns:a16="http://schemas.microsoft.com/office/drawing/2014/main" id="{67B7CD87-4591-48F1-86E0-59F5B9933475}"/>
                </a:ext>
              </a:extLst>
            </p:cNvPr>
            <p:cNvSpPr/>
            <p:nvPr/>
          </p:nvSpPr>
          <p:spPr>
            <a:xfrm rot="17603951">
              <a:off x="8005508" y="3115471"/>
              <a:ext cx="1616064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616064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orma libre: forma 1073">
              <a:extLst>
                <a:ext uri="{FF2B5EF4-FFF2-40B4-BE49-F238E27FC236}">
                  <a16:creationId xmlns:a16="http://schemas.microsoft.com/office/drawing/2014/main" id="{B85A3A90-F213-4062-A348-888202748F67}"/>
                </a:ext>
              </a:extLst>
            </p:cNvPr>
            <p:cNvSpPr/>
            <p:nvPr/>
          </p:nvSpPr>
          <p:spPr>
            <a:xfrm rot="15333439">
              <a:off x="7438461" y="3121043"/>
              <a:ext cx="1520053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520053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7" name="Forma libre: forma 1074">
              <a:extLst>
                <a:ext uri="{FF2B5EF4-FFF2-40B4-BE49-F238E27FC236}">
                  <a16:creationId xmlns:a16="http://schemas.microsoft.com/office/drawing/2014/main" id="{C660DE49-0958-458F-836F-E32A9271CF92}"/>
                </a:ext>
              </a:extLst>
            </p:cNvPr>
            <p:cNvSpPr/>
            <p:nvPr/>
          </p:nvSpPr>
          <p:spPr>
            <a:xfrm rot="13667244">
              <a:off x="6550177" y="3086466"/>
              <a:ext cx="2080812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2080812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8" name="Forma libre: forma 1075">
              <a:extLst>
                <a:ext uri="{FF2B5EF4-FFF2-40B4-BE49-F238E27FC236}">
                  <a16:creationId xmlns:a16="http://schemas.microsoft.com/office/drawing/2014/main" id="{9F461C2A-D1BA-4D76-818B-12ECFCB20664}"/>
                </a:ext>
              </a:extLst>
            </p:cNvPr>
            <p:cNvSpPr/>
            <p:nvPr/>
          </p:nvSpPr>
          <p:spPr>
            <a:xfrm rot="12694483">
              <a:off x="6846135" y="3511308"/>
              <a:ext cx="1543674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543674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9" name="Forma libre: forma 1076">
              <a:extLst>
                <a:ext uri="{FF2B5EF4-FFF2-40B4-BE49-F238E27FC236}">
                  <a16:creationId xmlns:a16="http://schemas.microsoft.com/office/drawing/2014/main" id="{88E0A5FA-DF2A-4726-A540-D8762BA689DD}"/>
                </a:ext>
              </a:extLst>
            </p:cNvPr>
            <p:cNvSpPr/>
            <p:nvPr/>
          </p:nvSpPr>
          <p:spPr>
            <a:xfrm rot="10946041">
              <a:off x="6997296" y="3974983"/>
              <a:ext cx="1278825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278825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0" name="Forma libre: forma 1077">
              <a:extLst>
                <a:ext uri="{FF2B5EF4-FFF2-40B4-BE49-F238E27FC236}">
                  <a16:creationId xmlns:a16="http://schemas.microsoft.com/office/drawing/2014/main" id="{30BAC886-BE1C-4D13-8554-8422F7256572}"/>
                </a:ext>
              </a:extLst>
            </p:cNvPr>
            <p:cNvSpPr/>
            <p:nvPr/>
          </p:nvSpPr>
          <p:spPr>
            <a:xfrm rot="9262791">
              <a:off x="6898084" y="4394450"/>
              <a:ext cx="1448677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448677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1" name="Forma libre: forma 1078">
              <a:extLst>
                <a:ext uri="{FF2B5EF4-FFF2-40B4-BE49-F238E27FC236}">
                  <a16:creationId xmlns:a16="http://schemas.microsoft.com/office/drawing/2014/main" id="{84C76E27-4F00-4488-8F7B-61D8E5CAAB91}"/>
                </a:ext>
              </a:extLst>
            </p:cNvPr>
            <p:cNvSpPr/>
            <p:nvPr/>
          </p:nvSpPr>
          <p:spPr>
            <a:xfrm rot="8085987">
              <a:off x="6606530" y="4855937"/>
              <a:ext cx="1960130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960130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2" name="Forma libre: forma 1079">
              <a:extLst>
                <a:ext uri="{FF2B5EF4-FFF2-40B4-BE49-F238E27FC236}">
                  <a16:creationId xmlns:a16="http://schemas.microsoft.com/office/drawing/2014/main" id="{AFA27420-9106-4CBA-B42F-301F805F1E8C}"/>
                </a:ext>
              </a:extLst>
            </p:cNvPr>
            <p:cNvSpPr/>
            <p:nvPr/>
          </p:nvSpPr>
          <p:spPr>
            <a:xfrm rot="6351172" flipV="1">
              <a:off x="7489407" y="4842888"/>
              <a:ext cx="1445068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340978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3" name="Forma libre: forma 1080">
              <a:extLst>
                <a:ext uri="{FF2B5EF4-FFF2-40B4-BE49-F238E27FC236}">
                  <a16:creationId xmlns:a16="http://schemas.microsoft.com/office/drawing/2014/main" id="{8C50F804-4572-4A86-B506-9AB43F459C7D}"/>
                </a:ext>
              </a:extLst>
            </p:cNvPr>
            <p:cNvSpPr/>
            <p:nvPr/>
          </p:nvSpPr>
          <p:spPr>
            <a:xfrm rot="3946471">
              <a:off x="8073988" y="4811600"/>
              <a:ext cx="1428812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428812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4" name="Forma libre: forma 1081">
              <a:extLst>
                <a:ext uri="{FF2B5EF4-FFF2-40B4-BE49-F238E27FC236}">
                  <a16:creationId xmlns:a16="http://schemas.microsoft.com/office/drawing/2014/main" id="{0F973D0D-C4BF-4391-9398-79D9B5DE0C2C}"/>
                </a:ext>
              </a:extLst>
            </p:cNvPr>
            <p:cNvSpPr/>
            <p:nvPr/>
          </p:nvSpPr>
          <p:spPr>
            <a:xfrm rot="2443786">
              <a:off x="8313084" y="4854344"/>
              <a:ext cx="2192497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2192497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5" name="Forma libre: forma 1082">
              <a:extLst>
                <a:ext uri="{FF2B5EF4-FFF2-40B4-BE49-F238E27FC236}">
                  <a16:creationId xmlns:a16="http://schemas.microsoft.com/office/drawing/2014/main" id="{D996278E-8E6D-4C55-BCCA-E2E129CA6D73}"/>
                </a:ext>
              </a:extLst>
            </p:cNvPr>
            <p:cNvSpPr/>
            <p:nvPr/>
          </p:nvSpPr>
          <p:spPr>
            <a:xfrm rot="1300078">
              <a:off x="8516695" y="4392259"/>
              <a:ext cx="1752188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752188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6" name="Forma libre: forma 1083">
              <a:extLst>
                <a:ext uri="{FF2B5EF4-FFF2-40B4-BE49-F238E27FC236}">
                  <a16:creationId xmlns:a16="http://schemas.microsoft.com/office/drawing/2014/main" id="{B0AF12DA-B98C-4681-8390-0F05ECAC0022}"/>
                </a:ext>
              </a:extLst>
            </p:cNvPr>
            <p:cNvSpPr/>
            <p:nvPr/>
          </p:nvSpPr>
          <p:spPr>
            <a:xfrm rot="21475380">
              <a:off x="8578079" y="3974302"/>
              <a:ext cx="1588238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588238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7" name="Forma libre: forma 1084">
              <a:extLst>
                <a:ext uri="{FF2B5EF4-FFF2-40B4-BE49-F238E27FC236}">
                  <a16:creationId xmlns:a16="http://schemas.microsoft.com/office/drawing/2014/main" id="{1366C96B-1D35-4E5A-9820-533E94E9A1BD}"/>
                </a:ext>
              </a:extLst>
            </p:cNvPr>
            <p:cNvSpPr/>
            <p:nvPr/>
          </p:nvSpPr>
          <p:spPr>
            <a:xfrm rot="19954522">
              <a:off x="8475781" y="3508560"/>
              <a:ext cx="1829822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1829822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8" name="Forma libre: forma 1085">
              <a:extLst>
                <a:ext uri="{FF2B5EF4-FFF2-40B4-BE49-F238E27FC236}">
                  <a16:creationId xmlns:a16="http://schemas.microsoft.com/office/drawing/2014/main" id="{F62D4589-0C3A-44ED-966F-8DE7AC065E85}"/>
                </a:ext>
              </a:extLst>
            </p:cNvPr>
            <p:cNvSpPr/>
            <p:nvPr/>
          </p:nvSpPr>
          <p:spPr>
            <a:xfrm rot="18975299">
              <a:off x="8255318" y="3058241"/>
              <a:ext cx="2329325" cy="68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411"/>
                  </a:moveTo>
                  <a:lnTo>
                    <a:pt x="2329325" y="341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29" name="Rectángulo: esquinas redondeadas 1086">
              <a:extLst>
                <a:ext uri="{FF2B5EF4-FFF2-40B4-BE49-F238E27FC236}">
                  <a16:creationId xmlns:a16="http://schemas.microsoft.com/office/drawing/2014/main" id="{9D085838-05D4-4F44-B787-498E8D057F4B}"/>
                </a:ext>
              </a:extLst>
            </p:cNvPr>
            <p:cNvSpPr/>
            <p:nvPr/>
          </p:nvSpPr>
          <p:spPr>
            <a:xfrm>
              <a:off x="7489114" y="2840501"/>
              <a:ext cx="2188263" cy="2188263"/>
            </a:xfrm>
            <a:prstGeom prst="roundRect">
              <a:avLst>
                <a:gd name="adj" fmla="val 8310"/>
              </a:avLst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0000" r="-110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0" name="Forma libre: forma 1087">
              <a:extLst>
                <a:ext uri="{FF2B5EF4-FFF2-40B4-BE49-F238E27FC236}">
                  <a16:creationId xmlns:a16="http://schemas.microsoft.com/office/drawing/2014/main" id="{AC8FA64B-FDD8-4989-B758-FB97AA5985D2}"/>
                </a:ext>
              </a:extLst>
            </p:cNvPr>
            <p:cNvSpPr/>
            <p:nvPr/>
          </p:nvSpPr>
          <p:spPr>
            <a:xfrm>
              <a:off x="10120383" y="1698060"/>
              <a:ext cx="737019" cy="717226"/>
            </a:xfrm>
            <a:custGeom>
              <a:avLst/>
              <a:gdLst>
                <a:gd name="connsiteX0" fmla="*/ 0 w 691483"/>
                <a:gd name="connsiteY0" fmla="*/ 115249 h 691483"/>
                <a:gd name="connsiteX1" fmla="*/ 115249 w 691483"/>
                <a:gd name="connsiteY1" fmla="*/ 0 h 691483"/>
                <a:gd name="connsiteX2" fmla="*/ 576234 w 691483"/>
                <a:gd name="connsiteY2" fmla="*/ 0 h 691483"/>
                <a:gd name="connsiteX3" fmla="*/ 691483 w 691483"/>
                <a:gd name="connsiteY3" fmla="*/ 115249 h 691483"/>
                <a:gd name="connsiteX4" fmla="*/ 691483 w 691483"/>
                <a:gd name="connsiteY4" fmla="*/ 576234 h 691483"/>
                <a:gd name="connsiteX5" fmla="*/ 576234 w 691483"/>
                <a:gd name="connsiteY5" fmla="*/ 691483 h 691483"/>
                <a:gd name="connsiteX6" fmla="*/ 115249 w 691483"/>
                <a:gd name="connsiteY6" fmla="*/ 691483 h 691483"/>
                <a:gd name="connsiteX7" fmla="*/ 0 w 691483"/>
                <a:gd name="connsiteY7" fmla="*/ 576234 h 691483"/>
                <a:gd name="connsiteX8" fmla="*/ 0 w 691483"/>
                <a:gd name="connsiteY8" fmla="*/ 115249 h 69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1483" h="691483">
                  <a:moveTo>
                    <a:pt x="0" y="115249"/>
                  </a:moveTo>
                  <a:cubicBezTo>
                    <a:pt x="0" y="51599"/>
                    <a:pt x="51599" y="0"/>
                    <a:pt x="115249" y="0"/>
                  </a:cubicBezTo>
                  <a:lnTo>
                    <a:pt x="576234" y="0"/>
                  </a:lnTo>
                  <a:cubicBezTo>
                    <a:pt x="639884" y="0"/>
                    <a:pt x="691483" y="51599"/>
                    <a:pt x="691483" y="115249"/>
                  </a:cubicBezTo>
                  <a:lnTo>
                    <a:pt x="691483" y="576234"/>
                  </a:lnTo>
                  <a:cubicBezTo>
                    <a:pt x="691483" y="639884"/>
                    <a:pt x="639884" y="691483"/>
                    <a:pt x="576234" y="691483"/>
                  </a:cubicBezTo>
                  <a:lnTo>
                    <a:pt x="115249" y="691483"/>
                  </a:lnTo>
                  <a:cubicBezTo>
                    <a:pt x="51599" y="691483"/>
                    <a:pt x="0" y="639884"/>
                    <a:pt x="0" y="576234"/>
                  </a:cubicBezTo>
                  <a:lnTo>
                    <a:pt x="0" y="1152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930" tIns="36930" rIns="36930" bIns="36930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Thermal Management Module</a:t>
              </a:r>
            </a:p>
          </p:txBody>
        </p:sp>
        <p:sp>
          <p:nvSpPr>
            <p:cNvPr id="31" name="Forma libre: forma 1089">
              <a:extLst>
                <a:ext uri="{FF2B5EF4-FFF2-40B4-BE49-F238E27FC236}">
                  <a16:creationId xmlns:a16="http://schemas.microsoft.com/office/drawing/2014/main" id="{7DF80AA9-F297-41D4-AB3A-47D48F61681E}"/>
                </a:ext>
              </a:extLst>
            </p:cNvPr>
            <p:cNvSpPr/>
            <p:nvPr/>
          </p:nvSpPr>
          <p:spPr>
            <a:xfrm>
              <a:off x="10130613" y="2619630"/>
              <a:ext cx="741130" cy="741129"/>
            </a:xfrm>
            <a:custGeom>
              <a:avLst/>
              <a:gdLst>
                <a:gd name="connsiteX0" fmla="*/ 0 w 691483"/>
                <a:gd name="connsiteY0" fmla="*/ 115249 h 691483"/>
                <a:gd name="connsiteX1" fmla="*/ 115249 w 691483"/>
                <a:gd name="connsiteY1" fmla="*/ 0 h 691483"/>
                <a:gd name="connsiteX2" fmla="*/ 576234 w 691483"/>
                <a:gd name="connsiteY2" fmla="*/ 0 h 691483"/>
                <a:gd name="connsiteX3" fmla="*/ 691483 w 691483"/>
                <a:gd name="connsiteY3" fmla="*/ 115249 h 691483"/>
                <a:gd name="connsiteX4" fmla="*/ 691483 w 691483"/>
                <a:gd name="connsiteY4" fmla="*/ 576234 h 691483"/>
                <a:gd name="connsiteX5" fmla="*/ 576234 w 691483"/>
                <a:gd name="connsiteY5" fmla="*/ 691483 h 691483"/>
                <a:gd name="connsiteX6" fmla="*/ 115249 w 691483"/>
                <a:gd name="connsiteY6" fmla="*/ 691483 h 691483"/>
                <a:gd name="connsiteX7" fmla="*/ 0 w 691483"/>
                <a:gd name="connsiteY7" fmla="*/ 576234 h 691483"/>
                <a:gd name="connsiteX8" fmla="*/ 0 w 691483"/>
                <a:gd name="connsiteY8" fmla="*/ 115249 h 69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1483" h="691483">
                  <a:moveTo>
                    <a:pt x="0" y="115249"/>
                  </a:moveTo>
                  <a:cubicBezTo>
                    <a:pt x="0" y="51599"/>
                    <a:pt x="51599" y="0"/>
                    <a:pt x="115249" y="0"/>
                  </a:cubicBezTo>
                  <a:lnTo>
                    <a:pt x="576234" y="0"/>
                  </a:lnTo>
                  <a:cubicBezTo>
                    <a:pt x="639884" y="0"/>
                    <a:pt x="691483" y="51599"/>
                    <a:pt x="691483" y="115249"/>
                  </a:cubicBezTo>
                  <a:lnTo>
                    <a:pt x="691483" y="576234"/>
                  </a:lnTo>
                  <a:cubicBezTo>
                    <a:pt x="691483" y="639884"/>
                    <a:pt x="639884" y="691483"/>
                    <a:pt x="576234" y="691483"/>
                  </a:cubicBezTo>
                  <a:lnTo>
                    <a:pt x="115249" y="691483"/>
                  </a:lnTo>
                  <a:cubicBezTo>
                    <a:pt x="51599" y="691483"/>
                    <a:pt x="0" y="639884"/>
                    <a:pt x="0" y="576234"/>
                  </a:cubicBezTo>
                  <a:lnTo>
                    <a:pt x="0" y="1152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930" tIns="36930" rIns="36930" bIns="36930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Balancing Control Mode</a:t>
              </a:r>
            </a:p>
          </p:txBody>
        </p:sp>
        <p:sp>
          <p:nvSpPr>
            <p:cNvPr id="32" name="Forma libre: forma 1091">
              <a:extLst>
                <a:ext uri="{FF2B5EF4-FFF2-40B4-BE49-F238E27FC236}">
                  <a16:creationId xmlns:a16="http://schemas.microsoft.com/office/drawing/2014/main" id="{97626EEE-C4A8-488A-9B68-93667D9D0EFA}"/>
                </a:ext>
              </a:extLst>
            </p:cNvPr>
            <p:cNvSpPr/>
            <p:nvPr/>
          </p:nvSpPr>
          <p:spPr>
            <a:xfrm>
              <a:off x="10130613" y="3600753"/>
              <a:ext cx="741130" cy="705314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High Voltage Safety Control</a:t>
              </a:r>
            </a:p>
          </p:txBody>
        </p:sp>
        <p:sp>
          <p:nvSpPr>
            <p:cNvPr id="33" name="Forma libre: forma 1093">
              <a:extLst>
                <a:ext uri="{FF2B5EF4-FFF2-40B4-BE49-F238E27FC236}">
                  <a16:creationId xmlns:a16="http://schemas.microsoft.com/office/drawing/2014/main" id="{E428EAF6-D472-4F66-AC68-EB138BA1BFC5}"/>
                </a:ext>
              </a:extLst>
            </p:cNvPr>
            <p:cNvSpPr/>
            <p:nvPr/>
          </p:nvSpPr>
          <p:spPr>
            <a:xfrm>
              <a:off x="10116272" y="4505411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Communication Module</a:t>
              </a:r>
            </a:p>
          </p:txBody>
        </p:sp>
        <p:sp>
          <p:nvSpPr>
            <p:cNvPr id="34" name="Forma libre: forma 1095">
              <a:extLst>
                <a:ext uri="{FF2B5EF4-FFF2-40B4-BE49-F238E27FC236}">
                  <a16:creationId xmlns:a16="http://schemas.microsoft.com/office/drawing/2014/main" id="{B1FDA261-B5B6-4947-A678-26CFA9D7AC72}"/>
                </a:ext>
              </a:extLst>
            </p:cNvPr>
            <p:cNvSpPr/>
            <p:nvPr/>
          </p:nvSpPr>
          <p:spPr>
            <a:xfrm>
              <a:off x="10132925" y="5475595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General Digital Outputs</a:t>
              </a:r>
            </a:p>
          </p:txBody>
        </p:sp>
        <p:sp>
          <p:nvSpPr>
            <p:cNvPr id="35" name="Forma libre: forma 1097">
              <a:extLst>
                <a:ext uri="{FF2B5EF4-FFF2-40B4-BE49-F238E27FC236}">
                  <a16:creationId xmlns:a16="http://schemas.microsoft.com/office/drawing/2014/main" id="{882BF44A-B45E-4F30-AD5C-C8B7302C323F}"/>
                </a:ext>
              </a:extLst>
            </p:cNvPr>
            <p:cNvSpPr/>
            <p:nvPr/>
          </p:nvSpPr>
          <p:spPr>
            <a:xfrm>
              <a:off x="8893669" y="5478557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Global Clock Module</a:t>
              </a:r>
            </a:p>
          </p:txBody>
        </p:sp>
        <p:sp>
          <p:nvSpPr>
            <p:cNvPr id="36" name="Forma libre: forma 1098">
              <a:extLst>
                <a:ext uri="{FF2B5EF4-FFF2-40B4-BE49-F238E27FC236}">
                  <a16:creationId xmlns:a16="http://schemas.microsoft.com/office/drawing/2014/main" id="{F89BC4FE-E5CD-4E7D-A4E3-1CE82AB3E369}"/>
                </a:ext>
              </a:extLst>
            </p:cNvPr>
            <p:cNvSpPr/>
            <p:nvPr/>
          </p:nvSpPr>
          <p:spPr>
            <a:xfrm>
              <a:off x="7524361" y="5472474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Man-machine interface Module</a:t>
              </a:r>
            </a:p>
          </p:txBody>
        </p:sp>
        <p:sp>
          <p:nvSpPr>
            <p:cNvPr id="37" name="Forma libre: forma 1099">
              <a:extLst>
                <a:ext uri="{FF2B5EF4-FFF2-40B4-BE49-F238E27FC236}">
                  <a16:creationId xmlns:a16="http://schemas.microsoft.com/office/drawing/2014/main" id="{3F907B50-FA66-4635-BE0E-279C68AEFC77}"/>
                </a:ext>
              </a:extLst>
            </p:cNvPr>
            <p:cNvSpPr/>
            <p:nvPr/>
          </p:nvSpPr>
          <p:spPr>
            <a:xfrm>
              <a:off x="6308224" y="5475595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General Digital Inputs</a:t>
              </a:r>
            </a:p>
          </p:txBody>
        </p:sp>
        <p:sp>
          <p:nvSpPr>
            <p:cNvPr id="38" name="Forma libre: forma 1101">
              <a:extLst>
                <a:ext uri="{FF2B5EF4-FFF2-40B4-BE49-F238E27FC236}">
                  <a16:creationId xmlns:a16="http://schemas.microsoft.com/office/drawing/2014/main" id="{153B9E46-A590-4D7F-8591-F01A14156031}"/>
                </a:ext>
              </a:extLst>
            </p:cNvPr>
            <p:cNvSpPr/>
            <p:nvPr/>
          </p:nvSpPr>
          <p:spPr>
            <a:xfrm>
              <a:off x="6315751" y="4503600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General Analogue Inputs</a:t>
              </a:r>
            </a:p>
          </p:txBody>
        </p:sp>
        <p:sp>
          <p:nvSpPr>
            <p:cNvPr id="42" name="Forma libre: forma 1103">
              <a:extLst>
                <a:ext uri="{FF2B5EF4-FFF2-40B4-BE49-F238E27FC236}">
                  <a16:creationId xmlns:a16="http://schemas.microsoft.com/office/drawing/2014/main" id="{8EC4928F-8618-46C8-97EA-FBF989EA19B5}"/>
                </a:ext>
              </a:extLst>
            </p:cNvPr>
            <p:cNvSpPr/>
            <p:nvPr/>
          </p:nvSpPr>
          <p:spPr>
            <a:xfrm>
              <a:off x="6308224" y="3567800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Cell Voltage Measurement</a:t>
              </a:r>
            </a:p>
          </p:txBody>
        </p:sp>
        <p:sp>
          <p:nvSpPr>
            <p:cNvPr id="43" name="Forma libre: forma 1105">
              <a:extLst>
                <a:ext uri="{FF2B5EF4-FFF2-40B4-BE49-F238E27FC236}">
                  <a16:creationId xmlns:a16="http://schemas.microsoft.com/office/drawing/2014/main" id="{82B0C363-BF4B-4FC8-8FEC-62AED3F01A60}"/>
                </a:ext>
              </a:extLst>
            </p:cNvPr>
            <p:cNvSpPr/>
            <p:nvPr/>
          </p:nvSpPr>
          <p:spPr>
            <a:xfrm>
              <a:off x="6301419" y="2626562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Temperature Sensor Array</a:t>
              </a:r>
            </a:p>
          </p:txBody>
        </p:sp>
        <p:sp>
          <p:nvSpPr>
            <p:cNvPr id="44" name="Forma libre: forma 1107">
              <a:extLst>
                <a:ext uri="{FF2B5EF4-FFF2-40B4-BE49-F238E27FC236}">
                  <a16:creationId xmlns:a16="http://schemas.microsoft.com/office/drawing/2014/main" id="{2F9B96D3-6B70-4E64-8E46-B3759CBF5AB0}"/>
                </a:ext>
              </a:extLst>
            </p:cNvPr>
            <p:cNvSpPr/>
            <p:nvPr/>
          </p:nvSpPr>
          <p:spPr>
            <a:xfrm>
              <a:off x="6315751" y="1677020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Bus Voltage/ Current Measurement</a:t>
              </a:r>
            </a:p>
          </p:txBody>
        </p:sp>
        <p:sp>
          <p:nvSpPr>
            <p:cNvPr id="45" name="Forma libre: forma 1109">
              <a:extLst>
                <a:ext uri="{FF2B5EF4-FFF2-40B4-BE49-F238E27FC236}">
                  <a16:creationId xmlns:a16="http://schemas.microsoft.com/office/drawing/2014/main" id="{B0326FA9-D6C8-4FE4-9802-0FA9E39A2956}"/>
                </a:ext>
              </a:extLst>
            </p:cNvPr>
            <p:cNvSpPr/>
            <p:nvPr/>
          </p:nvSpPr>
          <p:spPr>
            <a:xfrm>
              <a:off x="7520546" y="1673365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Charging System</a:t>
              </a:r>
            </a:p>
          </p:txBody>
        </p:sp>
        <p:sp>
          <p:nvSpPr>
            <p:cNvPr id="46" name="Forma libre: forma 1110">
              <a:extLst>
                <a:ext uri="{FF2B5EF4-FFF2-40B4-BE49-F238E27FC236}">
                  <a16:creationId xmlns:a16="http://schemas.microsoft.com/office/drawing/2014/main" id="{6BC9AE11-F860-47BD-A426-9D0CAF7A1924}"/>
                </a:ext>
              </a:extLst>
            </p:cNvPr>
            <p:cNvSpPr/>
            <p:nvPr/>
          </p:nvSpPr>
          <p:spPr>
            <a:xfrm>
              <a:off x="8911037" y="1666647"/>
              <a:ext cx="741130" cy="741130"/>
            </a:xfrm>
            <a:custGeom>
              <a:avLst/>
              <a:gdLst>
                <a:gd name="connsiteX0" fmla="*/ 0 w 741130"/>
                <a:gd name="connsiteY0" fmla="*/ 123524 h 741130"/>
                <a:gd name="connsiteX1" fmla="*/ 123524 w 741130"/>
                <a:gd name="connsiteY1" fmla="*/ 0 h 741130"/>
                <a:gd name="connsiteX2" fmla="*/ 617606 w 741130"/>
                <a:gd name="connsiteY2" fmla="*/ 0 h 741130"/>
                <a:gd name="connsiteX3" fmla="*/ 741130 w 741130"/>
                <a:gd name="connsiteY3" fmla="*/ 123524 h 741130"/>
                <a:gd name="connsiteX4" fmla="*/ 741130 w 741130"/>
                <a:gd name="connsiteY4" fmla="*/ 617606 h 741130"/>
                <a:gd name="connsiteX5" fmla="*/ 617606 w 741130"/>
                <a:gd name="connsiteY5" fmla="*/ 741130 h 741130"/>
                <a:gd name="connsiteX6" fmla="*/ 123524 w 741130"/>
                <a:gd name="connsiteY6" fmla="*/ 741130 h 741130"/>
                <a:gd name="connsiteX7" fmla="*/ 0 w 741130"/>
                <a:gd name="connsiteY7" fmla="*/ 617606 h 741130"/>
                <a:gd name="connsiteX8" fmla="*/ 0 w 741130"/>
                <a:gd name="connsiteY8" fmla="*/ 123524 h 7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130" h="741130">
                  <a:moveTo>
                    <a:pt x="0" y="123524"/>
                  </a:moveTo>
                  <a:cubicBezTo>
                    <a:pt x="0" y="55304"/>
                    <a:pt x="55304" y="0"/>
                    <a:pt x="123524" y="0"/>
                  </a:cubicBezTo>
                  <a:lnTo>
                    <a:pt x="617606" y="0"/>
                  </a:lnTo>
                  <a:cubicBezTo>
                    <a:pt x="685826" y="0"/>
                    <a:pt x="741130" y="55304"/>
                    <a:pt x="741130" y="123524"/>
                  </a:cubicBezTo>
                  <a:lnTo>
                    <a:pt x="741130" y="617606"/>
                  </a:lnTo>
                  <a:cubicBezTo>
                    <a:pt x="741130" y="685826"/>
                    <a:pt x="685826" y="741130"/>
                    <a:pt x="617606" y="741130"/>
                  </a:cubicBezTo>
                  <a:lnTo>
                    <a:pt x="123524" y="741130"/>
                  </a:lnTo>
                  <a:cubicBezTo>
                    <a:pt x="55304" y="741130"/>
                    <a:pt x="0" y="685826"/>
                    <a:pt x="0" y="617606"/>
                  </a:cubicBezTo>
                  <a:lnTo>
                    <a:pt x="0" y="123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54" tIns="39354" rIns="39354" bIns="39354" numCol="1" spcCol="1270" anchor="ctr" anchorCtr="0"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2250">
                <a:spcAft>
                  <a:spcPct val="35000"/>
                </a:spcAft>
              </a:pPr>
              <a:r>
                <a:rPr lang="en-GB" sz="800"/>
                <a:t>Internal Power Supply Module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B704509D-7BA7-4AF3-B185-9163A7B27503}"/>
              </a:ext>
            </a:extLst>
          </p:cNvPr>
          <p:cNvSpPr txBox="1"/>
          <p:nvPr/>
        </p:nvSpPr>
        <p:spPr>
          <a:xfrm>
            <a:off x="10079487" y="5686098"/>
            <a:ext cx="1454276" cy="271711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</a:pPr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Source: lithiumbalance.com</a:t>
            </a:r>
            <a:endParaRPr lang="de-DE" sz="8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DCCED0A8-D6B5-4666-82EF-464222B8041D}"/>
              </a:ext>
            </a:extLst>
          </p:cNvPr>
          <p:cNvSpPr txBox="1"/>
          <p:nvPr/>
        </p:nvSpPr>
        <p:spPr>
          <a:xfrm>
            <a:off x="564604" y="5298500"/>
            <a:ext cx="493027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sz="80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9D455EC5-E264-4A41-811E-91C204AA4816}"/>
              </a:ext>
            </a:extLst>
          </p:cNvPr>
          <p:cNvSpPr txBox="1"/>
          <p:nvPr/>
        </p:nvSpPr>
        <p:spPr>
          <a:xfrm>
            <a:off x="434705" y="5558424"/>
            <a:ext cx="493027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Source: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Characteristics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Battery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Management Systems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Electric 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Vehicles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with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Consideration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the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Active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and Passive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Cell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 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Balancing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Process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. Muhammad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Uzair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, Ghulam Abbas and Saleh </a:t>
            </a:r>
            <a:r>
              <a:rPr lang="de-DE" sz="80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Hosain</a:t>
            </a: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404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016D-950A-4014-8DD2-794E067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5" y="201600"/>
            <a:ext cx="11422513" cy="543600"/>
          </a:xfrm>
        </p:spPr>
        <p:txBody>
          <a:bodyPr anchor="b">
            <a:normAutofit/>
          </a:bodyPr>
          <a:lstStyle/>
          <a:p>
            <a:r>
              <a:rPr lang="en-GB">
                <a:latin typeface="Arial"/>
                <a:cs typeface="Arial"/>
              </a:rPr>
              <a:t>Cooling system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C5C3EE-BF00-4F34-8D34-AD7C9093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4" y="1152000"/>
            <a:ext cx="5590722" cy="4731275"/>
          </a:xfrm>
        </p:spPr>
        <p:txBody>
          <a:bodyPr lIns="0" tIns="0" rIns="0" bIns="0" anchor="t"/>
          <a:lstStyle/>
          <a:p>
            <a:pPr algn="just"/>
            <a:r>
              <a:rPr lang="en-GB">
                <a:latin typeface="Arial"/>
                <a:cs typeface="Arial"/>
              </a:rPr>
              <a:t>Active air cooling</a:t>
            </a:r>
          </a:p>
          <a:p>
            <a:pPr algn="just"/>
            <a:r>
              <a:rPr lang="en-GB">
                <a:latin typeface="Arial"/>
                <a:cs typeface="Arial"/>
              </a:rPr>
              <a:t>Keeping battery between 20 - 40ºC</a:t>
            </a:r>
            <a:endParaRPr lang="en-GB"/>
          </a:p>
          <a:p>
            <a:pPr algn="just"/>
            <a:r>
              <a:rPr lang="en-GB">
                <a:latin typeface="Arial"/>
                <a:cs typeface="Arial"/>
              </a:rPr>
              <a:t>Shared use of passenger compartment air conditioning</a:t>
            </a:r>
          </a:p>
          <a:p>
            <a:pPr algn="just"/>
            <a:r>
              <a:rPr lang="en-GB">
                <a:latin typeface="Arial"/>
                <a:cs typeface="Arial"/>
              </a:rPr>
              <a:t>The system has a fan activated by the battery control unit</a:t>
            </a:r>
          </a:p>
          <a:p>
            <a:pPr algn="just"/>
            <a:r>
              <a:rPr lang="en-GB">
                <a:latin typeface="Arial"/>
                <a:cs typeface="Arial"/>
              </a:rPr>
              <a:t>Four temperature sensors:</a:t>
            </a:r>
          </a:p>
          <a:p>
            <a:pPr lvl="1" algn="just"/>
            <a:r>
              <a:rPr lang="en-GB">
                <a:latin typeface="Arial"/>
                <a:cs typeface="Arial"/>
              </a:rPr>
              <a:t>one in the air intake area and the other three along the battery module</a:t>
            </a:r>
          </a:p>
          <a:p>
            <a:pPr algn="just"/>
            <a:r>
              <a:rPr lang="en-GB">
                <a:latin typeface="Arial"/>
                <a:cs typeface="Arial"/>
              </a:rPr>
              <a:t>Ventilation inlets near the rear seats and outlet in the car boot	</a:t>
            </a:r>
          </a:p>
          <a:p>
            <a:pPr algn="just"/>
            <a:r>
              <a:rPr lang="en-GB">
                <a:latin typeface="Arial"/>
                <a:cs typeface="Arial"/>
              </a:rPr>
              <a:t>Low weight</a:t>
            </a:r>
          </a:p>
          <a:p>
            <a:pPr algn="just"/>
            <a:endParaRPr lang="en-GB"/>
          </a:p>
          <a:p>
            <a:pPr algn="just"/>
            <a:endParaRPr lang="en-US"/>
          </a:p>
          <a:p>
            <a:pPr lvl="1" algn="just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1A097-F5FB-41A1-82CA-41561A45E0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6274" y="6361350"/>
            <a:ext cx="5668062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28.01.2022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60A17-D67A-4279-9AA1-E8E56562AA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19219" y="6361350"/>
            <a:ext cx="4391428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no 40 – Slide by Jose Alberto </a:t>
            </a:r>
            <a:r>
              <a:rPr lang="en-US" err="1"/>
              <a:t>Espinar</a:t>
            </a:r>
            <a:r>
              <a:rPr lang="en-US"/>
              <a:t> </a:t>
            </a:r>
            <a:r>
              <a:rPr lang="en-US" err="1"/>
              <a:t>Luque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DC4C4-818E-405C-B0E9-F3B6385288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84745" y="6361350"/>
            <a:ext cx="974273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2BFC4364-C815-4DB5-89F4-860073C32272}"/>
              </a:ext>
            </a:extLst>
          </p:cNvPr>
          <p:cNvSpPr txBox="1"/>
          <p:nvPr/>
        </p:nvSpPr>
        <p:spPr>
          <a:xfrm>
            <a:off x="10372462" y="4685126"/>
            <a:ext cx="1240063" cy="271711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</a:pPr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Source: autofacil.com</a:t>
            </a:r>
            <a:endParaRPr lang="de-DE" sz="8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toyotaprius 1">
            <a:extLst>
              <a:ext uri="{FF2B5EF4-FFF2-40B4-BE49-F238E27FC236}">
                <a16:creationId xmlns:a16="http://schemas.microsoft.com/office/drawing/2014/main" id="{8CBA39D9-FC09-4444-A77D-E3254788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1" y="1767207"/>
            <a:ext cx="5066996" cy="285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5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016D-950A-4014-8DD2-794E067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5" y="201600"/>
            <a:ext cx="11422513" cy="543600"/>
          </a:xfrm>
        </p:spPr>
        <p:txBody>
          <a:bodyPr anchor="b">
            <a:normAutofit/>
          </a:bodyPr>
          <a:lstStyle/>
          <a:p>
            <a:r>
              <a:rPr lang="en-GB">
                <a:latin typeface="Arial"/>
                <a:cs typeface="Arial"/>
              </a:rPr>
              <a:t>Cooling system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C5C3EE-BF00-4F34-8D34-AD7C9093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3" y="1152000"/>
            <a:ext cx="6541784" cy="4731275"/>
          </a:xfrm>
        </p:spPr>
        <p:txBody>
          <a:bodyPr lIns="0" tIns="0" rIns="0" bIns="0" anchor="t"/>
          <a:lstStyle/>
          <a:p>
            <a:pPr algn="just"/>
            <a:r>
              <a:rPr lang="en-US">
                <a:latin typeface="Arial"/>
                <a:cs typeface="Arial"/>
              </a:rPr>
              <a:t>Heat spreaders:</a:t>
            </a:r>
          </a:p>
          <a:p>
            <a:pPr lvl="1" algn="just"/>
            <a:r>
              <a:rPr lang="en-US">
                <a:latin typeface="Arial"/>
                <a:cs typeface="Arial"/>
              </a:rPr>
              <a:t>Graphite </a:t>
            </a:r>
            <a:r>
              <a:rPr lang="en-GB">
                <a:latin typeface="Arial"/>
                <a:cs typeface="Arial"/>
              </a:rPr>
              <a:t>sheets coated with thin dielectric films or thermally conductive metal foils</a:t>
            </a:r>
          </a:p>
          <a:p>
            <a:pPr lvl="1" algn="just"/>
            <a:r>
              <a:rPr lang="en-GB">
                <a:latin typeface="Arial"/>
                <a:cs typeface="Arial"/>
              </a:rPr>
              <a:t>Flexible heat spreaders can weave between cells before terminating at heat sinks</a:t>
            </a:r>
          </a:p>
          <a:p>
            <a:pPr algn="just"/>
            <a:r>
              <a:rPr lang="en-GB">
                <a:latin typeface="Arial"/>
                <a:cs typeface="Arial"/>
              </a:rPr>
              <a:t>Heat sink with a high level of thermal conductivity:</a:t>
            </a:r>
          </a:p>
          <a:p>
            <a:pPr lvl="1" algn="just"/>
            <a:r>
              <a:rPr lang="en-GB">
                <a:latin typeface="Arial"/>
                <a:cs typeface="Arial"/>
              </a:rPr>
              <a:t>aluminium, copper, etc.</a:t>
            </a:r>
            <a:endParaRPr lang="en-US">
              <a:latin typeface="Arial"/>
              <a:cs typeface="Arial"/>
            </a:endParaRPr>
          </a:p>
          <a:p>
            <a:pPr algn="just"/>
            <a:r>
              <a:rPr lang="en-US">
                <a:latin typeface="Arial"/>
                <a:cs typeface="Arial"/>
              </a:rPr>
              <a:t>Homogeneous temperature distribution</a:t>
            </a:r>
            <a:endParaRPr lang="en-GB">
              <a:latin typeface="Arial"/>
              <a:cs typeface="Arial"/>
            </a:endParaRPr>
          </a:p>
          <a:p>
            <a:pPr lvl="1" algn="just"/>
            <a:r>
              <a:rPr lang="en-US">
                <a:latin typeface="Arial"/>
                <a:cs typeface="Arial"/>
              </a:rPr>
              <a:t>Temperature gradient less than 5ºC</a:t>
            </a:r>
          </a:p>
          <a:p>
            <a:pPr algn="just"/>
            <a:r>
              <a:rPr lang="en-GB">
                <a:latin typeface="Arial"/>
                <a:cs typeface="Arial"/>
              </a:rPr>
              <a:t>Energy efficient</a:t>
            </a:r>
          </a:p>
          <a:p>
            <a:pPr algn="just"/>
            <a:r>
              <a:rPr lang="en-GB">
                <a:latin typeface="Arial"/>
                <a:cs typeface="Arial"/>
              </a:rPr>
              <a:t>Low cost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1A097-F5FB-41A1-82CA-41561A45E0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6274" y="6361350"/>
            <a:ext cx="5668062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28.01.2022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60A17-D67A-4279-9AA1-E8E56562AA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19219" y="6361350"/>
            <a:ext cx="4391428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 no 40 – Slide by Jose Alberto </a:t>
            </a:r>
            <a:r>
              <a:rPr lang="en-US" err="1"/>
              <a:t>Espinar</a:t>
            </a:r>
            <a:r>
              <a:rPr lang="en-US"/>
              <a:t> </a:t>
            </a:r>
            <a:r>
              <a:rPr lang="en-US" err="1"/>
              <a:t>Luque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DC4C4-818E-405C-B0E9-F3B6385288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84745" y="6361350"/>
            <a:ext cx="974273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3974C9AC-863C-45B5-8337-0FC3321C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48612" y="1937323"/>
            <a:ext cx="4288446" cy="271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feld 12">
            <a:extLst>
              <a:ext uri="{FF2B5EF4-FFF2-40B4-BE49-F238E27FC236}">
                <a16:creationId xmlns:a16="http://schemas.microsoft.com/office/drawing/2014/main" id="{A27EDF49-66B1-430F-BB2F-72E8B3D6A5F6}"/>
              </a:ext>
            </a:extLst>
          </p:cNvPr>
          <p:cNvSpPr txBox="1"/>
          <p:nvPr/>
        </p:nvSpPr>
        <p:spPr>
          <a:xfrm>
            <a:off x="10015534" y="5591142"/>
            <a:ext cx="1059519" cy="271711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</a:pPr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Source: edn.com</a:t>
            </a:r>
            <a:endParaRPr lang="de-DE" sz="8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9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ED77-5CDD-4D44-B7BF-3F1DC9A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Load Profile Estimation</a:t>
            </a:r>
            <a:endParaRPr lang="en-US" b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B953-0E3B-4BCE-877A-941EADFB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r>
              <a:rPr lang="en-US">
                <a:latin typeface="Arial"/>
                <a:cs typeface="Arial"/>
              </a:rPr>
              <a:t>Use velocity and acceleration of WLTP cycles</a:t>
            </a:r>
          </a:p>
          <a:p>
            <a:r>
              <a:rPr lang="en-US">
                <a:latin typeface="Arial"/>
                <a:cs typeface="Arial"/>
              </a:rPr>
              <a:t>Distance: 23.3 km, duration: 30 min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Calculate the energy needed for every 1-second-interval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Calculate the SOC of the battery during the cycle</a:t>
            </a:r>
          </a:p>
          <a:p>
            <a:r>
              <a:rPr lang="en-US"/>
              <a:t>Drive electric under 38 km/h</a:t>
            </a:r>
          </a:p>
          <a:p>
            <a:r>
              <a:rPr lang="en-US"/>
              <a:t>Properties of the Toyota C-HR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0D1D-BCAB-4280-90DE-4B5E41C8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3567-1056-42A6-83D1-B4C342EB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5B7A-147F-491B-8A86-D151175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1E6839A-D82E-4639-A450-44AB2F38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7" y="1851950"/>
            <a:ext cx="5157230" cy="2625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5B755-EAB0-4CBA-81CE-968C29D12F64}"/>
              </a:ext>
            </a:extLst>
          </p:cNvPr>
          <p:cNvSpPr txBox="1"/>
          <p:nvPr/>
        </p:nvSpPr>
        <p:spPr>
          <a:xfrm>
            <a:off x="2849671" y="4196558"/>
            <a:ext cx="42499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 csm.de</a:t>
            </a:r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D0F7DB3-0D48-44E7-A1F4-D1CDBBB9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20" y="2128010"/>
            <a:ext cx="4374550" cy="169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72C1A-FFFA-494C-AA6B-AA666951F158}"/>
              </a:ext>
            </a:extLst>
          </p:cNvPr>
          <p:cNvSpPr txBox="1"/>
          <p:nvPr/>
        </p:nvSpPr>
        <p:spPr>
          <a:xfrm>
            <a:off x="8840485" y="3787352"/>
            <a:ext cx="281124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 Toyota</a:t>
            </a:r>
            <a:endParaRPr lang="en-US" sz="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8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>
            <a:extLst>
              <a:ext uri="{FF2B5EF4-FFF2-40B4-BE49-F238E27FC236}">
                <a16:creationId xmlns:a16="http://schemas.microsoft.com/office/drawing/2014/main" id="{5141C16D-20E9-4B42-8467-0C8BB867B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3" r="4665"/>
          <a:stretch/>
        </p:blipFill>
        <p:spPr>
          <a:xfrm>
            <a:off x="342341" y="1401744"/>
            <a:ext cx="5821475" cy="33491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E80B7-77FB-4298-970D-89223AA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Load Profile Estimation – Power 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CF63-2A67-42D8-852C-66BE76F1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Average power: 10.9 kW (7.6 C at 2.4 V - 9.1 C at 2.0 V)</a:t>
            </a:r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A2773-CF97-4721-B5FF-85C3E9FB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946F-95BE-4304-AE78-6BAFC3B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B06EB1-E85E-4B28-B09E-54D5DA00B5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t="-949" r="7489" b="-1783"/>
          <a:stretch/>
        </p:blipFill>
        <p:spPr>
          <a:xfrm>
            <a:off x="6121031" y="1394435"/>
            <a:ext cx="5715000" cy="3406165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2F37599-B6CB-4D14-BEA3-5ABD626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/>
              <a:t>Group no 40 – Slide by Daniel Wilhelm</a:t>
            </a:r>
          </a:p>
        </p:txBody>
      </p:sp>
    </p:spTree>
    <p:extLst>
      <p:ext uri="{BB962C8B-B14F-4D97-AF65-F5344CB8AC3E}">
        <p14:creationId xmlns:p14="http://schemas.microsoft.com/office/powerpoint/2010/main" val="14998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02287-F998-4D0A-90EA-8A1804B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pPr marL="0" indent="0">
              <a:buNone/>
            </a:pPr>
            <a:endParaRPr lang="en-US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>
                <a:latin typeface="Arial"/>
                <a:cs typeface="Arial"/>
              </a:rPr>
              <a:t>Average DOD per </a:t>
            </a:r>
            <a:r>
              <a:rPr lang="de-DE" err="1">
                <a:latin typeface="Arial"/>
                <a:cs typeface="Arial"/>
              </a:rPr>
              <a:t>cycle</a:t>
            </a:r>
            <a:r>
              <a:rPr lang="de-DE">
                <a:latin typeface="Arial"/>
                <a:cs typeface="Arial"/>
              </a:rPr>
              <a:t>: 3 % (= 43.2 Wh)</a:t>
            </a:r>
            <a:endParaRPr lang="de-DE"/>
          </a:p>
          <a:p>
            <a:r>
              <a:rPr lang="de-DE">
                <a:latin typeface="Arial"/>
                <a:cs typeface="Arial"/>
              </a:rPr>
              <a:t>Total </a:t>
            </a:r>
            <a:r>
              <a:rPr lang="de-DE" err="1">
                <a:latin typeface="Arial"/>
                <a:cs typeface="Arial"/>
              </a:rPr>
              <a:t>amount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energy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charged</a:t>
            </a:r>
            <a:r>
              <a:rPr lang="de-DE">
                <a:latin typeface="Arial"/>
                <a:cs typeface="Arial"/>
              </a:rPr>
              <a:t>/</a:t>
            </a:r>
            <a:r>
              <a:rPr lang="de-DE" err="1">
                <a:latin typeface="Arial"/>
                <a:cs typeface="Arial"/>
              </a:rPr>
              <a:t>discharged</a:t>
            </a:r>
            <a:r>
              <a:rPr lang="de-DE">
                <a:latin typeface="Arial"/>
                <a:cs typeface="Arial"/>
              </a:rPr>
              <a:t>: 0.65 kWh</a:t>
            </a:r>
            <a:endParaRPr lang="de-DE"/>
          </a:p>
          <a:p>
            <a:r>
              <a:rPr lang="de-DE" err="1">
                <a:latin typeface="Arial"/>
                <a:cs typeface="Arial"/>
              </a:rPr>
              <a:t>Assume</a:t>
            </a:r>
            <a:r>
              <a:rPr lang="de-DE">
                <a:latin typeface="Arial"/>
                <a:cs typeface="Arial"/>
              </a:rPr>
              <a:t> 15 </a:t>
            </a:r>
            <a:r>
              <a:rPr lang="de-DE" err="1">
                <a:latin typeface="Arial"/>
                <a:cs typeface="Arial"/>
              </a:rPr>
              <a:t>cycles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3 % DOD </a:t>
            </a:r>
            <a:r>
              <a:rPr lang="de-DE" err="1">
                <a:latin typeface="Arial"/>
                <a:cs typeface="Arial"/>
              </a:rPr>
              <a:t>during</a:t>
            </a:r>
            <a:r>
              <a:rPr lang="de-DE">
                <a:latin typeface="Arial"/>
                <a:cs typeface="Arial"/>
              </a:rPr>
              <a:t> a 23.3 km </a:t>
            </a:r>
            <a:r>
              <a:rPr lang="de-DE" err="1">
                <a:latin typeface="Arial"/>
                <a:cs typeface="Arial"/>
              </a:rPr>
              <a:t>drive</a:t>
            </a:r>
            <a:endParaRPr lang="de-DE"/>
          </a:p>
          <a:p>
            <a:r>
              <a:rPr lang="de-DE">
                <a:latin typeface="Arial"/>
                <a:cs typeface="Arial"/>
              </a:rPr>
              <a:t>Fuel </a:t>
            </a:r>
            <a:r>
              <a:rPr lang="de-DE" err="1">
                <a:latin typeface="Arial"/>
                <a:cs typeface="Arial"/>
              </a:rPr>
              <a:t>savings</a:t>
            </a:r>
            <a:r>
              <a:rPr lang="de-DE">
                <a:latin typeface="Arial"/>
                <a:cs typeface="Arial"/>
              </a:rPr>
              <a:t>: 20.6 % (</a:t>
            </a:r>
            <a:r>
              <a:rPr lang="de-DE" err="1">
                <a:latin typeface="Arial"/>
                <a:cs typeface="Arial"/>
              </a:rPr>
              <a:t>from</a:t>
            </a:r>
            <a:r>
              <a:rPr lang="de-DE">
                <a:latin typeface="Arial"/>
                <a:cs typeface="Arial"/>
              </a:rPr>
              <a:t> 6.2 l/100km 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 4.9 l/100km)</a:t>
            </a:r>
          </a:p>
          <a:p>
            <a:r>
              <a:rPr lang="de-DE"/>
              <a:t>In </a:t>
            </a:r>
            <a:r>
              <a:rPr lang="de-DE" err="1"/>
              <a:t>city</a:t>
            </a:r>
            <a:r>
              <a:rPr lang="de-DE"/>
              <a:t> </a:t>
            </a:r>
            <a:r>
              <a:rPr lang="de-DE" err="1"/>
              <a:t>driving</a:t>
            </a:r>
            <a:r>
              <a:rPr lang="de-DE"/>
              <a:t> </a:t>
            </a:r>
            <a:r>
              <a:rPr lang="de-DE" err="1"/>
              <a:t>conditions</a:t>
            </a:r>
            <a:r>
              <a:rPr lang="de-DE"/>
              <a:t> a </a:t>
            </a:r>
            <a:r>
              <a:rPr lang="de-DE" err="1"/>
              <a:t>fuel</a:t>
            </a:r>
            <a:r>
              <a:rPr lang="de-DE"/>
              <a:t> </a:t>
            </a:r>
            <a:r>
              <a:rPr lang="de-DE" err="1"/>
              <a:t>reduction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41.7 % </a:t>
            </a:r>
            <a:r>
              <a:rPr lang="de-DE" err="1"/>
              <a:t>is</a:t>
            </a:r>
            <a:r>
              <a:rPr lang="de-DE"/>
              <a:t> possible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6CD019-19FD-4EAD-8304-02B76C298E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4878" r="4314"/>
          <a:stretch/>
        </p:blipFill>
        <p:spPr>
          <a:xfrm>
            <a:off x="628210" y="1126886"/>
            <a:ext cx="5413059" cy="29578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0AD9D7-5FA4-45BE-A338-A88072B3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Load Profile Estimation – SOC 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A7DC4-33C8-45F8-A2AC-971DFAED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5D441-6BED-4DA3-9E79-D06848E8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55590-993F-456B-97F6-179CDE35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8075758-52BD-4B84-BC38-89107573124D}"/>
              </a:ext>
            </a:extLst>
          </p:cNvPr>
          <p:cNvCxnSpPr>
            <a:cxnSpLocks/>
          </p:cNvCxnSpPr>
          <p:nvPr/>
        </p:nvCxnSpPr>
        <p:spPr>
          <a:xfrm>
            <a:off x="6887921" y="3875499"/>
            <a:ext cx="464288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04E328B-A149-40BE-839E-21C8AEB65A64}"/>
              </a:ext>
            </a:extLst>
          </p:cNvPr>
          <p:cNvCxnSpPr>
            <a:cxnSpLocks/>
          </p:cNvCxnSpPr>
          <p:nvPr/>
        </p:nvCxnSpPr>
        <p:spPr>
          <a:xfrm flipV="1">
            <a:off x="6887921" y="1370425"/>
            <a:ext cx="0" cy="2505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009D86A-ECCF-44A2-B1DC-39C704A8187C}"/>
              </a:ext>
            </a:extLst>
          </p:cNvPr>
          <p:cNvSpPr txBox="1"/>
          <p:nvPr/>
        </p:nvSpPr>
        <p:spPr>
          <a:xfrm>
            <a:off x="6725366" y="3929870"/>
            <a:ext cx="5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0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BC7309-E19D-46AE-BBCF-DD9F57E30D37}"/>
              </a:ext>
            </a:extLst>
          </p:cNvPr>
          <p:cNvSpPr txBox="1"/>
          <p:nvPr/>
        </p:nvSpPr>
        <p:spPr>
          <a:xfrm>
            <a:off x="10883063" y="3853670"/>
            <a:ext cx="64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100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9A69A93-2935-4A1A-B382-C54A7D15D435}"/>
              </a:ext>
            </a:extLst>
          </p:cNvPr>
          <p:cNvSpPr txBox="1"/>
          <p:nvPr/>
        </p:nvSpPr>
        <p:spPr>
          <a:xfrm rot="16200000">
            <a:off x="6035103" y="1824332"/>
            <a:ext cx="127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Duration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C208-CB77-4E17-8FBA-7E90DD31C5EE}"/>
              </a:ext>
            </a:extLst>
          </p:cNvPr>
          <p:cNvSpPr txBox="1"/>
          <p:nvPr/>
        </p:nvSpPr>
        <p:spPr>
          <a:xfrm>
            <a:off x="8731934" y="3929870"/>
            <a:ext cx="1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SOC[%]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8375DF81-1FCC-4C63-A565-5831B4E71506}"/>
                  </a:ext>
                </a:extLst>
              </p14:cNvPr>
              <p14:cNvContentPartPr/>
              <p14:nvPr/>
            </p14:nvContentPartPr>
            <p14:xfrm>
              <a:off x="6915674" y="2607834"/>
              <a:ext cx="4443840" cy="127152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8375DF81-1FCC-4C63-A565-5831B4E71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6674" y="2598834"/>
                <a:ext cx="446148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51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03B8-BDF2-435E-AAD2-34E3B7E2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Cyclic Ageing Estimation</a:t>
            </a:r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9E36FD-91D7-4E0C-8BDC-F116B2FF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92" y="1154114"/>
            <a:ext cx="5861008" cy="37768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033A-6EE1-4455-966A-FBB38FE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AD2C-5443-4818-9612-98ED6AF9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Group no 40 - Slide by Mahmudul Bashar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B71E-1135-4CD6-8BE8-D8E658C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22B1E-6C25-487A-B128-232C53C9931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Arial"/>
              <a:cs typeface="Arial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35D67AF-EF65-4C67-8CC9-F6E9099D2FC7}"/>
              </a:ext>
            </a:extLst>
          </p:cNvPr>
          <p:cNvSpPr txBox="1">
            <a:spLocks/>
          </p:cNvSpPr>
          <p:nvPr/>
        </p:nvSpPr>
        <p:spPr>
          <a:xfrm>
            <a:off x="6098383" y="1284040"/>
            <a:ext cx="5432425" cy="4709990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■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□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0"/>
              </a:spcBef>
              <a:spcAft>
                <a:spcPts val="35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■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80000" indent="-215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Average DOD of 3% per cycle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From the </a:t>
            </a:r>
            <a:r>
              <a:rPr lang="en-US" err="1">
                <a:latin typeface="Arial"/>
                <a:cs typeface="Arial"/>
              </a:rPr>
              <a:t>Wöhler</a:t>
            </a:r>
            <a:r>
              <a:rPr lang="en-US">
                <a:latin typeface="Arial"/>
                <a:cs typeface="Arial"/>
              </a:rPr>
              <a:t> curve it yields 10</a:t>
            </a:r>
            <a:r>
              <a:rPr lang="en-US" baseline="30000">
                <a:latin typeface="Arial"/>
                <a:cs typeface="Arial"/>
              </a:rPr>
              <a:t>6</a:t>
            </a:r>
            <a:r>
              <a:rPr lang="en-US">
                <a:latin typeface="Arial"/>
                <a:cs typeface="Arial"/>
              </a:rPr>
              <a:t> cycles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From Load profile, 15 cycles per 23.3 km</a:t>
            </a:r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latin typeface="Arial"/>
                <a:cs typeface="Arial"/>
              </a:rPr>
              <a:t>	Total driving distance of 1 553 333 km in its 			cycle lifetime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Inaccuracy in our assumption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The curve is for conventional Li-ion batteries, LTO's have better cycle life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In the curve C rate is 1 whereas average C rate is 9C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Variance in cell quality would affect ageing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Effect of calendric ageing on cyclic ageing not considered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Cyclic Life Tests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Varying DOD, C rate and Temperature</a:t>
            </a:r>
            <a:endParaRPr lang="en-US"/>
          </a:p>
          <a:p>
            <a:pPr marL="215900" lvl="1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 panose="020B0604020202020204" pitchFamily="34" charset="0"/>
              <a:buChar char="q"/>
            </a:pPr>
            <a:endParaRPr lang="en-US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 panose="020B0604020202020204" pitchFamily="34" charset="0"/>
              <a:buChar char="q"/>
            </a:pP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25CB1-4AE7-4BFB-B253-120A3311C35C}"/>
              </a:ext>
            </a:extLst>
          </p:cNvPr>
          <p:cNvSpPr txBox="1"/>
          <p:nvPr/>
        </p:nvSpPr>
        <p:spPr>
          <a:xfrm>
            <a:off x="536740" y="5440158"/>
            <a:ext cx="45146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 Encyclopedia of Electrochemical Power Sources, Editor-in-Chief Jürgen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Garche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Elsevier, 2009, page 522-538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Lifetime prediction Dirk Uwe Sauer a, Heinz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Wenzl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</a:t>
            </a:r>
            <a:endParaRPr lang="en-US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endParaRPr lang="en-US" sz="80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165E5-41B7-42BA-8004-58EF5AF53BD5}"/>
              </a:ext>
            </a:extLst>
          </p:cNvPr>
          <p:cNvSpPr/>
          <p:nvPr/>
        </p:nvSpPr>
        <p:spPr>
          <a:xfrm>
            <a:off x="320623" y="1489308"/>
            <a:ext cx="432235" cy="3796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1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2719916"/>
            <a:ext cx="11424000" cy="127477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Light </a:t>
            </a:r>
            <a:r>
              <a:rPr lang="en-US" b="1" dirty="0">
                <a:effectLst/>
                <a:latin typeface="Arial"/>
                <a:cs typeface="Arial"/>
              </a:rPr>
              <a:t>electric </a:t>
            </a:r>
            <a:r>
              <a:rPr lang="en-US" dirty="0">
                <a:latin typeface="Arial"/>
                <a:cs typeface="Arial"/>
              </a:rPr>
              <a:t>truck (18 tonnes) with a daily mileage </a:t>
            </a:r>
            <a:r>
              <a:rPr lang="en-US" b="1" dirty="0">
                <a:effectLst/>
                <a:latin typeface="Arial"/>
                <a:cs typeface="Arial"/>
              </a:rPr>
              <a:t>of </a:t>
            </a:r>
            <a:r>
              <a:rPr lang="en-US" dirty="0">
                <a:latin typeface="Arial"/>
                <a:cs typeface="Arial"/>
              </a:rPr>
              <a:t>150 km with 120 </a:t>
            </a:r>
            <a:r>
              <a:rPr lang="en-US" b="1" dirty="0">
                <a:effectLst/>
                <a:latin typeface="Arial"/>
                <a:cs typeface="Arial"/>
              </a:rPr>
              <a:t>kW </a:t>
            </a:r>
            <a:r>
              <a:rPr lang="en-US" dirty="0">
                <a:latin typeface="Arial"/>
                <a:cs typeface="Arial"/>
              </a:rPr>
              <a:t>drive power from electric </a:t>
            </a:r>
            <a:r>
              <a:rPr lang="en-US" b="1" dirty="0">
                <a:effectLst/>
                <a:latin typeface="Arial"/>
                <a:cs typeface="Arial"/>
              </a:rPr>
              <a:t>motor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err="1"/>
              <a:t>Battery</a:t>
            </a:r>
            <a:r>
              <a:rPr lang="de-DE" dirty="0"/>
              <a:t> Storage Systems SS 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4745" y="4980225"/>
            <a:ext cx="11425513" cy="866775"/>
          </a:xfrm>
        </p:spPr>
        <p:txBody>
          <a:bodyPr/>
          <a:lstStyle/>
          <a:p>
            <a:r>
              <a:rPr lang="en-US" dirty="0"/>
              <a:t>Group no 2</a:t>
            </a:r>
          </a:p>
          <a:p>
            <a:r>
              <a:rPr lang="en-US" dirty="0"/>
              <a:t>Our name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3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F409-15EB-4979-8136-CA9343B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Calendric Ageing Estimation</a:t>
            </a:r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2559E6D-21E9-4A91-AEB5-B646A11E8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" t="2183" r="778" b="1747"/>
          <a:stretch/>
        </p:blipFill>
        <p:spPr>
          <a:xfrm>
            <a:off x="447129" y="1082807"/>
            <a:ext cx="5470242" cy="43898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FCE4-E62A-40D7-B8AB-1F9FE502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1110-2122-4485-8FC1-1FA4FC25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Group no 40 - Slide by Mahmudul Bashar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1202-3D13-4C2F-BC48-6186FFA2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DB924-E747-4B49-8A21-41CB28E80885}"/>
              </a:ext>
            </a:extLst>
          </p:cNvPr>
          <p:cNvSpPr txBox="1"/>
          <p:nvPr/>
        </p:nvSpPr>
        <p:spPr>
          <a:xfrm>
            <a:off x="5694925" y="47483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EBC8A70-FD61-4E7A-A105-4ECAABDABDB6}"/>
              </a:ext>
            </a:extLst>
          </p:cNvPr>
          <p:cNvSpPr txBox="1">
            <a:spLocks/>
          </p:cNvSpPr>
          <p:nvPr/>
        </p:nvSpPr>
        <p:spPr>
          <a:xfrm>
            <a:off x="6139816" y="1236392"/>
            <a:ext cx="5630442" cy="4351669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■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□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0"/>
              </a:spcBef>
              <a:spcAft>
                <a:spcPts val="35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■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80000" indent="-215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Assumption of the resting SOC is 50%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Assumed temperature is 25</a:t>
            </a:r>
            <a:r>
              <a:rPr lang="en-US" b="1">
                <a:latin typeface="Arial"/>
                <a:cs typeface="Arial"/>
              </a:rPr>
              <a:t>°</a:t>
            </a:r>
            <a:r>
              <a:rPr lang="en-US">
                <a:latin typeface="Arial"/>
                <a:cs typeface="Arial"/>
              </a:rPr>
              <a:t> C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SOH drops 3% in 21 months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With extrapolation, SOH of battery would drop below 80% after 140 months or 12 years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Inaccuracy in our assumption: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Resting SOC would vary 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Variance in Temperature is not considered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The curve is for conventional Li-ion batteries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Calendric ageing would be affected by variance of cell quality as well</a:t>
            </a: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Calendric Life Tests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Varying SOC and Temperature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endParaRPr lang="en-US">
              <a:latin typeface="Arial"/>
              <a:cs typeface="Arial"/>
            </a:endParaRPr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endParaRPr lang="en-US">
              <a:latin typeface="Arial"/>
              <a:cs typeface="Arial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>
              <a:latin typeface="Arial"/>
              <a:cs typeface="Arial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>
              <a:latin typeface="Arial"/>
              <a:cs typeface="Arial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lvl="1"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 panose="020B0604020202020204" pitchFamily="34" charset="0"/>
              <a:buChar char="q"/>
            </a:pPr>
            <a:endParaRPr lang="en-US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 panose="020B0604020202020204" pitchFamily="34" charset="0"/>
              <a:buChar char="q"/>
            </a:pPr>
            <a:endParaRPr lang="en-US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None/>
            </a:pPr>
            <a:endParaRPr lang="en-US"/>
          </a:p>
          <a:p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0E97E-EA9B-4FE2-B545-15BAB142B632}"/>
              </a:ext>
            </a:extLst>
          </p:cNvPr>
          <p:cNvSpPr txBox="1"/>
          <p:nvPr/>
        </p:nvSpPr>
        <p:spPr>
          <a:xfrm>
            <a:off x="312317" y="5463565"/>
            <a:ext cx="789997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 Effects of Biphenyl Polymerization on Lithium Deposition in Commercial Graphite/NMC Lithium-Ion Pouch-Cells during Calendar Aging at High Temperature</a:t>
            </a:r>
            <a:endParaRPr lang="en-US" sz="8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Bramy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Pilipili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Matadi,a,b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Sylvie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Geni`es,c,d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Arnaud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Delaille,a,b,zThomas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Waldmann,e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Michael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Kasper,eMargret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Wohlfahrt-Mehrens,eFrederic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Aguesse,fEmilie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Bekaert,f</a:t>
            </a:r>
            <a:endParaRPr lang="en-US">
              <a:solidFill>
                <a:schemeClr val="bg1">
                  <a:lumMod val="50000"/>
                </a:schemeClr>
              </a:solidFill>
              <a:cs typeface="Arial" charset="0"/>
            </a:endParaRP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Isabel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Jim´enez-Gordon,c,d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Lise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Daniel,c,d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Xavier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Fleury,c,d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Michel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Bardet,g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Jean-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Fr´ed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´ eric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Martin,c,d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Yann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Bultelh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endParaRPr lang="en-US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endParaRPr lang="en-US" sz="80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8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8475-3000-4BB5-8FEF-27EA1C94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Cost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BC74-DF19-43BD-A4F4-77FA9D3F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D3B4-42F3-482E-B40A-07492ABC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Group no 40 - Slide by Chirag </a:t>
            </a:r>
            <a:r>
              <a:rPr lang="en-US" err="1">
                <a:latin typeface="Arial"/>
                <a:cs typeface="Arial"/>
              </a:rPr>
              <a:t>Sheladiya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A360-9159-4504-8410-1965FC46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D3097B0-857C-4DE8-BEEE-14579F353710}"/>
              </a:ext>
            </a:extLst>
          </p:cNvPr>
          <p:cNvSpPr txBox="1">
            <a:spLocks/>
          </p:cNvSpPr>
          <p:nvPr/>
        </p:nvSpPr>
        <p:spPr>
          <a:xfrm>
            <a:off x="447324" y="1154114"/>
            <a:ext cx="10634402" cy="4615221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■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□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0"/>
              </a:spcBef>
              <a:spcAft>
                <a:spcPts val="35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■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80000" indent="-215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/>
                <a:cs typeface="Arial"/>
              </a:rPr>
              <a:t>Hybrid </a:t>
            </a:r>
            <a:r>
              <a:rPr lang="de-DE" err="1">
                <a:latin typeface="Arial"/>
                <a:cs typeface="Arial"/>
              </a:rPr>
              <a:t>car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components</a:t>
            </a:r>
            <a:endParaRPr lang="de-DE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Battery                                     </a:t>
            </a: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Cooling system                          </a:t>
            </a:r>
            <a:endParaRPr lang="en-US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Power Electronics                </a:t>
            </a:r>
            <a:endParaRPr lang="en-US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BMS-System                           </a:t>
            </a:r>
            <a:endParaRPr lang="en-US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Safety components    </a:t>
            </a:r>
            <a:endParaRPr lang="de-DE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en-GB">
                <a:latin typeface="Arial"/>
                <a:cs typeface="Arial"/>
              </a:rPr>
              <a:t>Electric motor                              </a:t>
            </a:r>
            <a:endParaRPr lang="de-DE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de-DE">
                <a:latin typeface="Arial"/>
                <a:cs typeface="Arial"/>
              </a:rPr>
              <a:t>Total </a:t>
            </a:r>
            <a:r>
              <a:rPr lang="de-DE" err="1">
                <a:latin typeface="Arial"/>
                <a:cs typeface="Arial"/>
              </a:rPr>
              <a:t>costs</a:t>
            </a:r>
            <a:r>
              <a:rPr lang="de-DE">
                <a:latin typeface="Arial"/>
                <a:cs typeface="Arial"/>
              </a:rPr>
              <a:t>: 5000 € </a:t>
            </a:r>
            <a:r>
              <a:rPr lang="de-DE" baseline="30000">
                <a:latin typeface="Arial"/>
                <a:cs typeface="Arial"/>
              </a:rPr>
              <a:t>[1,2]</a:t>
            </a:r>
            <a:r>
              <a:rPr lang="de-DE">
                <a:latin typeface="Arial"/>
                <a:cs typeface="Arial"/>
              </a:rPr>
              <a:t> </a:t>
            </a:r>
          </a:p>
          <a:p>
            <a:pPr>
              <a:buFont typeface="Arial,Sans-Serif" panose="020B0604020202020204" pitchFamily="34" charset="0"/>
            </a:pPr>
            <a:r>
              <a:rPr lang="de-DE">
                <a:latin typeface="Arial"/>
                <a:cs typeface="Arial"/>
              </a:rPr>
              <a:t>Break-Even-Point: </a:t>
            </a:r>
          </a:p>
          <a:p>
            <a:pPr lvl="1">
              <a:buFont typeface="Arial,Sans-Serif" panose="020B0604020202020204" pitchFamily="34" charset="0"/>
            </a:pPr>
            <a:r>
              <a:rPr lang="de-DE" err="1">
                <a:latin typeface="Arial"/>
                <a:cs typeface="Arial"/>
              </a:rPr>
              <a:t>Gasoline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price</a:t>
            </a:r>
            <a:r>
              <a:rPr lang="de-DE">
                <a:latin typeface="Arial"/>
                <a:cs typeface="Arial"/>
              </a:rPr>
              <a:t>: 1.70 € per </a:t>
            </a:r>
            <a:r>
              <a:rPr lang="de-DE" err="1">
                <a:latin typeface="Arial"/>
                <a:cs typeface="Arial"/>
              </a:rPr>
              <a:t>liter</a:t>
            </a:r>
            <a:endParaRPr lang="en-US">
              <a:latin typeface="Arial"/>
              <a:cs typeface="Arial"/>
            </a:endParaRPr>
          </a:p>
          <a:p>
            <a:pPr lvl="1">
              <a:buFont typeface="Arial,Sans-Serif" panose="020B0604020202020204" pitchFamily="34" charset="0"/>
            </a:pPr>
            <a:r>
              <a:rPr lang="de-DE">
                <a:latin typeface="Arial"/>
                <a:cs typeface="Arial"/>
              </a:rPr>
              <a:t>20.6%: (231 000 km, 24 340 €)</a:t>
            </a:r>
          </a:p>
          <a:p>
            <a:pPr lvl="1">
              <a:buFont typeface="Arial,Sans-Serif" panose="020B0604020202020204" pitchFamily="34" charset="0"/>
            </a:pPr>
            <a:r>
              <a:rPr lang="de-DE">
                <a:latin typeface="Arial"/>
                <a:cs typeface="Arial"/>
              </a:rPr>
              <a:t>41.7%: (114 000 km, 12 010 €)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EF5E2A1-8A18-40C3-A9F1-4C87C4043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" t="9209" r="8562" b="2479"/>
          <a:stretch/>
        </p:blipFill>
        <p:spPr>
          <a:xfrm>
            <a:off x="4795460" y="1265785"/>
            <a:ext cx="6776821" cy="38920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3CEB37F-3CC2-4E50-8D27-1A9E07E36A2C}"/>
              </a:ext>
            </a:extLst>
          </p:cNvPr>
          <p:cNvSpPr txBox="1"/>
          <p:nvPr/>
        </p:nvSpPr>
        <p:spPr>
          <a:xfrm>
            <a:off x="659607" y="5520534"/>
            <a:ext cx="494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1:https://www.greengear.de/hybridantrieb-paralleler-hybrid/</a:t>
            </a:r>
          </a:p>
          <a:p>
            <a:r>
              <a:rPr lang="de-DE" sz="800">
                <a:solidFill>
                  <a:schemeClr val="bg1">
                    <a:lumMod val="50000"/>
                  </a:schemeClr>
                </a:solidFill>
              </a:rPr>
              <a:t>2:https://www.toyota.de/download/cms/dede/P50826_Toyota_Edition-S_SoMo_Web_tcm-17-694546.pdf</a:t>
            </a:r>
          </a:p>
        </p:txBody>
      </p:sp>
    </p:spTree>
    <p:extLst>
      <p:ext uri="{BB962C8B-B14F-4D97-AF65-F5344CB8AC3E}">
        <p14:creationId xmlns:p14="http://schemas.microsoft.com/office/powerpoint/2010/main" val="18169909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41709-16B6-4256-8DD9-025F6CF9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E6C0B-B163-431A-ACA8-C357E6CE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 power Li-Ion </a:t>
            </a:r>
            <a:r>
              <a:rPr lang="de-DE" dirty="0" err="1"/>
              <a:t>Battery</a:t>
            </a:r>
            <a:r>
              <a:rPr lang="de-DE" dirty="0"/>
              <a:t> (LTO)</a:t>
            </a:r>
          </a:p>
          <a:p>
            <a:r>
              <a:rPr lang="de-DE" dirty="0" err="1"/>
              <a:t>Connected</a:t>
            </a:r>
            <a:r>
              <a:rPr lang="de-DE" dirty="0"/>
              <a:t> in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voltage</a:t>
            </a:r>
            <a:endParaRPr lang="de-DE" dirty="0"/>
          </a:p>
          <a:p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electric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at maximum power </a:t>
            </a:r>
            <a:r>
              <a:rPr lang="de-DE" dirty="0" err="1"/>
              <a:t>for</a:t>
            </a:r>
            <a:r>
              <a:rPr lang="de-DE" dirty="0"/>
              <a:t> 10s</a:t>
            </a:r>
          </a:p>
          <a:p>
            <a:r>
              <a:rPr lang="de-DE" dirty="0"/>
              <a:t>Can </a:t>
            </a:r>
            <a:r>
              <a:rPr lang="de-DE" dirty="0" err="1"/>
              <a:t>provide</a:t>
            </a:r>
            <a:r>
              <a:rPr lang="de-DE" dirty="0"/>
              <a:t> 14.4 kW (</a:t>
            </a:r>
            <a:r>
              <a:rPr lang="de-DE" dirty="0" err="1"/>
              <a:t>charging</a:t>
            </a:r>
            <a:r>
              <a:rPr lang="de-DE" dirty="0"/>
              <a:t>) / 28.8 kW (</a:t>
            </a:r>
            <a:r>
              <a:rPr lang="de-DE" dirty="0" err="1"/>
              <a:t>discharging</a:t>
            </a:r>
            <a:r>
              <a:rPr lang="de-DE" dirty="0"/>
              <a:t>) </a:t>
            </a:r>
            <a:r>
              <a:rPr lang="de-DE" dirty="0" err="1"/>
              <a:t>continuously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cooling</a:t>
            </a:r>
            <a:endParaRPr lang="de-DE" dirty="0"/>
          </a:p>
          <a:p>
            <a:r>
              <a:rPr lang="de-DE" dirty="0"/>
              <a:t>Lifetime: 1.55 </a:t>
            </a:r>
            <a:r>
              <a:rPr lang="de-DE" dirty="0" err="1"/>
              <a:t>Mio</a:t>
            </a:r>
            <a:r>
              <a:rPr lang="de-DE" dirty="0"/>
              <a:t> km </a:t>
            </a:r>
            <a:r>
              <a:rPr lang="de-DE" dirty="0" err="1"/>
              <a:t>or</a:t>
            </a:r>
            <a:r>
              <a:rPr lang="de-DE" dirty="0"/>
              <a:t> 12 </a:t>
            </a:r>
            <a:r>
              <a:rPr lang="de-DE" dirty="0" err="1"/>
              <a:t>years</a:t>
            </a:r>
            <a:endParaRPr lang="de-DE" dirty="0"/>
          </a:p>
          <a:p>
            <a:r>
              <a:rPr lang="de-DE" dirty="0"/>
              <a:t>Fuel </a:t>
            </a:r>
            <a:r>
              <a:rPr lang="de-DE" dirty="0" err="1"/>
              <a:t>savings</a:t>
            </a:r>
            <a:r>
              <a:rPr lang="de-DE" dirty="0"/>
              <a:t> 20.6 % (in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41.7%)</a:t>
            </a:r>
          </a:p>
          <a:p>
            <a:r>
              <a:rPr lang="de-DE" dirty="0"/>
              <a:t>Total extra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hybrid </a:t>
            </a:r>
            <a:r>
              <a:rPr lang="de-DE" dirty="0" err="1"/>
              <a:t>system</a:t>
            </a:r>
            <a:r>
              <a:rPr lang="de-DE" dirty="0"/>
              <a:t> 5000 € (1800€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r>
              <a:rPr lang="de-DE" dirty="0"/>
              <a:t>After 230 000 km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cheaper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car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8A288-6BE4-428D-B82A-50192D2A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E512F-C0B4-4D96-B1AB-FFD6F330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FC12E-B656-464A-BBB8-5552CD85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8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Full hybrid vehicle with an electric machine of 70 kW motor power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Battery</a:t>
            </a:r>
            <a:r>
              <a:rPr lang="de-DE"/>
              <a:t> Storage Systems WS 21/22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84745" y="4980225"/>
            <a:ext cx="11425513" cy="866775"/>
          </a:xfrm>
        </p:spPr>
        <p:txBody>
          <a:bodyPr/>
          <a:lstStyle/>
          <a:p>
            <a:r>
              <a:rPr lang="en-US"/>
              <a:t>Group no 40</a:t>
            </a:r>
          </a:p>
          <a:p>
            <a:r>
              <a:rPr lang="en-US"/>
              <a:t>Julian </a:t>
            </a:r>
            <a:r>
              <a:rPr lang="en-US" err="1"/>
              <a:t>Bigalke</a:t>
            </a:r>
            <a:r>
              <a:rPr lang="en-US"/>
              <a:t>, Ajay </a:t>
            </a:r>
            <a:r>
              <a:rPr lang="en-US" err="1"/>
              <a:t>Kajale</a:t>
            </a:r>
            <a:r>
              <a:rPr lang="en-US"/>
              <a:t>, Alberto </a:t>
            </a:r>
            <a:r>
              <a:rPr lang="en-US" err="1"/>
              <a:t>Espinar</a:t>
            </a:r>
            <a:r>
              <a:rPr lang="en-US"/>
              <a:t> </a:t>
            </a:r>
            <a:r>
              <a:rPr lang="en-US" err="1"/>
              <a:t>Luque</a:t>
            </a:r>
            <a:r>
              <a:rPr lang="en-US"/>
              <a:t>, Daniel Wilhelm, Mahmudul Bashar, Chirag </a:t>
            </a:r>
            <a:r>
              <a:rPr lang="en-US" err="1"/>
              <a:t>Sheladiya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66694106-7280-4D44-9403-99859DD6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5" y="1151999"/>
            <a:ext cx="11422513" cy="4731276"/>
          </a:xfrm>
        </p:spPr>
        <p:txBody>
          <a:bodyPr lIns="0" tIns="0" rIns="0" bIns="0" anchor="t"/>
          <a:lstStyle/>
          <a:p>
            <a:r>
              <a:rPr lang="en-US">
                <a:latin typeface="Arial"/>
                <a:cs typeface="Arial"/>
              </a:rPr>
              <a:t>For every 1-second-interval</a:t>
            </a:r>
            <a:endParaRPr lang="en-US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004C57D-6691-492D-93C3-38AD5B9B0E40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8755645" y="2218496"/>
            <a:ext cx="400302" cy="85989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elle 64">
            <a:extLst>
              <a:ext uri="{FF2B5EF4-FFF2-40B4-BE49-F238E27FC236}">
                <a16:creationId xmlns:a16="http://schemas.microsoft.com/office/drawing/2014/main" id="{2B9524D7-CC9A-4934-A636-8C3B6FBD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77280"/>
              </p:ext>
            </p:extLst>
          </p:nvPr>
        </p:nvGraphicFramePr>
        <p:xfrm>
          <a:off x="9760056" y="1154113"/>
          <a:ext cx="2047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00">
                  <a:extLst>
                    <a:ext uri="{9D8B030D-6E8A-4147-A177-3AD203B41FA5}">
                      <a16:colId xmlns:a16="http://schemas.microsoft.com/office/drawing/2014/main" val="3535560667"/>
                    </a:ext>
                  </a:extLst>
                </a:gridCol>
                <a:gridCol w="1023600">
                  <a:extLst>
                    <a:ext uri="{9D8B030D-6E8A-4147-A177-3AD203B41FA5}">
                      <a16:colId xmlns:a16="http://schemas.microsoft.com/office/drawing/2014/main" val="3329885454"/>
                    </a:ext>
                  </a:extLst>
                </a:gridCol>
              </a:tblGrid>
              <a:tr h="188877">
                <a:tc>
                  <a:txBody>
                    <a:bodyPr/>
                    <a:lstStyle/>
                    <a:p>
                      <a:r>
                        <a:rPr lang="de-DE" sz="1000" err="1"/>
                        <a:t>coefficient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err="1"/>
                        <a:t>value</a:t>
                      </a:r>
                      <a:endParaRPr lang="de-DE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25644"/>
                  </a:ext>
                </a:extLst>
              </a:tr>
              <a:tr h="188877">
                <a:tc>
                  <a:txBody>
                    <a:bodyPr/>
                    <a:lstStyle/>
                    <a:p>
                      <a:r>
                        <a:rPr lang="de-DE" sz="1000" err="1"/>
                        <a:t>mass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1460kg </a:t>
                      </a:r>
                      <a:r>
                        <a:rPr lang="de-DE" sz="1000" baseline="30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1420"/>
                  </a:ext>
                </a:extLst>
              </a:tr>
              <a:tr h="188877">
                <a:tc>
                  <a:txBody>
                    <a:bodyPr/>
                    <a:lstStyle/>
                    <a:p>
                      <a:r>
                        <a:rPr lang="de-DE" sz="1000" err="1"/>
                        <a:t>Cw</a:t>
                      </a:r>
                      <a:r>
                        <a:rPr lang="de-DE" sz="1000"/>
                        <a:t> </a:t>
                      </a:r>
                      <a:r>
                        <a:rPr lang="de-DE" sz="1000" err="1"/>
                        <a:t>value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0.31 </a:t>
                      </a:r>
                      <a:r>
                        <a:rPr lang="de-DE" sz="1000" baseline="30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79933"/>
                  </a:ext>
                </a:extLst>
              </a:tr>
              <a:tr h="188877">
                <a:tc>
                  <a:txBody>
                    <a:bodyPr/>
                    <a:lstStyle/>
                    <a:p>
                      <a:r>
                        <a:rPr lang="de-DE" sz="1000" err="1"/>
                        <a:t>area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2.45 </a:t>
                      </a:r>
                      <a:r>
                        <a:rPr lang="de-DE" sz="1000" baseline="300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02333"/>
                  </a:ext>
                </a:extLst>
              </a:tr>
              <a:tr h="330534">
                <a:tc>
                  <a:txBody>
                    <a:bodyPr/>
                    <a:lstStyle/>
                    <a:p>
                      <a:r>
                        <a:rPr lang="de-DE" sz="1000"/>
                        <a:t>Rolling </a:t>
                      </a:r>
                      <a:r>
                        <a:rPr lang="de-DE" sz="1000" err="1"/>
                        <a:t>resistance</a:t>
                      </a:r>
                      <a:r>
                        <a:rPr lang="de-DE" sz="1000"/>
                        <a:t> </a:t>
                      </a:r>
                      <a:r>
                        <a:rPr lang="de-DE" sz="1000" err="1"/>
                        <a:t>factor</a:t>
                      </a:r>
                      <a:endParaRPr lang="de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0.013 </a:t>
                      </a:r>
                      <a:r>
                        <a:rPr lang="de-DE" sz="1000" baseline="30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9362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9AD80E7-060A-4796-85F5-FB27A34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Backup - Load Profile Estimation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FC0BA-C4CD-446F-8DD7-72EB55B5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7B8B3-CB0A-4021-82A5-A6846ACB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FBC39-3500-4C82-BB66-11DA3F80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EFCB1BFE-C31C-4152-9FD6-0D0AB0135F3D}"/>
              </a:ext>
            </a:extLst>
          </p:cNvPr>
          <p:cNvSpPr/>
          <p:nvPr/>
        </p:nvSpPr>
        <p:spPr>
          <a:xfrm>
            <a:off x="726489" y="1866121"/>
            <a:ext cx="1604866" cy="70912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velocity</a:t>
            </a:r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err="1">
                <a:solidFill>
                  <a:schemeClr val="tx1"/>
                </a:solidFill>
              </a:rPr>
              <a:t>acceleration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7172F0F1-F325-4774-BB91-32908DB718C6}"/>
              </a:ext>
            </a:extLst>
          </p:cNvPr>
          <p:cNvSpPr/>
          <p:nvPr/>
        </p:nvSpPr>
        <p:spPr>
          <a:xfrm>
            <a:off x="2802949" y="1660989"/>
            <a:ext cx="1604866" cy="32191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intertial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force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94244224-9532-4A0E-B68B-1FF942873C28}"/>
              </a:ext>
            </a:extLst>
          </p:cNvPr>
          <p:cNvSpPr/>
          <p:nvPr/>
        </p:nvSpPr>
        <p:spPr>
          <a:xfrm>
            <a:off x="5780553" y="1866121"/>
            <a:ext cx="1604866" cy="70912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37087F15-1154-4DEE-BC5A-090D6B9E5978}"/>
              </a:ext>
            </a:extLst>
          </p:cNvPr>
          <p:cNvSpPr/>
          <p:nvPr/>
        </p:nvSpPr>
        <p:spPr>
          <a:xfrm rot="5400000">
            <a:off x="4790770" y="1912773"/>
            <a:ext cx="793101" cy="615820"/>
          </a:xfrm>
          <a:prstGeom prst="triangl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*v</a:t>
            </a:r>
          </a:p>
        </p:txBody>
      </p:sp>
      <p:sp>
        <p:nvSpPr>
          <p:cNvPr id="24" name="Flussdiagramm: Alternativer Prozess 23">
            <a:extLst>
              <a:ext uri="{FF2B5EF4-FFF2-40B4-BE49-F238E27FC236}">
                <a16:creationId xmlns:a16="http://schemas.microsoft.com/office/drawing/2014/main" id="{436F19C9-D912-4339-A861-A0A4D46BEF29}"/>
              </a:ext>
            </a:extLst>
          </p:cNvPr>
          <p:cNvSpPr/>
          <p:nvPr/>
        </p:nvSpPr>
        <p:spPr>
          <a:xfrm>
            <a:off x="8313521" y="3078387"/>
            <a:ext cx="1604866" cy="70912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energy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Flussdiagramm: Alternativer Prozess 24">
            <a:extLst>
              <a:ext uri="{FF2B5EF4-FFF2-40B4-BE49-F238E27FC236}">
                <a16:creationId xmlns:a16="http://schemas.microsoft.com/office/drawing/2014/main" id="{DD9F9419-5283-4619-BE0A-7A9BDDB32C25}"/>
              </a:ext>
            </a:extLst>
          </p:cNvPr>
          <p:cNvSpPr/>
          <p:nvPr/>
        </p:nvSpPr>
        <p:spPr>
          <a:xfrm>
            <a:off x="2802949" y="2055059"/>
            <a:ext cx="1604866" cy="32191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drag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force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Flussdiagramm: Alternativer Prozess 25">
            <a:extLst>
              <a:ext uri="{FF2B5EF4-FFF2-40B4-BE49-F238E27FC236}">
                <a16:creationId xmlns:a16="http://schemas.microsoft.com/office/drawing/2014/main" id="{0A848E1F-6C64-4159-A348-D9AD1ADA1A33}"/>
              </a:ext>
            </a:extLst>
          </p:cNvPr>
          <p:cNvSpPr/>
          <p:nvPr/>
        </p:nvSpPr>
        <p:spPr>
          <a:xfrm>
            <a:off x="2802949" y="2456278"/>
            <a:ext cx="1604866" cy="32191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rol</a:t>
            </a:r>
            <a:r>
              <a:rPr lang="de-DE">
                <a:solidFill>
                  <a:schemeClr val="tx1"/>
                </a:solidFill>
              </a:rPr>
              <a:t>. </a:t>
            </a:r>
            <a:r>
              <a:rPr lang="de-DE" err="1">
                <a:solidFill>
                  <a:schemeClr val="tx1"/>
                </a:solidFill>
              </a:rPr>
              <a:t>res</a:t>
            </a:r>
            <a:r>
              <a:rPr lang="de-DE">
                <a:solidFill>
                  <a:schemeClr val="tx1"/>
                </a:solidFill>
              </a:rPr>
              <a:t>. </a:t>
            </a:r>
            <a:r>
              <a:rPr lang="de-DE" err="1">
                <a:solidFill>
                  <a:schemeClr val="tx1"/>
                </a:solidFill>
              </a:rPr>
              <a:t>force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191EE89-ECB9-45C2-A77D-D4EC12384350}"/>
              </a:ext>
            </a:extLst>
          </p:cNvPr>
          <p:cNvSpPr txBox="1"/>
          <p:nvPr/>
        </p:nvSpPr>
        <p:spPr>
          <a:xfrm>
            <a:off x="4186095" y="3782049"/>
            <a:ext cx="179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5"/>
                </a:solidFill>
              </a:rPr>
              <a:t>15% </a:t>
            </a:r>
            <a:r>
              <a:rPr lang="de-DE" err="1">
                <a:solidFill>
                  <a:schemeClr val="accent5"/>
                </a:solidFill>
              </a:rPr>
              <a:t>losses</a:t>
            </a:r>
            <a:endParaRPr lang="de-DE">
              <a:solidFill>
                <a:schemeClr val="accent5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F4C0239-99BD-401E-9AB1-96772DE5F7F5}"/>
              </a:ext>
            </a:extLst>
          </p:cNvPr>
          <p:cNvSpPr txBox="1"/>
          <p:nvPr/>
        </p:nvSpPr>
        <p:spPr>
          <a:xfrm>
            <a:off x="4175630" y="5175324"/>
            <a:ext cx="183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5"/>
                </a:solidFill>
              </a:rPr>
              <a:t>15% </a:t>
            </a:r>
            <a:r>
              <a:rPr lang="de-DE" err="1">
                <a:solidFill>
                  <a:schemeClr val="accent5"/>
                </a:solidFill>
              </a:rPr>
              <a:t>losses</a:t>
            </a:r>
            <a:endParaRPr lang="de-DE">
              <a:solidFill>
                <a:schemeClr val="accent5"/>
              </a:solidFill>
            </a:endParaRPr>
          </a:p>
        </p:txBody>
      </p:sp>
      <p:sp>
        <p:nvSpPr>
          <p:cNvPr id="44" name="Flussdiagramm: Alternativer Prozess 43">
            <a:extLst>
              <a:ext uri="{FF2B5EF4-FFF2-40B4-BE49-F238E27FC236}">
                <a16:creationId xmlns:a16="http://schemas.microsoft.com/office/drawing/2014/main" id="{DFCBD068-9E6F-4F12-92B7-7535353B6BDE}"/>
              </a:ext>
            </a:extLst>
          </p:cNvPr>
          <p:cNvSpPr/>
          <p:nvPr/>
        </p:nvSpPr>
        <p:spPr>
          <a:xfrm>
            <a:off x="1944475" y="3244415"/>
            <a:ext cx="4501597" cy="1086196"/>
          </a:xfrm>
          <a:prstGeom prst="flowChartAlternateProcess">
            <a:avLst/>
          </a:prstGeom>
          <a:noFill/>
          <a:ln>
            <a:solidFill>
              <a:srgbClr val="57A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DC984F-AF06-498B-8CEA-636005A22321}"/>
              </a:ext>
            </a:extLst>
          </p:cNvPr>
          <p:cNvSpPr txBox="1"/>
          <p:nvPr/>
        </p:nvSpPr>
        <p:spPr>
          <a:xfrm>
            <a:off x="2181144" y="2894181"/>
            <a:ext cx="316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57AB27"/>
                </a:solidFill>
              </a:rPr>
              <a:t>Regenerative </a:t>
            </a:r>
            <a:r>
              <a:rPr lang="de-DE" err="1">
                <a:solidFill>
                  <a:srgbClr val="57AB27"/>
                </a:solidFill>
              </a:rPr>
              <a:t>breaking</a:t>
            </a:r>
            <a:r>
              <a:rPr lang="de-DE">
                <a:solidFill>
                  <a:srgbClr val="57AB27"/>
                </a:solidFill>
              </a:rPr>
              <a:t>: E &lt; 0</a:t>
            </a:r>
          </a:p>
        </p:txBody>
      </p:sp>
      <p:sp>
        <p:nvSpPr>
          <p:cNvPr id="46" name="Flussdiagramm: Alternativer Prozess 45">
            <a:extLst>
              <a:ext uri="{FF2B5EF4-FFF2-40B4-BE49-F238E27FC236}">
                <a16:creationId xmlns:a16="http://schemas.microsoft.com/office/drawing/2014/main" id="{A744DEA8-603C-489D-99C1-872FBD6AFECD}"/>
              </a:ext>
            </a:extLst>
          </p:cNvPr>
          <p:cNvSpPr/>
          <p:nvPr/>
        </p:nvSpPr>
        <p:spPr>
          <a:xfrm>
            <a:off x="1944475" y="4407711"/>
            <a:ext cx="4501597" cy="1253173"/>
          </a:xfrm>
          <a:prstGeom prst="flowChartAlternateProcess">
            <a:avLst/>
          </a:prstGeom>
          <a:noFill/>
          <a:ln>
            <a:solidFill>
              <a:srgbClr val="F6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48" name="Flussdiagramm: Alternativer Prozess 47">
            <a:extLst>
              <a:ext uri="{FF2B5EF4-FFF2-40B4-BE49-F238E27FC236}">
                <a16:creationId xmlns:a16="http://schemas.microsoft.com/office/drawing/2014/main" id="{3AF5DC67-05E1-4CD6-917A-1ABB2E3C8218}"/>
              </a:ext>
            </a:extLst>
          </p:cNvPr>
          <p:cNvSpPr/>
          <p:nvPr/>
        </p:nvSpPr>
        <p:spPr>
          <a:xfrm>
            <a:off x="7648503" y="4409580"/>
            <a:ext cx="3923478" cy="120097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7E9F61A-63D6-4DA6-A825-5E487CCE0AF4}"/>
              </a:ext>
            </a:extLst>
          </p:cNvPr>
          <p:cNvSpPr txBox="1"/>
          <p:nvPr/>
        </p:nvSpPr>
        <p:spPr>
          <a:xfrm>
            <a:off x="1944474" y="5622534"/>
            <a:ext cx="29349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solidFill>
                  <a:srgbClr val="F6A800"/>
                </a:solidFill>
                <a:latin typeface="Arial"/>
                <a:cs typeface="Arial"/>
              </a:rPr>
              <a:t>Electric </a:t>
            </a:r>
            <a:r>
              <a:rPr lang="de-DE" err="1">
                <a:solidFill>
                  <a:srgbClr val="F6A800"/>
                </a:solidFill>
                <a:latin typeface="Arial"/>
                <a:cs typeface="Arial"/>
              </a:rPr>
              <a:t>driving</a:t>
            </a:r>
            <a:r>
              <a:rPr lang="de-DE">
                <a:solidFill>
                  <a:srgbClr val="F6A800"/>
                </a:solidFill>
                <a:latin typeface="Arial"/>
                <a:cs typeface="Arial"/>
              </a:rPr>
              <a:t>: v &lt; 38</a:t>
            </a:r>
            <a:endParaRPr lang="de-DE">
              <a:solidFill>
                <a:srgbClr val="F6A8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72ACC3C-DBE6-4C61-8AA9-677E009F8FC2}"/>
              </a:ext>
            </a:extLst>
          </p:cNvPr>
          <p:cNvSpPr txBox="1"/>
          <p:nvPr/>
        </p:nvSpPr>
        <p:spPr>
          <a:xfrm>
            <a:off x="8313522" y="5593508"/>
            <a:ext cx="32584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err="1">
                <a:latin typeface="Arial"/>
                <a:cs typeface="Arial"/>
              </a:rPr>
              <a:t>Combustion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driving</a:t>
            </a:r>
            <a:r>
              <a:rPr lang="de-DE">
                <a:latin typeface="Arial"/>
                <a:cs typeface="Arial"/>
              </a:rPr>
              <a:t>: v &gt; 38</a:t>
            </a:r>
            <a:endParaRPr lang="de-DE"/>
          </a:p>
        </p:txBody>
      </p:sp>
      <p:sp>
        <p:nvSpPr>
          <p:cNvPr id="40" name="Flussdiagramm: Alternativer Prozess 39">
            <a:extLst>
              <a:ext uri="{FF2B5EF4-FFF2-40B4-BE49-F238E27FC236}">
                <a16:creationId xmlns:a16="http://schemas.microsoft.com/office/drawing/2014/main" id="{C768632D-5CE4-4B5B-94DA-AA4C164EBFD4}"/>
              </a:ext>
            </a:extLst>
          </p:cNvPr>
          <p:cNvSpPr/>
          <p:nvPr/>
        </p:nvSpPr>
        <p:spPr>
          <a:xfrm>
            <a:off x="2100480" y="3999132"/>
            <a:ext cx="1604866" cy="70912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SOC</a:t>
            </a:r>
          </a:p>
        </p:txBody>
      </p:sp>
      <p:sp>
        <p:nvSpPr>
          <p:cNvPr id="52" name="Flussdiagramm: Alternativer Prozess 51">
            <a:extLst>
              <a:ext uri="{FF2B5EF4-FFF2-40B4-BE49-F238E27FC236}">
                <a16:creationId xmlns:a16="http://schemas.microsoft.com/office/drawing/2014/main" id="{6C6E4557-0B39-4684-B447-1C0AA2211E12}"/>
              </a:ext>
            </a:extLst>
          </p:cNvPr>
          <p:cNvSpPr/>
          <p:nvPr/>
        </p:nvSpPr>
        <p:spPr>
          <a:xfrm>
            <a:off x="8333074" y="4820761"/>
            <a:ext cx="1565761" cy="70912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fuel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consumption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D3A9069-099A-4D08-A712-5AEBD7052B77}"/>
              </a:ext>
            </a:extLst>
          </p:cNvPr>
          <p:cNvCxnSpPr>
            <a:cxnSpLocks/>
            <a:stCxn id="24" idx="1"/>
            <a:endCxn id="40" idx="0"/>
          </p:cNvCxnSpPr>
          <p:nvPr/>
        </p:nvCxnSpPr>
        <p:spPr>
          <a:xfrm rot="10800000" flipV="1">
            <a:off x="2902913" y="3432950"/>
            <a:ext cx="5410608" cy="566181"/>
          </a:xfrm>
          <a:prstGeom prst="bentConnector2">
            <a:avLst/>
          </a:prstGeom>
          <a:ln>
            <a:solidFill>
              <a:srgbClr val="57A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0C7C352F-0718-49E0-A247-B9C37916D4B1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 flipV="1">
            <a:off x="5438992" y="1556639"/>
            <a:ext cx="615540" cy="5687699"/>
          </a:xfrm>
          <a:prstGeom prst="bentConnector4">
            <a:avLst>
              <a:gd name="adj1" fmla="val -26634"/>
              <a:gd name="adj2" fmla="val 69883"/>
            </a:avLst>
          </a:prstGeom>
          <a:ln>
            <a:solidFill>
              <a:srgbClr val="F6A8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B71C0B-5C57-4E67-8AD2-50A9B4EA99B5}"/>
              </a:ext>
            </a:extLst>
          </p:cNvPr>
          <p:cNvCxnSpPr>
            <a:cxnSpLocks/>
          </p:cNvCxnSpPr>
          <p:nvPr/>
        </p:nvCxnSpPr>
        <p:spPr>
          <a:xfrm flipV="1">
            <a:off x="8590612" y="3787513"/>
            <a:ext cx="0" cy="305204"/>
          </a:xfrm>
          <a:prstGeom prst="straightConnector1">
            <a:avLst/>
          </a:prstGeom>
          <a:ln>
            <a:solidFill>
              <a:srgbClr val="F6A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26CCE86-6D49-4FF6-AE24-15C1DDC32EF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081692" y="3432949"/>
            <a:ext cx="0" cy="3491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08EFC47-0CD8-4ABE-9345-7B64B77B68BB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81692" y="4867564"/>
            <a:ext cx="966" cy="3077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D7DC5F4-1F5B-461C-A3F5-8E3BF13DEF7D}"/>
              </a:ext>
            </a:extLst>
          </p:cNvPr>
          <p:cNvCxnSpPr>
            <a:stCxn id="52" idx="0"/>
            <a:endCxn id="24" idx="2"/>
          </p:cNvCxnSpPr>
          <p:nvPr/>
        </p:nvCxnSpPr>
        <p:spPr>
          <a:xfrm flipV="1">
            <a:off x="9115954" y="3787514"/>
            <a:ext cx="0" cy="1033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D1EB32C9-9885-4879-8A1E-51664BA4EBE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331355" y="1821946"/>
            <a:ext cx="471594" cy="39873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FBDC388D-1A63-40D5-94E9-F3407A5456AA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2331355" y="2220684"/>
            <a:ext cx="471594" cy="39655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3F2094-19AE-421A-9888-154BFB68BEAC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 flipV="1">
            <a:off x="2331355" y="2216016"/>
            <a:ext cx="471594" cy="46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7286D5C-1223-4AC2-9287-08B37E85B6E6}"/>
              </a:ext>
            </a:extLst>
          </p:cNvPr>
          <p:cNvCxnSpPr>
            <a:stCxn id="25" idx="3"/>
            <a:endCxn id="22" idx="3"/>
          </p:cNvCxnSpPr>
          <p:nvPr/>
        </p:nvCxnSpPr>
        <p:spPr>
          <a:xfrm>
            <a:off x="4407816" y="2216016"/>
            <a:ext cx="471595" cy="46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30B8FE4-9BB2-44E6-95CC-24BF29B7BA39}"/>
              </a:ext>
            </a:extLst>
          </p:cNvPr>
          <p:cNvCxnSpPr>
            <a:stCxn id="22" idx="0"/>
            <a:endCxn id="17" idx="1"/>
          </p:cNvCxnSpPr>
          <p:nvPr/>
        </p:nvCxnSpPr>
        <p:spPr>
          <a:xfrm>
            <a:off x="5495231" y="2220684"/>
            <a:ext cx="28532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140F6151-D889-4D78-B516-2DFCFB32FBDC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>
            <a:off x="4407816" y="1821946"/>
            <a:ext cx="471595" cy="39873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0BE1AFC4-D8B3-49CA-B17C-CC469BF8AF80}"/>
              </a:ext>
            </a:extLst>
          </p:cNvPr>
          <p:cNvCxnSpPr>
            <a:stCxn id="26" idx="3"/>
            <a:endCxn id="22" idx="3"/>
          </p:cNvCxnSpPr>
          <p:nvPr/>
        </p:nvCxnSpPr>
        <p:spPr>
          <a:xfrm flipV="1">
            <a:off x="4407816" y="2220684"/>
            <a:ext cx="471595" cy="39655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7A1445F1-3857-4B90-B87F-482CC9343B63}"/>
              </a:ext>
            </a:extLst>
          </p:cNvPr>
          <p:cNvCxnSpPr>
            <a:cxnSpLocks/>
            <a:stCxn id="17" idx="3"/>
            <a:endCxn id="149" idx="0"/>
          </p:cNvCxnSpPr>
          <p:nvPr/>
        </p:nvCxnSpPr>
        <p:spPr>
          <a:xfrm flipV="1">
            <a:off x="7385420" y="2218496"/>
            <a:ext cx="525973" cy="21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Zusammenführen 148">
            <a:extLst>
              <a:ext uri="{FF2B5EF4-FFF2-40B4-BE49-F238E27FC236}">
                <a16:creationId xmlns:a16="http://schemas.microsoft.com/office/drawing/2014/main" id="{50B286A1-C7D7-4583-93C7-20CC9E0DAD5B}"/>
              </a:ext>
            </a:extLst>
          </p:cNvPr>
          <p:cNvSpPr/>
          <p:nvPr/>
        </p:nvSpPr>
        <p:spPr>
          <a:xfrm rot="16200000">
            <a:off x="7936969" y="1796370"/>
            <a:ext cx="793101" cy="844253"/>
          </a:xfrm>
          <a:prstGeom prst="flowChartMerg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*1s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E20D70-78BF-46B0-B2BD-EC0607F5B308}"/>
              </a:ext>
            </a:extLst>
          </p:cNvPr>
          <p:cNvSpPr txBox="1"/>
          <p:nvPr/>
        </p:nvSpPr>
        <p:spPr>
          <a:xfrm>
            <a:off x="9918387" y="2764143"/>
            <a:ext cx="2023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baseline="30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toyota.de</a:t>
            </a:r>
          </a:p>
          <a:p>
            <a:r>
              <a:rPr lang="de-DE" sz="1000" baseline="30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 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automobil-guru.de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baseline="30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engineeringtoolbox.com</a:t>
            </a:r>
            <a:endParaRPr lang="de-DE" sz="80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98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319F8D-31C3-46A8-891E-1D01F67B3ACC}"/>
              </a:ext>
            </a:extLst>
          </p:cNvPr>
          <p:cNvSpPr txBox="1">
            <a:spLocks/>
          </p:cNvSpPr>
          <p:nvPr/>
        </p:nvSpPr>
        <p:spPr>
          <a:xfrm>
            <a:off x="384745" y="1151999"/>
            <a:ext cx="11422513" cy="4724926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■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□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0"/>
              </a:spcBef>
              <a:spcAft>
                <a:spcPts val="35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■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80000" indent="-215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Second Scenario: low and medium speed – now drive electric up to 32 km/h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Assume</a:t>
            </a:r>
            <a:r>
              <a:rPr lang="de-DE">
                <a:latin typeface="Arial"/>
                <a:cs typeface="Arial"/>
              </a:rPr>
              <a:t> 16.8 </a:t>
            </a:r>
            <a:r>
              <a:rPr lang="de-DE" err="1">
                <a:latin typeface="Arial"/>
                <a:cs typeface="Arial"/>
              </a:rPr>
              <a:t>cycles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3 % DOD </a:t>
            </a:r>
            <a:r>
              <a:rPr lang="de-DE" err="1">
                <a:latin typeface="Arial"/>
                <a:cs typeface="Arial"/>
              </a:rPr>
              <a:t>during</a:t>
            </a:r>
            <a:r>
              <a:rPr lang="de-DE">
                <a:latin typeface="Arial"/>
                <a:cs typeface="Arial"/>
              </a:rPr>
              <a:t> a 15.7 km </a:t>
            </a:r>
            <a:r>
              <a:rPr lang="de-DE" err="1">
                <a:latin typeface="Arial"/>
                <a:cs typeface="Arial"/>
              </a:rPr>
              <a:t>drive</a:t>
            </a:r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Fuel </a:t>
            </a:r>
            <a:r>
              <a:rPr lang="de-DE" err="1">
                <a:latin typeface="Arial"/>
                <a:cs typeface="Arial"/>
              </a:rPr>
              <a:t>savings</a:t>
            </a:r>
            <a:r>
              <a:rPr lang="de-DE">
                <a:latin typeface="Arial"/>
                <a:cs typeface="Arial"/>
              </a:rPr>
              <a:t>: 41.7 %</a:t>
            </a:r>
            <a:endParaRPr lang="de-DE"/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 </a:t>
            </a:r>
          </a:p>
          <a:p>
            <a:endParaRPr lang="en-US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21EB47-FFCD-4267-AD93-815F91B5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- Load Profile </a:t>
            </a:r>
            <a:r>
              <a:rPr lang="de-DE" err="1"/>
              <a:t>Estimation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8754D6-8BBF-4DBE-8E77-3630324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975AB-0935-4D69-B95B-292E05CA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A0FA9-039C-4C73-A5E3-8A5EC513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7EF019E-26EB-41E4-8A47-72D834908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470037"/>
            <a:ext cx="7375935" cy="36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2DB0-99FC-4C57-B5F8-C3086099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Backup - Tank-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-</a:t>
            </a:r>
            <a:r>
              <a:rPr lang="de-DE" err="1">
                <a:latin typeface="Arial"/>
                <a:cs typeface="Arial"/>
              </a:rPr>
              <a:t>wheel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efficiency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DCAA7-3601-4CD1-9C16-17BEBDD7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7C66C-71A9-41F9-827F-8C82F53B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Daniel Wilhelm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3BB3E-0123-4316-8D05-DC2CA70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95DB6F-95B2-42C7-AC25-AC12D5751CD6}"/>
              </a:ext>
            </a:extLst>
          </p:cNvPr>
          <p:cNvSpPr txBox="1"/>
          <p:nvPr/>
        </p:nvSpPr>
        <p:spPr>
          <a:xfrm>
            <a:off x="6313244" y="2979401"/>
            <a:ext cx="700938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Odd André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Hjelkrem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Petter Arnesen,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Torstein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Aarseth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Bø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Rebecka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Snefuglli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Sondell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endParaRPr lang="de-DE" sz="10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Estimation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tank-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wheel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efficiency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functions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based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on type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approval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data</a:t>
            </a:r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  <a:endParaRPr lang="de-DE" sz="10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Applied Energy, Volume 276, 2020</a:t>
            </a:r>
            <a:endParaRPr lang="de-DE" sz="10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https://doi.org/10.1016/j.apenergy.2020.115463</a:t>
            </a:r>
            <a:endParaRPr lang="de-DE" sz="10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endParaRPr lang="de-DE" sz="1200">
              <a:cs typeface="Arial"/>
            </a:endParaRP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2EE2B7D9-3EA5-40DA-B3A6-3D50B82C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74" y="1074106"/>
            <a:ext cx="5486453" cy="4959452"/>
          </a:xfrm>
        </p:spPr>
      </p:pic>
    </p:spTree>
    <p:extLst>
      <p:ext uri="{BB962C8B-B14F-4D97-AF65-F5344CB8AC3E}">
        <p14:creationId xmlns:p14="http://schemas.microsoft.com/office/powerpoint/2010/main" val="162766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A7F9E-3533-4C99-A021-C8E8987F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- </a:t>
            </a:r>
            <a:r>
              <a:rPr lang="de-DE" err="1"/>
              <a:t>Battery</a:t>
            </a:r>
            <a:r>
              <a:rPr lang="de-DE"/>
              <a:t> Technologies – Power Density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3F2D3-2DE8-46E7-BC08-50E3942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3262B-6041-4C6C-8A64-234F7CDF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407B20B-AA6F-43AE-885C-CD859C11E7FE}"/>
              </a:ext>
            </a:extLst>
          </p:cNvPr>
          <p:cNvGraphicFramePr>
            <a:graphicFrameLocks noGrp="1"/>
          </p:cNvGraphicFramePr>
          <p:nvPr/>
        </p:nvGraphicFramePr>
        <p:xfrm>
          <a:off x="6148495" y="1154113"/>
          <a:ext cx="5668062" cy="3360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825">
                  <a:extLst>
                    <a:ext uri="{9D8B030D-6E8A-4147-A177-3AD203B41FA5}">
                      <a16:colId xmlns:a16="http://schemas.microsoft.com/office/drawing/2014/main" val="1053220863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901716213"/>
                    </a:ext>
                  </a:extLst>
                </a:gridCol>
                <a:gridCol w="1606534">
                  <a:extLst>
                    <a:ext uri="{9D8B030D-6E8A-4147-A177-3AD203B41FA5}">
                      <a16:colId xmlns:a16="http://schemas.microsoft.com/office/drawing/2014/main" val="179865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err="1"/>
                        <a:t>Gravemetric</a:t>
                      </a:r>
                      <a:r>
                        <a:rPr lang="de-DE" sz="1800"/>
                        <a:t> Energy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Gravemetric</a:t>
                      </a:r>
                      <a:r>
                        <a:rPr lang="de-DE" sz="1800"/>
                        <a:t> Power Density</a:t>
                      </a:r>
                    </a:p>
                    <a:p>
                      <a:endParaRPr lang="de-DE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58893"/>
                  </a:ext>
                </a:extLst>
              </a:tr>
              <a:tr h="423828">
                <a:tc>
                  <a:txBody>
                    <a:bodyPr/>
                    <a:lstStyle/>
                    <a:p>
                      <a:r>
                        <a:rPr lang="de-DE" sz="1800"/>
                        <a:t>Lead-</a:t>
                      </a:r>
                      <a:r>
                        <a:rPr lang="de-DE" sz="1800" err="1"/>
                        <a:t>acid</a:t>
                      </a:r>
                      <a:r>
                        <a:rPr lang="de-DE" sz="1800"/>
                        <a:t> (</a:t>
                      </a:r>
                      <a:r>
                        <a:rPr lang="de-DE" sz="1800" err="1"/>
                        <a:t>Pb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/>
                        <a:t>Nickel-cadmium (</a:t>
                      </a:r>
                      <a:r>
                        <a:rPr lang="de-DE" sz="1800" err="1"/>
                        <a:t>NiCd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1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/>
                        <a:t>Nickel-</a:t>
                      </a:r>
                      <a:r>
                        <a:rPr lang="de-DE" sz="1800" err="1"/>
                        <a:t>metal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hydride</a:t>
                      </a:r>
                      <a:r>
                        <a:rPr lang="de-DE" sz="1800"/>
                        <a:t> (NiMH)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/>
                        <a:t>Lithium-</a:t>
                      </a:r>
                      <a:r>
                        <a:rPr lang="de-DE" sz="1800" err="1"/>
                        <a:t>ion</a:t>
                      </a:r>
                      <a:r>
                        <a:rPr lang="de-DE" sz="1800"/>
                        <a:t> (Li-</a:t>
                      </a:r>
                      <a:r>
                        <a:rPr lang="de-DE" sz="1800" err="1"/>
                        <a:t>ion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/>
                        <a:t>Sodium-nickel </a:t>
                      </a:r>
                      <a:r>
                        <a:rPr lang="de-DE" sz="1800" err="1"/>
                        <a:t>chloride</a:t>
                      </a:r>
                      <a:r>
                        <a:rPr lang="de-DE" sz="1800"/>
                        <a:t> (NaNiCl</a:t>
                      </a:r>
                      <a:r>
                        <a:rPr lang="de-DE" sz="1800" baseline="-25000"/>
                        <a:t>2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81343"/>
                  </a:ext>
                </a:extLst>
              </a:tr>
            </a:tbl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2ABD7999-C503-4B56-BABD-95D86EFC5639}"/>
              </a:ext>
            </a:extLst>
          </p:cNvPr>
          <p:cNvSpPr txBox="1"/>
          <p:nvPr/>
        </p:nvSpPr>
        <p:spPr>
          <a:xfrm>
            <a:off x="1039879" y="1130478"/>
            <a:ext cx="495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Gravimetric</a:t>
            </a:r>
            <a:r>
              <a:rPr lang="de-DE" b="1"/>
              <a:t> Energy-and Power Density</a:t>
            </a:r>
            <a:r>
              <a:rPr lang="de-DE" b="1" baseline="30000"/>
              <a:t>1</a:t>
            </a:r>
            <a:endParaRPr lang="de-DE" b="1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1B78271-482C-4FDC-9370-6CE861ED26D4}"/>
              </a:ext>
            </a:extLst>
          </p:cNvPr>
          <p:cNvGrpSpPr/>
          <p:nvPr/>
        </p:nvGrpSpPr>
        <p:grpSpPr>
          <a:xfrm>
            <a:off x="471477" y="1443968"/>
            <a:ext cx="5569650" cy="3128843"/>
            <a:chOff x="409047" y="911077"/>
            <a:chExt cx="4756503" cy="2747333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5C91AB4-21EE-40D1-B12A-1558B56B8136}"/>
                </a:ext>
              </a:extLst>
            </p:cNvPr>
            <p:cNvGrpSpPr/>
            <p:nvPr/>
          </p:nvGrpSpPr>
          <p:grpSpPr>
            <a:xfrm>
              <a:off x="409047" y="911077"/>
              <a:ext cx="4756503" cy="2499360"/>
              <a:chOff x="437290" y="917710"/>
              <a:chExt cx="4756503" cy="2499360"/>
            </a:xfrm>
          </p:grpSpPr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08B89A50-E7F8-4F2A-B051-7EA046081E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8" t="1689" r="1029" b="2446"/>
              <a:stretch/>
            </p:blipFill>
            <p:spPr>
              <a:xfrm>
                <a:off x="437290" y="917710"/>
                <a:ext cx="4756503" cy="2499360"/>
              </a:xfrm>
              <a:prstGeom prst="rect">
                <a:avLst/>
              </a:prstGeom>
            </p:spPr>
          </p:pic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4DC0395-03A2-4900-BE45-A092647E754C}"/>
                  </a:ext>
                </a:extLst>
              </p:cNvPr>
              <p:cNvSpPr/>
              <p:nvPr/>
            </p:nvSpPr>
            <p:spPr>
              <a:xfrm>
                <a:off x="1429512" y="1981200"/>
                <a:ext cx="100584" cy="97536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D175469-348B-4AE4-ACE9-8E14457577A3}"/>
                  </a:ext>
                </a:extLst>
              </p:cNvPr>
              <p:cNvSpPr/>
              <p:nvPr/>
            </p:nvSpPr>
            <p:spPr>
              <a:xfrm>
                <a:off x="1530096" y="1772549"/>
                <a:ext cx="371856" cy="8491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5A65B85F-DA91-4973-B1EF-5A1C7F750718}"/>
                  </a:ext>
                </a:extLst>
              </p:cNvPr>
              <p:cNvSpPr/>
              <p:nvPr/>
            </p:nvSpPr>
            <p:spPr>
              <a:xfrm>
                <a:off x="1920938" y="1665864"/>
                <a:ext cx="110903" cy="106685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F11971C0-5381-40CB-98AD-CAAFC0453AA8}"/>
                  </a:ext>
                </a:extLst>
              </p:cNvPr>
              <p:cNvSpPr/>
              <p:nvPr/>
            </p:nvSpPr>
            <p:spPr>
              <a:xfrm>
                <a:off x="2395728" y="1402080"/>
                <a:ext cx="182880" cy="140208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D732649-5BCB-40F7-8658-F23161FC3052}"/>
                  </a:ext>
                </a:extLst>
              </p:cNvPr>
              <p:cNvSpPr/>
              <p:nvPr/>
            </p:nvSpPr>
            <p:spPr>
              <a:xfrm>
                <a:off x="2813878" y="2108803"/>
                <a:ext cx="100010" cy="103907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59BA3CD-B636-4FC0-B248-9894D3E398AD}"/>
                </a:ext>
              </a:extLst>
            </p:cNvPr>
            <p:cNvSpPr/>
            <p:nvPr/>
          </p:nvSpPr>
          <p:spPr>
            <a:xfrm>
              <a:off x="618660" y="3488081"/>
              <a:ext cx="140723" cy="137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0773DFA-2FB0-4375-878E-AC60EBECDE0C}"/>
                </a:ext>
              </a:extLst>
            </p:cNvPr>
            <p:cNvSpPr txBox="1"/>
            <p:nvPr/>
          </p:nvSpPr>
          <p:spPr>
            <a:xfrm>
              <a:off x="826685" y="3415186"/>
              <a:ext cx="3398177" cy="2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: </a:t>
              </a:r>
              <a:r>
                <a:rPr lang="de-DE" sz="1200" err="1"/>
                <a:t>Considered</a:t>
              </a:r>
              <a:r>
                <a:rPr lang="de-DE" sz="1200"/>
                <a:t> Point </a:t>
              </a:r>
              <a:r>
                <a:rPr lang="de-DE" sz="1200" err="1"/>
                <a:t>for</a:t>
              </a:r>
              <a:r>
                <a:rPr lang="de-DE" sz="1200"/>
                <a:t> </a:t>
              </a:r>
              <a:r>
                <a:rPr lang="de-DE" sz="1200" err="1"/>
                <a:t>this</a:t>
              </a:r>
              <a:r>
                <a:rPr lang="de-DE" sz="1200"/>
                <a:t> </a:t>
              </a:r>
              <a:r>
                <a:rPr lang="de-DE" sz="1200" err="1"/>
                <a:t>application</a:t>
              </a:r>
              <a:r>
                <a:rPr lang="de-DE" sz="1200"/>
                <a:t>: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4A4CB28D-E055-4C35-9079-97CD5A7158DE}"/>
              </a:ext>
            </a:extLst>
          </p:cNvPr>
          <p:cNvSpPr txBox="1"/>
          <p:nvPr/>
        </p:nvSpPr>
        <p:spPr>
          <a:xfrm>
            <a:off x="384745" y="5218554"/>
            <a:ext cx="1143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1: Budde-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Meiwes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, Heide &amp;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Drillkens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, Julia &amp; Lunz, Benedikt &amp;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Muennix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, Jens &amp; Lehner (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maiden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Rothgang), Susanne &amp;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Kowal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, Julia &amp; Sauer, Dirk. (2013). A review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current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automotive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battery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technology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future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prospects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. Proceedings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Institution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Mechanical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Engineers, Part D: Journal </a:t>
            </a:r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Automobile Engineering. 227. 761-776. 10.1177/0954407013485567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3671F1-F69A-4CDE-B773-C7402FFB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ABE88-633D-4525-9491-5321B72F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968B-B40B-4E2D-BCED-54C59B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r>
              <a:rPr lang="de-DE" sz="1800" dirty="0" err="1">
                <a:latin typeface="Arial"/>
                <a:cs typeface="Arial"/>
              </a:rPr>
              <a:t>Introduction</a:t>
            </a:r>
            <a:endParaRPr lang="de-DE" sz="1800" dirty="0">
              <a:latin typeface="Arial"/>
              <a:cs typeface="Arial"/>
            </a:endParaRPr>
          </a:p>
          <a:p>
            <a:r>
              <a:rPr lang="de-DE" sz="1800" dirty="0" err="1">
                <a:latin typeface="Arial"/>
                <a:cs typeface="Arial"/>
              </a:rPr>
              <a:t>Battery</a:t>
            </a:r>
            <a:r>
              <a:rPr lang="de-DE" sz="1800" dirty="0">
                <a:latin typeface="Arial"/>
                <a:cs typeface="Arial"/>
              </a:rPr>
              <a:t> Technology </a:t>
            </a:r>
            <a:r>
              <a:rPr lang="de-DE" sz="1800" dirty="0" err="1">
                <a:latin typeface="Arial"/>
                <a:cs typeface="Arial"/>
              </a:rPr>
              <a:t>Selection</a:t>
            </a:r>
            <a:endParaRPr lang="de-DE" sz="1800" dirty="0">
              <a:latin typeface="Arial"/>
              <a:cs typeface="Arial"/>
            </a:endParaRPr>
          </a:p>
          <a:p>
            <a:r>
              <a:rPr lang="de-DE" sz="1800" dirty="0" err="1">
                <a:latin typeface="Arial"/>
                <a:cs typeface="Arial"/>
              </a:rPr>
              <a:t>Battery</a:t>
            </a:r>
            <a:r>
              <a:rPr lang="de-DE" sz="1800" dirty="0">
                <a:latin typeface="Arial"/>
                <a:cs typeface="Arial"/>
              </a:rPr>
              <a:t> </a:t>
            </a:r>
            <a:r>
              <a:rPr lang="de-DE" sz="1800" dirty="0" err="1">
                <a:latin typeface="Arial"/>
                <a:cs typeface="Arial"/>
              </a:rPr>
              <a:t>Cell</a:t>
            </a:r>
            <a:r>
              <a:rPr lang="de-DE" sz="1800" dirty="0">
                <a:latin typeface="Arial"/>
                <a:cs typeface="Arial"/>
              </a:rPr>
              <a:t> </a:t>
            </a:r>
            <a:r>
              <a:rPr lang="de-DE" sz="1800" dirty="0" err="1">
                <a:latin typeface="Arial"/>
                <a:cs typeface="Arial"/>
              </a:rPr>
              <a:t>Selection</a:t>
            </a:r>
            <a:r>
              <a:rPr lang="de-DE" sz="1800" dirty="0">
                <a:latin typeface="Arial"/>
                <a:cs typeface="Arial"/>
              </a:rPr>
              <a:t> and Pack Design</a:t>
            </a:r>
          </a:p>
          <a:p>
            <a:r>
              <a:rPr lang="de-DE" sz="1800" dirty="0" err="1">
                <a:latin typeface="Arial"/>
                <a:cs typeface="Arial"/>
              </a:rPr>
              <a:t>Battery</a:t>
            </a:r>
            <a:r>
              <a:rPr lang="de-DE" sz="1800" dirty="0">
                <a:latin typeface="Arial"/>
                <a:cs typeface="Arial"/>
              </a:rPr>
              <a:t> Management System and Cooling System</a:t>
            </a:r>
          </a:p>
          <a:p>
            <a:r>
              <a:rPr lang="de-DE" sz="1800" dirty="0">
                <a:latin typeface="Arial"/>
                <a:cs typeface="Arial"/>
              </a:rPr>
              <a:t>Load Profile </a:t>
            </a:r>
            <a:r>
              <a:rPr lang="de-DE" sz="1800" dirty="0" err="1">
                <a:latin typeface="Arial"/>
                <a:cs typeface="Arial"/>
              </a:rPr>
              <a:t>Estimation</a:t>
            </a:r>
            <a:endParaRPr lang="de-DE" sz="1800" dirty="0">
              <a:latin typeface="Arial"/>
              <a:cs typeface="Arial"/>
            </a:endParaRPr>
          </a:p>
          <a:p>
            <a:r>
              <a:rPr lang="de-DE" sz="1800" dirty="0" err="1">
                <a:latin typeface="Arial"/>
                <a:cs typeface="Arial"/>
              </a:rPr>
              <a:t>Ageing</a:t>
            </a:r>
            <a:endParaRPr lang="de-DE" sz="1800" dirty="0">
              <a:latin typeface="Arial"/>
              <a:cs typeface="Arial"/>
            </a:endParaRPr>
          </a:p>
          <a:p>
            <a:r>
              <a:rPr lang="de-DE" sz="1800" dirty="0" err="1">
                <a:latin typeface="Arial"/>
                <a:cs typeface="Arial"/>
              </a:rPr>
              <a:t>Cost</a:t>
            </a:r>
            <a:r>
              <a:rPr lang="de-DE" sz="1800" dirty="0">
                <a:latin typeface="Arial"/>
                <a:cs typeface="Arial"/>
              </a:rPr>
              <a:t> Analysis</a:t>
            </a:r>
          </a:p>
          <a:p>
            <a:r>
              <a:rPr lang="de-DE" sz="1800" dirty="0" err="1">
                <a:latin typeface="Arial"/>
                <a:cs typeface="Arial"/>
              </a:rPr>
              <a:t>Conclusion</a:t>
            </a:r>
            <a:endParaRPr lang="de-DE" sz="1800" dirty="0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E711C-5508-4B08-99B0-ADB9152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7EA0-53A7-4661-8925-F00D10C6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6E667-9680-4E7C-A186-174838F5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69F-B2D8-4F51-A154-328744CF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+mj-lt"/>
                <a:cs typeface="Arial"/>
              </a:rPr>
              <a:t>Introduction</a:t>
            </a:r>
            <a:endParaRPr lang="en-IN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9EBD-997F-4EE2-BE83-B8FCF4D2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endParaRPr lang="de-DE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1878-3A92-4B9F-8956-ACC61F44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550C-A384-4530-AAF9-FE66955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 40 – Slide by Ajay </a:t>
            </a:r>
            <a:r>
              <a:rPr lang="en-US" err="1"/>
              <a:t>Kajale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B9CA-79D8-471E-87B4-E9549191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feld 14">
            <a:extLst>
              <a:ext uri="{FF2B5EF4-FFF2-40B4-BE49-F238E27FC236}">
                <a16:creationId xmlns:a16="http://schemas.microsoft.com/office/drawing/2014/main" id="{A7F25FB2-6E15-4593-82A0-738EB805A636}"/>
              </a:ext>
            </a:extLst>
          </p:cNvPr>
          <p:cNvSpPr txBox="1"/>
          <p:nvPr/>
        </p:nvSpPr>
        <p:spPr>
          <a:xfrm>
            <a:off x="8633246" y="5686093"/>
            <a:ext cx="4442653" cy="394364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540"/>
              </a:spcAft>
              <a:buClr>
                <a:schemeClr val="tx2"/>
              </a:buClr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Source : </a:t>
            </a:r>
            <a:r>
              <a:rPr lang="en-IN" sz="800">
                <a:solidFill>
                  <a:schemeClr val="bg1">
                    <a:lumMod val="50000"/>
                  </a:schemeClr>
                </a:solidFill>
                <a:latin typeface="+mn-lt"/>
              </a:rPr>
              <a:t>https://www.researchgate.net/publication/336687173 </a:t>
            </a:r>
            <a:endParaRPr lang="de-DE" sz="8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002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F19A-01EC-412D-9680-80D6C6A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Battery</a:t>
            </a:r>
            <a:r>
              <a:rPr lang="de-DE"/>
              <a:t> Technology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58FBC-1BF5-4654-8962-AC2184A7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3EB5-43D2-4FC8-9B99-F0DE64C7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D9294A-DAC3-443C-BD32-0B5F253F5C17}"/>
              </a:ext>
            </a:extLst>
          </p:cNvPr>
          <p:cNvSpPr txBox="1"/>
          <p:nvPr/>
        </p:nvSpPr>
        <p:spPr>
          <a:xfrm>
            <a:off x="384744" y="962428"/>
            <a:ext cx="8424435" cy="25237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2000" b="1" dirty="0" err="1"/>
              <a:t>Criteria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choosing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battery</a:t>
            </a:r>
            <a:r>
              <a:rPr lang="de-DE" sz="2000" b="1" dirty="0"/>
              <a:t> </a:t>
            </a:r>
            <a:r>
              <a:rPr lang="de-DE" sz="2000" b="1" dirty="0" err="1"/>
              <a:t>technology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full</a:t>
            </a:r>
            <a:r>
              <a:rPr lang="de-DE" sz="2000" b="1" dirty="0">
                <a:solidFill>
                  <a:srgbClr val="FF0000"/>
                </a:solidFill>
              </a:rPr>
              <a:t>-hybrid </a:t>
            </a:r>
            <a:r>
              <a:rPr lang="de-DE" sz="2000" b="1" dirty="0" err="1">
                <a:solidFill>
                  <a:srgbClr val="FF0000"/>
                </a:solidFill>
              </a:rPr>
              <a:t>vehicles</a:t>
            </a:r>
            <a:r>
              <a:rPr lang="de-DE" sz="2000" b="1" dirty="0"/>
              <a:t>:</a:t>
            </a:r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 err="1"/>
              <a:t>Gravimetric</a:t>
            </a:r>
            <a:r>
              <a:rPr lang="de-DE" dirty="0"/>
              <a:t> and </a:t>
            </a:r>
            <a:r>
              <a:rPr lang="de-DE" dirty="0" err="1"/>
              <a:t>volumetric</a:t>
            </a:r>
            <a:r>
              <a:rPr lang="de-DE" dirty="0"/>
              <a:t> power </a:t>
            </a:r>
            <a:r>
              <a:rPr lang="de-DE" dirty="0" err="1"/>
              <a:t>density</a:t>
            </a:r>
            <a:endParaRPr lang="de-DE" dirty="0"/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 err="1"/>
              <a:t>Gravimetric</a:t>
            </a:r>
            <a:r>
              <a:rPr lang="de-DE" dirty="0"/>
              <a:t> and </a:t>
            </a:r>
            <a:r>
              <a:rPr lang="de-DE" dirty="0" err="1"/>
              <a:t>volumetric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/>
              <a:t>Energy </a:t>
            </a:r>
            <a:r>
              <a:rPr lang="de-DE" dirty="0" err="1"/>
              <a:t>efficiency</a:t>
            </a:r>
            <a:endParaRPr lang="de-DE" dirty="0"/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lifetime</a:t>
            </a:r>
            <a:endParaRPr lang="de-DE" dirty="0"/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 err="1"/>
              <a:t>Cylce</a:t>
            </a:r>
            <a:r>
              <a:rPr lang="de-DE" dirty="0"/>
              <a:t> </a:t>
            </a:r>
            <a:r>
              <a:rPr lang="de-DE" dirty="0" err="1"/>
              <a:t>lifetime</a:t>
            </a:r>
            <a:endParaRPr lang="de-DE" dirty="0"/>
          </a:p>
          <a:p>
            <a:pPr marL="342900" indent="-342900">
              <a:spcBef>
                <a:spcPts val="600"/>
              </a:spcBef>
              <a:buClr>
                <a:srgbClr val="00549F"/>
              </a:buClr>
              <a:buFont typeface="+mj-lt"/>
              <a:buAutoNum type="arabicPeriod"/>
            </a:pPr>
            <a:r>
              <a:rPr lang="de-DE" dirty="0"/>
              <a:t>Costs</a:t>
            </a:r>
            <a:endParaRPr lang="de-DE" dirty="0">
              <a:cs typeface="Calibri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F74108B-E937-4F05-B7DE-147711C5B78B}"/>
              </a:ext>
            </a:extLst>
          </p:cNvPr>
          <p:cNvSpPr txBox="1"/>
          <p:nvPr/>
        </p:nvSpPr>
        <p:spPr>
          <a:xfrm>
            <a:off x="384744" y="3565545"/>
            <a:ext cx="609289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2000" b="1" err="1"/>
              <a:t>Considered</a:t>
            </a:r>
            <a:r>
              <a:rPr lang="de-DE" sz="2000" b="1"/>
              <a:t> Technologies:</a:t>
            </a:r>
          </a:p>
          <a:p>
            <a:pPr marL="285750" indent="-285750">
              <a:spcBef>
                <a:spcPts val="600"/>
              </a:spcBef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de-DE"/>
              <a:t>Lead-</a:t>
            </a:r>
            <a:r>
              <a:rPr lang="de-DE" err="1"/>
              <a:t>acid</a:t>
            </a:r>
            <a:r>
              <a:rPr lang="de-DE"/>
              <a:t> (</a:t>
            </a:r>
            <a:r>
              <a:rPr lang="de-DE" err="1"/>
              <a:t>Pb</a:t>
            </a:r>
            <a:r>
              <a:rPr lang="de-DE"/>
              <a:t>)</a:t>
            </a:r>
          </a:p>
          <a:p>
            <a:pPr marL="285750" indent="-285750">
              <a:spcBef>
                <a:spcPts val="600"/>
              </a:spcBef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de-DE"/>
              <a:t>Nickel-cadmium (</a:t>
            </a:r>
            <a:r>
              <a:rPr lang="de-DE" err="1"/>
              <a:t>NiCd</a:t>
            </a:r>
            <a:r>
              <a:rPr lang="de-DE"/>
              <a:t>)</a:t>
            </a:r>
          </a:p>
          <a:p>
            <a:pPr marL="285750" indent="-285750">
              <a:spcBef>
                <a:spcPts val="600"/>
              </a:spcBef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de-DE"/>
              <a:t>Nickel-</a:t>
            </a:r>
            <a:r>
              <a:rPr lang="de-DE" err="1"/>
              <a:t>metal</a:t>
            </a:r>
            <a:r>
              <a:rPr lang="de-DE"/>
              <a:t> </a:t>
            </a:r>
            <a:r>
              <a:rPr lang="de-DE" err="1"/>
              <a:t>hydride</a:t>
            </a:r>
            <a:r>
              <a:rPr lang="de-DE"/>
              <a:t> (NiMH)</a:t>
            </a:r>
          </a:p>
          <a:p>
            <a:pPr marL="285750" indent="-285750">
              <a:spcBef>
                <a:spcPts val="600"/>
              </a:spcBef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de-DE"/>
              <a:t>Lithium-</a:t>
            </a:r>
            <a:r>
              <a:rPr lang="de-DE" err="1"/>
              <a:t>ion</a:t>
            </a:r>
            <a:r>
              <a:rPr lang="de-DE"/>
              <a:t> (Li-</a:t>
            </a:r>
            <a:r>
              <a:rPr lang="de-DE" err="1"/>
              <a:t>ion</a:t>
            </a:r>
            <a:r>
              <a:rPr lang="de-DE"/>
              <a:t>)</a:t>
            </a:r>
          </a:p>
          <a:p>
            <a:pPr marL="285750" indent="-285750">
              <a:spcBef>
                <a:spcPts val="600"/>
              </a:spcBef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de-DE"/>
              <a:t>Sodium-nickel </a:t>
            </a:r>
            <a:r>
              <a:rPr lang="de-DE" err="1"/>
              <a:t>chloride</a:t>
            </a:r>
            <a:r>
              <a:rPr lang="de-DE"/>
              <a:t> (NaNiCl</a:t>
            </a:r>
            <a:r>
              <a:rPr lang="de-DE" baseline="-25000"/>
              <a:t>2</a:t>
            </a:r>
            <a:r>
              <a:rPr lang="de-DE"/>
              <a:t>)</a:t>
            </a:r>
          </a:p>
        </p:txBody>
      </p:sp>
      <p:pic>
        <p:nvPicPr>
          <p:cNvPr id="12" name="Grafik 11" descr="Auto Silhouette">
            <a:extLst>
              <a:ext uri="{FF2B5EF4-FFF2-40B4-BE49-F238E27FC236}">
                <a16:creationId xmlns:a16="http://schemas.microsoft.com/office/drawing/2014/main" id="{F4B2A04D-F7FC-4841-9AF0-4D6D7B60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5313" y="4325702"/>
            <a:ext cx="914400" cy="914400"/>
          </a:xfrm>
          <a:prstGeom prst="rect">
            <a:avLst/>
          </a:prstGeom>
        </p:spPr>
      </p:pic>
      <p:pic>
        <p:nvPicPr>
          <p:cNvPr id="14" name="Grafik 13" descr="Cabriolet Silhouette">
            <a:extLst>
              <a:ext uri="{FF2B5EF4-FFF2-40B4-BE49-F238E27FC236}">
                <a16:creationId xmlns:a16="http://schemas.microsoft.com/office/drawing/2014/main" id="{19C0BE80-A72C-4827-96F4-A35D7E08D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7075" y="4409424"/>
            <a:ext cx="914400" cy="914400"/>
          </a:xfrm>
          <a:prstGeom prst="rect">
            <a:avLst/>
          </a:prstGeom>
        </p:spPr>
      </p:pic>
      <p:pic>
        <p:nvPicPr>
          <p:cNvPr id="16" name="Grafik 15" descr="Akku Silhouette">
            <a:extLst>
              <a:ext uri="{FF2B5EF4-FFF2-40B4-BE49-F238E27FC236}">
                <a16:creationId xmlns:a16="http://schemas.microsoft.com/office/drawing/2014/main" id="{FD3131D9-EA7D-40B6-AA4B-22BE4048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5313" y="2758246"/>
            <a:ext cx="914400" cy="914400"/>
          </a:xfrm>
          <a:prstGeom prst="rect">
            <a:avLst/>
          </a:prstGeom>
        </p:spPr>
      </p:pic>
      <p:pic>
        <p:nvPicPr>
          <p:cNvPr id="18" name="Grafik 17" descr="eingesteckt ausgesteckt Silhouette">
            <a:extLst>
              <a:ext uri="{FF2B5EF4-FFF2-40B4-BE49-F238E27FC236}">
                <a16:creationId xmlns:a16="http://schemas.microsoft.com/office/drawing/2014/main" id="{A0B48DCE-054A-4548-BEDC-EAE23AA74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4779" y="1751723"/>
            <a:ext cx="914400" cy="914400"/>
          </a:xfrm>
          <a:prstGeom prst="rect">
            <a:avLst/>
          </a:prstGeom>
        </p:spPr>
      </p:pic>
      <p:pic>
        <p:nvPicPr>
          <p:cNvPr id="20" name="Grafik 19" descr="Blitz Silhouette">
            <a:extLst>
              <a:ext uri="{FF2B5EF4-FFF2-40B4-BE49-F238E27FC236}">
                <a16:creationId xmlns:a16="http://schemas.microsoft.com/office/drawing/2014/main" id="{51EC954B-94B0-476C-BA88-A50969AC4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9425" y="2830417"/>
            <a:ext cx="914400" cy="9144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6B40EFC-E701-4A80-96F2-B0E88947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Battery</a:t>
            </a:r>
            <a:r>
              <a:rPr lang="de-DE"/>
              <a:t> Technologies – </a:t>
            </a:r>
            <a:r>
              <a:rPr lang="de-DE" err="1"/>
              <a:t>Volumetric</a:t>
            </a:r>
            <a:r>
              <a:rPr lang="de-DE"/>
              <a:t> Energy Density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D00E084-EB9B-444F-AC47-81489619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15651"/>
              </p:ext>
            </p:extLst>
          </p:nvPr>
        </p:nvGraphicFramePr>
        <p:xfrm>
          <a:off x="5939681" y="1154112"/>
          <a:ext cx="5867576" cy="357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082">
                  <a:extLst>
                    <a:ext uri="{9D8B030D-6E8A-4147-A177-3AD203B41FA5}">
                      <a16:colId xmlns:a16="http://schemas.microsoft.com/office/drawing/2014/main" val="1205078336"/>
                    </a:ext>
                  </a:extLst>
                </a:gridCol>
                <a:gridCol w="2467494">
                  <a:extLst>
                    <a:ext uri="{9D8B030D-6E8A-4147-A177-3AD203B41FA5}">
                      <a16:colId xmlns:a16="http://schemas.microsoft.com/office/drawing/2014/main" val="2074011743"/>
                    </a:ext>
                  </a:extLst>
                </a:gridCol>
              </a:tblGrid>
              <a:tr h="759000">
                <a:tc>
                  <a:txBody>
                    <a:bodyPr/>
                    <a:lstStyle/>
                    <a:p>
                      <a:r>
                        <a:rPr lang="de-DE" sz="180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Volumetric Energy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80532"/>
                  </a:ext>
                </a:extLst>
              </a:tr>
              <a:tr h="433714">
                <a:tc>
                  <a:txBody>
                    <a:bodyPr/>
                    <a:lstStyle/>
                    <a:p>
                      <a:r>
                        <a:rPr lang="de-DE" sz="1800"/>
                        <a:t>Lead-</a:t>
                      </a:r>
                      <a:r>
                        <a:rPr lang="de-DE" sz="1800" err="1"/>
                        <a:t>acid</a:t>
                      </a:r>
                      <a:r>
                        <a:rPr lang="de-DE" sz="1800"/>
                        <a:t> (</a:t>
                      </a:r>
                      <a:r>
                        <a:rPr lang="de-DE" sz="1800" err="1"/>
                        <a:t>Pb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70851"/>
                  </a:ext>
                </a:extLst>
              </a:tr>
              <a:tr h="433714">
                <a:tc>
                  <a:txBody>
                    <a:bodyPr/>
                    <a:lstStyle/>
                    <a:p>
                      <a:r>
                        <a:rPr lang="de-DE" sz="1800"/>
                        <a:t>Nickel-cadmium (</a:t>
                      </a:r>
                      <a:r>
                        <a:rPr lang="de-DE" sz="1800" err="1"/>
                        <a:t>NiCd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20174"/>
                  </a:ext>
                </a:extLst>
              </a:tr>
              <a:tr h="759000">
                <a:tc>
                  <a:txBody>
                    <a:bodyPr/>
                    <a:lstStyle/>
                    <a:p>
                      <a:r>
                        <a:rPr lang="de-DE" sz="1800"/>
                        <a:t>Nickel-</a:t>
                      </a:r>
                      <a:r>
                        <a:rPr lang="de-DE" sz="1800" err="1"/>
                        <a:t>metal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hydride</a:t>
                      </a:r>
                      <a:r>
                        <a:rPr lang="de-DE" sz="1800"/>
                        <a:t> (NiMH)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9921"/>
                  </a:ext>
                </a:extLst>
              </a:tr>
              <a:tr h="433714">
                <a:tc>
                  <a:txBody>
                    <a:bodyPr/>
                    <a:lstStyle/>
                    <a:p>
                      <a:r>
                        <a:rPr lang="de-DE" sz="1800"/>
                        <a:t>Lithium-</a:t>
                      </a:r>
                      <a:r>
                        <a:rPr lang="de-DE" sz="1800" err="1"/>
                        <a:t>ion</a:t>
                      </a:r>
                      <a:r>
                        <a:rPr lang="de-DE" sz="1800"/>
                        <a:t> (Li-</a:t>
                      </a:r>
                      <a:r>
                        <a:rPr lang="de-DE" sz="1800" err="1"/>
                        <a:t>ion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42321"/>
                  </a:ext>
                </a:extLst>
              </a:tr>
              <a:tr h="759000">
                <a:tc>
                  <a:txBody>
                    <a:bodyPr/>
                    <a:lstStyle/>
                    <a:p>
                      <a:pPr algn="l"/>
                      <a:r>
                        <a:rPr lang="de-DE" sz="1800"/>
                        <a:t>Sodium-nickel </a:t>
                      </a:r>
                      <a:r>
                        <a:rPr lang="de-DE" sz="1800" err="1"/>
                        <a:t>chloride</a:t>
                      </a:r>
                      <a:r>
                        <a:rPr lang="de-DE" sz="1800"/>
                        <a:t> (NaNiCl</a:t>
                      </a:r>
                      <a:r>
                        <a:rPr lang="de-DE" sz="1800" baseline="-25000"/>
                        <a:t>2</a:t>
                      </a:r>
                      <a:r>
                        <a:rPr lang="de-DE" sz="1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02571"/>
                  </a:ext>
                </a:extLst>
              </a:tr>
            </a:tbl>
          </a:graphicData>
        </a:graphic>
      </p:graphicFrame>
      <p:pic>
        <p:nvPicPr>
          <p:cNvPr id="27" name="Grafik 26">
            <a:extLst>
              <a:ext uri="{FF2B5EF4-FFF2-40B4-BE49-F238E27FC236}">
                <a16:creationId xmlns:a16="http://schemas.microsoft.com/office/drawing/2014/main" id="{6E3944C2-DA2A-4103-87D6-5E1D1376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15" y="1489016"/>
            <a:ext cx="5381172" cy="2969863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DBB11C5-2ED9-4F39-8C64-40F61A0978DE}"/>
              </a:ext>
            </a:extLst>
          </p:cNvPr>
          <p:cNvSpPr txBox="1"/>
          <p:nvPr/>
        </p:nvSpPr>
        <p:spPr>
          <a:xfrm>
            <a:off x="1359018" y="1114299"/>
            <a:ext cx="347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Volumetric</a:t>
            </a:r>
            <a:r>
              <a:rPr lang="de-DE" b="1"/>
              <a:t> Energy Density</a:t>
            </a:r>
            <a:r>
              <a:rPr lang="de-DE" b="1" baseline="30000"/>
              <a:t>1</a:t>
            </a:r>
            <a:endParaRPr lang="de-DE" b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D25EF5-AA45-4BCD-93D9-ABF0AC4B3460}"/>
              </a:ext>
            </a:extLst>
          </p:cNvPr>
          <p:cNvSpPr txBox="1"/>
          <p:nvPr/>
        </p:nvSpPr>
        <p:spPr>
          <a:xfrm>
            <a:off x="324340" y="5685782"/>
            <a:ext cx="7381187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1: https://upload.wikimedia.org/wikipedia/commons/c/c9/Secondary_cell_energy_density.svg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FDE5A0-47B1-4FD3-9422-8A080350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A7F9E-3533-4C99-A021-C8E8987F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Battery</a:t>
            </a:r>
            <a:r>
              <a:rPr lang="de-DE">
                <a:latin typeface="Arial"/>
                <a:cs typeface="Arial"/>
              </a:rPr>
              <a:t> Technologies – </a:t>
            </a:r>
            <a:r>
              <a:rPr lang="de-DE" err="1">
                <a:latin typeface="Arial"/>
                <a:cs typeface="Arial"/>
              </a:rPr>
              <a:t>Gravimetric</a:t>
            </a:r>
            <a:r>
              <a:rPr lang="de-DE">
                <a:latin typeface="Arial"/>
                <a:cs typeface="Arial"/>
              </a:rPr>
              <a:t> Power- and Energy Density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3F2D3-2DE8-46E7-BC08-50E3942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3262B-6041-4C6C-8A64-234F7CDF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elle 7">
            <a:extLst>
              <a:ext uri="{FF2B5EF4-FFF2-40B4-BE49-F238E27FC236}">
                <a16:creationId xmlns:a16="http://schemas.microsoft.com/office/drawing/2014/main" id="{6CBBCF7E-8DDF-465E-9BCF-7BFEFE912C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7607" y="1154113"/>
          <a:ext cx="55696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35">
                  <a:extLst>
                    <a:ext uri="{9D8B030D-6E8A-4147-A177-3AD203B41FA5}">
                      <a16:colId xmlns:a16="http://schemas.microsoft.com/office/drawing/2014/main" val="149439886"/>
                    </a:ext>
                  </a:extLst>
                </a:gridCol>
                <a:gridCol w="2800653">
                  <a:extLst>
                    <a:ext uri="{9D8B030D-6E8A-4147-A177-3AD203B41FA5}">
                      <a16:colId xmlns:a16="http://schemas.microsoft.com/office/drawing/2014/main" val="2564458023"/>
                    </a:ext>
                  </a:extLst>
                </a:gridCol>
                <a:gridCol w="1279562">
                  <a:extLst>
                    <a:ext uri="{9D8B030D-6E8A-4147-A177-3AD203B41FA5}">
                      <a16:colId xmlns:a16="http://schemas.microsoft.com/office/drawing/2014/main" val="409209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err="1"/>
                        <a:t>Theoretical</a:t>
                      </a:r>
                      <a:r>
                        <a:rPr lang="de-DE" sz="1800"/>
                        <a:t> Minimum </a:t>
                      </a:r>
                      <a:r>
                        <a:rPr lang="de-DE" sz="1800" err="1"/>
                        <a:t>Weight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for</a:t>
                      </a:r>
                      <a:r>
                        <a:rPr lang="de-DE" sz="1800"/>
                        <a:t> 70 kW Power and 1 kWh </a:t>
                      </a:r>
                      <a:r>
                        <a:rPr lang="de-DE" sz="1800" err="1"/>
                        <a:t>Capacity</a:t>
                      </a:r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Critical </a:t>
                      </a:r>
                      <a:r>
                        <a:rPr lang="de-DE" sz="1800" err="1"/>
                        <a:t>Factor</a:t>
                      </a:r>
                      <a:endParaRPr lang="de-DE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87106"/>
                  </a:ext>
                </a:extLst>
              </a:tr>
              <a:tr h="198403">
                <a:tc>
                  <a:txBody>
                    <a:bodyPr/>
                    <a:lstStyle/>
                    <a:p>
                      <a:r>
                        <a:rPr lang="de-DE" sz="1800"/>
                        <a:t>Lead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200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53830"/>
                  </a:ext>
                </a:extLst>
              </a:tr>
              <a:tr h="198403">
                <a:tc>
                  <a:txBody>
                    <a:bodyPr/>
                    <a:lstStyle/>
                    <a:p>
                      <a:r>
                        <a:rPr lang="de-DE" sz="1800" err="1"/>
                        <a:t>NiCd</a:t>
                      </a:r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70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96858"/>
                  </a:ext>
                </a:extLst>
              </a:tr>
              <a:tr h="198403">
                <a:tc>
                  <a:txBody>
                    <a:bodyPr/>
                    <a:lstStyle/>
                    <a:p>
                      <a:r>
                        <a:rPr lang="de-DE" sz="1800"/>
                        <a:t>NiMH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37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8460"/>
                  </a:ext>
                </a:extLst>
              </a:tr>
              <a:tr h="198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Lithium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14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16282"/>
                  </a:ext>
                </a:extLst>
              </a:tr>
              <a:tr h="198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NaNiCl</a:t>
                      </a:r>
                      <a:r>
                        <a:rPr lang="de-DE" sz="1800" baseline="-2500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460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34160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706D411D-DCA5-47C6-923A-8B691126539E}"/>
              </a:ext>
            </a:extLst>
          </p:cNvPr>
          <p:cNvSpPr txBox="1"/>
          <p:nvPr/>
        </p:nvSpPr>
        <p:spPr>
          <a:xfrm>
            <a:off x="6799544" y="4306226"/>
            <a:ext cx="40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technologies</a:t>
            </a:r>
            <a:r>
              <a:rPr lang="de-DE"/>
              <a:t>,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gravimetric</a:t>
            </a:r>
            <a:r>
              <a:rPr lang="de-DE"/>
              <a:t> power </a:t>
            </a:r>
            <a:r>
              <a:rPr lang="de-DE" err="1"/>
              <a:t>density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critical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given</a:t>
            </a:r>
            <a:r>
              <a:rPr lang="de-DE"/>
              <a:t> </a:t>
            </a:r>
            <a:r>
              <a:rPr lang="de-DE" err="1"/>
              <a:t>application</a:t>
            </a:r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3AFD3C4-60F6-440B-9F1A-9958EF54DBD8}"/>
              </a:ext>
            </a:extLst>
          </p:cNvPr>
          <p:cNvSpPr/>
          <p:nvPr/>
        </p:nvSpPr>
        <p:spPr>
          <a:xfrm>
            <a:off x="6705207" y="4204850"/>
            <a:ext cx="4214802" cy="1184988"/>
          </a:xfrm>
          <a:prstGeom prst="rect">
            <a:avLst/>
          </a:prstGeom>
          <a:noFill/>
          <a:ln w="381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F616E0C-617E-4096-826A-979413000A34}"/>
              </a:ext>
            </a:extLst>
          </p:cNvPr>
          <p:cNvGrpSpPr/>
          <p:nvPr/>
        </p:nvGrpSpPr>
        <p:grpSpPr>
          <a:xfrm>
            <a:off x="471477" y="1443968"/>
            <a:ext cx="5569650" cy="3128843"/>
            <a:chOff x="409047" y="911077"/>
            <a:chExt cx="4756503" cy="2747333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1BD9BB0-D073-4F3E-A270-6A329B06AE98}"/>
                </a:ext>
              </a:extLst>
            </p:cNvPr>
            <p:cNvGrpSpPr/>
            <p:nvPr/>
          </p:nvGrpSpPr>
          <p:grpSpPr>
            <a:xfrm>
              <a:off x="409047" y="911077"/>
              <a:ext cx="4756503" cy="2499360"/>
              <a:chOff x="437290" y="917710"/>
              <a:chExt cx="4756503" cy="2499360"/>
            </a:xfrm>
          </p:grpSpPr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5E12DF6A-1C44-49A1-AD38-5DA04375AD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8" t="1689" r="1029" b="2446"/>
              <a:stretch/>
            </p:blipFill>
            <p:spPr>
              <a:xfrm>
                <a:off x="437290" y="917710"/>
                <a:ext cx="4756503" cy="2499360"/>
              </a:xfrm>
              <a:prstGeom prst="rect">
                <a:avLst/>
              </a:prstGeom>
            </p:spPr>
          </p:pic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8F87B82-C7E7-4C0D-87F7-818950A6FE65}"/>
                  </a:ext>
                </a:extLst>
              </p:cNvPr>
              <p:cNvSpPr/>
              <p:nvPr/>
            </p:nvSpPr>
            <p:spPr>
              <a:xfrm>
                <a:off x="1429512" y="1981200"/>
                <a:ext cx="100584" cy="97536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CDD4603-B0C5-4B74-9FCC-FF76F1A5D322}"/>
                  </a:ext>
                </a:extLst>
              </p:cNvPr>
              <p:cNvSpPr/>
              <p:nvPr/>
            </p:nvSpPr>
            <p:spPr>
              <a:xfrm>
                <a:off x="1530096" y="1772549"/>
                <a:ext cx="371856" cy="8491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DAFD933E-D4DF-42D1-8154-D98995524826}"/>
                  </a:ext>
                </a:extLst>
              </p:cNvPr>
              <p:cNvSpPr/>
              <p:nvPr/>
            </p:nvSpPr>
            <p:spPr>
              <a:xfrm>
                <a:off x="1920938" y="1665864"/>
                <a:ext cx="110903" cy="106685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D13DAE99-75FE-45E5-BFE1-15DDCDBCD71B}"/>
                  </a:ext>
                </a:extLst>
              </p:cNvPr>
              <p:cNvSpPr/>
              <p:nvPr/>
            </p:nvSpPr>
            <p:spPr>
              <a:xfrm>
                <a:off x="2395728" y="1402080"/>
                <a:ext cx="182880" cy="140208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C930CD77-B7DE-409E-BC7D-3BEDA789DBA2}"/>
                  </a:ext>
                </a:extLst>
              </p:cNvPr>
              <p:cNvSpPr/>
              <p:nvPr/>
            </p:nvSpPr>
            <p:spPr>
              <a:xfrm>
                <a:off x="2813878" y="2108803"/>
                <a:ext cx="100010" cy="103907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B57DC65-2633-405D-A40E-D5D24293DAE2}"/>
                </a:ext>
              </a:extLst>
            </p:cNvPr>
            <p:cNvSpPr/>
            <p:nvPr/>
          </p:nvSpPr>
          <p:spPr>
            <a:xfrm>
              <a:off x="618660" y="3488081"/>
              <a:ext cx="140723" cy="137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640E852-AA70-4643-88B9-CD3211D94857}"/>
                </a:ext>
              </a:extLst>
            </p:cNvPr>
            <p:cNvSpPr txBox="1"/>
            <p:nvPr/>
          </p:nvSpPr>
          <p:spPr>
            <a:xfrm>
              <a:off x="826685" y="3415186"/>
              <a:ext cx="3398177" cy="2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/>
                <a:t>: </a:t>
              </a:r>
              <a:r>
                <a:rPr lang="de-DE" sz="1200" err="1"/>
                <a:t>Considered</a:t>
              </a:r>
              <a:r>
                <a:rPr lang="de-DE" sz="1200"/>
                <a:t> Point </a:t>
              </a:r>
              <a:r>
                <a:rPr lang="de-DE" sz="1200" err="1"/>
                <a:t>for</a:t>
              </a:r>
              <a:r>
                <a:rPr lang="de-DE" sz="1200"/>
                <a:t> </a:t>
              </a:r>
              <a:r>
                <a:rPr lang="de-DE" sz="1200" err="1"/>
                <a:t>this</a:t>
              </a:r>
              <a:r>
                <a:rPr lang="de-DE" sz="1200"/>
                <a:t> </a:t>
              </a:r>
              <a:r>
                <a:rPr lang="de-DE" sz="1200" err="1"/>
                <a:t>application</a:t>
              </a:r>
              <a:r>
                <a:rPr lang="de-DE" sz="1200"/>
                <a:t>: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52ECAD16-8B7E-45F4-A1F1-1C0CF94A7ABF}"/>
              </a:ext>
            </a:extLst>
          </p:cNvPr>
          <p:cNvSpPr txBox="1"/>
          <p:nvPr/>
        </p:nvSpPr>
        <p:spPr>
          <a:xfrm>
            <a:off x="1039879" y="1130478"/>
            <a:ext cx="495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Gravimetric</a:t>
            </a:r>
            <a:r>
              <a:rPr lang="de-DE" b="1"/>
              <a:t> Energy-and Power Density</a:t>
            </a:r>
            <a:r>
              <a:rPr lang="de-DE" b="1" baseline="30000"/>
              <a:t>1</a:t>
            </a:r>
            <a:endParaRPr lang="de-DE" b="1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255982C-0779-4F41-9A60-14D6696D14B0}"/>
              </a:ext>
            </a:extLst>
          </p:cNvPr>
          <p:cNvSpPr txBox="1"/>
          <p:nvPr/>
        </p:nvSpPr>
        <p:spPr>
          <a:xfrm>
            <a:off x="339681" y="5572948"/>
            <a:ext cx="1081077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1: Budde-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Meiwes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Heide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Drillkens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Julia &amp; Lunz, Benedikt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Muennix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Jens &amp; Lehner (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maiden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name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Rothgang), Susanne &amp;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Kowal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Julia &amp; Sauer, Dirk. (2013). A review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current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automotive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battery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technology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future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prospects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Proceedings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Institution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Mechanical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Engineers, Part D: Journal </a:t>
            </a:r>
            <a:r>
              <a:rPr lang="de-DE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e-DE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Automobile Engineering. 227. 761-776. 10.1177/0954407013485567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D727F1-DD2A-4FA2-8DE3-37C66DAF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198BF-690E-4DB0-AC0A-59FF26D1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Battery</a:t>
            </a:r>
            <a:r>
              <a:rPr lang="de-DE"/>
              <a:t> Technologies – </a:t>
            </a:r>
            <a:r>
              <a:rPr lang="de-DE" err="1"/>
              <a:t>Overview</a:t>
            </a:r>
            <a:r>
              <a:rPr lang="de-DE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EC7F7-CC24-44B1-A4C1-89F111ED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89FB6-1F6F-406A-B25F-2A7F4E3F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90277B9B-71A1-4442-AFAF-7B341E55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66385"/>
              </p:ext>
            </p:extLst>
          </p:nvPr>
        </p:nvGraphicFramePr>
        <p:xfrm>
          <a:off x="401980" y="1182246"/>
          <a:ext cx="114145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75">
                  <a:extLst>
                    <a:ext uri="{9D8B030D-6E8A-4147-A177-3AD203B41FA5}">
                      <a16:colId xmlns:a16="http://schemas.microsoft.com/office/drawing/2014/main" val="2804842068"/>
                    </a:ext>
                  </a:extLst>
                </a:gridCol>
                <a:gridCol w="1844842">
                  <a:extLst>
                    <a:ext uri="{9D8B030D-6E8A-4147-A177-3AD203B41FA5}">
                      <a16:colId xmlns:a16="http://schemas.microsoft.com/office/drawing/2014/main" val="3660150883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3853941601"/>
                    </a:ext>
                  </a:extLst>
                </a:gridCol>
                <a:gridCol w="850526">
                  <a:extLst>
                    <a:ext uri="{9D8B030D-6E8A-4147-A177-3AD203B41FA5}">
                      <a16:colId xmlns:a16="http://schemas.microsoft.com/office/drawing/2014/main" val="3257446255"/>
                    </a:ext>
                  </a:extLst>
                </a:gridCol>
                <a:gridCol w="1049534">
                  <a:extLst>
                    <a:ext uri="{9D8B030D-6E8A-4147-A177-3AD203B41FA5}">
                      <a16:colId xmlns:a16="http://schemas.microsoft.com/office/drawing/2014/main" val="4147517127"/>
                    </a:ext>
                  </a:extLst>
                </a:gridCol>
                <a:gridCol w="1035146">
                  <a:extLst>
                    <a:ext uri="{9D8B030D-6E8A-4147-A177-3AD203B41FA5}">
                      <a16:colId xmlns:a16="http://schemas.microsoft.com/office/drawing/2014/main" val="718411823"/>
                    </a:ext>
                  </a:extLst>
                </a:gridCol>
                <a:gridCol w="887147">
                  <a:extLst>
                    <a:ext uri="{9D8B030D-6E8A-4147-A177-3AD203B41FA5}">
                      <a16:colId xmlns:a16="http://schemas.microsoft.com/office/drawing/2014/main" val="922563036"/>
                    </a:ext>
                  </a:extLst>
                </a:gridCol>
                <a:gridCol w="2998412">
                  <a:extLst>
                    <a:ext uri="{9D8B030D-6E8A-4147-A177-3AD203B41FA5}">
                      <a16:colId xmlns:a16="http://schemas.microsoft.com/office/drawing/2014/main" val="2542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Arial"/>
                        </a:rPr>
                        <a:t>Efficiency</a:t>
                      </a:r>
                      <a:r>
                        <a:rPr lang="de-DE" sz="1800" b="1" i="0" u="none" strike="noStrike" baseline="30000" noProof="0">
                          <a:latin typeface="Arial"/>
                        </a:rPr>
                        <a:t>[1][2][3]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Power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Energy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Safety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other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6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Lead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~ 85 %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Highest recycling quotes of all technologies (&gt;95 %)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NiCd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70 % - 85 %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>
                          <a:solidFill>
                            <a:schemeClr val="accent3"/>
                          </a:solidFill>
                        </a:rPr>
                        <a:t>Mature</a:t>
                      </a:r>
                      <a:r>
                        <a:rPr lang="de-D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de-DE" err="1">
                          <a:solidFill>
                            <a:schemeClr val="accent3"/>
                          </a:solidFill>
                        </a:rPr>
                        <a:t>technology</a:t>
                      </a:r>
                      <a:endParaRPr lang="de-DE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9105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de-DE"/>
                        <a:t>NiMH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70 % - 80 %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FF0000"/>
                          </a:solidFill>
                        </a:rPr>
                        <a:t>Poor </a:t>
                      </a:r>
                      <a:r>
                        <a:rPr lang="de-DE" err="1">
                          <a:solidFill>
                            <a:srgbClr val="FF0000"/>
                          </a:solidFill>
                        </a:rPr>
                        <a:t>deep-temperature</a:t>
                      </a:r>
                      <a:r>
                        <a:rPr lang="de-D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err="1">
                          <a:solidFill>
                            <a:srgbClr val="FF0000"/>
                          </a:solidFill>
                        </a:rPr>
                        <a:t>performance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4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Lithium 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85 % - 98 %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>
                          <a:solidFill>
                            <a:srgbClr val="FF0000"/>
                          </a:solidFill>
                        </a:rPr>
                        <a:t>Do not offer a mechanism for overcharging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1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/>
                        <a:t>NaNiCl</a:t>
                      </a:r>
                      <a:r>
                        <a:rPr lang="de-DE" baseline="-25000"/>
                        <a:t>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78% - 85 %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High </a:t>
                      </a:r>
                      <a:r>
                        <a:rPr lang="de-DE" err="1">
                          <a:solidFill>
                            <a:srgbClr val="FF0000"/>
                          </a:solidFill>
                        </a:rPr>
                        <a:t>operating</a:t>
                      </a:r>
                      <a:r>
                        <a:rPr lang="de-D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err="1">
                          <a:solidFill>
                            <a:srgbClr val="FF0000"/>
                          </a:solidFill>
                        </a:rPr>
                        <a:t>temperature</a:t>
                      </a:r>
                      <a:r>
                        <a:rPr lang="de-DE">
                          <a:solidFill>
                            <a:srgbClr val="FF0000"/>
                          </a:solidFill>
                        </a:rPr>
                        <a:t> (300 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32839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7E37304-889B-40EC-9234-E4C52E127D9F}"/>
              </a:ext>
            </a:extLst>
          </p:cNvPr>
          <p:cNvSpPr/>
          <p:nvPr/>
        </p:nvSpPr>
        <p:spPr>
          <a:xfrm>
            <a:off x="2370740" y="5295310"/>
            <a:ext cx="7455160" cy="524825"/>
          </a:xfrm>
          <a:prstGeom prst="rect">
            <a:avLst/>
          </a:prstGeom>
          <a:noFill/>
          <a:ln w="38100"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rgbClr val="00549F"/>
              </a:buClr>
              <a:buFont typeface="Wingdings" panose="05000000000000000000" pitchFamily="2" charset="2"/>
              <a:buChar char="à"/>
            </a:pPr>
            <a:r>
              <a:rPr lang="en-US" b="1">
                <a:solidFill>
                  <a:schemeClr val="tx1"/>
                </a:solidFill>
              </a:rPr>
              <a:t>Lithium-ion battery meets the criteria for this application best</a:t>
            </a:r>
            <a:endParaRPr lang="de-DE" b="1">
              <a:solidFill>
                <a:schemeClr val="tx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7495A13-E9AB-4817-A4FB-A5D9A35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D00B9-54CD-4A3A-B3EC-0294D6F8B918}"/>
              </a:ext>
            </a:extLst>
          </p:cNvPr>
          <p:cNvSpPr txBox="1"/>
          <p:nvPr/>
        </p:nvSpPr>
        <p:spPr>
          <a:xfrm>
            <a:off x="532770" y="4818040"/>
            <a:ext cx="1123319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[1]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Soloveichik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80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Grigorii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L.. “Battery technologies for large-scale stationary energy storage.” </a:t>
            </a:r>
            <a:r>
              <a:rPr lang="en-US" sz="800" i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Annual review of chemical and biomolecular engineering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 2 (2011): 503-27 </a:t>
            </a:r>
            <a:endParaRPr lang="en-US" sz="80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[2] </a:t>
            </a:r>
            <a:r>
              <a:rPr lang="en-US" sz="800" u="sng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https://www.sciencedirect.com/topics/earth-and-planetary-sciences/nickel-cadmium-battery#:~:text=NiCd%20batteries%20cool%20as%20they,have%20claimed%20up%20to%2085%25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r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[3] </a:t>
            </a:r>
            <a:r>
              <a:rPr lang="en-US" sz="800" u="sng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https://www.sciencedirect.com/topics/engineering/ah-efficiency#:~:text=Lead%E2%80%93acid%20batteries%20typically%20have,the%20higher%20is%20the%20efficiency</a:t>
            </a:r>
            <a:endParaRPr lang="en-US" sz="80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14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7E40D-5C31-4C36-A335-20523A6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Battery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Cell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FEF45-F870-4CA7-87D7-0508AF77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45" y="1151999"/>
            <a:ext cx="4867813" cy="4542930"/>
          </a:xfrm>
        </p:spPr>
        <p:txBody>
          <a:bodyPr lIns="0" tIns="0" rIns="0" bIns="0" anchor="t"/>
          <a:lstStyle/>
          <a:p>
            <a:pPr lvl="1"/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D4C96-07E9-49C5-B33C-4575D28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26BB7-0073-4A0C-9970-484EA722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D4FE2-1492-4629-8EEE-67322D176B2E}"/>
              </a:ext>
            </a:extLst>
          </p:cNvPr>
          <p:cNvSpPr txBox="1"/>
          <p:nvPr/>
        </p:nvSpPr>
        <p:spPr>
          <a:xfrm>
            <a:off x="452190" y="5698291"/>
            <a:ext cx="236532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Source:...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C88D814-6B75-4FB0-98C3-C0E46ABC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46" y="3341066"/>
            <a:ext cx="599265" cy="215379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14C460A-E0A8-4A5B-A723-20CB8E67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83688"/>
              </p:ext>
            </p:extLst>
          </p:nvPr>
        </p:nvGraphicFramePr>
        <p:xfrm>
          <a:off x="5537529" y="1228904"/>
          <a:ext cx="6269728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76261">
                  <a:extLst>
                    <a:ext uri="{9D8B030D-6E8A-4147-A177-3AD203B41FA5}">
                      <a16:colId xmlns:a16="http://schemas.microsoft.com/office/drawing/2014/main" val="1040923950"/>
                    </a:ext>
                  </a:extLst>
                </a:gridCol>
                <a:gridCol w="2393467">
                  <a:extLst>
                    <a:ext uri="{9D8B030D-6E8A-4147-A177-3AD203B41FA5}">
                      <a16:colId xmlns:a16="http://schemas.microsoft.com/office/drawing/2014/main" val="3264253490"/>
                    </a:ext>
                  </a:extLst>
                </a:gridCol>
              </a:tblGrid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18895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Rated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6872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Charge cut-off voltage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002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Discharge cut-off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28190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Shape (diameter x 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5913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Charge/discharge cycles (25°C, 1C)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56618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Operating temperature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45234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Weight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0522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Short-term max. current (10s)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33030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Continuous discharge current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42505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Continuous charge current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37762"/>
                  </a:ext>
                </a:extLst>
              </a:tr>
              <a:tr h="3334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Price per cell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75302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61093D-D925-4436-B91A-1AD1E363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9219" y="6361350"/>
            <a:ext cx="4391428" cy="52482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Group no 40 – Slide by Julian Bigalke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Light electric truck (18 tonnes) with a daily mileage of 150 km with 120 kW drive power from electric motor.  </vt:lpstr>
      <vt:lpstr>Agenda</vt:lpstr>
      <vt:lpstr>Introduction</vt:lpstr>
      <vt:lpstr>Battery Technology</vt:lpstr>
      <vt:lpstr>Battery Technologies – Volumetric Energy Density</vt:lpstr>
      <vt:lpstr>Battery Technologies – Gravimetric Power- and Energy Density</vt:lpstr>
      <vt:lpstr>Battery Technologies – Overview </vt:lpstr>
      <vt:lpstr>Battery Cell</vt:lpstr>
      <vt:lpstr>Battery Pack Design</vt:lpstr>
      <vt:lpstr>Topology Selection</vt:lpstr>
      <vt:lpstr>Battery Management System</vt:lpstr>
      <vt:lpstr>Battery Management System</vt:lpstr>
      <vt:lpstr>Cooling system</vt:lpstr>
      <vt:lpstr>Cooling system </vt:lpstr>
      <vt:lpstr>Load Profile Estimation</vt:lpstr>
      <vt:lpstr>Load Profile Estimation – Power </vt:lpstr>
      <vt:lpstr>Load Profile Estimation – SOC </vt:lpstr>
      <vt:lpstr>Cyclic Ageing Estimation</vt:lpstr>
      <vt:lpstr>Calendric Ageing Estimation</vt:lpstr>
      <vt:lpstr>Cost Analysis</vt:lpstr>
      <vt:lpstr>Conclusion</vt:lpstr>
      <vt:lpstr>Full hybrid vehicle with an electric machine of 70 kW motor power</vt:lpstr>
      <vt:lpstr>Backup - Load Profile Estimation</vt:lpstr>
      <vt:lpstr>Backup - Load Profile Estimation</vt:lpstr>
      <vt:lpstr>Backup - Tank-to-wheel efficiency</vt:lpstr>
      <vt:lpstr>Backup - Battery Technologies – Power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2022-05-31T13:36:07Z</dcterms:created>
  <dcterms:modified xsi:type="dcterms:W3CDTF">2022-05-31T13:44:58Z</dcterms:modified>
</cp:coreProperties>
</file>