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1"/>
  </p:notesMasterIdLst>
  <p:handoutMasterIdLst>
    <p:handoutMasterId r:id="rId22"/>
  </p:handoutMasterIdLst>
  <p:sldIdLst>
    <p:sldId id="289" r:id="rId5"/>
    <p:sldId id="286" r:id="rId6"/>
    <p:sldId id="280" r:id="rId7"/>
    <p:sldId id="272" r:id="rId8"/>
    <p:sldId id="297" r:id="rId9"/>
    <p:sldId id="300" r:id="rId10"/>
    <p:sldId id="301" r:id="rId11"/>
    <p:sldId id="273" r:id="rId12"/>
    <p:sldId id="298" r:id="rId13"/>
    <p:sldId id="264" r:id="rId14"/>
    <p:sldId id="296" r:id="rId15"/>
    <p:sldId id="293" r:id="rId16"/>
    <p:sldId id="268" r:id="rId17"/>
    <p:sldId id="299" r:id="rId18"/>
    <p:sldId id="278"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70"/>
  </p:normalViewPr>
  <p:slideViewPr>
    <p:cSldViewPr snapToGrid="0">
      <p:cViewPr varScale="1">
        <p:scale>
          <a:sx n="73" d="100"/>
          <a:sy n="73" d="100"/>
        </p:scale>
        <p:origin x="618" y="7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D06F-455E-BFEA-78E46F0B6156}"/>
              </c:ext>
            </c:extLst>
          </c:dPt>
          <c:dPt>
            <c:idx val="1"/>
            <c:bubble3D val="0"/>
            <c:spPr>
              <a:solidFill>
                <a:schemeClr val="bg2"/>
              </a:solidFill>
              <a:ln w="19050">
                <a:noFill/>
              </a:ln>
              <a:effectLst/>
            </c:spPr>
            <c:extLst>
              <c:ext xmlns:c16="http://schemas.microsoft.com/office/drawing/2014/chart" uri="{C3380CC4-5D6E-409C-BE32-E72D297353CC}">
                <c16:uniqueId val="{00000003-D06F-455E-BFEA-78E46F0B6156}"/>
              </c:ext>
            </c:extLst>
          </c:dPt>
          <c:cat>
            <c:strRef>
              <c:f>Sheet1!$A$2:$A$3</c:f>
              <c:strCache>
                <c:ptCount val="2"/>
                <c:pt idx="0">
                  <c:v>1st Qtr</c:v>
                </c:pt>
                <c:pt idx="1">
                  <c:v>2nd Qtr</c:v>
                </c:pt>
              </c:strCache>
            </c:strRef>
          </c:cat>
          <c:val>
            <c:numRef>
              <c:f>Sheet1!$B$2:$B$3</c:f>
              <c:numCache>
                <c:formatCode>General</c:formatCode>
                <c:ptCount val="2"/>
                <c:pt idx="0">
                  <c:v>17</c:v>
                </c:pt>
                <c:pt idx="1">
                  <c:v>83</c:v>
                </c:pt>
              </c:numCache>
            </c:numRef>
          </c:val>
          <c:extLst>
            <c:ext xmlns:c16="http://schemas.microsoft.com/office/drawing/2014/chart" uri="{C3380CC4-5D6E-409C-BE32-E72D297353CC}">
              <c16:uniqueId val="{00000004-D06F-455E-BFEA-78E46F0B6156}"/>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0011-4772-93FF-8CF059B07177}"/>
              </c:ext>
            </c:extLst>
          </c:dPt>
          <c:dPt>
            <c:idx val="1"/>
            <c:bubble3D val="0"/>
            <c:spPr>
              <a:solidFill>
                <a:schemeClr val="bg2"/>
              </a:solidFill>
              <a:ln w="19050">
                <a:noFill/>
              </a:ln>
              <a:effectLst/>
            </c:spPr>
            <c:extLst>
              <c:ext xmlns:c16="http://schemas.microsoft.com/office/drawing/2014/chart" uri="{C3380CC4-5D6E-409C-BE32-E72D297353CC}">
                <c16:uniqueId val="{00000003-0011-4772-93FF-8CF059B07177}"/>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0011-4772-93FF-8CF059B0717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CFF2-42A2-BC86-C3635DA8C6D9}"/>
              </c:ext>
            </c:extLst>
          </c:dPt>
          <c:dPt>
            <c:idx val="1"/>
            <c:bubble3D val="0"/>
            <c:spPr>
              <a:solidFill>
                <a:schemeClr val="bg2"/>
              </a:solidFill>
              <a:ln w="19050">
                <a:noFill/>
              </a:ln>
              <a:effectLst/>
            </c:spPr>
            <c:extLst>
              <c:ext xmlns:c16="http://schemas.microsoft.com/office/drawing/2014/chart" uri="{C3380CC4-5D6E-409C-BE32-E72D297353CC}">
                <c16:uniqueId val="{00000003-CFF2-42A2-BC86-C3635DA8C6D9}"/>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CFF2-42A2-BC86-C3635DA8C6D9}"/>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11/28/2021</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257481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208969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86848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855244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266625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134840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11/28/2021</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11/28/2021</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11/28/2021</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11/28/2021</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11/28/2021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11/28/2021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6304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11/28/2021</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11/28/2021</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11/28/2021</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11/28/2021</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11/28/2021</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11/28/2021</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11/28/2021</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11/28/2021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11/28/2021</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r>
              <a:rPr lang="en-US" altLang="ko-KR" sz="5400" dirty="0">
                <a:cs typeface="Arial" panose="020B0604020202020204" pitchFamily="34" charset="0"/>
              </a:rPr>
              <a:t>Business Analysis</a:t>
            </a:r>
            <a:r>
              <a:rPr lang="ko-KR" altLang="en-US" sz="5400" dirty="0">
                <a:cs typeface="Arial" panose="020B0604020202020204" pitchFamily="34" charset="0"/>
              </a:rPr>
              <a:t/>
            </a:r>
            <a:br>
              <a:rPr lang="ko-KR" altLang="en-US" sz="5400" dirty="0">
                <a:cs typeface="Arial" panose="020B0604020202020204" pitchFamily="34" charset="0"/>
              </a:rPr>
            </a:br>
            <a:r>
              <a:rPr lang="en-US" sz="5000" dirty="0">
                <a:latin typeface="Gill Sans MT" panose="020B0502020104020203" pitchFamily="34" charset="0"/>
              </a:rPr>
              <a:t>MARKETING PLAN</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3108000" y="4221162"/>
            <a:ext cx="5976000" cy="882001"/>
          </a:xfrm>
          <a:solidFill>
            <a:schemeClr val="accent2">
              <a:alpha val="90000"/>
            </a:schemeClr>
          </a:solidFill>
        </p:spPr>
        <p:txBody>
          <a:bodyPr anchor="ctr" anchorCtr="0">
            <a:normAutofit/>
          </a:bodyPr>
          <a:lstStyle/>
          <a:p>
            <a:r>
              <a:rPr lang="en-US" sz="2800" dirty="0">
                <a:solidFill>
                  <a:schemeClr val="tx2">
                    <a:lumMod val="25000"/>
                    <a:lumOff val="75000"/>
                  </a:schemeClr>
                </a:solidFill>
              </a:rPr>
              <a:t>Pivot &amp; Co Data Science Team</a:t>
            </a:r>
            <a:endParaRPr lang="ko-KR" altLang="en-US" sz="2800" dirty="0">
              <a:solidFill>
                <a:schemeClr val="tx2">
                  <a:lumMod val="25000"/>
                  <a:lumOff val="75000"/>
                </a:schemeClr>
              </a:solidFill>
              <a:cs typeface="Arial" panose="020B0604020202020204" pitchFamily="34" charset="0"/>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838200" y="-144332"/>
            <a:ext cx="10515600" cy="1325563"/>
          </a:xfrm>
        </p:spPr>
        <p:txBody>
          <a:bodyPr/>
          <a:lstStyle/>
          <a:p>
            <a:r>
              <a:rPr lang="en-US" dirty="0"/>
              <a:t>SALES vs SPENDING</a:t>
            </a:r>
          </a:p>
        </p:txBody>
      </p:sp>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782128"/>
            <a:ext cx="4138916"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grpSp>
        <p:nvGrpSpPr>
          <p:cNvPr id="4" name="Group 3"/>
          <p:cNvGrpSpPr/>
          <p:nvPr/>
        </p:nvGrpSpPr>
        <p:grpSpPr>
          <a:xfrm>
            <a:off x="942535" y="966651"/>
            <a:ext cx="7822474" cy="5390813"/>
            <a:chOff x="838200" y="966651"/>
            <a:chExt cx="7822474" cy="5390813"/>
          </a:xfrm>
        </p:grpSpPr>
        <p:pic>
          <p:nvPicPr>
            <p:cNvPr id="7" name="slide2" descr="NET SALES VS SPENDING">
              <a:extLst>
                <a:ext uri="{FF2B5EF4-FFF2-40B4-BE49-F238E27FC236}">
                  <a16:creationId xmlns:a16="http://schemas.microsoft.com/office/drawing/2014/main" id="{267AA576-B3C5-425F-9D64-F321579C3D3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838200" y="966651"/>
              <a:ext cx="7822474" cy="5390813"/>
            </a:xfrm>
            <a:prstGeom prst="rect">
              <a:avLst/>
            </a:prstGeom>
          </p:spPr>
        </p:pic>
        <p:pic>
          <p:nvPicPr>
            <p:cNvPr id="8" name="slide2" descr="NET SALES VS SPENDING">
              <a:extLst>
                <a:ext uri="{FF2B5EF4-FFF2-40B4-BE49-F238E27FC236}">
                  <a16:creationId xmlns:a16="http://schemas.microsoft.com/office/drawing/2014/main" id="{267AA576-B3C5-425F-9D64-F321579C3D3C}"/>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a:stretch/>
          </p:blipFill>
          <p:spPr>
            <a:xfrm>
              <a:off x="7330439" y="1821950"/>
              <a:ext cx="979716" cy="940527"/>
            </a:xfrm>
            <a:prstGeom prst="rect">
              <a:avLst/>
            </a:prstGeom>
          </p:spPr>
        </p:pic>
      </p:grpSp>
      <p:sp>
        <p:nvSpPr>
          <p:cNvPr id="5" name="TextBox 4">
            <a:extLst>
              <a:ext uri="{FF2B5EF4-FFF2-40B4-BE49-F238E27FC236}">
                <a16:creationId xmlns:a16="http://schemas.microsoft.com/office/drawing/2014/main" id="{C639054B-2C00-4C17-8F72-8D38D4A7291A}"/>
              </a:ext>
            </a:extLst>
          </p:cNvPr>
          <p:cNvSpPr txBox="1"/>
          <p:nvPr/>
        </p:nvSpPr>
        <p:spPr>
          <a:xfrm>
            <a:off x="8765009" y="1526959"/>
            <a:ext cx="3175457" cy="5078313"/>
          </a:xfrm>
          <a:prstGeom prst="rect">
            <a:avLst/>
          </a:prstGeom>
          <a:noFill/>
        </p:spPr>
        <p:txBody>
          <a:bodyPr wrap="square" rtlCol="0">
            <a:spAutoFit/>
          </a:bodyPr>
          <a:lstStyle/>
          <a:p>
            <a:pPr marL="285750" indent="-285750">
              <a:buFont typeface="Arial" panose="020B0604020202020204" pitchFamily="34" charset="0"/>
              <a:buChar char="•"/>
            </a:pPr>
            <a:r>
              <a:rPr lang="en-GB" sz="1600" dirty="0"/>
              <a:t>If we observe these pie charts, we can see that we are spending the least on Brand 2 but it still gets a reasonable ROI more than Brand 3 on which we are spending more than double of Brand 2 but with not such exception ROI.</a:t>
            </a:r>
          </a:p>
          <a:p>
            <a:pPr marL="285750" indent="-285750">
              <a:buFont typeface="Arial" panose="020B0604020202020204" pitchFamily="34" charset="0"/>
              <a:buChar char="•"/>
            </a:pPr>
            <a:r>
              <a:rPr lang="en-GB" sz="1600" dirty="0"/>
              <a:t>It means that if we make more spending of our budget on Brand 2 instead of Brand 3, we can have even more ROI from Brand 2.</a:t>
            </a:r>
          </a:p>
          <a:p>
            <a:pPr marL="285750" indent="-285750">
              <a:buFont typeface="Arial" panose="020B0604020202020204" pitchFamily="34" charset="0"/>
              <a:buChar char="•"/>
            </a:pPr>
            <a:r>
              <a:rPr lang="en-GB" sz="1600" dirty="0"/>
              <a:t>To conclude, we can say that Brand 2 needs more of the budget allocation because of its high ROI.</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61773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838200" y="-144332"/>
            <a:ext cx="10515600" cy="1325563"/>
          </a:xfrm>
        </p:spPr>
        <p:txBody>
          <a:bodyPr/>
          <a:lstStyle/>
          <a:p>
            <a:r>
              <a:rPr lang="en-US" dirty="0"/>
              <a:t>Product Sale by Age Group</a:t>
            </a:r>
          </a:p>
        </p:txBody>
      </p:sp>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782127"/>
            <a:ext cx="5144756"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9" name="slide2" descr="Product Sales by Age Group">
            <a:extLst>
              <a:ext uri="{FF2B5EF4-FFF2-40B4-BE49-F238E27FC236}">
                <a16:creationId xmlns:a16="http://schemas.microsoft.com/office/drawing/2014/main" id="{AC526C3D-B7CE-4E95-8077-E24F612DB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535" y="1083018"/>
            <a:ext cx="7515225" cy="5600700"/>
          </a:xfrm>
          <a:prstGeom prst="rect">
            <a:avLst/>
          </a:prstGeom>
        </p:spPr>
      </p:pic>
      <p:sp>
        <p:nvSpPr>
          <p:cNvPr id="4" name="TextBox 3">
            <a:extLst>
              <a:ext uri="{FF2B5EF4-FFF2-40B4-BE49-F238E27FC236}">
                <a16:creationId xmlns:a16="http://schemas.microsoft.com/office/drawing/2014/main" id="{81783E4B-84C9-470C-84BC-3F4051956030}"/>
              </a:ext>
            </a:extLst>
          </p:cNvPr>
          <p:cNvSpPr txBox="1"/>
          <p:nvPr/>
        </p:nvSpPr>
        <p:spPr>
          <a:xfrm>
            <a:off x="6776400" y="2831976"/>
            <a:ext cx="4473065" cy="3693319"/>
          </a:xfrm>
          <a:prstGeom prst="rect">
            <a:avLst/>
          </a:prstGeom>
          <a:noFill/>
        </p:spPr>
        <p:txBody>
          <a:bodyPr wrap="square" rtlCol="0">
            <a:spAutoFit/>
          </a:bodyPr>
          <a:lstStyle/>
          <a:p>
            <a:pPr marL="285750" indent="-285750">
              <a:buFont typeface="Arial" panose="020B0604020202020204" pitchFamily="34" charset="0"/>
              <a:buChar char="•"/>
            </a:pPr>
            <a:r>
              <a:rPr lang="en-GB" dirty="0"/>
              <a:t>This graph indicates the Market Segments which we need to focus more on for our Marketing and Promotion spend.</a:t>
            </a:r>
          </a:p>
          <a:p>
            <a:pPr marL="285750" indent="-285750">
              <a:buFont typeface="Arial" panose="020B0604020202020204" pitchFamily="34" charset="0"/>
              <a:buChar char="•"/>
            </a:pPr>
            <a:r>
              <a:rPr lang="en-GB" dirty="0"/>
              <a:t>As we can see, our net sales are much higher for the age groups of customers &lt; 60 and not so much for the age group of &gt;=60.</a:t>
            </a:r>
          </a:p>
          <a:p>
            <a:pPr marL="285750" indent="-285750">
              <a:buFont typeface="Arial" panose="020B0604020202020204" pitchFamily="34" charset="0"/>
              <a:buChar char="•"/>
            </a:pPr>
            <a:r>
              <a:rPr lang="en-GB" dirty="0"/>
              <a:t>So we can focus on the younger age population group as it seems that our products are more popular in that group as compared to the older age population group.</a:t>
            </a:r>
          </a:p>
        </p:txBody>
      </p:sp>
    </p:spTree>
    <p:extLst>
      <p:ext uri="{BB962C8B-B14F-4D97-AF65-F5344CB8AC3E}">
        <p14:creationId xmlns:p14="http://schemas.microsoft.com/office/powerpoint/2010/main" val="197524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Man talks by phone">
            <a:extLst>
              <a:ext uri="{FF2B5EF4-FFF2-40B4-BE49-F238E27FC236}">
                <a16:creationId xmlns:a16="http://schemas.microsoft.com/office/drawing/2014/main"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object 3" descr="Blue rectangle">
            <a:extLst>
              <a:ext uri="{FF2B5EF4-FFF2-40B4-BE49-F238E27FC236}">
                <a16:creationId xmlns:a16="http://schemas.microsoft.com/office/drawing/2014/main" id="{3544D2CA-9A07-47BD-B1E4-88366F5FCD45}"/>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F24A-ACB5-4319-9371-B0D71908A725}"/>
              </a:ext>
            </a:extLst>
          </p:cNvPr>
          <p:cNvSpPr>
            <a:spLocks noGrp="1"/>
          </p:cNvSpPr>
          <p:nvPr>
            <p:ph type="title"/>
          </p:nvPr>
        </p:nvSpPr>
        <p:spPr>
          <a:xfrm>
            <a:off x="822702" y="566599"/>
            <a:ext cx="10515600" cy="1325563"/>
          </a:xfrm>
        </p:spPr>
        <p:txBody>
          <a:bodyPr>
            <a:normAutofit/>
          </a:bodyPr>
          <a:lstStyle/>
          <a:p>
            <a:r>
              <a:rPr lang="en-US" dirty="0">
                <a:solidFill>
                  <a:schemeClr val="bg1"/>
                </a:solidFill>
              </a:rPr>
              <a:t>Efficiency of Spending</a:t>
            </a:r>
            <a:endParaRPr lang="en-US" dirty="0"/>
          </a:p>
        </p:txBody>
      </p:sp>
      <p:sp>
        <p:nvSpPr>
          <p:cNvPr id="3" name="Slide Number Placeholder 2">
            <a:extLst>
              <a:ext uri="{FF2B5EF4-FFF2-40B4-BE49-F238E27FC236}">
                <a16:creationId xmlns:a16="http://schemas.microsoft.com/office/drawing/2014/main" id="{549181BA-BE91-4062-B6BE-B8C10EBD587B}"/>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9" name="object 18" descr="Beige rectangle">
            <a:extLst>
              <a:ext uri="{FF2B5EF4-FFF2-40B4-BE49-F238E27FC236}">
                <a16:creationId xmlns:a16="http://schemas.microsoft.com/office/drawing/2014/main" id="{2D844B0B-BA7B-4E53-BCA1-628F65C6A4CA}"/>
              </a:ext>
            </a:extLst>
          </p:cNvPr>
          <p:cNvSpPr/>
          <p:nvPr/>
        </p:nvSpPr>
        <p:spPr>
          <a:xfrm flipV="1">
            <a:off x="942535" y="1530643"/>
            <a:ext cx="4125854" cy="5604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9" name="slide2" descr="Efficiency of spending">
            <a:extLst>
              <a:ext uri="{FF2B5EF4-FFF2-40B4-BE49-F238E27FC236}">
                <a16:creationId xmlns:a16="http://schemas.microsoft.com/office/drawing/2014/main" id="{6AECD69A-417C-49BC-BC06-CDF56A131A22}"/>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a:stretch/>
        </p:blipFill>
        <p:spPr>
          <a:xfrm>
            <a:off x="702460" y="2042551"/>
            <a:ext cx="7474888" cy="4506354"/>
          </a:xfrm>
          <a:prstGeom prst="rect">
            <a:avLst/>
          </a:prstGeom>
        </p:spPr>
      </p:pic>
      <p:sp>
        <p:nvSpPr>
          <p:cNvPr id="7" name="TextBox 6"/>
          <p:cNvSpPr txBox="1"/>
          <p:nvPr/>
        </p:nvSpPr>
        <p:spPr>
          <a:xfrm>
            <a:off x="8412137" y="1970540"/>
            <a:ext cx="3679249" cy="4524315"/>
          </a:xfrm>
          <a:prstGeom prst="rect">
            <a:avLst/>
          </a:prstGeom>
          <a:noFill/>
        </p:spPr>
        <p:txBody>
          <a:bodyPr wrap="square" rtlCol="0">
            <a:spAutoFit/>
          </a:bodyPr>
          <a:lstStyle/>
          <a:p>
            <a:r>
              <a:rPr lang="en-US" b="1" dirty="0">
                <a:solidFill>
                  <a:schemeClr val="bg1"/>
                </a:solidFill>
              </a:rPr>
              <a:t>The peak level of performance that uses the least unit of input to achieve the highest amount of output.</a:t>
            </a:r>
          </a:p>
          <a:p>
            <a:pPr marL="285750" indent="-285750">
              <a:buFont typeface="Arial" panose="020B0604020202020204" pitchFamily="34" charset="0"/>
              <a:buChar char="•"/>
            </a:pPr>
            <a:r>
              <a:rPr lang="en-US" dirty="0">
                <a:solidFill>
                  <a:schemeClr val="bg1"/>
                </a:solidFill>
              </a:rPr>
              <a:t>This illustration shows the value that we get for spending the smallest unit (1 </a:t>
            </a:r>
            <a:r>
              <a:rPr lang="en-US" sz="1800" i="0" kern="1200" dirty="0">
                <a:solidFill>
                  <a:schemeClr val="bg1"/>
                </a:solidFill>
                <a:effectLst/>
                <a:latin typeface="+mn-lt"/>
                <a:ea typeface="+mn-ea"/>
                <a:cs typeface="+mn-cs"/>
              </a:rPr>
              <a:t>€</a:t>
            </a:r>
            <a:r>
              <a:rPr lang="en-US" dirty="0">
                <a:solidFill>
                  <a:schemeClr val="bg1"/>
                </a:solidFill>
              </a:rPr>
              <a:t>) on our Brands.</a:t>
            </a:r>
          </a:p>
          <a:p>
            <a:pPr marL="285750" indent="-285750">
              <a:buFont typeface="Arial" panose="020B0604020202020204" pitchFamily="34" charset="0"/>
              <a:buChar char="•"/>
            </a:pPr>
            <a:r>
              <a:rPr lang="en-US" dirty="0">
                <a:solidFill>
                  <a:schemeClr val="bg1"/>
                </a:solidFill>
              </a:rPr>
              <a:t>As we can see, for Brand 2 for the month of April, we get the value of 50.10</a:t>
            </a:r>
            <a:r>
              <a:rPr lang="en-US" b="1" dirty="0">
                <a:solidFill>
                  <a:schemeClr val="bg1"/>
                </a:solidFill>
              </a:rPr>
              <a:t> </a:t>
            </a:r>
            <a:r>
              <a:rPr lang="en-US" sz="1800" b="0" i="0" kern="1200" dirty="0">
                <a:solidFill>
                  <a:schemeClr val="bg1"/>
                </a:solidFill>
                <a:effectLst/>
                <a:latin typeface="+mn-lt"/>
                <a:ea typeface="+mn-ea"/>
                <a:cs typeface="+mn-cs"/>
              </a:rPr>
              <a:t>€ on spending 1 €. Similarly we have high efficiency for all brands in different months which gives us an idea of where </a:t>
            </a:r>
            <a:r>
              <a:rPr lang="en-GB" sz="1800" b="0" i="0" kern="1200" dirty="0">
                <a:solidFill>
                  <a:schemeClr val="bg1"/>
                </a:solidFill>
                <a:effectLst/>
                <a:latin typeface="+mn-lt"/>
                <a:ea typeface="+mn-ea"/>
                <a:cs typeface="+mn-cs"/>
              </a:rPr>
              <a:t>and when</a:t>
            </a:r>
            <a:r>
              <a:rPr lang="en-US" sz="1800" b="0" i="0" kern="1200" dirty="0">
                <a:solidFill>
                  <a:schemeClr val="bg1"/>
                </a:solidFill>
                <a:effectLst/>
                <a:latin typeface="+mn-lt"/>
                <a:ea typeface="+mn-ea"/>
                <a:cs typeface="+mn-cs"/>
              </a:rPr>
              <a:t> to allocate our budgets.</a:t>
            </a:r>
            <a:endParaRPr lang="en-US" dirty="0">
              <a:solidFill>
                <a:schemeClr val="bg1"/>
              </a:solidFill>
            </a:endParaRPr>
          </a:p>
        </p:txBody>
      </p:sp>
    </p:spTree>
    <p:extLst>
      <p:ext uri="{BB962C8B-B14F-4D97-AF65-F5344CB8AC3E}">
        <p14:creationId xmlns:p14="http://schemas.microsoft.com/office/powerpoint/2010/main" val="364470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13</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37600" y="59754"/>
            <a:ext cx="10515600" cy="1076716"/>
          </a:xfrm>
        </p:spPr>
        <p:txBody>
          <a:bodyPr/>
          <a:lstStyle/>
          <a:p>
            <a:r>
              <a:rPr lang="en-US" dirty="0">
                <a:solidFill>
                  <a:schemeClr val="bg1"/>
                </a:solidFill>
              </a:rPr>
              <a:t>Sales by Sub Market</a:t>
            </a:r>
          </a:p>
        </p:txBody>
      </p:sp>
      <p:pic>
        <p:nvPicPr>
          <p:cNvPr id="30" name="slide2" descr="Sales By Sub Market">
            <a:extLst>
              <a:ext uri="{FF2B5EF4-FFF2-40B4-BE49-F238E27FC236}">
                <a16:creationId xmlns:a16="http://schemas.microsoft.com/office/drawing/2014/main" id="{AA9D7E2B-84BB-4A75-A401-25D2F0E4F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00" y="939327"/>
            <a:ext cx="7961371" cy="5600700"/>
          </a:xfrm>
          <a:prstGeom prst="rect">
            <a:avLst/>
          </a:prstGeom>
        </p:spPr>
      </p:pic>
      <p:sp>
        <p:nvSpPr>
          <p:cNvPr id="2" name="TextBox 1">
            <a:extLst>
              <a:ext uri="{FF2B5EF4-FFF2-40B4-BE49-F238E27FC236}">
                <a16:creationId xmlns:a16="http://schemas.microsoft.com/office/drawing/2014/main" id="{84639DC4-5E64-4425-B401-9528F20A2E2D}"/>
              </a:ext>
            </a:extLst>
          </p:cNvPr>
          <p:cNvSpPr txBox="1"/>
          <p:nvPr/>
        </p:nvSpPr>
        <p:spPr>
          <a:xfrm>
            <a:off x="8909622" y="948690"/>
            <a:ext cx="3169327" cy="590931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This graph illustrates our sales by the market segmentation since we have defined our sub markets.</a:t>
            </a:r>
          </a:p>
          <a:p>
            <a:pPr marL="285750" indent="-285750">
              <a:buFont typeface="Arial" panose="020B0604020202020204" pitchFamily="34" charset="0"/>
              <a:buChar char="•"/>
            </a:pPr>
            <a:r>
              <a:rPr lang="en-GB" dirty="0">
                <a:solidFill>
                  <a:schemeClr val="bg1"/>
                </a:solidFill>
              </a:rPr>
              <a:t>If we review, for sub market groups 5,11 and 9 - we have excellent sales.</a:t>
            </a:r>
          </a:p>
          <a:p>
            <a:pPr marL="285750" indent="-285750">
              <a:buFont typeface="Arial" panose="020B0604020202020204" pitchFamily="34" charset="0"/>
              <a:buChar char="•"/>
            </a:pPr>
            <a:r>
              <a:rPr lang="en-GB" dirty="0">
                <a:solidFill>
                  <a:schemeClr val="bg1"/>
                </a:solidFill>
              </a:rPr>
              <a:t>But if we talk about the rest of the sub groups especially Sub Markets 15,16 and 13 etc, we can clearly see that we are not capturing the market well.</a:t>
            </a:r>
          </a:p>
          <a:p>
            <a:pPr marL="285750" indent="-285750">
              <a:buFont typeface="Arial" panose="020B0604020202020204" pitchFamily="34" charset="0"/>
              <a:buChar char="•"/>
            </a:pPr>
            <a:r>
              <a:rPr lang="en-GB" dirty="0">
                <a:solidFill>
                  <a:schemeClr val="bg1"/>
                </a:solidFill>
              </a:rPr>
              <a:t>So we need to come up with the strategies to focus more on such groups, maximize the sales and capture more of these markets.</a:t>
            </a: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065904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DBB7713-0AA9-466C-AEA3-63E2BE6CA4EC}"/>
              </a:ext>
            </a:extLst>
          </p:cNvPr>
          <p:cNvSpPr>
            <a:spLocks noGrp="1"/>
          </p:cNvSpPr>
          <p:nvPr>
            <p:ph type="ctrTitle"/>
          </p:nvPr>
        </p:nvSpPr>
        <p:spPr/>
        <p:txBody>
          <a:bodyPr/>
          <a:lstStyle/>
          <a:p>
            <a:r>
              <a:rPr lang="en-GB" dirty="0"/>
              <a:t>Rate of Innovation</a:t>
            </a:r>
          </a:p>
        </p:txBody>
      </p:sp>
      <p:sp>
        <p:nvSpPr>
          <p:cNvPr id="26" name="Subtitle 25">
            <a:extLst>
              <a:ext uri="{FF2B5EF4-FFF2-40B4-BE49-F238E27FC236}">
                <a16:creationId xmlns:a16="http://schemas.microsoft.com/office/drawing/2014/main" id="{1BA35FA7-B39F-44CD-916B-D7A1EF9E85B0}"/>
              </a:ext>
            </a:extLst>
          </p:cNvPr>
          <p:cNvSpPr>
            <a:spLocks noGrp="1"/>
          </p:cNvSpPr>
          <p:nvPr>
            <p:ph type="subTitle" idx="1"/>
          </p:nvPr>
        </p:nvSpPr>
        <p:spPr>
          <a:xfrm>
            <a:off x="1524000" y="4221162"/>
            <a:ext cx="9144000" cy="1953740"/>
          </a:xfrm>
        </p:spPr>
        <p:txBody>
          <a:bodyPr>
            <a:normAutofit/>
          </a:bodyPr>
          <a:lstStyle/>
          <a:p>
            <a:r>
              <a:rPr lang="en-GB" dirty="0"/>
              <a:t>Rate of Innovation</a:t>
            </a:r>
          </a:p>
          <a:p>
            <a:pPr algn="l"/>
            <a:r>
              <a:rPr lang="en-GB" sz="1600" b="0" i="0" dirty="0">
                <a:solidFill>
                  <a:schemeClr val="bg1"/>
                </a:solidFill>
              </a:rPr>
              <a:t>If we see the heatmap above, it indicates that the our target Net Sales is very much correlated with the Rate of Innovation. The higher the innovation rate, the higher the Net Sales. So we can say that we need to focus and prioritize on Rate of Innovation too for our efficient Sales results and to capture </a:t>
            </a:r>
            <a:r>
              <a:rPr lang="en-GB" sz="1600" b="0" i="0">
                <a:solidFill>
                  <a:schemeClr val="bg1"/>
                </a:solidFill>
              </a:rPr>
              <a:t>the market too.</a:t>
            </a:r>
          </a:p>
        </p:txBody>
      </p:sp>
      <p:sp>
        <p:nvSpPr>
          <p:cNvPr id="2" name="Slide Number Placeholder 1">
            <a:extLst>
              <a:ext uri="{FF2B5EF4-FFF2-40B4-BE49-F238E27FC236}">
                <a16:creationId xmlns:a16="http://schemas.microsoft.com/office/drawing/2014/main" id="{0F307222-2E1C-4447-B6BE-92A9605F3816}"/>
              </a:ext>
            </a:extLst>
          </p:cNvPr>
          <p:cNvSpPr>
            <a:spLocks noGrp="1"/>
          </p:cNvSpPr>
          <p:nvPr>
            <p:ph type="sldNum" sz="quarter" idx="12"/>
          </p:nvPr>
        </p:nvSpPr>
        <p:spPr/>
        <p:txBody>
          <a:bodyPr/>
          <a:lstStyle/>
          <a:p>
            <a:fld id="{82EE24B5-652C-4DB5-B7C3-B5BBEC1280B1}" type="slidenum">
              <a:rPr lang="en-US" smtClean="0"/>
              <a:t>14</a:t>
            </a:fld>
            <a:endParaRPr lang="en-US" dirty="0"/>
          </a:p>
        </p:txBody>
      </p:sp>
      <p:pic>
        <p:nvPicPr>
          <p:cNvPr id="25" name="Content Placeholder 24">
            <a:extLst>
              <a:ext uri="{FF2B5EF4-FFF2-40B4-BE49-F238E27FC236}">
                <a16:creationId xmlns:a16="http://schemas.microsoft.com/office/drawing/2014/main" id="{C96995F2-65BB-49C4-9892-77637DFAEA7F}"/>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428750" y="339349"/>
            <a:ext cx="9334500" cy="3881813"/>
          </a:xfrm>
        </p:spPr>
      </p:pic>
      <p:cxnSp>
        <p:nvCxnSpPr>
          <p:cNvPr id="4" name="Straight Arrow Connector 3"/>
          <p:cNvCxnSpPr/>
          <p:nvPr/>
        </p:nvCxnSpPr>
        <p:spPr>
          <a:xfrm flipV="1">
            <a:off x="7171509" y="2353901"/>
            <a:ext cx="1103359" cy="1813662"/>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3334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587" y="438224"/>
            <a:ext cx="3932237" cy="1302111"/>
          </a:xfrm>
        </p:spPr>
        <p:txBody>
          <a:bodyPr/>
          <a:lstStyle/>
          <a:p>
            <a:r>
              <a:rPr lang="en-US" dirty="0"/>
              <a:t>MAJOR</a:t>
            </a:r>
            <a:br>
              <a:rPr lang="en-US" dirty="0"/>
            </a:br>
            <a:r>
              <a:rPr lang="en-US" dirty="0"/>
              <a:t>CHALLENGES</a:t>
            </a:r>
          </a:p>
        </p:txBody>
      </p:sp>
      <p:sp>
        <p:nvSpPr>
          <p:cNvPr id="3" name="Text Placeholder 2">
            <a:extLst>
              <a:ext uri="{FF2B5EF4-FFF2-40B4-BE49-F238E27FC236}">
                <a16:creationId xmlns:a16="http://schemas.microsoft.com/office/drawing/2014/main" id="{18397F9A-0355-4091-BDD7-5C578348C1FB}"/>
              </a:ext>
            </a:extLst>
          </p:cNvPr>
          <p:cNvSpPr>
            <a:spLocks noGrp="1"/>
          </p:cNvSpPr>
          <p:nvPr>
            <p:ph type="body" sz="half" idx="2"/>
          </p:nvPr>
        </p:nvSpPr>
        <p:spPr>
          <a:xfrm>
            <a:off x="7046600" y="1571536"/>
            <a:ext cx="4618657" cy="1431234"/>
          </a:xfrm>
        </p:spPr>
        <p:txBody>
          <a:bodyPr>
            <a:normAutofit/>
          </a:bodyPr>
          <a:lstStyle/>
          <a:p>
            <a:pPr>
              <a:lnSpc>
                <a:spcPct val="110000"/>
              </a:lnSpc>
              <a:spcBef>
                <a:spcPts val="400"/>
              </a:spcBef>
            </a:pPr>
            <a:r>
              <a:rPr lang="en-US" sz="2200" b="1" dirty="0">
                <a:solidFill>
                  <a:schemeClr val="bg1"/>
                </a:solidFill>
                <a:latin typeface="+mj-lt"/>
              </a:rPr>
              <a:t>Market Share</a:t>
            </a:r>
          </a:p>
          <a:p>
            <a:pPr>
              <a:spcBef>
                <a:spcPts val="400"/>
              </a:spcBef>
            </a:pPr>
            <a:r>
              <a:rPr lang="en-US" sz="1500" i="1" spc="-15" dirty="0">
                <a:solidFill>
                  <a:schemeClr val="bg2">
                    <a:lumMod val="20000"/>
                    <a:lumOff val="80000"/>
                  </a:schemeClr>
                </a:solidFill>
                <a:cs typeface="Arial"/>
              </a:rPr>
              <a:t>The main challenge is that we do not have the enough market share. We own only about 3-4% of the share while the rest is owned by the competitors. We need to maximize our market share. </a:t>
            </a: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15</a:t>
            </a:fld>
            <a:endParaRPr lang="en-US" dirty="0"/>
          </a:p>
        </p:txBody>
      </p:sp>
      <p:pic>
        <p:nvPicPr>
          <p:cNvPr id="16" name="Picture Placeholder 15" descr="Group of people">
            <a:extLst>
              <a:ext uri="{FF2B5EF4-FFF2-40B4-BE49-F238E27FC236}">
                <a16:creationId xmlns:a16="http://schemas.microsoft.com/office/drawing/2014/main" id="{48FA199D-A4E2-45BF-978A-675A900780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0" y="2781319"/>
            <a:ext cx="6024562" cy="2736709"/>
          </a:xfrm>
        </p:spPr>
      </p:pic>
      <p:sp>
        <p:nvSpPr>
          <p:cNvPr id="8" name="Text Placeholder 7">
            <a:extLst>
              <a:ext uri="{FF2B5EF4-FFF2-40B4-BE49-F238E27FC236}">
                <a16:creationId xmlns:a16="http://schemas.microsoft.com/office/drawing/2014/main" id="{0D9263D0-7B10-45A1-AD9E-D040B170EFE2}"/>
              </a:ext>
            </a:extLst>
          </p:cNvPr>
          <p:cNvSpPr>
            <a:spLocks noGrp="1"/>
          </p:cNvSpPr>
          <p:nvPr>
            <p:ph type="body" sz="half" idx="23"/>
          </p:nvPr>
        </p:nvSpPr>
        <p:spPr>
          <a:xfrm>
            <a:off x="7046600" y="3002770"/>
            <a:ext cx="4422244" cy="1648628"/>
          </a:xfrm>
        </p:spPr>
        <p:txBody>
          <a:bodyPr>
            <a:normAutofit fontScale="70000" lnSpcReduction="20000"/>
          </a:bodyPr>
          <a:lstStyle/>
          <a:p>
            <a:pPr>
              <a:lnSpc>
                <a:spcPct val="130000"/>
              </a:lnSpc>
              <a:spcBef>
                <a:spcPts val="400"/>
              </a:spcBef>
            </a:pPr>
            <a:r>
              <a:rPr lang="en-US" sz="3500" b="1" dirty="0">
                <a:solidFill>
                  <a:schemeClr val="bg1"/>
                </a:solidFill>
                <a:latin typeface="+mj-lt"/>
              </a:rPr>
              <a:t>Budget Allocation Priority</a:t>
            </a:r>
          </a:p>
          <a:p>
            <a:pPr>
              <a:lnSpc>
                <a:spcPct val="110000"/>
              </a:lnSpc>
              <a:spcBef>
                <a:spcPts val="400"/>
              </a:spcBef>
            </a:pPr>
            <a:r>
              <a:rPr lang="en-US" sz="2200" i="1" spc="-15" dirty="0">
                <a:solidFill>
                  <a:schemeClr val="bg2">
                    <a:lumMod val="20000"/>
                    <a:lumOff val="80000"/>
                  </a:schemeClr>
                </a:solidFill>
                <a:cs typeface="Arial"/>
              </a:rPr>
              <a:t>As we saw before, we are spending a sizeable amount on Brand 3 but with no extra ordinary results while Brand 2 performs much better with limited budget allocation. So we need to prioritize our budget allocation based on ROI. </a:t>
            </a:r>
          </a:p>
        </p:txBody>
      </p:sp>
      <p:sp>
        <p:nvSpPr>
          <p:cNvPr id="10" name="Text Placeholder 9">
            <a:extLst>
              <a:ext uri="{FF2B5EF4-FFF2-40B4-BE49-F238E27FC236}">
                <a16:creationId xmlns:a16="http://schemas.microsoft.com/office/drawing/2014/main" id="{9884D43A-F693-45B5-941E-26162517B9A6}"/>
              </a:ext>
            </a:extLst>
          </p:cNvPr>
          <p:cNvSpPr>
            <a:spLocks noGrp="1"/>
          </p:cNvSpPr>
          <p:nvPr>
            <p:ph type="body" sz="half" idx="25"/>
          </p:nvPr>
        </p:nvSpPr>
        <p:spPr>
          <a:xfrm>
            <a:off x="7046600" y="4627653"/>
            <a:ext cx="4505012" cy="1912373"/>
          </a:xfrm>
        </p:spPr>
        <p:txBody>
          <a:bodyPr>
            <a:normAutofit/>
          </a:bodyPr>
          <a:lstStyle/>
          <a:p>
            <a:pPr>
              <a:lnSpc>
                <a:spcPct val="110000"/>
              </a:lnSpc>
              <a:spcBef>
                <a:spcPts val="400"/>
              </a:spcBef>
            </a:pPr>
            <a:r>
              <a:rPr lang="en-US" sz="2200" b="1" dirty="0">
                <a:solidFill>
                  <a:schemeClr val="bg1"/>
                </a:solidFill>
                <a:latin typeface="+mj-lt"/>
              </a:rPr>
              <a:t>Penetration into the Market</a:t>
            </a:r>
          </a:p>
          <a:p>
            <a:pPr>
              <a:spcBef>
                <a:spcPts val="400"/>
              </a:spcBef>
            </a:pPr>
            <a:r>
              <a:rPr lang="en-US" sz="1500" i="1" spc="-15" dirty="0">
                <a:solidFill>
                  <a:schemeClr val="bg2">
                    <a:lumMod val="20000"/>
                    <a:lumOff val="80000"/>
                  </a:schemeClr>
                </a:solidFill>
                <a:cs typeface="Arial"/>
              </a:rPr>
              <a:t>As we saw before, we do not have a deeper market penetration. We have to get through to our customers using creative marketing strategies (for example targeting our market segments smartly), efficient budget allocation and to increase our efficiency of spending which is inconsistent.</a:t>
            </a:r>
          </a:p>
        </p:txBody>
      </p:sp>
      <p:pic>
        <p:nvPicPr>
          <p:cNvPr id="11" name="Picture Placeholder 14" descr="Check icon">
            <a:extLst>
              <a:ext uri="{FF2B5EF4-FFF2-40B4-BE49-F238E27FC236}">
                <a16:creationId xmlns:a16="http://schemas.microsoft.com/office/drawing/2014/main" id="{380A2BFD-1794-4338-8BAC-66A30B88D033}"/>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a:xfrm>
            <a:off x="6481239" y="1713834"/>
            <a:ext cx="576000" cy="576000"/>
          </a:xfrm>
        </p:spPr>
      </p:pic>
      <p:pic>
        <p:nvPicPr>
          <p:cNvPr id="12" name="Picture Placeholder 16" descr="Check icon">
            <a:extLst>
              <a:ext uri="{FF2B5EF4-FFF2-40B4-BE49-F238E27FC236}">
                <a16:creationId xmlns:a16="http://schemas.microsoft.com/office/drawing/2014/main" id="{AC1F4E71-E6F8-490B-A9E9-61DC2025EBEE}"/>
              </a:ext>
            </a:extLst>
          </p:cNvPr>
          <p:cNvPicPr>
            <a:picLocks noGrp="1" noChangeAspect="1"/>
          </p:cNvPicPr>
          <p:nvPr>
            <p:ph type="pic" sz="quarter" idx="22"/>
          </p:nvPr>
        </p:nvPicPr>
        <p:blipFill>
          <a:blip r:embed="rId4" cstate="hqprint">
            <a:extLst>
              <a:ext uri="{28A0092B-C50C-407E-A947-70E740481C1C}">
                <a14:useLocalDpi xmlns:a14="http://schemas.microsoft.com/office/drawing/2010/main" val="0"/>
              </a:ext>
            </a:extLst>
          </a:blip>
          <a:srcRect/>
          <a:stretch>
            <a:fillRect/>
          </a:stretch>
        </p:blipFill>
        <p:spPr>
          <a:xfrm>
            <a:off x="6481239" y="2948224"/>
            <a:ext cx="576000" cy="576001"/>
          </a:xfrm>
        </p:spPr>
      </p:pic>
      <p:pic>
        <p:nvPicPr>
          <p:cNvPr id="13" name="Picture Placeholder 18" descr="Check icon">
            <a:extLst>
              <a:ext uri="{FF2B5EF4-FFF2-40B4-BE49-F238E27FC236}">
                <a16:creationId xmlns:a16="http://schemas.microsoft.com/office/drawing/2014/main" id="{138322BF-F85B-4C19-9968-C0582151091B}"/>
              </a:ext>
            </a:extLst>
          </p:cNvPr>
          <p:cNvPicPr>
            <a:picLocks noGrp="1" noChangeAspect="1"/>
          </p:cNvPicPr>
          <p:nvPr>
            <p:ph type="pic" sz="quarter" idx="24"/>
          </p:nvPr>
        </p:nvPicPr>
        <p:blipFill>
          <a:blip r:embed="rId4" cstate="hqprint">
            <a:extLst>
              <a:ext uri="{28A0092B-C50C-407E-A947-70E740481C1C}">
                <a14:useLocalDpi xmlns:a14="http://schemas.microsoft.com/office/drawing/2010/main" val="0"/>
              </a:ext>
            </a:extLst>
          </a:blip>
          <a:srcRect/>
          <a:stretch>
            <a:fillRect/>
          </a:stretch>
        </p:blipFill>
        <p:spPr>
          <a:xfrm>
            <a:off x="6481239" y="4558201"/>
            <a:ext cx="576000" cy="576001"/>
          </a:xfrm>
        </p:spPr>
      </p:pic>
      <p:sp>
        <p:nvSpPr>
          <p:cNvPr id="14" name="object 13" descr="Beige rectangle">
            <a:extLst>
              <a:ext uri="{FF2B5EF4-FFF2-40B4-BE49-F238E27FC236}">
                <a16:creationId xmlns:a16="http://schemas.microsoft.com/office/drawing/2014/main" id="{FEBB8673-0A72-4C5C-8239-7EF600504010}"/>
              </a:ext>
            </a:extLst>
          </p:cNvPr>
          <p:cNvSpPr/>
          <p:nvPr/>
        </p:nvSpPr>
        <p:spPr>
          <a:xfrm>
            <a:off x="915657" y="1732553"/>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09675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3743985"/>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2550643"/>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207698" y="2331086"/>
            <a:ext cx="5165558" cy="833856"/>
          </a:xfrm>
        </p:spPr>
        <p:txBody>
          <a:bodyPr>
            <a:normAutofit fontScale="90000"/>
          </a:bodyPr>
          <a:lstStyle/>
          <a:p>
            <a:r>
              <a:rPr lang="en-US" dirty="0">
                <a:solidFill>
                  <a:schemeClr val="bg1"/>
                </a:solidFill>
              </a:rPr>
              <a:t>Agenda of Business Analysis</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flipV="1">
            <a:off x="6313931" y="2884624"/>
            <a:ext cx="4763371" cy="15093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217631"/>
            <a:ext cx="5181600" cy="16033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a:solidFill>
                  <a:schemeClr val="bg2">
                    <a:lumMod val="20000"/>
                    <a:lumOff val="80000"/>
                  </a:schemeClr>
                </a:solidFill>
                <a:latin typeface="Arial"/>
                <a:cs typeface="Arial"/>
              </a:rPr>
              <a:t>Understand, Assess the Business  Performance and Budget Allocation for next years through sales performance, past data exploration and business operation.</a:t>
            </a:r>
          </a:p>
          <a:p>
            <a:pPr marL="0" indent="0">
              <a:buNone/>
            </a:pPr>
            <a:r>
              <a:rPr lang="en-US" sz="1800" i="1" spc="-25" dirty="0">
                <a:solidFill>
                  <a:schemeClr val="bg2">
                    <a:lumMod val="20000"/>
                    <a:lumOff val="80000"/>
                  </a:schemeClr>
                </a:solidFill>
                <a:latin typeface="Arial"/>
                <a:cs typeface="Arial"/>
              </a:rPr>
              <a:t>Providing corrective measures to overcome challenges  faced by the business</a:t>
            </a: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COMPANY OUTLOOK</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14" name="slide2" descr="Dashboard 1">
            <a:extLst>
              <a:ext uri="{FF2B5EF4-FFF2-40B4-BE49-F238E27FC236}">
                <a16:creationId xmlns:a16="http://schemas.microsoft.com/office/drawing/2014/main" id="{1249A8D9-A4FE-4300-B737-BF55266AA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77" y="1432785"/>
            <a:ext cx="10565750" cy="5281524"/>
          </a:xfrm>
          <a:prstGeom prst="rect">
            <a:avLst/>
          </a:prstGeom>
        </p:spPr>
      </p:pic>
    </p:spTree>
    <p:extLst>
      <p:ext uri="{BB962C8B-B14F-4D97-AF65-F5344CB8AC3E}">
        <p14:creationId xmlns:p14="http://schemas.microsoft.com/office/powerpoint/2010/main" val="226321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755685133"/>
              </p:ext>
            </p:extLst>
          </p:nvPr>
        </p:nvGraphicFramePr>
        <p:xfrm>
          <a:off x="5250953" y="2053173"/>
          <a:ext cx="1481012" cy="1161017"/>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r>
              <a:rPr lang="en-US" dirty="0"/>
              <a:t>Company Market Share:</a:t>
            </a:r>
          </a:p>
        </p:txBody>
      </p:sp>
      <p:graphicFrame>
        <p:nvGraphicFramePr>
          <p:cNvPr id="9" name="Content Placeholder 5">
            <a:extLst>
              <a:ext uri="{FF2B5EF4-FFF2-40B4-BE49-F238E27FC236}">
                <a16:creationId xmlns:a16="http://schemas.microsoft.com/office/drawing/2014/main" id="{4B0BCC78-A7E9-4210-BED1-FB0F136FA0BF}"/>
              </a:ext>
            </a:extLst>
          </p:cNvPr>
          <p:cNvGraphicFramePr>
            <a:graphicFrameLocks noGrp="1"/>
          </p:cNvGraphicFramePr>
          <p:nvPr>
            <p:ph sz="half" idx="1"/>
            <p:extLst>
              <p:ext uri="{D42A27DB-BD31-4B8C-83A1-F6EECF244321}">
                <p14:modId xmlns:p14="http://schemas.microsoft.com/office/powerpoint/2010/main" val="376834622"/>
              </p:ext>
            </p:extLst>
          </p:nvPr>
        </p:nvGraphicFramePr>
        <p:xfrm>
          <a:off x="932990" y="4197993"/>
          <a:ext cx="10332720" cy="1375158"/>
        </p:xfrm>
        <a:graphic>
          <a:graphicData uri="http://schemas.openxmlformats.org/drawingml/2006/table">
            <a:tbl>
              <a:tblPr firstRow="1" bandRow="1">
                <a:tableStyleId>{21E4AEA4-8DFA-4A89-87EB-49C32662AFE0}</a:tableStyleId>
              </a:tblPr>
              <a:tblGrid>
                <a:gridCol w="2583180">
                  <a:extLst>
                    <a:ext uri="{9D8B030D-6E8A-4147-A177-3AD203B41FA5}">
                      <a16:colId xmlns:a16="http://schemas.microsoft.com/office/drawing/2014/main" val="413496124"/>
                    </a:ext>
                  </a:extLst>
                </a:gridCol>
                <a:gridCol w="2583180">
                  <a:extLst>
                    <a:ext uri="{9D8B030D-6E8A-4147-A177-3AD203B41FA5}">
                      <a16:colId xmlns:a16="http://schemas.microsoft.com/office/drawing/2014/main" val="1609701450"/>
                    </a:ext>
                  </a:extLst>
                </a:gridCol>
                <a:gridCol w="2583180">
                  <a:extLst>
                    <a:ext uri="{9D8B030D-6E8A-4147-A177-3AD203B41FA5}">
                      <a16:colId xmlns:a16="http://schemas.microsoft.com/office/drawing/2014/main" val="3998250674"/>
                    </a:ext>
                  </a:extLst>
                </a:gridCol>
                <a:gridCol w="2583180">
                  <a:extLst>
                    <a:ext uri="{9D8B030D-6E8A-4147-A177-3AD203B41FA5}">
                      <a16:colId xmlns:a16="http://schemas.microsoft.com/office/drawing/2014/main" val="2581020686"/>
                    </a:ext>
                  </a:extLst>
                </a:gridCol>
              </a:tblGrid>
              <a:tr h="277878">
                <a:tc>
                  <a:txBody>
                    <a:bodyPr/>
                    <a:lstStyle/>
                    <a:p>
                      <a:pPr marL="216000" algn="l">
                        <a:lnSpc>
                          <a:spcPct val="100000"/>
                        </a:lnSpc>
                        <a:spcBef>
                          <a:spcPts val="785"/>
                        </a:spcBef>
                      </a:pPr>
                      <a:r>
                        <a:rPr lang="en-US" sz="1800" spc="-5" dirty="0"/>
                        <a:t>Products</a:t>
                      </a:r>
                      <a:endParaRPr sz="1800" dirty="0">
                        <a:solidFill>
                          <a:schemeClr val="bg2">
                            <a:lumMod val="20000"/>
                            <a:lumOff val="80000"/>
                          </a:schemeClr>
                        </a:solidFill>
                        <a:latin typeface="Arial"/>
                        <a:cs typeface="Arial"/>
                      </a:endParaRPr>
                    </a:p>
                  </a:txBody>
                  <a:tcPr marL="0" marR="0" marT="0" marB="0" anchor="ctr"/>
                </a:tc>
                <a:tc>
                  <a:txBody>
                    <a:bodyPr/>
                    <a:lstStyle/>
                    <a:p>
                      <a:pPr marL="216000" algn="l">
                        <a:lnSpc>
                          <a:spcPct val="100000"/>
                        </a:lnSpc>
                        <a:spcBef>
                          <a:spcPts val="785"/>
                        </a:spcBef>
                      </a:pPr>
                      <a:r>
                        <a:rPr lang="en-US" sz="1800" kern="1200" spc="-5" dirty="0"/>
                        <a:t>Net Sales</a:t>
                      </a:r>
                      <a:endParaRPr sz="1800" b="1" kern="1200" spc="-5" dirty="0">
                        <a:solidFill>
                          <a:schemeClr val="bg2">
                            <a:lumMod val="20000"/>
                            <a:lumOff val="80000"/>
                          </a:schemeClr>
                        </a:solidFill>
                        <a:latin typeface="Arial"/>
                        <a:ea typeface="+mn-ea"/>
                        <a:cs typeface="Arial"/>
                      </a:endParaRPr>
                    </a:p>
                  </a:txBody>
                  <a:tcPr marL="0" marR="0" marT="0" marB="0" anchor="ctr"/>
                </a:tc>
                <a:tc>
                  <a:txBody>
                    <a:bodyPr/>
                    <a:lstStyle/>
                    <a:p>
                      <a:pPr marL="216000" algn="l">
                        <a:lnSpc>
                          <a:spcPct val="100000"/>
                        </a:lnSpc>
                        <a:spcBef>
                          <a:spcPts val="785"/>
                        </a:spcBef>
                      </a:pPr>
                      <a:r>
                        <a:rPr lang="en-US" sz="1800" kern="1200" spc="-5" dirty="0"/>
                        <a:t>Sum of</a:t>
                      </a:r>
                      <a:r>
                        <a:rPr lang="en-US" sz="1800" kern="1200" spc="-5" baseline="0" dirty="0"/>
                        <a:t> Competitor </a:t>
                      </a:r>
                      <a:endParaRPr sz="1800" b="1" kern="1200" spc="-5" dirty="0">
                        <a:solidFill>
                          <a:schemeClr val="bg2">
                            <a:lumMod val="20000"/>
                            <a:lumOff val="80000"/>
                          </a:schemeClr>
                        </a:solidFill>
                        <a:latin typeface="Arial"/>
                        <a:ea typeface="+mn-ea"/>
                        <a:cs typeface="Arial"/>
                      </a:endParaRPr>
                    </a:p>
                  </a:txBody>
                  <a:tcPr marL="0" marR="0" marT="0" marB="0" anchor="ctr"/>
                </a:tc>
                <a:tc>
                  <a:txBody>
                    <a:bodyPr/>
                    <a:lstStyle/>
                    <a:p>
                      <a:pPr marL="216000" algn="l">
                        <a:lnSpc>
                          <a:spcPct val="100000"/>
                        </a:lnSpc>
                        <a:spcBef>
                          <a:spcPts val="785"/>
                        </a:spcBef>
                      </a:pPr>
                      <a:r>
                        <a:rPr lang="en-US" sz="1800" kern="1200" spc="-5" dirty="0"/>
                        <a:t>Market Share</a:t>
                      </a:r>
                      <a:endParaRPr sz="1800" b="1" kern="1200" spc="-5" dirty="0">
                        <a:solidFill>
                          <a:schemeClr val="bg2">
                            <a:lumMod val="20000"/>
                            <a:lumOff val="80000"/>
                          </a:schemeClr>
                        </a:solidFill>
                        <a:latin typeface="Arial"/>
                        <a:ea typeface="+mn-ea"/>
                        <a:cs typeface="Arial"/>
                      </a:endParaRPr>
                    </a:p>
                  </a:txBody>
                  <a:tcPr marL="0" marR="0" marT="0" marB="0" anchor="ctr"/>
                </a:tc>
                <a:extLst>
                  <a:ext uri="{0D108BD9-81ED-4DB2-BD59-A6C34878D82A}">
                    <a16:rowId xmlns:a16="http://schemas.microsoft.com/office/drawing/2014/main" val="3913940839"/>
                  </a:ext>
                </a:extLst>
              </a:tr>
              <a:tr h="291772">
                <a:tc>
                  <a:txBody>
                    <a:bodyPr/>
                    <a:lstStyle/>
                    <a:p>
                      <a:pPr marL="227965" algn="l" defTabSz="914400" rtl="0" eaLnBrk="1" latinLnBrk="0" hangingPunct="1">
                        <a:lnSpc>
                          <a:spcPct val="100000"/>
                        </a:lnSpc>
                        <a:spcBef>
                          <a:spcPts val="340"/>
                        </a:spcBef>
                      </a:pPr>
                      <a:r>
                        <a:rPr lang="en-US" sz="1600" kern="1200" spc="-5" dirty="0"/>
                        <a:t>Brand</a:t>
                      </a:r>
                      <a:r>
                        <a:rPr lang="en-US" sz="1600" kern="1200" spc="-5" baseline="0" dirty="0"/>
                        <a:t> 1</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800" b="0" i="0" kern="1200" dirty="0">
                          <a:solidFill>
                            <a:schemeClr val="dk1"/>
                          </a:solidFill>
                          <a:effectLst/>
                          <a:latin typeface="+mn-lt"/>
                          <a:ea typeface="+mn-ea"/>
                          <a:cs typeface="+mn-cs"/>
                        </a:rPr>
                        <a:t>€ </a:t>
                      </a:r>
                      <a:r>
                        <a:rPr lang="en-US" sz="1600" kern="1200" spc="-5" dirty="0"/>
                        <a:t>0.46 B </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800" b="0" i="0" kern="1200" dirty="0">
                          <a:solidFill>
                            <a:schemeClr val="dk1"/>
                          </a:solidFill>
                          <a:effectLst/>
                          <a:latin typeface="+mn-lt"/>
                          <a:ea typeface="+mn-ea"/>
                          <a:cs typeface="+mn-cs"/>
                        </a:rPr>
                        <a:t>€ </a:t>
                      </a:r>
                      <a:r>
                        <a:rPr lang="en-US" sz="1600" kern="1200" spc="-5" dirty="0"/>
                        <a:t>10.92 B</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600" kern="1200" spc="-5" dirty="0"/>
                        <a:t>4.06%</a:t>
                      </a:r>
                      <a:endParaRPr lang="en-US" sz="1600" kern="1200" spc="-5" dirty="0">
                        <a:solidFill>
                          <a:schemeClr val="tx2">
                            <a:alpha val="70000"/>
                          </a:schemeClr>
                        </a:solidFill>
                        <a:latin typeface="+mn-lt"/>
                        <a:ea typeface="+mn-ea"/>
                        <a:cs typeface="Arial"/>
                      </a:endParaRPr>
                    </a:p>
                  </a:txBody>
                  <a:tcPr marL="0" anchor="ctr"/>
                </a:tc>
                <a:extLst>
                  <a:ext uri="{0D108BD9-81ED-4DB2-BD59-A6C34878D82A}">
                    <a16:rowId xmlns:a16="http://schemas.microsoft.com/office/drawing/2014/main" val="2382684356"/>
                  </a:ext>
                </a:extLst>
              </a:tr>
              <a:tr h="291772">
                <a:tc>
                  <a:txBody>
                    <a:bodyPr/>
                    <a:lstStyle/>
                    <a:p>
                      <a:pPr marL="227965" marR="0" lvl="0" indent="0" algn="l" defTabSz="914400" rtl="0" eaLnBrk="1" fontAlgn="auto" latinLnBrk="0" hangingPunct="1">
                        <a:lnSpc>
                          <a:spcPct val="100000"/>
                        </a:lnSpc>
                        <a:spcBef>
                          <a:spcPts val="340"/>
                        </a:spcBef>
                        <a:spcAft>
                          <a:spcPts val="0"/>
                        </a:spcAft>
                        <a:buClrTx/>
                        <a:buSzTx/>
                        <a:buFontTx/>
                        <a:buNone/>
                        <a:tabLst/>
                        <a:defRPr/>
                      </a:pPr>
                      <a:r>
                        <a:rPr lang="en-US" sz="1600" kern="1200" spc="-5" dirty="0"/>
                        <a:t>Brand 2</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800" b="0" i="0" kern="1200" dirty="0">
                          <a:solidFill>
                            <a:schemeClr val="dk1"/>
                          </a:solidFill>
                          <a:effectLst/>
                          <a:latin typeface="+mn-lt"/>
                          <a:ea typeface="+mn-ea"/>
                          <a:cs typeface="+mn-cs"/>
                        </a:rPr>
                        <a:t>€ </a:t>
                      </a:r>
                      <a:r>
                        <a:rPr lang="en-US" sz="1600" kern="1200" spc="-5" dirty="0"/>
                        <a:t>0.36 B</a:t>
                      </a:r>
                      <a:endParaRPr lang="en-US" sz="1600" kern="1200" spc="-5" dirty="0">
                        <a:solidFill>
                          <a:schemeClr val="tx2">
                            <a:alpha val="70000"/>
                          </a:schemeClr>
                        </a:solidFill>
                        <a:latin typeface="+mn-lt"/>
                        <a:ea typeface="+mn-ea"/>
                        <a:cs typeface="Arial"/>
                      </a:endParaRPr>
                    </a:p>
                  </a:txBody>
                  <a:tcPr marL="0" anchor="ctr"/>
                </a:tc>
                <a:tc>
                  <a:txBody>
                    <a:bodyPr/>
                    <a:lstStyle/>
                    <a:p>
                      <a:pPr marL="227965" marR="0" lvl="0" indent="0" algn="l" defTabSz="914400" rtl="0" eaLnBrk="1" fontAlgn="auto" latinLnBrk="0" hangingPunct="1">
                        <a:lnSpc>
                          <a:spcPct val="100000"/>
                        </a:lnSpc>
                        <a:spcBef>
                          <a:spcPts val="340"/>
                        </a:spcBef>
                        <a:spcAft>
                          <a:spcPts val="0"/>
                        </a:spcAft>
                        <a:buClrTx/>
                        <a:buSzTx/>
                        <a:buFontTx/>
                        <a:buNone/>
                        <a:tabLst/>
                        <a:defRPr/>
                      </a:pPr>
                      <a:r>
                        <a:rPr lang="en-US" sz="1800" b="0" i="0" kern="1200" dirty="0">
                          <a:solidFill>
                            <a:schemeClr val="dk1"/>
                          </a:solidFill>
                          <a:effectLst/>
                          <a:latin typeface="+mn-lt"/>
                          <a:ea typeface="+mn-ea"/>
                          <a:cs typeface="+mn-cs"/>
                        </a:rPr>
                        <a:t>€ </a:t>
                      </a:r>
                      <a:r>
                        <a:rPr lang="en-US" sz="1600" kern="1200" spc="-5" dirty="0"/>
                        <a:t>11.28 B</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600" kern="1200" spc="-5" dirty="0"/>
                        <a:t>3.08%</a:t>
                      </a:r>
                      <a:endParaRPr lang="en-US" sz="1600" kern="1200" spc="-5" dirty="0">
                        <a:solidFill>
                          <a:schemeClr val="tx2">
                            <a:alpha val="70000"/>
                          </a:schemeClr>
                        </a:solidFill>
                        <a:latin typeface="+mn-lt"/>
                        <a:ea typeface="+mn-ea"/>
                        <a:cs typeface="Arial"/>
                      </a:endParaRPr>
                    </a:p>
                  </a:txBody>
                  <a:tcPr marL="0" anchor="ctr"/>
                </a:tc>
                <a:extLst>
                  <a:ext uri="{0D108BD9-81ED-4DB2-BD59-A6C34878D82A}">
                    <a16:rowId xmlns:a16="http://schemas.microsoft.com/office/drawing/2014/main" val="549552476"/>
                  </a:ext>
                </a:extLst>
              </a:tr>
              <a:tr h="291772">
                <a:tc>
                  <a:txBody>
                    <a:bodyPr/>
                    <a:lstStyle/>
                    <a:p>
                      <a:pPr marL="227965" marR="0" lvl="0" indent="0" algn="l" defTabSz="914400" rtl="0" eaLnBrk="1" fontAlgn="auto" latinLnBrk="0" hangingPunct="1">
                        <a:lnSpc>
                          <a:spcPct val="100000"/>
                        </a:lnSpc>
                        <a:spcBef>
                          <a:spcPts val="340"/>
                        </a:spcBef>
                        <a:spcAft>
                          <a:spcPts val="0"/>
                        </a:spcAft>
                        <a:buClrTx/>
                        <a:buSzTx/>
                        <a:buFontTx/>
                        <a:buNone/>
                        <a:tabLst/>
                        <a:defRPr/>
                      </a:pPr>
                      <a:r>
                        <a:rPr lang="en-US" sz="1600" kern="1200" spc="-5" dirty="0"/>
                        <a:t>Brand 3</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800" b="0" i="0" kern="1200" dirty="0">
                          <a:solidFill>
                            <a:schemeClr val="dk1"/>
                          </a:solidFill>
                          <a:effectLst/>
                          <a:latin typeface="+mn-lt"/>
                          <a:ea typeface="+mn-ea"/>
                          <a:cs typeface="+mn-cs"/>
                        </a:rPr>
                        <a:t>€ </a:t>
                      </a:r>
                      <a:r>
                        <a:rPr lang="en-US" sz="1600" kern="1200" spc="-5" dirty="0"/>
                        <a:t>0.33 B</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800" b="0" i="0" kern="1200" dirty="0">
                          <a:solidFill>
                            <a:schemeClr val="dk1"/>
                          </a:solidFill>
                          <a:effectLst/>
                          <a:latin typeface="+mn-lt"/>
                          <a:ea typeface="+mn-ea"/>
                          <a:cs typeface="+mn-cs"/>
                        </a:rPr>
                        <a:t>€ </a:t>
                      </a:r>
                      <a:r>
                        <a:rPr lang="en-US" sz="1600" kern="1200" spc="-5" dirty="0"/>
                        <a:t>10.80 B</a:t>
                      </a:r>
                      <a:endParaRPr lang="en-US" sz="1600" kern="1200" spc="-5" dirty="0">
                        <a:solidFill>
                          <a:schemeClr val="tx2">
                            <a:alpha val="70000"/>
                          </a:schemeClr>
                        </a:solidFill>
                        <a:latin typeface="+mn-lt"/>
                        <a:ea typeface="+mn-ea"/>
                        <a:cs typeface="Arial"/>
                      </a:endParaRPr>
                    </a:p>
                  </a:txBody>
                  <a:tcPr marL="0" anchor="ctr"/>
                </a:tc>
                <a:tc>
                  <a:txBody>
                    <a:bodyPr/>
                    <a:lstStyle/>
                    <a:p>
                      <a:pPr marL="227965" algn="l" defTabSz="914400" rtl="0" eaLnBrk="1" latinLnBrk="0" hangingPunct="1">
                        <a:lnSpc>
                          <a:spcPct val="100000"/>
                        </a:lnSpc>
                        <a:spcBef>
                          <a:spcPts val="340"/>
                        </a:spcBef>
                      </a:pPr>
                      <a:r>
                        <a:rPr lang="en-US" sz="1600" kern="1200" spc="-5" dirty="0"/>
                        <a:t>2.97%</a:t>
                      </a:r>
                      <a:endParaRPr lang="en-US" sz="1600" kern="1200" spc="-5" dirty="0">
                        <a:solidFill>
                          <a:schemeClr val="tx2">
                            <a:alpha val="70000"/>
                          </a:schemeClr>
                        </a:solidFill>
                        <a:latin typeface="+mn-lt"/>
                        <a:ea typeface="+mn-ea"/>
                        <a:cs typeface="Arial"/>
                      </a:endParaRPr>
                    </a:p>
                  </a:txBody>
                  <a:tcPr marL="0" anchor="ctr"/>
                </a:tc>
                <a:extLst>
                  <a:ext uri="{0D108BD9-81ED-4DB2-BD59-A6C34878D82A}">
                    <a16:rowId xmlns:a16="http://schemas.microsoft.com/office/drawing/2014/main" val="612765872"/>
                  </a:ext>
                </a:extLst>
              </a:tr>
            </a:tbl>
          </a:graphicData>
        </a:graphic>
      </p:graphicFrame>
      <p:graphicFrame>
        <p:nvGraphicFramePr>
          <p:cNvPr id="14" name="Content Placeholder 11" descr="Chart">
            <a:extLst>
              <a:ext uri="{FF2B5EF4-FFF2-40B4-BE49-F238E27FC236}">
                <a16:creationId xmlns:a16="http://schemas.microsoft.com/office/drawing/2014/main" id="{929A89A4-A764-4573-A43E-D883B54D5791}"/>
              </a:ext>
            </a:extLst>
          </p:cNvPr>
          <p:cNvGraphicFramePr>
            <a:graphicFrameLocks/>
          </p:cNvGraphicFramePr>
          <p:nvPr>
            <p:extLst>
              <p:ext uri="{D42A27DB-BD31-4B8C-83A1-F6EECF244321}">
                <p14:modId xmlns:p14="http://schemas.microsoft.com/office/powerpoint/2010/main" val="3824846680"/>
              </p:ext>
            </p:extLst>
          </p:nvPr>
        </p:nvGraphicFramePr>
        <p:xfrm>
          <a:off x="1174387"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sp>
        <p:nvSpPr>
          <p:cNvPr id="23" name="object 23">
            <a:extLst>
              <a:ext uri="{FF2B5EF4-FFF2-40B4-BE49-F238E27FC236}">
                <a16:creationId xmlns:a16="http://schemas.microsoft.com/office/drawing/2014/main" id="{3689D36F-0E74-439C-8BF7-BE388B2B4545}"/>
              </a:ext>
            </a:extLst>
          </p:cNvPr>
          <p:cNvSpPr txBox="1"/>
          <p:nvPr/>
        </p:nvSpPr>
        <p:spPr>
          <a:xfrm>
            <a:off x="1462453" y="2506665"/>
            <a:ext cx="901247"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a:solidFill>
                  <a:schemeClr val="accent1"/>
                </a:solidFill>
                <a:latin typeface="+mj-lt"/>
                <a:cs typeface="Arial"/>
              </a:rPr>
              <a:t>4.06%</a:t>
            </a:r>
            <a:endParaRPr lang="en-US" dirty="0">
              <a:solidFill>
                <a:schemeClr val="accent1"/>
              </a:solidFill>
              <a:latin typeface="+mj-lt"/>
              <a:cs typeface="Arial"/>
            </a:endParaRPr>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flipV="1">
            <a:off x="976912" y="1300525"/>
            <a:ext cx="4665168" cy="5530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extLst>
              <p:ext uri="{D42A27DB-BD31-4B8C-83A1-F6EECF244321}">
                <p14:modId xmlns:p14="http://schemas.microsoft.com/office/powerpoint/2010/main" val="2004095505"/>
              </p:ext>
            </p:extLst>
          </p:nvPr>
        </p:nvGraphicFramePr>
        <p:xfrm>
          <a:off x="9550508" y="2053173"/>
          <a:ext cx="1481012" cy="1161017"/>
        </p:xfrm>
        <a:graphic>
          <a:graphicData uri="http://schemas.openxmlformats.org/drawingml/2006/chart">
            <c:chart xmlns:c="http://schemas.openxmlformats.org/drawingml/2006/chart" xmlns:r="http://schemas.openxmlformats.org/officeDocument/2006/relationships" r:id="rId5"/>
          </a:graphicData>
        </a:graphic>
      </p:graphicFrame>
      <p:sp>
        <p:nvSpPr>
          <p:cNvPr id="36" name="object 22">
            <a:extLst>
              <a:ext uri="{FF2B5EF4-FFF2-40B4-BE49-F238E27FC236}">
                <a16:creationId xmlns:a16="http://schemas.microsoft.com/office/drawing/2014/main" id="{3E0CD13B-E1C5-4B1E-8D6F-830B20EB1901}"/>
              </a:ext>
            </a:extLst>
          </p:cNvPr>
          <p:cNvSpPr txBox="1"/>
          <p:nvPr/>
        </p:nvSpPr>
        <p:spPr>
          <a:xfrm>
            <a:off x="5642080" y="2506665"/>
            <a:ext cx="703609"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3.08%</a:t>
            </a:r>
          </a:p>
        </p:txBody>
      </p:sp>
      <p:sp>
        <p:nvSpPr>
          <p:cNvPr id="37" name="object 23">
            <a:extLst>
              <a:ext uri="{FF2B5EF4-FFF2-40B4-BE49-F238E27FC236}">
                <a16:creationId xmlns:a16="http://schemas.microsoft.com/office/drawing/2014/main" id="{67128195-4722-4370-9902-03BB1E8A9491}"/>
              </a:ext>
            </a:extLst>
          </p:cNvPr>
          <p:cNvSpPr txBox="1"/>
          <p:nvPr/>
        </p:nvSpPr>
        <p:spPr>
          <a:xfrm>
            <a:off x="9846008" y="2506665"/>
            <a:ext cx="901247"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a:solidFill>
                  <a:schemeClr val="accent1"/>
                </a:solidFill>
                <a:latin typeface="+mj-lt"/>
                <a:cs typeface="Arial"/>
              </a:rPr>
              <a:t>2.97%</a:t>
            </a:r>
            <a:endParaRPr lang="en-US" dirty="0">
              <a:solidFill>
                <a:schemeClr val="accent1"/>
              </a:solidFill>
              <a:latin typeface="+mj-lt"/>
              <a:cs typeface="Arial"/>
            </a:endParaRPr>
          </a:p>
        </p:txBody>
      </p:sp>
      <p:sp>
        <p:nvSpPr>
          <p:cNvPr id="5" name="TextBox 4"/>
          <p:cNvSpPr txBox="1"/>
          <p:nvPr/>
        </p:nvSpPr>
        <p:spPr>
          <a:xfrm>
            <a:off x="1462453" y="1769646"/>
            <a:ext cx="992579" cy="369332"/>
          </a:xfrm>
          <a:prstGeom prst="rect">
            <a:avLst/>
          </a:prstGeom>
          <a:noFill/>
        </p:spPr>
        <p:txBody>
          <a:bodyPr wrap="none" rtlCol="0">
            <a:spAutoFit/>
          </a:bodyPr>
          <a:lstStyle/>
          <a:p>
            <a:r>
              <a:rPr lang="en-US" dirty="0">
                <a:solidFill>
                  <a:schemeClr val="bg1"/>
                </a:solidFill>
              </a:rPr>
              <a:t>Brand 1</a:t>
            </a:r>
          </a:p>
        </p:txBody>
      </p:sp>
      <p:sp>
        <p:nvSpPr>
          <p:cNvPr id="40" name="TextBox 39"/>
          <p:cNvSpPr txBox="1"/>
          <p:nvPr/>
        </p:nvSpPr>
        <p:spPr>
          <a:xfrm>
            <a:off x="5498876" y="1769646"/>
            <a:ext cx="992579" cy="369332"/>
          </a:xfrm>
          <a:prstGeom prst="rect">
            <a:avLst/>
          </a:prstGeom>
          <a:noFill/>
        </p:spPr>
        <p:txBody>
          <a:bodyPr wrap="none" rtlCol="0">
            <a:spAutoFit/>
          </a:bodyPr>
          <a:lstStyle/>
          <a:p>
            <a:r>
              <a:rPr lang="en-US" dirty="0">
                <a:solidFill>
                  <a:schemeClr val="bg1"/>
                </a:solidFill>
              </a:rPr>
              <a:t>Brand 2</a:t>
            </a:r>
          </a:p>
        </p:txBody>
      </p:sp>
      <p:sp>
        <p:nvSpPr>
          <p:cNvPr id="41" name="TextBox 40"/>
          <p:cNvSpPr txBox="1"/>
          <p:nvPr/>
        </p:nvSpPr>
        <p:spPr>
          <a:xfrm>
            <a:off x="9822682" y="1769646"/>
            <a:ext cx="992579" cy="369332"/>
          </a:xfrm>
          <a:prstGeom prst="rect">
            <a:avLst/>
          </a:prstGeom>
          <a:noFill/>
        </p:spPr>
        <p:txBody>
          <a:bodyPr wrap="none" rtlCol="0">
            <a:spAutoFit/>
          </a:bodyPr>
          <a:lstStyle/>
          <a:p>
            <a:r>
              <a:rPr lang="en-US" dirty="0">
                <a:solidFill>
                  <a:schemeClr val="bg1"/>
                </a:solidFill>
              </a:rPr>
              <a:t>Brand 3</a:t>
            </a:r>
          </a:p>
        </p:txBody>
      </p:sp>
    </p:spTree>
    <p:extLst>
      <p:ext uri="{BB962C8B-B14F-4D97-AF65-F5344CB8AC3E}">
        <p14:creationId xmlns:p14="http://schemas.microsoft.com/office/powerpoint/2010/main" val="351447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FC3E81-5D15-446D-9312-77B065995C5B}"/>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3" name="Title 2">
            <a:extLst>
              <a:ext uri="{FF2B5EF4-FFF2-40B4-BE49-F238E27FC236}">
                <a16:creationId xmlns:a16="http://schemas.microsoft.com/office/drawing/2014/main" id="{B8A2FFDE-75FE-42A8-84AD-DC2C6C39198A}"/>
              </a:ext>
            </a:extLst>
          </p:cNvPr>
          <p:cNvSpPr>
            <a:spLocks noGrp="1"/>
          </p:cNvSpPr>
          <p:nvPr>
            <p:ph type="title"/>
          </p:nvPr>
        </p:nvSpPr>
        <p:spPr>
          <a:xfrm>
            <a:off x="824144" y="315537"/>
            <a:ext cx="10515600" cy="1325563"/>
          </a:xfrm>
        </p:spPr>
        <p:txBody>
          <a:bodyPr/>
          <a:lstStyle/>
          <a:p>
            <a:r>
              <a:rPr lang="en-GB" dirty="0"/>
              <a:t>Company Market Share (Contd.)</a:t>
            </a:r>
            <a:br>
              <a:rPr lang="en-GB" dirty="0"/>
            </a:br>
            <a:endParaRPr lang="en-GB" dirty="0"/>
          </a:p>
        </p:txBody>
      </p:sp>
      <p:sp>
        <p:nvSpPr>
          <p:cNvPr id="4" name="Content Placeholder 3">
            <a:extLst>
              <a:ext uri="{FF2B5EF4-FFF2-40B4-BE49-F238E27FC236}">
                <a16:creationId xmlns:a16="http://schemas.microsoft.com/office/drawing/2014/main" id="{60DAC044-B800-4759-B0B6-40A687D00B40}"/>
              </a:ext>
            </a:extLst>
          </p:cNvPr>
          <p:cNvSpPr>
            <a:spLocks noGrp="1"/>
          </p:cNvSpPr>
          <p:nvPr>
            <p:ph sz="half" idx="1"/>
          </p:nvPr>
        </p:nvSpPr>
        <p:spPr>
          <a:xfrm>
            <a:off x="838200" y="4313589"/>
            <a:ext cx="9415509" cy="2043875"/>
          </a:xfrm>
        </p:spPr>
        <p:txBody>
          <a:bodyPr/>
          <a:lstStyle/>
          <a:p>
            <a:r>
              <a:rPr lang="en-GB" dirty="0"/>
              <a:t>For example for Brand1, our net sales is </a:t>
            </a:r>
            <a:r>
              <a:rPr lang="en-US" sz="1600" b="0" i="0" kern="1200" dirty="0">
                <a:solidFill>
                  <a:schemeClr val="dk1"/>
                </a:solidFill>
                <a:effectLst/>
                <a:latin typeface="+mn-lt"/>
                <a:ea typeface="+mn-ea"/>
                <a:cs typeface="+mn-cs"/>
              </a:rPr>
              <a:t>€  </a:t>
            </a:r>
            <a:r>
              <a:rPr lang="en-GB" dirty="0"/>
              <a:t>0.46 B as compared to our competitors who have the net sales of worth </a:t>
            </a:r>
            <a:r>
              <a:rPr lang="en-US" sz="1600" b="0" i="0" kern="1200" dirty="0">
                <a:solidFill>
                  <a:schemeClr val="dk1"/>
                </a:solidFill>
                <a:effectLst/>
                <a:latin typeface="+mn-lt"/>
                <a:ea typeface="+mn-ea"/>
                <a:cs typeface="+mn-cs"/>
              </a:rPr>
              <a:t>€ 10.92 B.</a:t>
            </a:r>
          </a:p>
          <a:p>
            <a:r>
              <a:rPr lang="en-US" dirty="0">
                <a:solidFill>
                  <a:schemeClr val="dk1"/>
                </a:solidFill>
              </a:rPr>
              <a:t>In order to remove this huge gap in the market shares, we need to come up with creative strategies to even compete and stay in the market and to catch up with the market.</a:t>
            </a:r>
          </a:p>
          <a:p>
            <a:r>
              <a:rPr lang="en-US" sz="1600" b="0" i="0" kern="1200" dirty="0">
                <a:solidFill>
                  <a:schemeClr val="dk1"/>
                </a:solidFill>
                <a:effectLst/>
                <a:latin typeface="+mn-lt"/>
                <a:ea typeface="+mn-ea"/>
                <a:cs typeface="+mn-cs"/>
              </a:rPr>
              <a:t>For example, we can create advertising campaigns that can create a sense of brand loyalty amongst our existing and new customers.</a:t>
            </a:r>
          </a:p>
          <a:p>
            <a:endParaRPr lang="en-GB" dirty="0"/>
          </a:p>
        </p:txBody>
      </p:sp>
      <p:sp>
        <p:nvSpPr>
          <p:cNvPr id="5" name="Content Placeholder 4">
            <a:extLst>
              <a:ext uri="{FF2B5EF4-FFF2-40B4-BE49-F238E27FC236}">
                <a16:creationId xmlns:a16="http://schemas.microsoft.com/office/drawing/2014/main" id="{D9D65E3A-EBEA-4FF8-883F-F024FB100523}"/>
              </a:ext>
            </a:extLst>
          </p:cNvPr>
          <p:cNvSpPr>
            <a:spLocks noGrp="1"/>
          </p:cNvSpPr>
          <p:nvPr>
            <p:ph sz="half" idx="13"/>
          </p:nvPr>
        </p:nvSpPr>
        <p:spPr>
          <a:xfrm>
            <a:off x="838200" y="1896304"/>
            <a:ext cx="9595844" cy="1906878"/>
          </a:xfrm>
        </p:spPr>
        <p:txBody>
          <a:bodyPr/>
          <a:lstStyle/>
          <a:p>
            <a:r>
              <a:rPr lang="en-GB" dirty="0"/>
              <a:t>If we carefully review the total market share, we can see that the market is dominated by our competitors.</a:t>
            </a:r>
          </a:p>
          <a:p>
            <a:r>
              <a:rPr lang="en-GB" dirty="0"/>
              <a:t>For all of the 3 Brands, our competitors are eating us away.</a:t>
            </a:r>
          </a:p>
          <a:p>
            <a:r>
              <a:rPr lang="en-GB" dirty="0"/>
              <a:t>While we have only the 4.06%, 3.08 and 2.97% of market share for Brand1, Brand2 and Brand3 respectively, it shows that there is a massive gap and our competitors are far ahead of us in terms of owning the market share.</a:t>
            </a:r>
          </a:p>
        </p:txBody>
      </p:sp>
      <p:sp>
        <p:nvSpPr>
          <p:cNvPr id="6" name="object 18" descr="Beige rectangle">
            <a:extLst>
              <a:ext uri="{FF2B5EF4-FFF2-40B4-BE49-F238E27FC236}">
                <a16:creationId xmlns:a16="http://schemas.microsoft.com/office/drawing/2014/main" id="{63783245-B83E-4D87-9E05-3D1F32F75363}"/>
              </a:ext>
            </a:extLst>
          </p:cNvPr>
          <p:cNvSpPr/>
          <p:nvPr/>
        </p:nvSpPr>
        <p:spPr>
          <a:xfrm flipV="1">
            <a:off x="951413" y="1030702"/>
            <a:ext cx="4138916"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89637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3" descr="Beige rectangle">
            <a:extLst>
              <a:ext uri="{FF2B5EF4-FFF2-40B4-BE49-F238E27FC236}">
                <a16:creationId xmlns:a16="http://schemas.microsoft.com/office/drawing/2014/main" id="{C6CF32E2-A869-4259-A659-5EEE6BDA3B59}"/>
              </a:ext>
            </a:extLst>
          </p:cNvPr>
          <p:cNvSpPr/>
          <p:nvPr/>
        </p:nvSpPr>
        <p:spPr>
          <a:xfrm>
            <a:off x="579776" y="472492"/>
            <a:ext cx="2744632"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11226" y="836613"/>
            <a:ext cx="2520088"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6</a:t>
            </a:fld>
            <a:endParaRPr lang="en-US" dirty="0"/>
          </a:p>
        </p:txBody>
      </p:sp>
      <p:pic>
        <p:nvPicPr>
          <p:cNvPr id="31" name="slide2" descr="Our Net Sales vs Competitor Sales by month">
            <a:extLst>
              <a:ext uri="{FF2B5EF4-FFF2-40B4-BE49-F238E27FC236}">
                <a16:creationId xmlns:a16="http://schemas.microsoft.com/office/drawing/2014/main" id="{03C50824-48C0-451D-8CB7-0DEAF1B70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138" y="1031966"/>
            <a:ext cx="8546862" cy="4989422"/>
          </a:xfrm>
          <a:prstGeom prst="rect">
            <a:avLst/>
          </a:prstGeom>
        </p:spPr>
      </p:pic>
      <p:sp>
        <p:nvSpPr>
          <p:cNvPr id="33" name="Title 2">
            <a:extLst>
              <a:ext uri="{FF2B5EF4-FFF2-40B4-BE49-F238E27FC236}">
                <a16:creationId xmlns:a16="http://schemas.microsoft.com/office/drawing/2014/main" id="{6D5D9271-B659-4A45-8868-BAEC4EF7D1F1}"/>
              </a:ext>
            </a:extLst>
          </p:cNvPr>
          <p:cNvSpPr>
            <a:spLocks noGrp="1"/>
          </p:cNvSpPr>
          <p:nvPr>
            <p:ph type="title"/>
          </p:nvPr>
        </p:nvSpPr>
        <p:spPr>
          <a:xfrm>
            <a:off x="3587816" y="472492"/>
            <a:ext cx="8377761" cy="513279"/>
          </a:xfrm>
        </p:spPr>
        <p:txBody>
          <a:bodyPr>
            <a:normAutofit fontScale="90000"/>
          </a:bodyPr>
          <a:lstStyle/>
          <a:p>
            <a:r>
              <a:rPr lang="en-US" dirty="0"/>
              <a:t>Net Sales VS Competitor Sales</a:t>
            </a:r>
          </a:p>
        </p:txBody>
      </p:sp>
      <p:sp>
        <p:nvSpPr>
          <p:cNvPr id="34" name="object 27" descr="Beige rectangle">
            <a:extLst>
              <a:ext uri="{FF2B5EF4-FFF2-40B4-BE49-F238E27FC236}">
                <a16:creationId xmlns:a16="http://schemas.microsoft.com/office/drawing/2014/main" id="{CE178D24-EC15-4677-8CE4-B6FAE887C7CE}"/>
              </a:ext>
            </a:extLst>
          </p:cNvPr>
          <p:cNvSpPr/>
          <p:nvPr/>
        </p:nvSpPr>
        <p:spPr>
          <a:xfrm flipV="1">
            <a:off x="3587816" y="878452"/>
            <a:ext cx="5425555" cy="69058"/>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extBox 1">
            <a:extLst>
              <a:ext uri="{FF2B5EF4-FFF2-40B4-BE49-F238E27FC236}">
                <a16:creationId xmlns:a16="http://schemas.microsoft.com/office/drawing/2014/main" id="{861F69DF-44F4-4E4A-92E6-9F8276DAB468}"/>
              </a:ext>
            </a:extLst>
          </p:cNvPr>
          <p:cNvSpPr txBox="1"/>
          <p:nvPr/>
        </p:nvSpPr>
        <p:spPr>
          <a:xfrm>
            <a:off x="1020932" y="1135199"/>
            <a:ext cx="2303476" cy="4893647"/>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This graph lets us see the Net Sales comparison with our competitors.</a:t>
            </a:r>
          </a:p>
          <a:p>
            <a:pPr marL="285750" indent="-285750">
              <a:buFont typeface="Arial" panose="020B0604020202020204" pitchFamily="34" charset="0"/>
              <a:buChar char="•"/>
            </a:pPr>
            <a:r>
              <a:rPr lang="en-GB" sz="1400" dirty="0">
                <a:solidFill>
                  <a:schemeClr val="bg1"/>
                </a:solidFill>
              </a:rPr>
              <a:t>We can clearly see that we are far behind our competitors in terms of the market capture and Net Sales.</a:t>
            </a:r>
          </a:p>
          <a:p>
            <a:pPr marL="285750" indent="-285750">
              <a:buFont typeface="Arial" panose="020B0604020202020204" pitchFamily="34" charset="0"/>
              <a:buChar char="•"/>
            </a:pPr>
            <a:r>
              <a:rPr lang="en-GB" sz="1400" dirty="0">
                <a:solidFill>
                  <a:schemeClr val="bg1"/>
                </a:solidFill>
              </a:rPr>
              <a:t>Also, we can see the fluctuation in our graph indicating the inconsistency of our Brands Sales in different times as compared to our competitors who have a certain level of consistency and uniformity in regards to their product sales.</a:t>
            </a:r>
          </a:p>
          <a:p>
            <a:endParaRPr lang="en-GB" dirty="0">
              <a:solidFill>
                <a:schemeClr val="bg1"/>
              </a:solidFill>
            </a:endParaRPr>
          </a:p>
        </p:txBody>
      </p:sp>
    </p:spTree>
    <p:extLst>
      <p:ext uri="{BB962C8B-B14F-4D97-AF65-F5344CB8AC3E}">
        <p14:creationId xmlns:p14="http://schemas.microsoft.com/office/powerpoint/2010/main" val="117411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5" name="object 3" descr="Beige rectangle">
            <a:extLst>
              <a:ext uri="{FF2B5EF4-FFF2-40B4-BE49-F238E27FC236}">
                <a16:creationId xmlns:a16="http://schemas.microsoft.com/office/drawing/2014/main" id="{857A0168-DBD5-47D4-A751-3B39262D8254}"/>
              </a:ext>
            </a:extLst>
          </p:cNvPr>
          <p:cNvSpPr/>
          <p:nvPr/>
        </p:nvSpPr>
        <p:spPr>
          <a:xfrm>
            <a:off x="8864740"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735631" y="1"/>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16" name="object 3" descr="Beige rectangle">
            <a:extLst>
              <a:ext uri="{FF2B5EF4-FFF2-40B4-BE49-F238E27FC236}">
                <a16:creationId xmlns:a16="http://schemas.microsoft.com/office/drawing/2014/main" id="{857A0168-DBD5-47D4-A751-3B39262D8254}"/>
              </a:ext>
            </a:extLst>
          </p:cNvPr>
          <p:cNvSpPr/>
          <p:nvPr/>
        </p:nvSpPr>
        <p:spPr>
          <a:xfrm flipH="1">
            <a:off x="-4945"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7" name="object 6" descr="Blue rectangle">
            <a:extLst>
              <a:ext uri="{FF2B5EF4-FFF2-40B4-BE49-F238E27FC236}">
                <a16:creationId xmlns:a16="http://schemas.microsoft.com/office/drawing/2014/main" id="{7F009843-AFA3-44E8-B7D5-3F39B363C92E}"/>
              </a:ext>
            </a:extLst>
          </p:cNvPr>
          <p:cNvSpPr/>
          <p:nvPr/>
        </p:nvSpPr>
        <p:spPr>
          <a:xfrm flipH="1">
            <a:off x="308704" y="1"/>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7" name="Title 6"/>
          <p:cNvSpPr>
            <a:spLocks noGrp="1"/>
          </p:cNvSpPr>
          <p:nvPr>
            <p:ph type="title"/>
          </p:nvPr>
        </p:nvSpPr>
        <p:spPr>
          <a:xfrm>
            <a:off x="1477831" y="54647"/>
            <a:ext cx="10515600" cy="1325563"/>
          </a:xfrm>
        </p:spPr>
        <p:txBody>
          <a:bodyPr/>
          <a:lstStyle/>
          <a:p>
            <a:r>
              <a:rPr lang="en-US" dirty="0">
                <a:solidFill>
                  <a:schemeClr val="bg1"/>
                </a:solidFill>
              </a:rPr>
              <a:t>Evolution of Market </a:t>
            </a:r>
            <a:r>
              <a:rPr lang="en-US" dirty="0">
                <a:solidFill>
                  <a:srgbClr val="002060"/>
                </a:solidFill>
              </a:rPr>
              <a:t>Size</a:t>
            </a:r>
          </a:p>
        </p:txBody>
      </p:sp>
      <p:pic>
        <p:nvPicPr>
          <p:cNvPr id="18" name="slide2" descr="Evelution of Market Size">
            <a:extLst>
              <a:ext uri="{FF2B5EF4-FFF2-40B4-BE49-F238E27FC236}">
                <a16:creationId xmlns:a16="http://schemas.microsoft.com/office/drawing/2014/main" id="{55F7B902-1D3D-4C11-973F-A3A04F11B258}"/>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1425884" y="1423851"/>
            <a:ext cx="6945760" cy="3911629"/>
          </a:xfrm>
          <a:prstGeom prst="rect">
            <a:avLst/>
          </a:prstGeom>
        </p:spPr>
      </p:pic>
      <p:sp>
        <p:nvSpPr>
          <p:cNvPr id="2" name="TextBox 1">
            <a:extLst>
              <a:ext uri="{FF2B5EF4-FFF2-40B4-BE49-F238E27FC236}">
                <a16:creationId xmlns:a16="http://schemas.microsoft.com/office/drawing/2014/main" id="{BF0636A0-D04D-47DE-A486-CBD13B68A725}"/>
              </a:ext>
            </a:extLst>
          </p:cNvPr>
          <p:cNvSpPr txBox="1"/>
          <p:nvPr/>
        </p:nvSpPr>
        <p:spPr>
          <a:xfrm>
            <a:off x="8892042" y="1613850"/>
            <a:ext cx="2576802" cy="3416320"/>
          </a:xfrm>
          <a:prstGeom prst="rect">
            <a:avLst/>
          </a:prstGeom>
          <a:noFill/>
        </p:spPr>
        <p:txBody>
          <a:bodyPr wrap="square" rtlCol="0">
            <a:spAutoFit/>
          </a:bodyPr>
          <a:lstStyle/>
          <a:p>
            <a:r>
              <a:rPr lang="en-GB" dirty="0">
                <a:solidFill>
                  <a:schemeClr val="bg1"/>
                </a:solidFill>
              </a:rPr>
              <a:t>This graph shows the evolution of the Market size monthly. The market is huge and is worth more than 600M but we are hardly capturing 3-4% of that. It goes to show that we have a lot catching up to do if we want to capture a reasonable market size.</a:t>
            </a:r>
          </a:p>
        </p:txBody>
      </p:sp>
    </p:spTree>
    <p:extLst>
      <p:ext uri="{BB962C8B-B14F-4D97-AF65-F5344CB8AC3E}">
        <p14:creationId xmlns:p14="http://schemas.microsoft.com/office/powerpoint/2010/main" val="157118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cstate="hqprint">
            <a:extLst>
              <a:ext uri="{28A0092B-C50C-407E-A947-70E740481C1C}">
                <a14:useLocalDpi xmlns:a14="http://schemas.microsoft.com/office/drawing/2010/main" val="0"/>
              </a:ext>
            </a:extLst>
          </a:blip>
          <a:srcRect l="-10"/>
          <a:stretch/>
        </p:blipFill>
        <p:spPr>
          <a:xfrm>
            <a:off x="1200" y="19487"/>
            <a:ext cx="12189600" cy="312947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1200" y="19488"/>
            <a:ext cx="12189600" cy="312866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36113"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a:xfrm>
            <a:off x="11442720" y="6174902"/>
            <a:ext cx="357116" cy="365125"/>
          </a:xfrm>
        </p:spPr>
        <p:txBody>
          <a:bodyPr/>
          <a:lstStyle/>
          <a:p>
            <a:fld id="{82EE24B5-652C-4DB5-B7C3-B5BBEC1280B1}" type="slidenum">
              <a:rPr lang="en-US" smtClean="0"/>
              <a:t>8</a:t>
            </a:fld>
            <a:endParaRPr lang="en-US" dirty="0"/>
          </a:p>
        </p:txBody>
      </p:sp>
      <p:pic>
        <p:nvPicPr>
          <p:cNvPr id="19" name="slide2" descr="Seasonality by Months">
            <a:extLst>
              <a:ext uri="{FF2B5EF4-FFF2-40B4-BE49-F238E27FC236}">
                <a16:creationId xmlns:a16="http://schemas.microsoft.com/office/drawing/2014/main" id="{AA998A7A-D831-4E79-8678-BED46F29F025}"/>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a:stretch/>
        </p:blipFill>
        <p:spPr>
          <a:xfrm>
            <a:off x="592277" y="1025275"/>
            <a:ext cx="10576466" cy="5514752"/>
          </a:xfrm>
          <a:prstGeom prst="rect">
            <a:avLst/>
          </a:prstGeom>
        </p:spPr>
      </p:pic>
    </p:spTree>
    <p:extLst>
      <p:ext uri="{BB962C8B-B14F-4D97-AF65-F5344CB8AC3E}">
        <p14:creationId xmlns:p14="http://schemas.microsoft.com/office/powerpoint/2010/main" val="332701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61BFC-249C-4902-BAB9-9A73B022EA76}"/>
              </a:ext>
            </a:extLst>
          </p:cNvPr>
          <p:cNvSpPr>
            <a:spLocks noGrp="1"/>
          </p:cNvSpPr>
          <p:nvPr>
            <p:ph type="title"/>
          </p:nvPr>
        </p:nvSpPr>
        <p:spPr/>
        <p:txBody>
          <a:bodyPr/>
          <a:lstStyle/>
          <a:p>
            <a:r>
              <a:rPr lang="en-GB" dirty="0"/>
              <a:t>Seasonality by Months (Contd.)</a:t>
            </a:r>
          </a:p>
        </p:txBody>
      </p:sp>
      <p:sp>
        <p:nvSpPr>
          <p:cNvPr id="4" name="Text Placeholder 3">
            <a:extLst>
              <a:ext uri="{FF2B5EF4-FFF2-40B4-BE49-F238E27FC236}">
                <a16:creationId xmlns:a16="http://schemas.microsoft.com/office/drawing/2014/main" id="{39761AC5-17B8-4178-9F78-1B5A112814C8}"/>
              </a:ext>
            </a:extLst>
          </p:cNvPr>
          <p:cNvSpPr>
            <a:spLocks noGrp="1"/>
          </p:cNvSpPr>
          <p:nvPr>
            <p:ph type="body" idx="1"/>
          </p:nvPr>
        </p:nvSpPr>
        <p:spPr>
          <a:xfrm>
            <a:off x="839788" y="1985963"/>
            <a:ext cx="10310565" cy="823912"/>
          </a:xfrm>
        </p:spPr>
        <p:txBody>
          <a:bodyPr>
            <a:normAutofit/>
          </a:bodyPr>
          <a:lstStyle/>
          <a:p>
            <a:r>
              <a:rPr lang="en-GB" dirty="0"/>
              <a:t>We compare the Net Sales with the spending monthly and try to see the Seasonality of our Brands</a:t>
            </a:r>
          </a:p>
        </p:txBody>
      </p:sp>
      <p:sp>
        <p:nvSpPr>
          <p:cNvPr id="5" name="Content Placeholder 4">
            <a:extLst>
              <a:ext uri="{FF2B5EF4-FFF2-40B4-BE49-F238E27FC236}">
                <a16:creationId xmlns:a16="http://schemas.microsoft.com/office/drawing/2014/main" id="{518FBF6E-9D76-44C8-9341-0F694FC213C9}"/>
              </a:ext>
            </a:extLst>
          </p:cNvPr>
          <p:cNvSpPr>
            <a:spLocks noGrp="1"/>
          </p:cNvSpPr>
          <p:nvPr>
            <p:ph sz="half" idx="2"/>
          </p:nvPr>
        </p:nvSpPr>
        <p:spPr>
          <a:xfrm>
            <a:off x="839788" y="3434047"/>
            <a:ext cx="10515600" cy="2755616"/>
          </a:xfrm>
        </p:spPr>
        <p:txBody>
          <a:bodyPr>
            <a:normAutofit lnSpcReduction="10000"/>
          </a:bodyPr>
          <a:lstStyle/>
          <a:p>
            <a:pPr marL="285750" indent="-285750">
              <a:buFont typeface="Arial" panose="020B0604020202020204" pitchFamily="34" charset="0"/>
              <a:buChar char="•"/>
            </a:pPr>
            <a:r>
              <a:rPr lang="en-GB" sz="1600" dirty="0"/>
              <a:t>The graph (previous slide) shows the seasonality of all of our brands monthly comparing the Unit Sales with Advertising and Promotion spend.</a:t>
            </a:r>
          </a:p>
          <a:p>
            <a:pPr marL="285750" indent="-285750">
              <a:buFont typeface="Arial" panose="020B0604020202020204" pitchFamily="34" charset="0"/>
              <a:buChar char="•"/>
            </a:pPr>
            <a:r>
              <a:rPr lang="en-GB" sz="1600" dirty="0"/>
              <a:t>If we dig deep into this graph, we can see that we are spending the least on Brand 2 and more on Brand 1 and 3.</a:t>
            </a:r>
          </a:p>
          <a:p>
            <a:pPr marL="285750" indent="-285750">
              <a:buFont typeface="Arial" panose="020B0604020202020204" pitchFamily="34" charset="0"/>
              <a:buChar char="•"/>
            </a:pPr>
            <a:r>
              <a:rPr lang="en-GB" sz="1600" dirty="0"/>
              <a:t>Lets just take one scenario for instance, if we take the month of Jun, we can see that we are spending the most on Brand 3 but the net sales is not very high. So instead of spending our budget here, we can utilise it somewhere else.</a:t>
            </a:r>
          </a:p>
          <a:p>
            <a:pPr marL="285750" indent="-285750">
              <a:buFont typeface="Arial" panose="020B0604020202020204" pitchFamily="34" charset="0"/>
              <a:buChar char="•"/>
            </a:pPr>
            <a:r>
              <a:rPr lang="en-GB" sz="1600" dirty="0"/>
              <a:t>Lets take another example for the month of Nov for Brand3, we can see that again we are spending a lot but with no exception net sales so again we can utilise this spend somewhere else.</a:t>
            </a:r>
          </a:p>
          <a:p>
            <a:pPr marL="285750" indent="-285750">
              <a:buFont typeface="Arial" panose="020B0604020202020204" pitchFamily="34" charset="0"/>
              <a:buChar char="•"/>
            </a:pPr>
            <a:r>
              <a:rPr lang="en-GB" sz="1600" dirty="0"/>
              <a:t>Furthermore from this graph, we can see that Dec is the peak month for Brand3, Oct is the peak month for Brand1 and Brand2. So this gives us an idea of where to prioritize our budget spending.</a:t>
            </a:r>
          </a:p>
        </p:txBody>
      </p:sp>
      <p:sp>
        <p:nvSpPr>
          <p:cNvPr id="8" name="Slide Number Placeholder 7">
            <a:extLst>
              <a:ext uri="{FF2B5EF4-FFF2-40B4-BE49-F238E27FC236}">
                <a16:creationId xmlns:a16="http://schemas.microsoft.com/office/drawing/2014/main" id="{31262412-2366-455D-85E8-3718115D6B82}"/>
              </a:ext>
            </a:extLst>
          </p:cNvPr>
          <p:cNvSpPr>
            <a:spLocks noGrp="1"/>
          </p:cNvSpPr>
          <p:nvPr>
            <p:ph type="sldNum" sz="quarter" idx="12"/>
          </p:nvPr>
        </p:nvSpPr>
        <p:spPr/>
        <p:txBody>
          <a:bodyPr/>
          <a:lstStyle/>
          <a:p>
            <a:fld id="{82EE24B5-652C-4DB5-B7C3-B5BBEC1280B1}" type="slidenum">
              <a:rPr lang="en-US" smtClean="0"/>
              <a:t>9</a:t>
            </a:fld>
            <a:endParaRPr lang="en-US" dirty="0"/>
          </a:p>
        </p:txBody>
      </p:sp>
    </p:spTree>
    <p:extLst>
      <p:ext uri="{BB962C8B-B14F-4D97-AF65-F5344CB8AC3E}">
        <p14:creationId xmlns:p14="http://schemas.microsoft.com/office/powerpoint/2010/main" val="2878503591"/>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3C118CE8-9293-4220-BA3B-5D353B13ABC9}">
  <ds:schemaRefs>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www.w3.org/XML/1998/namespace"/>
    <ds:schemaRef ds:uri="71af3243-3dd4-4a8d-8c0d-dd76da1f02a5"/>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1249</Words>
  <Application>Microsoft Office PowerPoint</Application>
  <PresentationFormat>Widescreen</PresentationFormat>
  <Paragraphs>104</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vt:lpstr>
      <vt:lpstr>Calibri</vt:lpstr>
      <vt:lpstr>Gill Sans MT</vt:lpstr>
      <vt:lpstr>Office Theme</vt:lpstr>
      <vt:lpstr>Business Analysis MARKETING PLAN</vt:lpstr>
      <vt:lpstr>Agenda of Business Analysis</vt:lpstr>
      <vt:lpstr>COMPANY OUTLOOK</vt:lpstr>
      <vt:lpstr>Company Market Share:</vt:lpstr>
      <vt:lpstr>Company Market Share (Contd.) </vt:lpstr>
      <vt:lpstr>Net Sales VS Competitor Sales</vt:lpstr>
      <vt:lpstr>Evolution of Market Size</vt:lpstr>
      <vt:lpstr>PowerPoint Presentation</vt:lpstr>
      <vt:lpstr>Seasonality by Months (Contd.)</vt:lpstr>
      <vt:lpstr>SALES vs SPENDING</vt:lpstr>
      <vt:lpstr>Product Sale by Age Group</vt:lpstr>
      <vt:lpstr>Efficiency of Spending</vt:lpstr>
      <vt:lpstr>Sales by Sub Market</vt:lpstr>
      <vt:lpstr>Rate of Innovation</vt:lpstr>
      <vt:lpstr>MAJOR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2021-11-28T09:40:27Z</dcterms:created>
  <dcterms:modified xsi:type="dcterms:W3CDTF">2021-11-28T14:40:30Z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