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4" r:id="rId7"/>
    <p:sldId id="266" r:id="rId8"/>
    <p:sldId id="261" r:id="rId9"/>
    <p:sldId id="267" r:id="rId10"/>
    <p:sldId id="268" r:id="rId11"/>
    <p:sldId id="269" r:id="rId12"/>
    <p:sldId id="270" r:id="rId13"/>
    <p:sldId id="265" r:id="rId14"/>
    <p:sldId id="263"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63ED6ED-447D-4168-9D7A-041F01D88350}">
          <p14:sldIdLst>
            <p14:sldId id="256"/>
          </p14:sldIdLst>
        </p14:section>
        <p14:section name="Contents" id="{2F4FBADC-4A63-4A4A-B024-7D23DBEEAD8D}">
          <p14:sldIdLst>
            <p14:sldId id="257"/>
          </p14:sldIdLst>
        </p14:section>
        <p14:section name="Context and Background" id="{B01DAD2D-DCDE-4B4C-90EF-74BB533B64CC}">
          <p14:sldIdLst>
            <p14:sldId id="258"/>
            <p14:sldId id="259"/>
          </p14:sldIdLst>
        </p14:section>
        <p14:section name="Data and Design" id="{77F8196C-90BF-47BE-AA7B-081708F81440}">
          <p14:sldIdLst>
            <p14:sldId id="260"/>
            <p14:sldId id="264"/>
            <p14:sldId id="266"/>
          </p14:sldIdLst>
        </p14:section>
        <p14:section name="Results and Findings" id="{0ADD699C-3B2F-493F-8B5E-11F9F8E10385}">
          <p14:sldIdLst>
            <p14:sldId id="261"/>
            <p14:sldId id="267"/>
            <p14:sldId id="268"/>
            <p14:sldId id="269"/>
            <p14:sldId id="270"/>
          </p14:sldIdLst>
        </p14:section>
        <p14:section name="Further Work" id="{2C68A18E-9AB7-40C6-9425-61B235835F26}">
          <p14:sldIdLst>
            <p14:sldId id="265"/>
            <p14:sldId id="263"/>
          </p14:sldIdLst>
        </p14:section>
        <p14:section name="Archive" id="{CEF68174-487A-4A62-AC8D-E29553488953}">
          <p14:sldIdLst>
            <p14:sldId id="262"/>
          </p14:sldIdLst>
        </p14:section>
      </p14:sectionLst>
    </p:ext>
    <p:ext uri="{EFAFB233-063F-42B5-8137-9DF3F51BA10A}">
      <p15:sldGuideLst xmlns:p15="http://schemas.microsoft.com/office/powerpoint/2012/main">
        <p15:guide id="1" orient="horz" pos="1248" userDrawn="1">
          <p15:clr>
            <a:srgbClr val="A4A3A4"/>
          </p15:clr>
        </p15:guide>
        <p15:guide id="2" pos="7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8403A"/>
    <a:srgbClr val="3E6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93390" autoAdjust="0"/>
  </p:normalViewPr>
  <p:slideViewPr>
    <p:cSldViewPr snapToGrid="0" showGuides="1">
      <p:cViewPr varScale="1">
        <p:scale>
          <a:sx n="56" d="100"/>
          <a:sy n="56" d="100"/>
        </p:scale>
        <p:origin x="876" y="45"/>
      </p:cViewPr>
      <p:guideLst>
        <p:guide orient="horz" pos="1248"/>
        <p:guide pos="7128"/>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827-C890-46DF-AE44-0BCEFEEF6005}" type="datetimeFigureOut">
              <a:rPr lang="en-GB" smtClean="0"/>
              <a:t>10/08/2023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B938-975B-4F70-ADFE-7D4287643F13}" type="slidenum">
              <a:rPr lang="en-GB" smtClean="0"/>
              <a:t>‹#›</a:t>
            </a:fld>
            <a:endParaRPr lang="en-GB"/>
          </a:p>
        </p:txBody>
      </p:sp>
    </p:spTree>
    <p:extLst>
      <p:ext uri="{BB962C8B-B14F-4D97-AF65-F5344CB8AC3E}">
        <p14:creationId xmlns:p14="http://schemas.microsoft.com/office/powerpoint/2010/main" val="3393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&amp; Obj need to be written better</a:t>
            </a:r>
          </a:p>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3</a:t>
            </a:fld>
            <a:endParaRPr lang="en-GB"/>
          </a:p>
        </p:txBody>
      </p:sp>
    </p:spTree>
    <p:extLst>
      <p:ext uri="{BB962C8B-B14F-4D97-AF65-F5344CB8AC3E}">
        <p14:creationId xmlns:p14="http://schemas.microsoft.com/office/powerpoint/2010/main" val="53623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8</a:t>
            </a:fld>
            <a:endParaRPr lang="en-GB"/>
          </a:p>
        </p:txBody>
      </p:sp>
    </p:spTree>
    <p:extLst>
      <p:ext uri="{BB962C8B-B14F-4D97-AF65-F5344CB8AC3E}">
        <p14:creationId xmlns:p14="http://schemas.microsoft.com/office/powerpoint/2010/main" val="423701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9</a:t>
            </a:fld>
            <a:endParaRPr lang="en-GB"/>
          </a:p>
        </p:txBody>
      </p:sp>
    </p:spTree>
    <p:extLst>
      <p:ext uri="{BB962C8B-B14F-4D97-AF65-F5344CB8AC3E}">
        <p14:creationId xmlns:p14="http://schemas.microsoft.com/office/powerpoint/2010/main" val="1964376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10</a:t>
            </a:fld>
            <a:endParaRPr lang="en-GB"/>
          </a:p>
        </p:txBody>
      </p:sp>
    </p:spTree>
    <p:extLst>
      <p:ext uri="{BB962C8B-B14F-4D97-AF65-F5344CB8AC3E}">
        <p14:creationId xmlns:p14="http://schemas.microsoft.com/office/powerpoint/2010/main" val="222946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11</a:t>
            </a:fld>
            <a:endParaRPr lang="en-GB"/>
          </a:p>
        </p:txBody>
      </p:sp>
    </p:spTree>
    <p:extLst>
      <p:ext uri="{BB962C8B-B14F-4D97-AF65-F5344CB8AC3E}">
        <p14:creationId xmlns:p14="http://schemas.microsoft.com/office/powerpoint/2010/main" val="195724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12</a:t>
            </a:fld>
            <a:endParaRPr lang="en-GB"/>
          </a:p>
        </p:txBody>
      </p:sp>
    </p:spTree>
    <p:extLst>
      <p:ext uri="{BB962C8B-B14F-4D97-AF65-F5344CB8AC3E}">
        <p14:creationId xmlns:p14="http://schemas.microsoft.com/office/powerpoint/2010/main" val="25465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4F8E-60AF-6304-E29B-FFC73BDAF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EF18B-A132-5B0B-E6C8-408BF8E9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9D9F28-71E1-1A20-3EF2-4816B78503CF}"/>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ED5439F0-CCFA-FE2B-288C-3737F34AA0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FFE9D-FFA9-EF3C-2C24-3FB84D2C42F4}"/>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07948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8BF-2793-936C-24A2-04B5A0B432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C8682A-0E9E-BDDB-8595-AAC8CD0D4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73D56-A12E-D959-FCF0-2A160291654D}"/>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D5CC1DC5-79FD-F0AD-6DC7-9E66AFD24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86AE9-31EA-1E0D-819A-3E1363FE127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784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7B11-6AA3-1C4D-4F3B-BB324575F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F6149C-8177-417A-E1D9-B95559AF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511C7-5F8E-4C2A-8BAB-12DB11B79311}"/>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8E55FEE4-E077-6A5D-AA9C-9E58B1836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2153C-FF3F-1D4F-B78E-1BFB550B1E1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78446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DDD-08B5-CBA8-81E9-67B3251DAA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9480A-A9DB-D710-F8D1-53745DDC6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28A6-3244-2F46-2675-EEE0CB8B4E71}"/>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AE65B07A-86F1-B840-8C29-E5CAE8E61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F6277-D3B7-FB93-3B66-FFCC81969EE2}"/>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216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77A3-1776-3440-ADCB-CD50FE57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D07D93-DC3D-2C9C-D731-036D31DA9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54B5-28DA-4233-2254-F6D704C36944}"/>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04090B09-0FB5-DCC4-395A-BC45BDCB8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2E89C-8732-CE6D-2AA8-0064BE63758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5762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C24A-CE71-9D33-591B-917F4D0CE3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61BD12-D940-BC6D-23DA-B75A2DE29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23A83-9196-0F2E-7F68-47CBD97EB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57010E-ECCF-81A4-C7E2-DF0B627AD096}"/>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B721DE10-76F7-6D0F-7C48-F3AF206B2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5FC4-F598-AF4B-EFB2-41E5C48B2BD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6085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012-83DD-02B4-F1A6-33A0D53080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5FD7-5EA2-4E5B-2806-ABA603866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254AF-7029-E883-6BDC-468CF084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F1BB26-0103-B390-25FD-2DE4E2121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4B9AA-8398-F7D8-7F4C-1FC641ED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09A40F-6ED0-404A-0906-1ADE216584D9}"/>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8" name="Footer Placeholder 7">
            <a:extLst>
              <a:ext uri="{FF2B5EF4-FFF2-40B4-BE49-F238E27FC236}">
                <a16:creationId xmlns:a16="http://schemas.microsoft.com/office/drawing/2014/main" id="{F8BF799E-9F7B-6287-9D2B-F3AC52A1F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A7507-CA8B-1A51-82C5-E8CD90DD3360}"/>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5270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F826-AEEB-AB5B-E963-49BB65ED17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C2B6B-BC5C-1266-8B20-70F99F08FCDE}"/>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4" name="Footer Placeholder 3">
            <a:extLst>
              <a:ext uri="{FF2B5EF4-FFF2-40B4-BE49-F238E27FC236}">
                <a16:creationId xmlns:a16="http://schemas.microsoft.com/office/drawing/2014/main" id="{7BF3BA24-8E36-8004-EE22-13782B3C61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2D2CF-850E-4BE3-C27A-740AB68A1DD6}"/>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8426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4ECD1-D1C6-14F6-F3F1-003D4F1F7CE9}"/>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3" name="Footer Placeholder 2">
            <a:extLst>
              <a:ext uri="{FF2B5EF4-FFF2-40B4-BE49-F238E27FC236}">
                <a16:creationId xmlns:a16="http://schemas.microsoft.com/office/drawing/2014/main" id="{2BCCE6D4-D209-F426-6F8B-1DFFB21D2B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C7E6E2-0625-6EF0-0E71-EED97BB5F79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961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7EB-9DE0-67E5-5670-38B13480B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035BB6-631A-0FA6-8EB9-44B9AFEB7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C5B5CF-5D08-5275-72F4-5B227CE9B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41ECB-74C9-B8C5-F612-FD0528A037BC}"/>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CB2BFBE7-5854-5EDD-D748-832F48C3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9FBB9-649F-8A31-FB36-F8F057AAA2E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30635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F64-F72B-9552-40D8-0B3DCFA6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14D984-7040-099F-E62D-7E5D9762E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28B089-347E-0173-08B2-A1A160C2E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16ED-2010-B26C-43D3-24C7630FE3ED}"/>
              </a:ext>
            </a:extLst>
          </p:cNvPr>
          <p:cNvSpPr>
            <a:spLocks noGrp="1"/>
          </p:cNvSpPr>
          <p:nvPr>
            <p:ph type="dt" sz="half" idx="10"/>
          </p:nvPr>
        </p:nvSpPr>
        <p:spPr/>
        <p:txBody>
          <a:bodyPr/>
          <a:lstStyle/>
          <a:p>
            <a:fld id="{FAC75D48-CC08-48B4-B703-750190F693E3}" type="datetimeFigureOut">
              <a:rPr lang="en-GB" smtClean="0"/>
              <a:t>10/08/2023</a:t>
            </a:fld>
            <a:endParaRPr lang="en-GB"/>
          </a:p>
        </p:txBody>
      </p:sp>
      <p:sp>
        <p:nvSpPr>
          <p:cNvPr id="6" name="Footer Placeholder 5">
            <a:extLst>
              <a:ext uri="{FF2B5EF4-FFF2-40B4-BE49-F238E27FC236}">
                <a16:creationId xmlns:a16="http://schemas.microsoft.com/office/drawing/2014/main" id="{CD78A2C6-155C-437F-62AC-7522E75760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17BECA-7300-DD35-C1A3-823F35E1831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4134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98D69-EAB0-4D54-3966-F42FC49F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B30FB-FC19-1211-9E70-90E8C1FE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EDA49-DAC9-E054-B28A-67E0BCE9B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75D48-CC08-48B4-B703-750190F693E3}" type="datetimeFigureOut">
              <a:rPr lang="en-GB" smtClean="0"/>
              <a:t>10/08/2023</a:t>
            </a:fld>
            <a:endParaRPr lang="en-GB"/>
          </a:p>
        </p:txBody>
      </p:sp>
      <p:sp>
        <p:nvSpPr>
          <p:cNvPr id="5" name="Footer Placeholder 4">
            <a:extLst>
              <a:ext uri="{FF2B5EF4-FFF2-40B4-BE49-F238E27FC236}">
                <a16:creationId xmlns:a16="http://schemas.microsoft.com/office/drawing/2014/main" id="{E141B7DA-0274-0126-1B31-A1021C5E7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4AF5117-9BA3-E14C-DDAE-E84CE4EDE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C1B-7316-4643-B9D6-FFD7BECDBCD5}" type="slidenum">
              <a:rPr lang="en-GB" smtClean="0"/>
              <a:t>‹#›</a:t>
            </a:fld>
            <a:endParaRPr lang="en-GB"/>
          </a:p>
        </p:txBody>
      </p:sp>
    </p:spTree>
    <p:extLst>
      <p:ext uri="{BB962C8B-B14F-4D97-AF65-F5344CB8AC3E}">
        <p14:creationId xmlns:p14="http://schemas.microsoft.com/office/powerpoint/2010/main" val="11278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T-LCP/mimic-code/tree/main/mimic-iv" TargetMode="External"/><Relationship Id="rId2" Type="http://schemas.openxmlformats.org/officeDocument/2006/relationships/hyperlink" Target="https://physionet.org/content/mimiciv/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encers fencing">
            <a:extLst>
              <a:ext uri="{FF2B5EF4-FFF2-40B4-BE49-F238E27FC236}">
                <a16:creationId xmlns:a16="http://schemas.microsoft.com/office/drawing/2014/main" id="{3C649349-AA8C-AD7A-418A-5C2EBE37AAF2}"/>
              </a:ext>
            </a:extLst>
          </p:cNvPr>
          <p:cNvPicPr>
            <a:picLocks noChangeAspect="1"/>
          </p:cNvPicPr>
          <p:nvPr/>
        </p:nvPicPr>
        <p:blipFill rotWithShape="1">
          <a:blip r:embed="rId2">
            <a:extLst>
              <a:ext uri="{28A0092B-C50C-407E-A947-70E740481C1C}">
                <a14:useLocalDpi xmlns:a14="http://schemas.microsoft.com/office/drawing/2010/main" val="0"/>
              </a:ext>
            </a:extLst>
          </a:blip>
          <a:srcRect l="28779" t="21776" r="13923" b="29938"/>
          <a:stretch/>
        </p:blipFill>
        <p:spPr>
          <a:xfrm>
            <a:off x="0" y="1"/>
            <a:ext cx="12192000" cy="6858000"/>
          </a:xfrm>
          <a:prstGeom prst="rect">
            <a:avLst/>
          </a:prstGeom>
        </p:spPr>
      </p:pic>
      <p:sp>
        <p:nvSpPr>
          <p:cNvPr id="7" name="Rectangle 6">
            <a:extLst>
              <a:ext uri="{FF2B5EF4-FFF2-40B4-BE49-F238E27FC236}">
                <a16:creationId xmlns:a16="http://schemas.microsoft.com/office/drawing/2014/main" id="{280FFC94-D9D1-6303-9F6B-4AE3D2EF24BB}"/>
              </a:ext>
            </a:extLst>
          </p:cNvPr>
          <p:cNvSpPr/>
          <p:nvPr/>
        </p:nvSpPr>
        <p:spPr>
          <a:xfrm>
            <a:off x="266700" y="247650"/>
            <a:ext cx="11658600" cy="6324600"/>
          </a:xfrm>
          <a:prstGeom prst="rect">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95D4CC7-686A-3848-3C3B-4867B238BEA3}"/>
              </a:ext>
            </a:extLst>
          </p:cNvPr>
          <p:cNvSpPr txBox="1"/>
          <p:nvPr/>
        </p:nvSpPr>
        <p:spPr>
          <a:xfrm>
            <a:off x="547141" y="520597"/>
            <a:ext cx="8881672" cy="2185214"/>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Survival Analysis of Heart Failure Patients</a:t>
            </a:r>
          </a:p>
          <a:p>
            <a:endParaRPr lang="en-US" sz="2000"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Souradeep Sen | August, 2023</a:t>
            </a:r>
          </a:p>
          <a:p>
            <a:endParaRPr lang="en-US" dirty="0">
              <a:solidFill>
                <a:schemeClr val="bg1"/>
              </a:solidFill>
              <a:latin typeface="Bookman Old Style" panose="02050604050505020204" pitchFamily="18" charset="0"/>
            </a:endParaRPr>
          </a:p>
          <a:p>
            <a:r>
              <a:rPr lang="en-US" sz="1200" dirty="0">
                <a:solidFill>
                  <a:schemeClr val="bg1"/>
                </a:solidFill>
                <a:latin typeface="Bookman Old Style" panose="02050604050505020204" pitchFamily="18" charset="0"/>
              </a:rPr>
              <a:t>Supervised By</a:t>
            </a:r>
          </a:p>
          <a:p>
            <a:r>
              <a:rPr lang="en-US" dirty="0">
                <a:solidFill>
                  <a:schemeClr val="bg1"/>
                </a:solidFill>
                <a:latin typeface="Bookman Old Style" panose="02050604050505020204" pitchFamily="18" charset="0"/>
              </a:rPr>
              <a:t>Professor </a:t>
            </a:r>
            <a:r>
              <a:rPr lang="en-US" dirty="0" err="1">
                <a:solidFill>
                  <a:schemeClr val="bg1"/>
                </a:solidFill>
                <a:latin typeface="Bookman Old Style" panose="02050604050505020204" pitchFamily="18" charset="0"/>
              </a:rPr>
              <a:t>Krasimira</a:t>
            </a:r>
            <a:r>
              <a:rPr lang="en-US" dirty="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Tsaneva</a:t>
            </a:r>
            <a:endParaRPr lang="en-US"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Dr Ayah </a:t>
            </a:r>
            <a:r>
              <a:rPr lang="en-US" dirty="0" err="1">
                <a:solidFill>
                  <a:schemeClr val="bg1"/>
                </a:solidFill>
                <a:latin typeface="Bookman Old Style" panose="02050604050505020204" pitchFamily="18" charset="0"/>
              </a:rPr>
              <a:t>Helal</a:t>
            </a:r>
            <a:endParaRPr lang="en-GB"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6452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III</a:t>
            </a:r>
          </a:p>
        </p:txBody>
      </p:sp>
      <p:pic>
        <p:nvPicPr>
          <p:cNvPr id="8" name="Picture 7">
            <a:extLst>
              <a:ext uri="{FF2B5EF4-FFF2-40B4-BE49-F238E27FC236}">
                <a16:creationId xmlns:a16="http://schemas.microsoft.com/office/drawing/2014/main" id="{64AFF53D-7608-2729-178E-BE1072C4996A}"/>
              </a:ext>
            </a:extLst>
          </p:cNvPr>
          <p:cNvPicPr>
            <a:picLocks noChangeAspect="1"/>
          </p:cNvPicPr>
          <p:nvPr/>
        </p:nvPicPr>
        <p:blipFill>
          <a:blip r:embed="rId3"/>
          <a:stretch>
            <a:fillRect/>
          </a:stretch>
        </p:blipFill>
        <p:spPr>
          <a:xfrm>
            <a:off x="647700" y="1608810"/>
            <a:ext cx="10657176" cy="3767380"/>
          </a:xfrm>
          <a:prstGeom prst="rect">
            <a:avLst/>
          </a:prstGeom>
        </p:spPr>
      </p:pic>
      <p:sp>
        <p:nvSpPr>
          <p:cNvPr id="2" name="TextBox 1">
            <a:extLst>
              <a:ext uri="{FF2B5EF4-FFF2-40B4-BE49-F238E27FC236}">
                <a16:creationId xmlns:a16="http://schemas.microsoft.com/office/drawing/2014/main" id="{4F6DAC08-8DED-7792-2FA0-E89C5AA35ABA}"/>
              </a:ext>
            </a:extLst>
          </p:cNvPr>
          <p:cNvSpPr txBox="1"/>
          <p:nvPr/>
        </p:nvSpPr>
        <p:spPr>
          <a:xfrm>
            <a:off x="1666875" y="5606235"/>
            <a:ext cx="9544050" cy="307777"/>
          </a:xfrm>
          <a:prstGeom prst="rect">
            <a:avLst/>
          </a:prstGeom>
          <a:noFill/>
        </p:spPr>
        <p:txBody>
          <a:bodyPr wrap="square" rtlCol="0">
            <a:spAutoFit/>
          </a:bodyPr>
          <a:lstStyle/>
          <a:p>
            <a:pPr algn="ctr"/>
            <a:r>
              <a:rPr lang="en-US" sz="1400" dirty="0">
                <a:solidFill>
                  <a:schemeClr val="bg1"/>
                </a:solidFill>
                <a:latin typeface="Bookman Old Style" panose="02050604050505020204" pitchFamily="18" charset="0"/>
              </a:rPr>
              <a:t>However, the distribution of IBS shows poor calibration power for both models</a:t>
            </a:r>
            <a:endParaRPr lang="en-GB" sz="1400" dirty="0">
              <a:solidFill>
                <a:schemeClr val="bg1"/>
              </a:solidFill>
              <a:latin typeface="Bookman Old Style" panose="02050604050505020204" pitchFamily="18" charset="0"/>
            </a:endParaRPr>
          </a:p>
        </p:txBody>
      </p:sp>
      <p:sp>
        <p:nvSpPr>
          <p:cNvPr id="4" name="TextBox 3">
            <a:extLst>
              <a:ext uri="{FF2B5EF4-FFF2-40B4-BE49-F238E27FC236}">
                <a16:creationId xmlns:a16="http://schemas.microsoft.com/office/drawing/2014/main" id="{8D3E0AA3-DFD7-C707-49B4-B08B669E9E00}"/>
              </a:ext>
            </a:extLst>
          </p:cNvPr>
          <p:cNvSpPr txBox="1"/>
          <p:nvPr/>
        </p:nvSpPr>
        <p:spPr>
          <a:xfrm>
            <a:off x="5361214" y="1728560"/>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Tree>
    <p:extLst>
      <p:ext uri="{BB962C8B-B14F-4D97-AF65-F5344CB8AC3E}">
        <p14:creationId xmlns:p14="http://schemas.microsoft.com/office/powerpoint/2010/main" val="39572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IV</a:t>
            </a:r>
          </a:p>
        </p:txBody>
      </p:sp>
      <p:sp>
        <p:nvSpPr>
          <p:cNvPr id="5" name="TextBox 4">
            <a:extLst>
              <a:ext uri="{FF2B5EF4-FFF2-40B4-BE49-F238E27FC236}">
                <a16:creationId xmlns:a16="http://schemas.microsoft.com/office/drawing/2014/main" id="{BFBFA906-7A1C-6344-6627-BB80EDC8AE69}"/>
              </a:ext>
            </a:extLst>
          </p:cNvPr>
          <p:cNvSpPr txBox="1"/>
          <p:nvPr/>
        </p:nvSpPr>
        <p:spPr>
          <a:xfrm>
            <a:off x="581980" y="1270269"/>
            <a:ext cx="10733720"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This implementation is equipped with MC dropout [14] (for generating confidence intervals on individual survival curves) and SHAP [15] (for explaining individual survival curves).</a:t>
            </a:r>
            <a:endParaRPr lang="en-GB" sz="1400" dirty="0">
              <a:solidFill>
                <a:schemeClr val="bg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8E1F557-D651-A3C6-C74F-7DA5636D6BDF}"/>
              </a:ext>
            </a:extLst>
          </p:cNvPr>
          <p:cNvPicPr>
            <a:picLocks noChangeAspect="1"/>
          </p:cNvPicPr>
          <p:nvPr/>
        </p:nvPicPr>
        <p:blipFill>
          <a:blip r:embed="rId3"/>
          <a:stretch>
            <a:fillRect/>
          </a:stretch>
        </p:blipFill>
        <p:spPr>
          <a:xfrm>
            <a:off x="1028403" y="1997681"/>
            <a:ext cx="4290476" cy="3221874"/>
          </a:xfrm>
          <a:prstGeom prst="rect">
            <a:avLst/>
          </a:prstGeom>
        </p:spPr>
      </p:pic>
      <p:pic>
        <p:nvPicPr>
          <p:cNvPr id="10" name="Picture 9">
            <a:extLst>
              <a:ext uri="{FF2B5EF4-FFF2-40B4-BE49-F238E27FC236}">
                <a16:creationId xmlns:a16="http://schemas.microsoft.com/office/drawing/2014/main" id="{D3BD2778-9EA2-CBD7-C4B8-D6083D310854}"/>
              </a:ext>
            </a:extLst>
          </p:cNvPr>
          <p:cNvPicPr>
            <a:picLocks noChangeAspect="1"/>
          </p:cNvPicPr>
          <p:nvPr/>
        </p:nvPicPr>
        <p:blipFill>
          <a:blip r:embed="rId4"/>
          <a:stretch>
            <a:fillRect/>
          </a:stretch>
        </p:blipFill>
        <p:spPr>
          <a:xfrm>
            <a:off x="6298797" y="1993664"/>
            <a:ext cx="4290475" cy="3229908"/>
          </a:xfrm>
          <a:prstGeom prst="rect">
            <a:avLst/>
          </a:prstGeom>
        </p:spPr>
      </p:pic>
      <p:sp>
        <p:nvSpPr>
          <p:cNvPr id="11" name="TextBox 10">
            <a:extLst>
              <a:ext uri="{FF2B5EF4-FFF2-40B4-BE49-F238E27FC236}">
                <a16:creationId xmlns:a16="http://schemas.microsoft.com/office/drawing/2014/main" id="{A5D92CD9-0AA3-9C02-2F47-18A96FB92E4B}"/>
              </a:ext>
            </a:extLst>
          </p:cNvPr>
          <p:cNvSpPr txBox="1"/>
          <p:nvPr/>
        </p:nvSpPr>
        <p:spPr>
          <a:xfrm>
            <a:off x="581979"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SHAP introduces the notion of an ‘expected’ survival curve, which may be comparable to an empirical fit or a baseline survival.</a:t>
            </a:r>
            <a:endParaRPr lang="en-GB" sz="12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A761C877-E682-6A6C-DFE8-E15488CFA439}"/>
              </a:ext>
            </a:extLst>
          </p:cNvPr>
          <p:cNvSpPr txBox="1"/>
          <p:nvPr/>
        </p:nvSpPr>
        <p:spPr>
          <a:xfrm>
            <a:off x="5973507"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How does the survival curve for an individual subject deviate from the </a:t>
            </a:r>
            <a:r>
              <a:rPr lang="en-GB" sz="1200" dirty="0">
                <a:solidFill>
                  <a:schemeClr val="bg1"/>
                </a:solidFill>
                <a:latin typeface="Bookman Old Style" panose="02050604050505020204" pitchFamily="18" charset="0"/>
              </a:rPr>
              <a:t>‘expected’ curve?</a:t>
            </a:r>
            <a:endParaRPr lang="en-US" sz="1200" dirty="0">
              <a:solidFill>
                <a:schemeClr val="bg1"/>
              </a:solidFill>
              <a:latin typeface="Bookman Old Style" panose="02050604050505020204" pitchFamily="18" charset="0"/>
            </a:endParaRPr>
          </a:p>
        </p:txBody>
      </p:sp>
      <p:cxnSp>
        <p:nvCxnSpPr>
          <p:cNvPr id="13" name="Straight Connector 12">
            <a:extLst>
              <a:ext uri="{FF2B5EF4-FFF2-40B4-BE49-F238E27FC236}">
                <a16:creationId xmlns:a16="http://schemas.microsoft.com/office/drawing/2014/main" id="{2BC6E5C1-0973-9DD2-653B-2CB1412172CC}"/>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1DF764-9EFB-5CAA-164E-F15F21E90461}"/>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[14] Y. Gal and Z. </a:t>
            </a:r>
            <a:r>
              <a:rPr lang="en-US" sz="1000" dirty="0" err="1">
                <a:solidFill>
                  <a:schemeClr val="bg1">
                    <a:lumMod val="50000"/>
                  </a:schemeClr>
                </a:solidFill>
                <a:latin typeface="Bookman Old Style" panose="02050604050505020204" pitchFamily="18" charset="0"/>
              </a:rPr>
              <a:t>Ghahramani</a:t>
            </a:r>
            <a:r>
              <a:rPr lang="en-US" sz="1000" dirty="0">
                <a:solidFill>
                  <a:schemeClr val="bg1">
                    <a:lumMod val="50000"/>
                  </a:schemeClr>
                </a:solidFill>
                <a:latin typeface="Bookman Old Style" panose="02050604050505020204" pitchFamily="18" charset="0"/>
              </a:rPr>
              <a:t>, Dropout as a </a:t>
            </a:r>
            <a:r>
              <a:rPr lang="en-US" sz="1000" dirty="0" err="1">
                <a:solidFill>
                  <a:schemeClr val="bg1">
                    <a:lumMod val="50000"/>
                  </a:schemeClr>
                </a:solidFill>
                <a:latin typeface="Bookman Old Style" panose="02050604050505020204" pitchFamily="18" charset="0"/>
              </a:rPr>
              <a:t>bayesian</a:t>
            </a:r>
            <a:r>
              <a:rPr lang="en-US" sz="1000" dirty="0">
                <a:solidFill>
                  <a:schemeClr val="bg1">
                    <a:lumMod val="50000"/>
                  </a:schemeClr>
                </a:solidFill>
                <a:latin typeface="Bookman Old Style" panose="02050604050505020204" pitchFamily="18" charset="0"/>
              </a:rPr>
              <a:t> approximation: Representing model uncertainty in deep learning, in Proceedings of The 33rd International Conference on Machine Learning, Proceedings of Machine Learning Research, Vol. 48</a:t>
            </a:r>
          </a:p>
          <a:p>
            <a:pPr algn="just"/>
            <a:r>
              <a:rPr lang="en-US" sz="1000" dirty="0">
                <a:solidFill>
                  <a:schemeClr val="bg1">
                    <a:lumMod val="50000"/>
                  </a:schemeClr>
                </a:solidFill>
                <a:latin typeface="Bookman Old Style" panose="02050604050505020204" pitchFamily="18" charset="0"/>
              </a:rPr>
              <a:t>[15] S. M. Lundberg and S.-I. Lee, A unified approach to interpreting model predictions (2017).</a:t>
            </a:r>
          </a:p>
        </p:txBody>
      </p:sp>
      <p:cxnSp>
        <p:nvCxnSpPr>
          <p:cNvPr id="16" name="Straight Arrow Connector 15">
            <a:extLst>
              <a:ext uri="{FF2B5EF4-FFF2-40B4-BE49-F238E27FC236}">
                <a16:creationId xmlns:a16="http://schemas.microsoft.com/office/drawing/2014/main" id="{9288569B-00D0-2778-76F4-82EBAED6501B}"/>
              </a:ext>
            </a:extLst>
          </p:cNvPr>
          <p:cNvCxnSpPr/>
          <p:nvPr/>
        </p:nvCxnSpPr>
        <p:spPr>
          <a:xfrm>
            <a:off x="9254490" y="3147060"/>
            <a:ext cx="0" cy="86868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A079F6B8-81AD-D0AD-44E2-BE4BC53FB863}"/>
              </a:ext>
            </a:extLst>
          </p:cNvPr>
          <p:cNvSpPr/>
          <p:nvPr/>
        </p:nvSpPr>
        <p:spPr>
          <a:xfrm rot="15238179">
            <a:off x="9436914" y="2834871"/>
            <a:ext cx="1168391" cy="1748910"/>
          </a:xfrm>
          <a:custGeom>
            <a:avLst/>
            <a:gdLst>
              <a:gd name="connsiteX0" fmla="*/ 952938 w 1168391"/>
              <a:gd name="connsiteY0" fmla="*/ 196208 h 1748910"/>
              <a:gd name="connsiteX1" fmla="*/ 1168387 w 1168391"/>
              <a:gd name="connsiteY1" fmla="*/ 877937 h 1748910"/>
              <a:gd name="connsiteX2" fmla="*/ 946570 w 1168391"/>
              <a:gd name="connsiteY2" fmla="*/ 1560349 h 1748910"/>
              <a:gd name="connsiteX3" fmla="*/ 584196 w 1168391"/>
              <a:gd name="connsiteY3" fmla="*/ 874455 h 1748910"/>
              <a:gd name="connsiteX4" fmla="*/ 952938 w 1168391"/>
              <a:gd name="connsiteY4" fmla="*/ 196208 h 1748910"/>
              <a:gd name="connsiteX0" fmla="*/ 952938 w 1168391"/>
              <a:gd name="connsiteY0" fmla="*/ 196208 h 1748910"/>
              <a:gd name="connsiteX1" fmla="*/ 1168387 w 1168391"/>
              <a:gd name="connsiteY1" fmla="*/ 877937 h 1748910"/>
              <a:gd name="connsiteX2" fmla="*/ 946570 w 1168391"/>
              <a:gd name="connsiteY2" fmla="*/ 1560349 h 1748910"/>
            </a:gdLst>
            <a:ahLst/>
            <a:cxnLst>
              <a:cxn ang="0">
                <a:pos x="connsiteX0" y="connsiteY0"/>
              </a:cxn>
              <a:cxn ang="0">
                <a:pos x="connsiteX1" y="connsiteY1"/>
              </a:cxn>
              <a:cxn ang="0">
                <a:pos x="connsiteX2" y="connsiteY2"/>
              </a:cxn>
            </a:cxnLst>
            <a:rect l="l" t="t" r="r" b="b"/>
            <a:pathLst>
              <a:path w="1168391" h="1748910" stroke="0" extrusionOk="0">
                <a:moveTo>
                  <a:pt x="952938" y="196208"/>
                </a:moveTo>
                <a:cubicBezTo>
                  <a:pt x="1107094" y="355697"/>
                  <a:pt x="1173298" y="619762"/>
                  <a:pt x="1168387" y="877937"/>
                </a:cubicBezTo>
                <a:cubicBezTo>
                  <a:pt x="1178107" y="1162653"/>
                  <a:pt x="1061223" y="1393586"/>
                  <a:pt x="946570" y="1560349"/>
                </a:cubicBezTo>
                <a:cubicBezTo>
                  <a:pt x="792378" y="1395849"/>
                  <a:pt x="784575" y="1167025"/>
                  <a:pt x="584196" y="874455"/>
                </a:cubicBezTo>
                <a:cubicBezTo>
                  <a:pt x="723982" y="608036"/>
                  <a:pt x="879591" y="324063"/>
                  <a:pt x="952938" y="196208"/>
                </a:cubicBezTo>
                <a:close/>
              </a:path>
              <a:path w="1168391" h="1748910" fill="none" extrusionOk="0">
                <a:moveTo>
                  <a:pt x="952938" y="196208"/>
                </a:moveTo>
                <a:cubicBezTo>
                  <a:pt x="1128978" y="370195"/>
                  <a:pt x="1172995" y="623466"/>
                  <a:pt x="1168387" y="877937"/>
                </a:cubicBezTo>
                <a:cubicBezTo>
                  <a:pt x="1169971" y="1133525"/>
                  <a:pt x="1127521" y="1404643"/>
                  <a:pt x="946570" y="1560349"/>
                </a:cubicBezTo>
              </a:path>
              <a:path w="1168391" h="1748910" fill="none" stroke="0" extrusionOk="0">
                <a:moveTo>
                  <a:pt x="952938" y="196208"/>
                </a:moveTo>
                <a:cubicBezTo>
                  <a:pt x="1106431" y="386161"/>
                  <a:pt x="1186982" y="598167"/>
                  <a:pt x="1168387" y="877937"/>
                </a:cubicBezTo>
                <a:cubicBezTo>
                  <a:pt x="1201251" y="1148358"/>
                  <a:pt x="1083957" y="1381006"/>
                  <a:pt x="946570" y="1560349"/>
                </a:cubicBezTo>
              </a:path>
            </a:pathLst>
          </a:custGeom>
          <a:ln w="19050">
            <a:solidFill>
              <a:schemeClr val="accent2">
                <a:lumMod val="50000"/>
              </a:schemeClr>
            </a:solidFill>
            <a:prstDash val="lgDash"/>
            <a:extLst>
              <a:ext uri="{C807C97D-BFC1-408E-A445-0C87EB9F89A2}">
                <ask:lineSketchStyleProps xmlns:ask="http://schemas.microsoft.com/office/drawing/2018/sketchyshapes" sd="2693366876">
                  <a:prstGeom prst="arc">
                    <a:avLst>
                      <a:gd name="adj1" fmla="val 17911896"/>
                      <a:gd name="adj2" fmla="val 3729083"/>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5F087D92-67DD-133B-F780-27DC0817C45D}"/>
              </a:ext>
            </a:extLst>
          </p:cNvPr>
          <p:cNvSpPr/>
          <p:nvPr/>
        </p:nvSpPr>
        <p:spPr>
          <a:xfrm>
            <a:off x="10589272" y="3047380"/>
            <a:ext cx="1093698" cy="531941"/>
          </a:xfrm>
          <a:prstGeom prst="roundRect">
            <a:avLst/>
          </a:prstGeom>
          <a:no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Ink Free" panose="03080402000500000000" pitchFamily="66" charset="0"/>
              </a:rPr>
              <a:t>What factors drive this change?</a:t>
            </a:r>
            <a:endParaRPr lang="en-GB" sz="1100" dirty="0">
              <a:latin typeface="Ink Free" panose="03080402000500000000" pitchFamily="66" charset="0"/>
            </a:endParaRPr>
          </a:p>
        </p:txBody>
      </p:sp>
    </p:spTree>
    <p:extLst>
      <p:ext uri="{BB962C8B-B14F-4D97-AF65-F5344CB8AC3E}">
        <p14:creationId xmlns:p14="http://schemas.microsoft.com/office/powerpoint/2010/main" val="68537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V</a:t>
            </a:r>
          </a:p>
        </p:txBody>
      </p:sp>
      <p:pic>
        <p:nvPicPr>
          <p:cNvPr id="4" name="Picture 3">
            <a:extLst>
              <a:ext uri="{FF2B5EF4-FFF2-40B4-BE49-F238E27FC236}">
                <a16:creationId xmlns:a16="http://schemas.microsoft.com/office/drawing/2014/main" id="{8AA1A1B5-A657-C73D-D695-12531B5203F3}"/>
              </a:ext>
            </a:extLst>
          </p:cNvPr>
          <p:cNvPicPr>
            <a:picLocks noChangeAspect="1"/>
          </p:cNvPicPr>
          <p:nvPr/>
        </p:nvPicPr>
        <p:blipFill>
          <a:blip r:embed="rId3"/>
          <a:stretch>
            <a:fillRect/>
          </a:stretch>
        </p:blipFill>
        <p:spPr>
          <a:xfrm>
            <a:off x="2001137" y="1981200"/>
            <a:ext cx="8189726" cy="3311498"/>
          </a:xfrm>
          <a:prstGeom prst="rect">
            <a:avLst/>
          </a:prstGeom>
        </p:spPr>
      </p:pic>
      <p:sp>
        <p:nvSpPr>
          <p:cNvPr id="6" name="TextBox 5">
            <a:extLst>
              <a:ext uri="{FF2B5EF4-FFF2-40B4-BE49-F238E27FC236}">
                <a16:creationId xmlns:a16="http://schemas.microsoft.com/office/drawing/2014/main" id="{28F4FF82-3282-5C41-B216-D9976C651BA7}"/>
              </a:ext>
            </a:extLst>
          </p:cNvPr>
          <p:cNvSpPr txBox="1"/>
          <p:nvPr/>
        </p:nvSpPr>
        <p:spPr>
          <a:xfrm>
            <a:off x="2001138" y="5507933"/>
            <a:ext cx="8189726" cy="830997"/>
          </a:xfrm>
          <a:prstGeom prst="rect">
            <a:avLst/>
          </a:prstGeom>
          <a:noFill/>
        </p:spPr>
        <p:txBody>
          <a:bodyPr wrap="square" rtlCol="0">
            <a:spAutoFit/>
          </a:bodyPr>
          <a:lstStyle/>
          <a:p>
            <a:pPr algn="just"/>
            <a:r>
              <a:rPr lang="en-US" sz="1200" dirty="0">
                <a:solidFill>
                  <a:schemeClr val="bg1"/>
                </a:solidFill>
                <a:latin typeface="Bookman Old Style" panose="02050604050505020204" pitchFamily="18" charset="0"/>
              </a:rPr>
              <a:t>SHAP [15] waterfall charts attempt to allocate credit to model covariates which lets users understand which of these had a say in the model’s output and how much that effect was. E[f(X)] and f(x) are shown on the predictor scale. Once passed through a sigmoid function, they become valid discrete hazards for the concerned subject over the chosen discrete time period.</a:t>
            </a:r>
            <a:endParaRPr lang="en-GB" sz="12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86497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Further Work</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220652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Thank you for watching!</a:t>
            </a:r>
          </a:p>
        </p:txBody>
      </p:sp>
    </p:spTree>
    <p:extLst>
      <p:ext uri="{BB962C8B-B14F-4D97-AF65-F5344CB8AC3E}">
        <p14:creationId xmlns:p14="http://schemas.microsoft.com/office/powerpoint/2010/main" val="102085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Additional Findings</a:t>
            </a:r>
          </a:p>
        </p:txBody>
      </p:sp>
      <p:cxnSp>
        <p:nvCxnSpPr>
          <p:cNvPr id="4" name="Straight Connector 3">
            <a:extLst>
              <a:ext uri="{FF2B5EF4-FFF2-40B4-BE49-F238E27FC236}">
                <a16:creationId xmlns:a16="http://schemas.microsoft.com/office/drawing/2014/main" id="{D06DF6F2-7DFE-3356-24B5-50DE8EEBC70D}"/>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757AFA-ED54-4ECD-09D0-56B72A97D20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73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7FA9277D-DEF2-EE62-3A0A-C597648DF5A4}"/>
              </a:ext>
            </a:extLst>
          </p:cNvPr>
          <p:cNvSpPr txBox="1"/>
          <p:nvPr/>
        </p:nvSpPr>
        <p:spPr>
          <a:xfrm>
            <a:off x="1655164" y="1982450"/>
            <a:ext cx="8881672" cy="2800767"/>
          </a:xfrm>
          <a:prstGeom prst="rect">
            <a:avLst/>
          </a:prstGeom>
          <a:noFill/>
        </p:spPr>
        <p:txBody>
          <a:bodyPr wrap="square" rtlCol="0">
            <a:spAutoFit/>
          </a:bodyPr>
          <a:lstStyle/>
          <a:p>
            <a:pPr marL="514350" indent="-514350">
              <a:buFont typeface="+mj-lt"/>
              <a:buAutoNum type="arabicPeriod"/>
            </a:pPr>
            <a:r>
              <a:rPr lang="en-US" sz="1600" dirty="0">
                <a:solidFill>
                  <a:schemeClr val="bg1"/>
                </a:solidFill>
                <a:latin typeface="Bookman Old Style" panose="02050604050505020204" pitchFamily="18" charset="0"/>
              </a:rPr>
              <a:t>Research Context</a:t>
            </a:r>
          </a:p>
          <a:p>
            <a:pPr marL="971550" lvl="1" indent="-514350">
              <a:buFont typeface="+mj-lt"/>
              <a:buAutoNum type="romanLcPeriod"/>
            </a:pPr>
            <a:r>
              <a:rPr lang="en-US" sz="1600" dirty="0">
                <a:solidFill>
                  <a:schemeClr val="bg1"/>
                </a:solidFill>
                <a:latin typeface="Bookman Old Style" panose="02050604050505020204" pitchFamily="18" charset="0"/>
              </a:rPr>
              <a:t>Research Question</a:t>
            </a:r>
          </a:p>
          <a:p>
            <a:pPr marL="971550" lvl="1" indent="-514350">
              <a:buFont typeface="+mj-lt"/>
              <a:buAutoNum type="romanLcPeriod"/>
            </a:pPr>
            <a:r>
              <a:rPr lang="en-US" sz="1600" dirty="0">
                <a:solidFill>
                  <a:schemeClr val="bg1"/>
                </a:solidFill>
                <a:latin typeface="Bookman Old Style" panose="02050604050505020204" pitchFamily="18" charset="0"/>
              </a:rPr>
              <a:t>Aim(s) and Objective(s)</a:t>
            </a:r>
          </a:p>
          <a:p>
            <a:pPr marL="514350" indent="-514350">
              <a:buFont typeface="+mj-lt"/>
              <a:buAutoNum type="arabicPeriod"/>
            </a:pPr>
            <a:r>
              <a:rPr lang="en-US" sz="1600" dirty="0">
                <a:solidFill>
                  <a:schemeClr val="bg1"/>
                </a:solidFill>
                <a:latin typeface="Bookman Old Style" panose="02050604050505020204" pitchFamily="18" charset="0"/>
              </a:rPr>
              <a:t>Background</a:t>
            </a:r>
          </a:p>
          <a:p>
            <a:pPr marL="514350" indent="-514350">
              <a:buFont typeface="+mj-lt"/>
              <a:buAutoNum type="arabicPeriod"/>
            </a:pPr>
            <a:r>
              <a:rPr lang="en-US" sz="1600" dirty="0">
                <a:solidFill>
                  <a:schemeClr val="bg1"/>
                </a:solidFill>
                <a:latin typeface="Bookman Old Style" panose="02050604050505020204" pitchFamily="18" charset="0"/>
              </a:rPr>
              <a:t>Data</a:t>
            </a:r>
          </a:p>
          <a:p>
            <a:pPr marL="971550" lvl="1" indent="-514350">
              <a:buFont typeface="+mj-lt"/>
              <a:buAutoNum type="romanLcPeriod"/>
            </a:pPr>
            <a:r>
              <a:rPr lang="en-US" sz="1600" dirty="0">
                <a:solidFill>
                  <a:schemeClr val="bg1"/>
                </a:solidFill>
                <a:latin typeface="Bookman Old Style" panose="02050604050505020204" pitchFamily="18" charset="0"/>
              </a:rPr>
              <a:t>Storage</a:t>
            </a:r>
          </a:p>
          <a:p>
            <a:pPr marL="971550" lvl="1" indent="-514350">
              <a:buFont typeface="+mj-lt"/>
              <a:buAutoNum type="romanLcPeriod"/>
            </a:pPr>
            <a:r>
              <a:rPr lang="en-US" sz="1600" dirty="0">
                <a:solidFill>
                  <a:schemeClr val="bg1"/>
                </a:solidFill>
                <a:latin typeface="Bookman Old Style" panose="02050604050505020204" pitchFamily="18" charset="0"/>
              </a:rPr>
              <a:t>Processing</a:t>
            </a:r>
          </a:p>
          <a:p>
            <a:pPr marL="514350" indent="-514350">
              <a:buFont typeface="+mj-lt"/>
              <a:buAutoNum type="arabicPeriod"/>
            </a:pPr>
            <a:r>
              <a:rPr lang="en-US" sz="1600" dirty="0">
                <a:solidFill>
                  <a:schemeClr val="bg1"/>
                </a:solidFill>
                <a:latin typeface="Bookman Old Style" panose="02050604050505020204" pitchFamily="18" charset="0"/>
              </a:rPr>
              <a:t>Experimental Design</a:t>
            </a:r>
          </a:p>
          <a:p>
            <a:pPr marL="514350" indent="-514350">
              <a:buFont typeface="+mj-lt"/>
              <a:buAutoNum type="arabicPeriod"/>
            </a:pPr>
            <a:r>
              <a:rPr lang="en-US" sz="1600" dirty="0">
                <a:solidFill>
                  <a:schemeClr val="bg1"/>
                </a:solidFill>
                <a:latin typeface="Bookman Old Style" panose="02050604050505020204" pitchFamily="18" charset="0"/>
              </a:rPr>
              <a:t>Results</a:t>
            </a:r>
          </a:p>
          <a:p>
            <a:pPr marL="971550" lvl="1" indent="-514350">
              <a:buFont typeface="+mj-lt"/>
              <a:buAutoNum type="romanLcPeriod"/>
            </a:pPr>
            <a:r>
              <a:rPr lang="en-US" sz="1600" dirty="0">
                <a:solidFill>
                  <a:schemeClr val="bg1"/>
                </a:solidFill>
                <a:latin typeface="Bookman Old Style" panose="02050604050505020204" pitchFamily="18" charset="0"/>
              </a:rPr>
              <a:t>Additional Findings</a:t>
            </a:r>
          </a:p>
          <a:p>
            <a:pPr marL="514350" indent="-514350">
              <a:buFont typeface="+mj-lt"/>
              <a:buAutoNum type="arabicPeriod"/>
            </a:pPr>
            <a:r>
              <a:rPr lang="en-US" sz="1600" dirty="0">
                <a:solidFill>
                  <a:schemeClr val="bg1"/>
                </a:solidFill>
                <a:latin typeface="Bookman Old Style" panose="02050604050505020204" pitchFamily="18" charset="0"/>
              </a:rPr>
              <a:t>Further Work</a:t>
            </a:r>
          </a:p>
        </p:txBody>
      </p:sp>
    </p:spTree>
    <p:extLst>
      <p:ext uri="{BB962C8B-B14F-4D97-AF65-F5344CB8AC3E}">
        <p14:creationId xmlns:p14="http://schemas.microsoft.com/office/powerpoint/2010/main" val="2662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Context</a:t>
            </a:r>
          </a:p>
        </p:txBody>
      </p:sp>
      <p:sp>
        <p:nvSpPr>
          <p:cNvPr id="4" name="TextBox 3">
            <a:extLst>
              <a:ext uri="{FF2B5EF4-FFF2-40B4-BE49-F238E27FC236}">
                <a16:creationId xmlns:a16="http://schemas.microsoft.com/office/drawing/2014/main" id="{211500C3-524D-A361-B9EB-04F687151457}"/>
              </a:ext>
            </a:extLst>
          </p:cNvPr>
          <p:cNvSpPr txBox="1"/>
          <p:nvPr/>
        </p:nvSpPr>
        <p:spPr>
          <a:xfrm>
            <a:off x="547141"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Question</a:t>
            </a:r>
          </a:p>
        </p:txBody>
      </p:sp>
      <p:sp>
        <p:nvSpPr>
          <p:cNvPr id="5" name="TextBox 4">
            <a:extLst>
              <a:ext uri="{FF2B5EF4-FFF2-40B4-BE49-F238E27FC236}">
                <a16:creationId xmlns:a16="http://schemas.microsoft.com/office/drawing/2014/main" id="{844E6716-807C-C024-2D09-289E74F88147}"/>
              </a:ext>
            </a:extLst>
          </p:cNvPr>
          <p:cNvSpPr txBox="1"/>
          <p:nvPr/>
        </p:nvSpPr>
        <p:spPr>
          <a:xfrm>
            <a:off x="6096000"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Aim and Objective</a:t>
            </a:r>
          </a:p>
        </p:txBody>
      </p:sp>
      <p:sp>
        <p:nvSpPr>
          <p:cNvPr id="6" name="TextBox 5">
            <a:extLst>
              <a:ext uri="{FF2B5EF4-FFF2-40B4-BE49-F238E27FC236}">
                <a16:creationId xmlns:a16="http://schemas.microsoft.com/office/drawing/2014/main" id="{5754DCFA-95A8-A822-B5A5-B86187186822}"/>
              </a:ext>
            </a:extLst>
          </p:cNvPr>
          <p:cNvSpPr txBox="1"/>
          <p:nvPr/>
        </p:nvSpPr>
        <p:spPr>
          <a:xfrm>
            <a:off x="566191" y="1488006"/>
            <a:ext cx="10943265" cy="1323439"/>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Heart failure is a syndrome that interferes with the heart's pumping ability, causing circulatory problems. Globally, around 64 million people were affected by heart failure as </a:t>
            </a:r>
            <a:r>
              <a:rPr lang="en-US" sz="1600" b="0" i="0">
                <a:solidFill>
                  <a:schemeClr val="bg1"/>
                </a:solidFill>
                <a:effectLst/>
                <a:latin typeface="Bookman Old Style" panose="02050604050505020204" pitchFamily="18" charset="0"/>
              </a:rPr>
              <a:t>of 2017[1</a:t>
            </a:r>
            <a:r>
              <a:rPr lang="en-US" sz="1600" b="0" i="0" dirty="0">
                <a:solidFill>
                  <a:schemeClr val="bg1"/>
                </a:solidFill>
                <a:effectLst/>
                <a:latin typeface="Bookman Old Style" panose="02050604050505020204" pitchFamily="18" charset="0"/>
              </a:rPr>
              <a:t>]. Precise risk prediction is vital for better patient outcomes. Traditional semi-parametric models are most popular amongst medical practitioners and clinicians to ascertain risk of mortality for subjects. We compare several traditional methodologies versus newer deep learning methods to gauge their performance.</a:t>
            </a:r>
            <a:endParaRPr lang="en-GB" sz="1600" dirty="0">
              <a:solidFill>
                <a:schemeClr val="bg1"/>
              </a:solidFill>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6F4AD4F5-C63F-9FCC-70D6-4804866B6E7B}"/>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A6659-FA21-0FCD-6F78-0C616F77FF7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29804D81-B5AD-1412-AA1F-51AF0FD14877}"/>
              </a:ext>
            </a:extLst>
          </p:cNvPr>
          <p:cNvSpPr txBox="1"/>
          <p:nvPr/>
        </p:nvSpPr>
        <p:spPr>
          <a:xfrm>
            <a:off x="566192" y="4123798"/>
            <a:ext cx="4634458"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The questions posed in this study are:</a:t>
            </a:r>
          </a:p>
          <a:p>
            <a:pPr algn="just"/>
            <a:endParaRPr lang="en-US" sz="1600" dirty="0">
              <a:solidFill>
                <a:schemeClr val="bg1"/>
              </a:solidFill>
              <a:latin typeface="Bookman Old Style" panose="02050604050505020204" pitchFamily="18" charset="0"/>
            </a:endParaRPr>
          </a:p>
          <a:p>
            <a:pPr marL="342900" indent="-342900" algn="just">
              <a:buFont typeface="+mj-lt"/>
              <a:buAutoNum type="arabicPeriod"/>
            </a:pPr>
            <a:r>
              <a:rPr lang="en-US" sz="1600" dirty="0">
                <a:solidFill>
                  <a:schemeClr val="bg1"/>
                </a:solidFill>
                <a:latin typeface="Bookman Old Style" panose="02050604050505020204" pitchFamily="18" charset="0"/>
              </a:rPr>
              <a:t>Are deep learning methods better at predicting risk for HF patients when compared to traditional methods?</a:t>
            </a:r>
          </a:p>
          <a:p>
            <a:pPr marL="342900" indent="-342900" algn="just">
              <a:buFont typeface="+mj-lt"/>
              <a:buAutoNum type="arabicPeriod"/>
            </a:pPr>
            <a:r>
              <a:rPr lang="en-US" sz="1600" dirty="0">
                <a:solidFill>
                  <a:schemeClr val="bg1"/>
                </a:solidFill>
                <a:latin typeface="Bookman Old Style" panose="02050604050505020204" pitchFamily="18" charset="0"/>
              </a:rPr>
              <a:t>If so, what are the tradeoffs?</a:t>
            </a:r>
            <a:endParaRPr lang="en-GB" sz="16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B4A8808-0FCC-E1B1-9F8A-7993875B7E5A}"/>
              </a:ext>
            </a:extLst>
          </p:cNvPr>
          <p:cNvSpPr txBox="1"/>
          <p:nvPr/>
        </p:nvSpPr>
        <p:spPr>
          <a:xfrm>
            <a:off x="6120646" y="4123798"/>
            <a:ext cx="5388809" cy="1323439"/>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Consequently the aim of this study is to analyze a suitable dataset and predict survival of patients using traditional as well as deep learning models. Through rigorous experimentation, the validity of DL models is to be ascertained.</a:t>
            </a:r>
            <a:endParaRPr lang="en-GB"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299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Background</a:t>
            </a:r>
          </a:p>
        </p:txBody>
      </p:sp>
      <p:sp>
        <p:nvSpPr>
          <p:cNvPr id="4" name="TextBox 3">
            <a:extLst>
              <a:ext uri="{FF2B5EF4-FFF2-40B4-BE49-F238E27FC236}">
                <a16:creationId xmlns:a16="http://schemas.microsoft.com/office/drawing/2014/main" id="{5D4D903D-BC6F-52E4-6804-943BAF6B5684}"/>
              </a:ext>
            </a:extLst>
          </p:cNvPr>
          <p:cNvSpPr txBox="1"/>
          <p:nvPr/>
        </p:nvSpPr>
        <p:spPr>
          <a:xfrm>
            <a:off x="547140" y="1581765"/>
            <a:ext cx="10940009" cy="3046988"/>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Survival analysis differs from ordinary regression tasks as for many some subjects, their actual time to experience the event is unknown. These are referred to as censored observations.</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In continuous time survival models, the Cox Proportional Hazards model has been the 'gold standard'. Extensions for nonlinear hazards have been explored, while maintaining the proportional hazards assumption, where covariates exert a multiplicative impact on the hazard.</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Deep learning, as well as traditional machine learning, is gaining traction in clinical settings, including survival analysis [2]-[3]. Recent approaches [4] propose using deep neural networks to handle complex electronic health record (EHR) data for risk prediction, showing promise in congestive heart failure cases, while [5] explores real-time risk prediction. Discrete time survival predictions [6] enable probabilistic mortality risk estimation.</a:t>
            </a:r>
            <a:endParaRPr lang="en-US" sz="1600" dirty="0">
              <a:solidFill>
                <a:schemeClr val="bg1"/>
              </a:solidFill>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4816D873-0272-0B9B-2776-7689153808A1}"/>
              </a:ext>
            </a:extLst>
          </p:cNvPr>
          <p:cNvCxnSpPr>
            <a:cxnSpLocks/>
          </p:cNvCxnSpPr>
          <p:nvPr/>
        </p:nvCxnSpPr>
        <p:spPr>
          <a:xfrm>
            <a:off x="658894" y="5105147"/>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911B04-68CB-8231-CF81-1BD4251C0C03}"/>
              </a:ext>
            </a:extLst>
          </p:cNvPr>
          <p:cNvSpPr txBox="1"/>
          <p:nvPr/>
        </p:nvSpPr>
        <p:spPr>
          <a:xfrm>
            <a:off x="547141" y="5105146"/>
            <a:ext cx="11035259" cy="1323439"/>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[2] M. </a:t>
            </a:r>
            <a:r>
              <a:rPr lang="en-GB" sz="1000" dirty="0" err="1">
                <a:solidFill>
                  <a:schemeClr val="bg1">
                    <a:lumMod val="50000"/>
                  </a:schemeClr>
                </a:solidFill>
                <a:latin typeface="Bookman Old Style" panose="02050604050505020204" pitchFamily="18" charset="0"/>
              </a:rPr>
              <a:t>Gjoreski</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Gradisek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Budna</a:t>
            </a:r>
            <a:r>
              <a:rPr lang="en-GB" sz="1000" dirty="0">
                <a:solidFill>
                  <a:schemeClr val="bg1">
                    <a:lumMod val="50000"/>
                  </a:schemeClr>
                </a:solidFill>
                <a:latin typeface="Bookman Old Style" panose="02050604050505020204" pitchFamily="18" charset="0"/>
              </a:rPr>
              <a:t>, M. Gams, and G. </a:t>
            </a:r>
            <a:r>
              <a:rPr lang="en-GB" sz="1000" dirty="0" err="1">
                <a:solidFill>
                  <a:schemeClr val="bg1">
                    <a:lumMod val="50000"/>
                  </a:schemeClr>
                </a:solidFill>
                <a:latin typeface="Bookman Old Style" panose="02050604050505020204" pitchFamily="18" charset="0"/>
              </a:rPr>
              <a:t>Poglajen</a:t>
            </a:r>
            <a:r>
              <a:rPr lang="en-GB" sz="1000" dirty="0">
                <a:solidFill>
                  <a:schemeClr val="bg1">
                    <a:lumMod val="50000"/>
                  </a:schemeClr>
                </a:solidFill>
                <a:latin typeface="Bookman Old Style" panose="02050604050505020204" pitchFamily="18" charset="0"/>
              </a:rPr>
              <a:t>, Machine learning and end-to-end deep learning for the detection of chronic heart failure from heart sounds, IEEE Access 8, 20313 (2020).</a:t>
            </a:r>
          </a:p>
          <a:p>
            <a:pPr algn="just"/>
            <a:r>
              <a:rPr lang="en-GB" sz="1000" dirty="0">
                <a:solidFill>
                  <a:schemeClr val="bg1">
                    <a:lumMod val="50000"/>
                  </a:schemeClr>
                </a:solidFill>
                <a:latin typeface="Bookman Old Style" panose="02050604050505020204" pitchFamily="18" charset="0"/>
              </a:rPr>
              <a:t>[3] L. Wang, L. Sha, J. R. Lakin, J. Bynum, D. W. Bates, P. Hong, and L. Zhou, Development and Validation of a Deep Learning Algorithm for Mortality Prediction in Selecting Patients With Dementia for Earlier Palliative Care Interventions, JAMA Network Open 2, e196972 (2019).</a:t>
            </a:r>
          </a:p>
          <a:p>
            <a:pPr algn="just"/>
            <a:r>
              <a:rPr lang="en-US" sz="1000" dirty="0">
                <a:solidFill>
                  <a:schemeClr val="bg1">
                    <a:lumMod val="50000"/>
                  </a:schemeClr>
                </a:solidFill>
                <a:latin typeface="Bookman Old Style" panose="02050604050505020204" pitchFamily="18" charset="0"/>
              </a:rPr>
              <a:t>[4] Z. Che, Y. Cheng, Z. Sun, and Y. Liu, Exploiting convolutional neural network for risk prediction with medical feature embedding, </a:t>
            </a:r>
            <a:r>
              <a:rPr lang="en-US" sz="1000" dirty="0" err="1">
                <a:solidFill>
                  <a:schemeClr val="bg1">
                    <a:lumMod val="50000"/>
                  </a:schemeClr>
                </a:solidFill>
                <a:latin typeface="Bookman Old Style" panose="02050604050505020204" pitchFamily="18" charset="0"/>
              </a:rPr>
              <a:t>arXiv</a:t>
            </a:r>
            <a:r>
              <a:rPr lang="en-US" sz="1000" dirty="0">
                <a:solidFill>
                  <a:schemeClr val="bg1">
                    <a:lumMod val="50000"/>
                  </a:schemeClr>
                </a:solidFill>
                <a:latin typeface="Bookman Old Style" panose="02050604050505020204" pitchFamily="18" charset="0"/>
              </a:rPr>
              <a:t> preprint arXiv:1701.07474 (2017).</a:t>
            </a:r>
          </a:p>
          <a:p>
            <a:pPr algn="just"/>
            <a:r>
              <a:rPr lang="en-US" sz="1000" dirty="0">
                <a:solidFill>
                  <a:schemeClr val="bg1">
                    <a:lumMod val="50000"/>
                  </a:schemeClr>
                </a:solidFill>
                <a:latin typeface="Bookman Old Style" panose="02050604050505020204" pitchFamily="18" charset="0"/>
              </a:rPr>
              <a:t>[5] L. Brand, A. Patel, I. Singh, and C. Brand, Real time mortality risk prediction: A convolutional neural network approach., in HEALTHINF (2018) pp. 463–470.</a:t>
            </a:r>
          </a:p>
          <a:p>
            <a:pPr algn="just"/>
            <a:r>
              <a:rPr lang="en-GB" sz="1000" dirty="0">
                <a:solidFill>
                  <a:schemeClr val="bg1">
                    <a:lumMod val="50000"/>
                  </a:schemeClr>
                </a:solidFill>
                <a:latin typeface="Bookman Old Style" panose="02050604050505020204" pitchFamily="18" charset="0"/>
              </a:rPr>
              <a:t>[6] C. Lee, J. Yoon, and M. van der </a:t>
            </a:r>
            <a:r>
              <a:rPr lang="en-GB" sz="1000" dirty="0" err="1">
                <a:solidFill>
                  <a:schemeClr val="bg1">
                    <a:lumMod val="50000"/>
                  </a:schemeClr>
                </a:solidFill>
                <a:latin typeface="Bookman Old Style" panose="02050604050505020204" pitchFamily="18" charset="0"/>
              </a:rPr>
              <a:t>Schaar</a:t>
            </a:r>
            <a:r>
              <a:rPr lang="en-GB" sz="1000" dirty="0">
                <a:solidFill>
                  <a:schemeClr val="bg1">
                    <a:lumMod val="50000"/>
                  </a:schemeClr>
                </a:solidFill>
                <a:latin typeface="Bookman Old Style" panose="02050604050505020204" pitchFamily="18" charset="0"/>
              </a:rPr>
              <a:t>, </a:t>
            </a:r>
            <a:r>
              <a:rPr lang="en-GB" sz="1000" dirty="0" err="1">
                <a:solidFill>
                  <a:schemeClr val="bg1">
                    <a:lumMod val="50000"/>
                  </a:schemeClr>
                </a:solidFill>
                <a:latin typeface="Bookman Old Style" panose="02050604050505020204" pitchFamily="18" charset="0"/>
              </a:rPr>
              <a:t>Dynamicdeephit</a:t>
            </a:r>
            <a:r>
              <a:rPr lang="en-GB" sz="1000" dirty="0">
                <a:solidFill>
                  <a:schemeClr val="bg1">
                    <a:lumMod val="50000"/>
                  </a:schemeClr>
                </a:solidFill>
                <a:latin typeface="Bookman Old Style" panose="02050604050505020204" pitchFamily="18" charset="0"/>
              </a:rPr>
              <a:t>: A deep learning approach for dynamic survival analysis with competing risks based on longitudinal data, IEEE Transactions on Biomedical Engineering https://doi.org/10.1109/TBME.2019.2909027 (2020).</a:t>
            </a:r>
          </a:p>
        </p:txBody>
      </p:sp>
    </p:spTree>
    <p:extLst>
      <p:ext uri="{BB962C8B-B14F-4D97-AF65-F5344CB8AC3E}">
        <p14:creationId xmlns:p14="http://schemas.microsoft.com/office/powerpoint/2010/main" val="26197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604960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Data Storage and Processing </a:t>
            </a:r>
          </a:p>
        </p:txBody>
      </p:sp>
      <p:cxnSp>
        <p:nvCxnSpPr>
          <p:cNvPr id="4" name="Straight Connector 3">
            <a:extLst>
              <a:ext uri="{FF2B5EF4-FFF2-40B4-BE49-F238E27FC236}">
                <a16:creationId xmlns:a16="http://schemas.microsoft.com/office/drawing/2014/main" id="{058ED055-99E3-25E3-BEA2-6C8E05013AF5}"/>
              </a:ext>
            </a:extLst>
          </p:cNvPr>
          <p:cNvCxnSpPr>
            <a:cxnSpLocks/>
          </p:cNvCxnSpPr>
          <p:nvPr/>
        </p:nvCxnSpPr>
        <p:spPr>
          <a:xfrm>
            <a:off x="658894" y="5903554"/>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F3EDB1-F635-565D-C112-679AC342631F}"/>
              </a:ext>
            </a:extLst>
          </p:cNvPr>
          <p:cNvSpPr txBox="1"/>
          <p:nvPr/>
        </p:nvSpPr>
        <p:spPr>
          <a:xfrm>
            <a:off x="547141" y="5895008"/>
            <a:ext cx="11035259" cy="861774"/>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[7] A. E. Johnson, L. </a:t>
            </a:r>
            <a:r>
              <a:rPr lang="en-GB" sz="1000" dirty="0" err="1">
                <a:solidFill>
                  <a:schemeClr val="bg1">
                    <a:lumMod val="50000"/>
                  </a:schemeClr>
                </a:solidFill>
                <a:latin typeface="Bookman Old Style" panose="02050604050505020204" pitchFamily="18" charset="0"/>
              </a:rPr>
              <a:t>Bulgarelli</a:t>
            </a:r>
            <a:r>
              <a:rPr lang="en-GB" sz="1000" dirty="0">
                <a:solidFill>
                  <a:schemeClr val="bg1">
                    <a:lumMod val="50000"/>
                  </a:schemeClr>
                </a:solidFill>
                <a:latin typeface="Bookman Old Style" panose="02050604050505020204" pitchFamily="18" charset="0"/>
              </a:rPr>
              <a:t>, L. Shen, A. </a:t>
            </a:r>
            <a:r>
              <a:rPr lang="en-GB" sz="1000" dirty="0" err="1">
                <a:solidFill>
                  <a:schemeClr val="bg1">
                    <a:lumMod val="50000"/>
                  </a:schemeClr>
                </a:solidFill>
                <a:latin typeface="Bookman Old Style" panose="02050604050505020204" pitchFamily="18" charset="0"/>
              </a:rPr>
              <a:t>Gayles</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Shammout</a:t>
            </a:r>
            <a:r>
              <a:rPr lang="en-GB" sz="1000" dirty="0">
                <a:solidFill>
                  <a:schemeClr val="bg1">
                    <a:lumMod val="50000"/>
                  </a:schemeClr>
                </a:solidFill>
                <a:latin typeface="Bookman Old Style" panose="02050604050505020204" pitchFamily="18" charset="0"/>
              </a:rPr>
              <a:t>, S. </a:t>
            </a:r>
            <a:r>
              <a:rPr lang="en-GB" sz="1000" dirty="0" err="1">
                <a:solidFill>
                  <a:schemeClr val="bg1">
                    <a:lumMod val="50000"/>
                  </a:schemeClr>
                </a:solidFill>
                <a:latin typeface="Bookman Old Style" panose="02050604050505020204" pitchFamily="18" charset="0"/>
              </a:rPr>
              <a:t>Horng</a:t>
            </a:r>
            <a:r>
              <a:rPr lang="en-GB" sz="1000" dirty="0">
                <a:solidFill>
                  <a:schemeClr val="bg1">
                    <a:lumMod val="50000"/>
                  </a:schemeClr>
                </a:solidFill>
                <a:latin typeface="Bookman Old Style" panose="02050604050505020204" pitchFamily="18" charset="0"/>
              </a:rPr>
              <a:t>, T. J. Pollard, S. Hao, B. Moody, B. Gow, and et al., Mimic-iv, a freely accessible electronic health record dataset, Scientific Data 10, 10.1038/s41597-022-01899-x (2023).</a:t>
            </a:r>
          </a:p>
          <a:p>
            <a:pPr algn="just"/>
            <a:r>
              <a:rPr lang="en-US" sz="1000" dirty="0">
                <a:solidFill>
                  <a:schemeClr val="bg1">
                    <a:lumMod val="50000"/>
                  </a:schemeClr>
                </a:solidFill>
                <a:latin typeface="Bookman Old Style" panose="02050604050505020204" pitchFamily="18" charset="0"/>
              </a:rPr>
              <a:t>Although the data is freely-available, ethics approval was sought for the project. See: Application ID: </a:t>
            </a:r>
            <a:r>
              <a:rPr lang="en-GB" sz="1000" b="0" i="0" dirty="0">
                <a:solidFill>
                  <a:schemeClr val="bg1">
                    <a:lumMod val="50000"/>
                  </a:schemeClr>
                </a:solidFill>
                <a:effectLst/>
                <a:latin typeface="Bookman Old Style" panose="02050604050505020204" pitchFamily="18" charset="0"/>
              </a:rPr>
              <a:t>2669275</a:t>
            </a:r>
          </a:p>
          <a:p>
            <a:pPr algn="just"/>
            <a:r>
              <a:rPr lang="en-GB" sz="1000" dirty="0">
                <a:solidFill>
                  <a:schemeClr val="bg1">
                    <a:lumMod val="50000"/>
                  </a:schemeClr>
                </a:solidFill>
                <a:latin typeface="Bookman Old Style" panose="02050604050505020204" pitchFamily="18" charset="0"/>
              </a:rPr>
              <a:t>Date of death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for discharged patients is collected from state records if they died within 1 year of discharge. Otherwise,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column is left blank (indicating censoring).</a:t>
            </a:r>
          </a:p>
          <a:p>
            <a:pPr algn="just"/>
            <a:r>
              <a:rPr lang="en-US" sz="1000" b="0" i="0" dirty="0">
                <a:solidFill>
                  <a:schemeClr val="bg1">
                    <a:lumMod val="50000"/>
                  </a:schemeClr>
                </a:solidFill>
                <a:effectLst/>
                <a:latin typeface="Bookman Old Style" panose="02050604050505020204" pitchFamily="18" charset="0"/>
              </a:rPr>
              <a:t>For the time-varying approach, patients need records across datasets and at least 10 time steps, reducing patient count compared to the time-invariant version.</a:t>
            </a:r>
            <a:endParaRPr lang="en-GB" sz="1000" dirty="0">
              <a:solidFill>
                <a:schemeClr val="bg1">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EBFEAB8-B78F-C8C5-41AC-E4564E8A164E}"/>
              </a:ext>
            </a:extLst>
          </p:cNvPr>
          <p:cNvSpPr txBox="1"/>
          <p:nvPr/>
        </p:nvSpPr>
        <p:spPr>
          <a:xfrm>
            <a:off x="569119" y="1572833"/>
            <a:ext cx="11013281" cy="1569660"/>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The study uses the large publicly available database MIMIC-IV [7], which consists of critical care data from hospital and ICU admissions for almost 300,000 patients admitted to intensive care units at the Beth Israel Deaconess Medical Center (BIDMC). For a more thorough treatment of the data, see </a:t>
            </a:r>
            <a:r>
              <a:rPr lang="en-US" sz="1600" dirty="0">
                <a:solidFill>
                  <a:schemeClr val="bg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MIMIC-IV website</a:t>
            </a:r>
            <a:r>
              <a:rPr lang="en-US" sz="1600" dirty="0">
                <a:solidFill>
                  <a:schemeClr val="bg1"/>
                </a:solidFill>
                <a:latin typeface="Bookman Old Style" panose="02050604050505020204" pitchFamily="18" charset="0"/>
              </a:rPr>
              <a:t>.</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As per the maintainers’ recommendation (see: </a:t>
            </a:r>
            <a:r>
              <a:rPr lang="en-US" sz="1600" dirty="0" err="1">
                <a:solidFill>
                  <a:schemeClr val="bg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github</a:t>
            </a:r>
            <a:r>
              <a:rPr lang="en-US" sz="1600" dirty="0">
                <a:solidFill>
                  <a:schemeClr val="bg1"/>
                </a:solidFill>
                <a:latin typeface="Bookman Old Style" panose="02050604050505020204" pitchFamily="18" charset="0"/>
              </a:rPr>
              <a:t>), the data was set up on a local </a:t>
            </a:r>
            <a:r>
              <a:rPr lang="en-US" sz="1600" dirty="0" err="1">
                <a:solidFill>
                  <a:schemeClr val="bg1"/>
                </a:solidFill>
                <a:latin typeface="Bookman Old Style" panose="02050604050505020204" pitchFamily="18" charset="0"/>
                <a:cs typeface="Courier New" panose="02070309020205020404" pitchFamily="49" charset="0"/>
              </a:rPr>
              <a:t>postgres</a:t>
            </a:r>
            <a:r>
              <a:rPr lang="en-US" sz="1600" dirty="0">
                <a:solidFill>
                  <a:schemeClr val="bg1"/>
                </a:solidFill>
                <a:latin typeface="Bookman Old Style" panose="02050604050505020204" pitchFamily="18" charset="0"/>
              </a:rPr>
              <a:t> server to allow fast querying through Python.</a:t>
            </a:r>
            <a:endParaRPr lang="en-US" sz="1600" b="0" i="0" dirty="0">
              <a:solidFill>
                <a:schemeClr val="bg1"/>
              </a:solidFill>
              <a:effectLst/>
              <a:latin typeface="Bookman Old Style" panose="02050604050505020204" pitchFamily="18" charset="0"/>
            </a:endParaRPr>
          </a:p>
        </p:txBody>
      </p:sp>
      <p:sp>
        <p:nvSpPr>
          <p:cNvPr id="9" name="TextBox 8">
            <a:extLst>
              <a:ext uri="{FF2B5EF4-FFF2-40B4-BE49-F238E27FC236}">
                <a16:creationId xmlns:a16="http://schemas.microsoft.com/office/drawing/2014/main" id="{273E63BF-4657-514C-3563-403961C1E28B}"/>
              </a:ext>
            </a:extLst>
          </p:cNvPr>
          <p:cNvSpPr txBox="1"/>
          <p:nvPr/>
        </p:nvSpPr>
        <p:spPr>
          <a:xfrm>
            <a:off x="566193" y="3923894"/>
            <a:ext cx="5913480" cy="1323439"/>
          </a:xfrm>
          <a:prstGeom prst="rect">
            <a:avLst/>
          </a:prstGeom>
          <a:noFill/>
        </p:spPr>
        <p:txBody>
          <a:bodyPr wrap="square">
            <a:spAutoFit/>
          </a:bodyPr>
          <a:lstStyle/>
          <a:p>
            <a:pPr algn="just"/>
            <a:r>
              <a:rPr lang="en-US" sz="1600" b="0" i="0" dirty="0">
                <a:solidFill>
                  <a:schemeClr val="bg1"/>
                </a:solidFill>
                <a:effectLst/>
                <a:latin typeface="Bookman Old Style" panose="02050604050505020204" pitchFamily="18" charset="0"/>
              </a:rPr>
              <a:t>This study explores two approaches: time-invariant and time-varying. Preprocessing is similar for both. Patients with Heart Failure ICD-10 codes are selected, including admission/discharge times, and static as well as time-varying covariates.</a:t>
            </a:r>
          </a:p>
        </p:txBody>
      </p:sp>
      <p:cxnSp>
        <p:nvCxnSpPr>
          <p:cNvPr id="11" name="Straight Arrow Connector 10">
            <a:extLst>
              <a:ext uri="{FF2B5EF4-FFF2-40B4-BE49-F238E27FC236}">
                <a16:creationId xmlns:a16="http://schemas.microsoft.com/office/drawing/2014/main" id="{8BC2BE89-EF3A-B6AC-0BED-52DED60B2821}"/>
              </a:ext>
            </a:extLst>
          </p:cNvPr>
          <p:cNvCxnSpPr/>
          <p:nvPr/>
        </p:nvCxnSpPr>
        <p:spPr>
          <a:xfrm flipV="1">
            <a:off x="7093009" y="3296320"/>
            <a:ext cx="0" cy="2241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FA63C8-DEA6-F7C0-A7DB-2580C17B90F9}"/>
              </a:ext>
            </a:extLst>
          </p:cNvPr>
          <p:cNvCxnSpPr>
            <a:cxnSpLocks/>
          </p:cNvCxnSpPr>
          <p:nvPr/>
        </p:nvCxnSpPr>
        <p:spPr>
          <a:xfrm>
            <a:off x="7093009" y="5537677"/>
            <a:ext cx="41902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2F048-1A75-D807-0CF8-AC044B1C95A6}"/>
              </a:ext>
            </a:extLst>
          </p:cNvPr>
          <p:cNvCxnSpPr/>
          <p:nvPr/>
        </p:nvCxnSpPr>
        <p:spPr>
          <a:xfrm>
            <a:off x="7472161" y="3885586"/>
            <a:ext cx="14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C0F8A8-867B-EB5E-A808-E8BEF32CB58A}"/>
              </a:ext>
            </a:extLst>
          </p:cNvPr>
          <p:cNvCxnSpPr>
            <a:cxnSpLocks/>
          </p:cNvCxnSpPr>
          <p:nvPr/>
        </p:nvCxnSpPr>
        <p:spPr>
          <a:xfrm>
            <a:off x="8053869" y="4297656"/>
            <a:ext cx="16836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50900-6779-0A3E-EEF5-011B7672876F}"/>
              </a:ext>
            </a:extLst>
          </p:cNvPr>
          <p:cNvCxnSpPr>
            <a:cxnSpLocks/>
          </p:cNvCxnSpPr>
          <p:nvPr/>
        </p:nvCxnSpPr>
        <p:spPr>
          <a:xfrm>
            <a:off x="7654727" y="4948410"/>
            <a:ext cx="2743199"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E9F0BE54-557A-0236-3A1C-5E557FD01B43}"/>
              </a:ext>
            </a:extLst>
          </p:cNvPr>
          <p:cNvSpPr/>
          <p:nvPr/>
        </p:nvSpPr>
        <p:spPr>
          <a:xfrm flipV="1">
            <a:off x="8663928" y="3676498"/>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Multiplication Sign 23">
            <a:extLst>
              <a:ext uri="{FF2B5EF4-FFF2-40B4-BE49-F238E27FC236}">
                <a16:creationId xmlns:a16="http://schemas.microsoft.com/office/drawing/2014/main" id="{A0876B58-ECAF-0E99-BA8F-594B9492BCEA}"/>
              </a:ext>
            </a:extLst>
          </p:cNvPr>
          <p:cNvSpPr/>
          <p:nvPr/>
        </p:nvSpPr>
        <p:spPr>
          <a:xfrm flipV="1">
            <a:off x="9527542" y="4088112"/>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a:extLst>
              <a:ext uri="{FF2B5EF4-FFF2-40B4-BE49-F238E27FC236}">
                <a16:creationId xmlns:a16="http://schemas.microsoft.com/office/drawing/2014/main" id="{96E9DEFC-DE61-1FD1-DA7B-D19C8DC6C30D}"/>
              </a:ext>
            </a:extLst>
          </p:cNvPr>
          <p:cNvSpPr/>
          <p:nvPr/>
        </p:nvSpPr>
        <p:spPr>
          <a:xfrm>
            <a:off x="10397926" y="4866971"/>
            <a:ext cx="162878" cy="162878"/>
          </a:xfrm>
          <a:prstGeom prst="ellipse">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60000"/>
                  <a:lumOff val="40000"/>
                </a:schemeClr>
              </a:solidFill>
            </a:endParaRPr>
          </a:p>
        </p:txBody>
      </p:sp>
      <p:sp>
        <p:nvSpPr>
          <p:cNvPr id="27" name="Rectangle 26">
            <a:extLst>
              <a:ext uri="{FF2B5EF4-FFF2-40B4-BE49-F238E27FC236}">
                <a16:creationId xmlns:a16="http://schemas.microsoft.com/office/drawing/2014/main" id="{92DBA0ED-CC79-FF25-3342-38D01D59AA66}"/>
              </a:ext>
            </a:extLst>
          </p:cNvPr>
          <p:cNvSpPr/>
          <p:nvPr/>
        </p:nvSpPr>
        <p:spPr>
          <a:xfrm>
            <a:off x="9264952" y="4146412"/>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89E2971-F2BB-9C82-134F-BAFC73D77780}"/>
              </a:ext>
            </a:extLst>
          </p:cNvPr>
          <p:cNvSpPr/>
          <p:nvPr/>
        </p:nvSpPr>
        <p:spPr>
          <a:xfrm>
            <a:off x="9693114" y="4812051"/>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2F8EC778-0840-5BDF-BC49-2F2196ED7FB7}"/>
              </a:ext>
            </a:extLst>
          </p:cNvPr>
          <p:cNvCxnSpPr>
            <a:cxnSpLocks/>
          </p:cNvCxnSpPr>
          <p:nvPr/>
        </p:nvCxnSpPr>
        <p:spPr>
          <a:xfrm>
            <a:off x="9264952" y="4095586"/>
            <a:ext cx="0" cy="151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FB307D-A03D-80FC-707B-E7851E366252}"/>
              </a:ext>
            </a:extLst>
          </p:cNvPr>
          <p:cNvCxnSpPr>
            <a:cxnSpLocks/>
          </p:cNvCxnSpPr>
          <p:nvPr/>
        </p:nvCxnSpPr>
        <p:spPr>
          <a:xfrm>
            <a:off x="9693114" y="4758501"/>
            <a:ext cx="0" cy="851245"/>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AB05DD60-8680-FDD2-D57B-1870BE540E41}"/>
              </a:ext>
            </a:extLst>
          </p:cNvPr>
          <p:cNvSpPr/>
          <p:nvPr/>
        </p:nvSpPr>
        <p:spPr>
          <a:xfrm rot="16449086">
            <a:off x="9203047" y="2986779"/>
            <a:ext cx="1168391" cy="1748910"/>
          </a:xfrm>
          <a:custGeom>
            <a:avLst/>
            <a:gdLst>
              <a:gd name="connsiteX0" fmla="*/ 584195 w 1168391"/>
              <a:gd name="connsiteY0" fmla="*/ 0 h 1748910"/>
              <a:gd name="connsiteX1" fmla="*/ 1105876 w 1168391"/>
              <a:gd name="connsiteY1" fmla="*/ 480882 h 1748910"/>
              <a:gd name="connsiteX2" fmla="*/ 1158044 w 1168391"/>
              <a:gd name="connsiteY2" fmla="*/ 1038308 h 1748910"/>
              <a:gd name="connsiteX3" fmla="*/ 584196 w 1168391"/>
              <a:gd name="connsiteY3" fmla="*/ 874455 h 1748910"/>
              <a:gd name="connsiteX4" fmla="*/ 584195 w 1168391"/>
              <a:gd name="connsiteY4" fmla="*/ 0 h 1748910"/>
              <a:gd name="connsiteX0" fmla="*/ 584195 w 1168391"/>
              <a:gd name="connsiteY0" fmla="*/ 0 h 1748910"/>
              <a:gd name="connsiteX1" fmla="*/ 1105876 w 1168391"/>
              <a:gd name="connsiteY1" fmla="*/ 480882 h 1748910"/>
              <a:gd name="connsiteX2" fmla="*/ 1158044 w 1168391"/>
              <a:gd name="connsiteY2" fmla="*/ 1038308 h 1748910"/>
            </a:gdLst>
            <a:ahLst/>
            <a:cxnLst>
              <a:cxn ang="0">
                <a:pos x="connsiteX0" y="connsiteY0"/>
              </a:cxn>
              <a:cxn ang="0">
                <a:pos x="connsiteX1" y="connsiteY1"/>
              </a:cxn>
              <a:cxn ang="0">
                <a:pos x="connsiteX2" y="connsiteY2"/>
              </a:cxn>
            </a:cxnLst>
            <a:rect l="l" t="t" r="r" b="b"/>
            <a:pathLst>
              <a:path w="1168391" h="1748910" stroke="0" extrusionOk="0">
                <a:moveTo>
                  <a:pt x="584195" y="0"/>
                </a:moveTo>
                <a:cubicBezTo>
                  <a:pt x="839512" y="-14811"/>
                  <a:pt x="1032152" y="223236"/>
                  <a:pt x="1105876" y="480882"/>
                </a:cubicBezTo>
                <a:cubicBezTo>
                  <a:pt x="1179067" y="680138"/>
                  <a:pt x="1147978" y="846666"/>
                  <a:pt x="1158044" y="1038308"/>
                </a:cubicBezTo>
                <a:cubicBezTo>
                  <a:pt x="864529" y="1001579"/>
                  <a:pt x="758383" y="936594"/>
                  <a:pt x="584196" y="874455"/>
                </a:cubicBezTo>
                <a:cubicBezTo>
                  <a:pt x="583847" y="577450"/>
                  <a:pt x="581994" y="245223"/>
                  <a:pt x="584195" y="0"/>
                </a:cubicBezTo>
                <a:close/>
              </a:path>
              <a:path w="1168391" h="1748910" fill="none" extrusionOk="0">
                <a:moveTo>
                  <a:pt x="584195" y="0"/>
                </a:moveTo>
                <a:cubicBezTo>
                  <a:pt x="819848" y="2757"/>
                  <a:pt x="1012586" y="201110"/>
                  <a:pt x="1105876" y="480882"/>
                </a:cubicBezTo>
                <a:cubicBezTo>
                  <a:pt x="1166931" y="638732"/>
                  <a:pt x="1199629" y="852920"/>
                  <a:pt x="1158044" y="1038308"/>
                </a:cubicBezTo>
              </a:path>
              <a:path w="1168391" h="1748910" fill="none" stroke="0" extrusionOk="0">
                <a:moveTo>
                  <a:pt x="584195" y="0"/>
                </a:moveTo>
                <a:cubicBezTo>
                  <a:pt x="810304" y="7699"/>
                  <a:pt x="1026763" y="168566"/>
                  <a:pt x="1105876" y="480882"/>
                </a:cubicBezTo>
                <a:cubicBezTo>
                  <a:pt x="1175910" y="654544"/>
                  <a:pt x="1178206" y="821752"/>
                  <a:pt x="1158044" y="1038308"/>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015627D-5B35-3B0E-098C-F4911960187D}"/>
              </a:ext>
            </a:extLst>
          </p:cNvPr>
          <p:cNvSpPr/>
          <p:nvPr/>
        </p:nvSpPr>
        <p:spPr>
          <a:xfrm rot="6422290">
            <a:off x="9193279" y="2926721"/>
            <a:ext cx="1168391" cy="1748910"/>
          </a:xfrm>
          <a:custGeom>
            <a:avLst/>
            <a:gdLst>
              <a:gd name="connsiteX0" fmla="*/ 584195 w 1168391"/>
              <a:gd name="connsiteY0" fmla="*/ 0 h 1748910"/>
              <a:gd name="connsiteX1" fmla="*/ 1064301 w 1168391"/>
              <a:gd name="connsiteY1" fmla="*/ 376241 h 1748910"/>
              <a:gd name="connsiteX2" fmla="*/ 584196 w 1168391"/>
              <a:gd name="connsiteY2" fmla="*/ 874455 h 1748910"/>
              <a:gd name="connsiteX3" fmla="*/ 584195 w 1168391"/>
              <a:gd name="connsiteY3" fmla="*/ 0 h 1748910"/>
              <a:gd name="connsiteX0" fmla="*/ 584195 w 1168391"/>
              <a:gd name="connsiteY0" fmla="*/ 0 h 1748910"/>
              <a:gd name="connsiteX1" fmla="*/ 1064301 w 1168391"/>
              <a:gd name="connsiteY1" fmla="*/ 376241 h 1748910"/>
            </a:gdLst>
            <a:ahLst/>
            <a:cxnLst>
              <a:cxn ang="0">
                <a:pos x="connsiteX0" y="connsiteY0"/>
              </a:cxn>
              <a:cxn ang="0">
                <a:pos x="connsiteX1" y="connsiteY1"/>
              </a:cxn>
            </a:cxnLst>
            <a:rect l="l" t="t" r="r" b="b"/>
            <a:pathLst>
              <a:path w="1168391" h="1748910" stroke="0" extrusionOk="0">
                <a:moveTo>
                  <a:pt x="584195" y="0"/>
                </a:moveTo>
                <a:cubicBezTo>
                  <a:pt x="806722" y="-13210"/>
                  <a:pt x="973122" y="166746"/>
                  <a:pt x="1064301" y="376241"/>
                </a:cubicBezTo>
                <a:cubicBezTo>
                  <a:pt x="879603" y="504921"/>
                  <a:pt x="687771" y="752427"/>
                  <a:pt x="584196" y="874455"/>
                </a:cubicBezTo>
                <a:cubicBezTo>
                  <a:pt x="573488" y="528762"/>
                  <a:pt x="599547" y="288054"/>
                  <a:pt x="584195" y="0"/>
                </a:cubicBezTo>
                <a:close/>
              </a:path>
              <a:path w="1168391" h="1748910" fill="none" extrusionOk="0">
                <a:moveTo>
                  <a:pt x="584195" y="0"/>
                </a:moveTo>
                <a:cubicBezTo>
                  <a:pt x="793676" y="25050"/>
                  <a:pt x="964803" y="132246"/>
                  <a:pt x="1064301" y="376241"/>
                </a:cubicBezTo>
              </a:path>
              <a:path w="1168391" h="1748910" fill="none" stroke="0" extrusionOk="0">
                <a:moveTo>
                  <a:pt x="584195" y="0"/>
                </a:moveTo>
                <a:cubicBezTo>
                  <a:pt x="775084" y="-10735"/>
                  <a:pt x="953171" y="98841"/>
                  <a:pt x="1064301" y="376241"/>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836378"/>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DC78880D-B7AA-BC21-E8DF-8E5299A4D8AE}"/>
              </a:ext>
            </a:extLst>
          </p:cNvPr>
          <p:cNvSpPr/>
          <p:nvPr/>
        </p:nvSpPr>
        <p:spPr>
          <a:xfrm rot="21021629">
            <a:off x="10165308" y="4931642"/>
            <a:ext cx="1168391" cy="1748910"/>
          </a:xfrm>
          <a:custGeom>
            <a:avLst/>
            <a:gdLst>
              <a:gd name="connsiteX0" fmla="*/ 584195 w 1168391"/>
              <a:gd name="connsiteY0" fmla="*/ 0 h 1748910"/>
              <a:gd name="connsiteX1" fmla="*/ 974036 w 1168391"/>
              <a:gd name="connsiteY1" fmla="*/ 223180 h 1748910"/>
              <a:gd name="connsiteX2" fmla="*/ 584196 w 1168391"/>
              <a:gd name="connsiteY2" fmla="*/ 874455 h 1748910"/>
              <a:gd name="connsiteX3" fmla="*/ 584195 w 1168391"/>
              <a:gd name="connsiteY3" fmla="*/ 0 h 1748910"/>
              <a:gd name="connsiteX0" fmla="*/ 584195 w 1168391"/>
              <a:gd name="connsiteY0" fmla="*/ 0 h 1748910"/>
              <a:gd name="connsiteX1" fmla="*/ 974036 w 1168391"/>
              <a:gd name="connsiteY1" fmla="*/ 223180 h 1748910"/>
            </a:gdLst>
            <a:ahLst/>
            <a:cxnLst>
              <a:cxn ang="0">
                <a:pos x="connsiteX0" y="connsiteY0"/>
              </a:cxn>
              <a:cxn ang="0">
                <a:pos x="connsiteX1" y="connsiteY1"/>
              </a:cxn>
            </a:cxnLst>
            <a:rect l="l" t="t" r="r" b="b"/>
            <a:pathLst>
              <a:path w="1168391" h="1748910" stroke="0" extrusionOk="0">
                <a:moveTo>
                  <a:pt x="584195" y="0"/>
                </a:moveTo>
                <a:cubicBezTo>
                  <a:pt x="744575" y="-7043"/>
                  <a:pt x="880298" y="99007"/>
                  <a:pt x="974036" y="223180"/>
                </a:cubicBezTo>
                <a:cubicBezTo>
                  <a:pt x="929392" y="405994"/>
                  <a:pt x="810456" y="587848"/>
                  <a:pt x="584196" y="874455"/>
                </a:cubicBezTo>
                <a:cubicBezTo>
                  <a:pt x="573488" y="528762"/>
                  <a:pt x="599547" y="288054"/>
                  <a:pt x="584195" y="0"/>
                </a:cubicBezTo>
                <a:close/>
              </a:path>
              <a:path w="1168391" h="1748910" fill="none" extrusionOk="0">
                <a:moveTo>
                  <a:pt x="584195" y="0"/>
                </a:moveTo>
                <a:cubicBezTo>
                  <a:pt x="741641" y="18978"/>
                  <a:pt x="869069" y="77579"/>
                  <a:pt x="974036" y="223180"/>
                </a:cubicBezTo>
              </a:path>
              <a:path w="1168391" h="1748910" fill="none" stroke="0" extrusionOk="0">
                <a:moveTo>
                  <a:pt x="584195" y="0"/>
                </a:moveTo>
                <a:cubicBezTo>
                  <a:pt x="726420" y="-26088"/>
                  <a:pt x="866789" y="77526"/>
                  <a:pt x="974036" y="223180"/>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05423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BDF29DE5-862E-B2FB-6EE9-1A28D62468F0}"/>
              </a:ext>
            </a:extLst>
          </p:cNvPr>
          <p:cNvSpPr txBox="1"/>
          <p:nvPr/>
        </p:nvSpPr>
        <p:spPr>
          <a:xfrm>
            <a:off x="9835491" y="3119037"/>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In-hospital death (uncensored)</a:t>
            </a:r>
            <a:endParaRPr lang="en-GB" sz="1200" dirty="0">
              <a:solidFill>
                <a:schemeClr val="bg1"/>
              </a:solidFill>
              <a:latin typeface="Ink Free" panose="03080402000500000000" pitchFamily="66" charset="0"/>
            </a:endParaRPr>
          </a:p>
        </p:txBody>
      </p:sp>
      <p:sp>
        <p:nvSpPr>
          <p:cNvPr id="40" name="TextBox 39">
            <a:extLst>
              <a:ext uri="{FF2B5EF4-FFF2-40B4-BE49-F238E27FC236}">
                <a16:creationId xmlns:a16="http://schemas.microsoft.com/office/drawing/2014/main" id="{3E9CC21D-17E6-33FD-13ED-A2DC0A42C873}"/>
              </a:ext>
            </a:extLst>
          </p:cNvPr>
          <p:cNvSpPr txBox="1"/>
          <p:nvPr/>
        </p:nvSpPr>
        <p:spPr>
          <a:xfrm>
            <a:off x="10025984" y="3661298"/>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(uncensored)</a:t>
            </a:r>
            <a:endParaRPr lang="en-GB" sz="1200" dirty="0">
              <a:solidFill>
                <a:schemeClr val="bg1"/>
              </a:solidFill>
              <a:latin typeface="Ink Free" panose="03080402000500000000" pitchFamily="66" charset="0"/>
            </a:endParaRPr>
          </a:p>
        </p:txBody>
      </p:sp>
      <p:sp>
        <p:nvSpPr>
          <p:cNvPr id="41" name="TextBox 40">
            <a:extLst>
              <a:ext uri="{FF2B5EF4-FFF2-40B4-BE49-F238E27FC236}">
                <a16:creationId xmlns:a16="http://schemas.microsoft.com/office/drawing/2014/main" id="{E4BD804D-C0E9-0586-50CA-8C99AE93F0AF}"/>
              </a:ext>
            </a:extLst>
          </p:cNvPr>
          <p:cNvSpPr txBox="1"/>
          <p:nvPr/>
        </p:nvSpPr>
        <p:spPr>
          <a:xfrm>
            <a:off x="10112036" y="5076012"/>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(censored)</a:t>
            </a:r>
            <a:endParaRPr lang="en-GB" sz="1200" dirty="0">
              <a:solidFill>
                <a:schemeClr val="bg1"/>
              </a:solidFill>
              <a:latin typeface="Ink Free" panose="03080402000500000000" pitchFamily="66" charset="0"/>
            </a:endParaRPr>
          </a:p>
        </p:txBody>
      </p:sp>
      <p:cxnSp>
        <p:nvCxnSpPr>
          <p:cNvPr id="42" name="Straight Connector 41">
            <a:extLst>
              <a:ext uri="{FF2B5EF4-FFF2-40B4-BE49-F238E27FC236}">
                <a16:creationId xmlns:a16="http://schemas.microsoft.com/office/drawing/2014/main" id="{148DB70E-ED42-8127-4455-E5544428176A}"/>
              </a:ext>
            </a:extLst>
          </p:cNvPr>
          <p:cNvCxnSpPr>
            <a:cxnSpLocks/>
          </p:cNvCxnSpPr>
          <p:nvPr/>
        </p:nvCxnSpPr>
        <p:spPr>
          <a:xfrm>
            <a:off x="7472756" y="3885586"/>
            <a:ext cx="0" cy="172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77C2EA-AAB0-E03D-DE24-97CD47649760}"/>
              </a:ext>
            </a:extLst>
          </p:cNvPr>
          <p:cNvCxnSpPr>
            <a:cxnSpLocks/>
          </p:cNvCxnSpPr>
          <p:nvPr/>
        </p:nvCxnSpPr>
        <p:spPr>
          <a:xfrm>
            <a:off x="7654727" y="4948410"/>
            <a:ext cx="0" cy="661336"/>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516AC1-5C0E-F348-BEBA-276F97C8FDB9}"/>
              </a:ext>
            </a:extLst>
          </p:cNvPr>
          <p:cNvCxnSpPr>
            <a:cxnSpLocks/>
          </p:cNvCxnSpPr>
          <p:nvPr/>
        </p:nvCxnSpPr>
        <p:spPr>
          <a:xfrm>
            <a:off x="8053869" y="4297656"/>
            <a:ext cx="0" cy="131209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38F8ED-58B2-9EED-5B2D-0AF85B85BDA4}"/>
              </a:ext>
            </a:extLst>
          </p:cNvPr>
          <p:cNvCxnSpPr>
            <a:cxnSpLocks/>
          </p:cNvCxnSpPr>
          <p:nvPr/>
        </p:nvCxnSpPr>
        <p:spPr>
          <a:xfrm>
            <a:off x="9264952" y="407908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96016-5C81-7892-ADE1-9F419EF8096C}"/>
              </a:ext>
            </a:extLst>
          </p:cNvPr>
          <p:cNvCxnSpPr>
            <a:cxnSpLocks/>
          </p:cNvCxnSpPr>
          <p:nvPr/>
        </p:nvCxnSpPr>
        <p:spPr>
          <a:xfrm>
            <a:off x="9693114" y="472043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5D9D45-327E-887C-568C-C9B76FB56A00}"/>
              </a:ext>
            </a:extLst>
          </p:cNvPr>
          <p:cNvSpPr txBox="1"/>
          <p:nvPr/>
        </p:nvSpPr>
        <p:spPr>
          <a:xfrm>
            <a:off x="9162384" y="373749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5" name="TextBox 54">
            <a:extLst>
              <a:ext uri="{FF2B5EF4-FFF2-40B4-BE49-F238E27FC236}">
                <a16:creationId xmlns:a16="http://schemas.microsoft.com/office/drawing/2014/main" id="{4E2C6470-5470-0860-413F-118740E68262}"/>
              </a:ext>
            </a:extLst>
          </p:cNvPr>
          <p:cNvSpPr txBox="1"/>
          <p:nvPr/>
        </p:nvSpPr>
        <p:spPr>
          <a:xfrm>
            <a:off x="9598945" y="437783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6" name="TextBox 55">
            <a:extLst>
              <a:ext uri="{FF2B5EF4-FFF2-40B4-BE49-F238E27FC236}">
                <a16:creationId xmlns:a16="http://schemas.microsoft.com/office/drawing/2014/main" id="{8D5A1DA9-D740-F13E-4502-967591FBD359}"/>
              </a:ext>
            </a:extLst>
          </p:cNvPr>
          <p:cNvSpPr txBox="1"/>
          <p:nvPr/>
        </p:nvSpPr>
        <p:spPr>
          <a:xfrm>
            <a:off x="8763216" y="5541033"/>
            <a:ext cx="1009650"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Timeline</a:t>
            </a:r>
            <a:endParaRPr lang="en-GB" sz="1050" dirty="0">
              <a:solidFill>
                <a:schemeClr val="bg1"/>
              </a:solidFill>
              <a:latin typeface="Ink Free" panose="03080402000500000000" pitchFamily="66" charset="0"/>
            </a:endParaRPr>
          </a:p>
        </p:txBody>
      </p:sp>
      <p:sp>
        <p:nvSpPr>
          <p:cNvPr id="57" name="TextBox 56">
            <a:extLst>
              <a:ext uri="{FF2B5EF4-FFF2-40B4-BE49-F238E27FC236}">
                <a16:creationId xmlns:a16="http://schemas.microsoft.com/office/drawing/2014/main" id="{45A816CE-DEBD-0C2B-F4A2-0624EE667194}"/>
              </a:ext>
            </a:extLst>
          </p:cNvPr>
          <p:cNvSpPr txBox="1"/>
          <p:nvPr/>
        </p:nvSpPr>
        <p:spPr>
          <a:xfrm rot="16200000">
            <a:off x="6299002" y="4310547"/>
            <a:ext cx="1356328"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Patient journeys</a:t>
            </a:r>
            <a:endParaRPr lang="en-GB" sz="1050" dirty="0">
              <a:solidFill>
                <a:schemeClr val="bg1"/>
              </a:solidFill>
              <a:latin typeface="Ink Free" panose="03080402000500000000" pitchFamily="66" charset="0"/>
            </a:endParaRPr>
          </a:p>
        </p:txBody>
      </p:sp>
      <p:cxnSp>
        <p:nvCxnSpPr>
          <p:cNvPr id="6" name="Straight Connector 5">
            <a:extLst>
              <a:ext uri="{FF2B5EF4-FFF2-40B4-BE49-F238E27FC236}">
                <a16:creationId xmlns:a16="http://schemas.microsoft.com/office/drawing/2014/main" id="{239E88F2-91B0-B4BF-BB09-4B9F28803DFC}"/>
              </a:ext>
            </a:extLst>
          </p:cNvPr>
          <p:cNvCxnSpPr>
            <a:cxnSpLocks/>
          </p:cNvCxnSpPr>
          <p:nvPr/>
        </p:nvCxnSpPr>
        <p:spPr>
          <a:xfrm>
            <a:off x="658894" y="5912099"/>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204DAE-4C9B-6210-AF9E-20B78B7971A3}"/>
              </a:ext>
            </a:extLst>
          </p:cNvPr>
          <p:cNvSpPr txBox="1"/>
          <p:nvPr/>
        </p:nvSpPr>
        <p:spPr>
          <a:xfrm>
            <a:off x="1613670"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Time-Invariant</a:t>
            </a:r>
            <a:endParaRPr lang="en-US" sz="1600" b="0" i="0" dirty="0">
              <a:solidFill>
                <a:schemeClr val="bg1"/>
              </a:solidFill>
              <a:effectLst/>
              <a:latin typeface="Bookman Old Style" panose="02050604050505020204" pitchFamily="18" charset="0"/>
            </a:endParaRPr>
          </a:p>
        </p:txBody>
      </p:sp>
      <p:sp>
        <p:nvSpPr>
          <p:cNvPr id="7" name="TextBox 6">
            <a:extLst>
              <a:ext uri="{FF2B5EF4-FFF2-40B4-BE49-F238E27FC236}">
                <a16:creationId xmlns:a16="http://schemas.microsoft.com/office/drawing/2014/main" id="{8618FE8A-CC39-9407-4265-8FD10644B4D9}"/>
              </a:ext>
            </a:extLst>
          </p:cNvPr>
          <p:cNvSpPr txBox="1"/>
          <p:nvPr/>
        </p:nvSpPr>
        <p:spPr>
          <a:xfrm>
            <a:off x="6969919"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Time-Variant</a:t>
            </a:r>
            <a:endParaRPr lang="en-US" sz="1600" b="0" i="0" dirty="0">
              <a:solidFill>
                <a:schemeClr val="bg1"/>
              </a:solidFill>
              <a:effectLst/>
              <a:latin typeface="Bookman Old Style" panose="02050604050505020204" pitchFamily="18" charset="0"/>
            </a:endParaRPr>
          </a:p>
        </p:txBody>
      </p:sp>
      <p:grpSp>
        <p:nvGrpSpPr>
          <p:cNvPr id="284" name="Group 283">
            <a:extLst>
              <a:ext uri="{FF2B5EF4-FFF2-40B4-BE49-F238E27FC236}">
                <a16:creationId xmlns:a16="http://schemas.microsoft.com/office/drawing/2014/main" id="{4008D3EF-6C34-C178-C4D9-3F0CDC698D68}"/>
              </a:ext>
            </a:extLst>
          </p:cNvPr>
          <p:cNvGrpSpPr/>
          <p:nvPr/>
        </p:nvGrpSpPr>
        <p:grpSpPr>
          <a:xfrm>
            <a:off x="651050" y="2387061"/>
            <a:ext cx="3318852" cy="1861551"/>
            <a:chOff x="651050" y="2515246"/>
            <a:chExt cx="3318852" cy="1861551"/>
          </a:xfrm>
        </p:grpSpPr>
        <p:grpSp>
          <p:nvGrpSpPr>
            <p:cNvPr id="167" name="Group 166">
              <a:extLst>
                <a:ext uri="{FF2B5EF4-FFF2-40B4-BE49-F238E27FC236}">
                  <a16:creationId xmlns:a16="http://schemas.microsoft.com/office/drawing/2014/main" id="{3E5BD6DD-E75A-37F2-C0A5-899D5DE0C07A}"/>
                </a:ext>
              </a:extLst>
            </p:cNvPr>
            <p:cNvGrpSpPr/>
            <p:nvPr/>
          </p:nvGrpSpPr>
          <p:grpSpPr>
            <a:xfrm>
              <a:off x="1392897" y="2515246"/>
              <a:ext cx="2138421" cy="1723052"/>
              <a:chOff x="1015526" y="2507989"/>
              <a:chExt cx="2138421" cy="1723052"/>
            </a:xfrm>
          </p:grpSpPr>
          <p:grpSp>
            <p:nvGrpSpPr>
              <p:cNvPr id="16" name="Group 15">
                <a:extLst>
                  <a:ext uri="{FF2B5EF4-FFF2-40B4-BE49-F238E27FC236}">
                    <a16:creationId xmlns:a16="http://schemas.microsoft.com/office/drawing/2014/main" id="{0FA689F5-8238-B8C4-AD76-E10D20D963B4}"/>
                  </a:ext>
                </a:extLst>
              </p:cNvPr>
              <p:cNvGrpSpPr/>
              <p:nvPr/>
            </p:nvGrpSpPr>
            <p:grpSpPr>
              <a:xfrm>
                <a:off x="1015526" y="2507989"/>
                <a:ext cx="196554" cy="1723052"/>
                <a:chOff x="863126" y="2290274"/>
                <a:chExt cx="196554" cy="1723052"/>
              </a:xfrm>
            </p:grpSpPr>
            <p:sp>
              <p:nvSpPr>
                <p:cNvPr id="8" name="Oval 7">
                  <a:extLst>
                    <a:ext uri="{FF2B5EF4-FFF2-40B4-BE49-F238E27FC236}">
                      <a16:creationId xmlns:a16="http://schemas.microsoft.com/office/drawing/2014/main" id="{4D5A1CD0-94A0-75CE-F5A8-61C43679E04F}"/>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A5518C0-2B22-3325-CB80-4F618306DF99}"/>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B82EB82-E86C-FE5D-FC12-CAD3BFC0B71D}"/>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6E897BB-45A3-F120-83C1-8F768F369623}"/>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AC8BBE2-F041-CF88-210C-D3D600CF109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49" name="Group 48">
                <a:extLst>
                  <a:ext uri="{FF2B5EF4-FFF2-40B4-BE49-F238E27FC236}">
                    <a16:creationId xmlns:a16="http://schemas.microsoft.com/office/drawing/2014/main" id="{1D60110C-CED0-E5C8-2DE6-8CC483EFAAAB}"/>
                  </a:ext>
                </a:extLst>
              </p:cNvPr>
              <p:cNvGrpSpPr/>
              <p:nvPr/>
            </p:nvGrpSpPr>
            <p:grpSpPr>
              <a:xfrm>
                <a:off x="1680916" y="2666936"/>
                <a:ext cx="196554" cy="1332513"/>
                <a:chOff x="1690441" y="2507989"/>
                <a:chExt cx="196554" cy="1332513"/>
              </a:xfrm>
            </p:grpSpPr>
            <p:sp>
              <p:nvSpPr>
                <p:cNvPr id="24" name="Oval 23">
                  <a:extLst>
                    <a:ext uri="{FF2B5EF4-FFF2-40B4-BE49-F238E27FC236}">
                      <a16:creationId xmlns:a16="http://schemas.microsoft.com/office/drawing/2014/main" id="{8A90A164-2C8D-1E26-0A65-ABABE16FBB0D}"/>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55B5349A-6A51-C26D-4A12-7D49C9144135}"/>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5A2FF20-EAC7-AF03-D585-55CD515FBA3D}"/>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4982B5C2-4798-C0D5-E269-9395DC018F15}"/>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0" name="Group 49">
                <a:extLst>
                  <a:ext uri="{FF2B5EF4-FFF2-40B4-BE49-F238E27FC236}">
                    <a16:creationId xmlns:a16="http://schemas.microsoft.com/office/drawing/2014/main" id="{0B0CE42E-DA59-75AE-1C62-1D6730729691}"/>
                  </a:ext>
                </a:extLst>
              </p:cNvPr>
              <p:cNvGrpSpPr/>
              <p:nvPr/>
            </p:nvGrpSpPr>
            <p:grpSpPr>
              <a:xfrm>
                <a:off x="2256090" y="2666936"/>
                <a:ext cx="196554" cy="1332513"/>
                <a:chOff x="1690441" y="2507989"/>
                <a:chExt cx="196554" cy="1332513"/>
              </a:xfrm>
            </p:grpSpPr>
            <p:sp>
              <p:nvSpPr>
                <p:cNvPr id="51" name="Oval 50">
                  <a:extLst>
                    <a:ext uri="{FF2B5EF4-FFF2-40B4-BE49-F238E27FC236}">
                      <a16:creationId xmlns:a16="http://schemas.microsoft.com/office/drawing/2014/main" id="{A6CEDA14-698E-AF9C-EEBD-AE2B2BA7ABA3}"/>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a:extLst>
                    <a:ext uri="{FF2B5EF4-FFF2-40B4-BE49-F238E27FC236}">
                      <a16:creationId xmlns:a16="http://schemas.microsoft.com/office/drawing/2014/main" id="{9F25613D-ABEB-52E7-9A36-3E4DB95A0839}"/>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D0067AF-3AAE-380A-27F0-223F4890F11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664CBA40-7DA9-43B8-3BAB-F08D0933395B}"/>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5" name="Group 54">
                <a:extLst>
                  <a:ext uri="{FF2B5EF4-FFF2-40B4-BE49-F238E27FC236}">
                    <a16:creationId xmlns:a16="http://schemas.microsoft.com/office/drawing/2014/main" id="{69160E59-D297-D8BC-62F6-6FC69ADE5D0E}"/>
                  </a:ext>
                </a:extLst>
              </p:cNvPr>
              <p:cNvGrpSpPr/>
              <p:nvPr/>
            </p:nvGrpSpPr>
            <p:grpSpPr>
              <a:xfrm>
                <a:off x="2957393" y="2507989"/>
                <a:ext cx="196554" cy="1723052"/>
                <a:chOff x="863126" y="2290274"/>
                <a:chExt cx="196554" cy="1723052"/>
              </a:xfrm>
            </p:grpSpPr>
            <p:sp>
              <p:nvSpPr>
                <p:cNvPr id="56" name="Oval 55">
                  <a:extLst>
                    <a:ext uri="{FF2B5EF4-FFF2-40B4-BE49-F238E27FC236}">
                      <a16:creationId xmlns:a16="http://schemas.microsoft.com/office/drawing/2014/main" id="{54B822F9-DFDF-9A16-4C2C-40B7C1875483}"/>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8BF3EFB-F163-6AF7-F19A-F2073EC527EE}"/>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AF376DE7-9C30-0B74-7E8D-B18E2A6B2F9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A373218-BF0B-BEBC-CC35-20BAA047F33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B7DAA304-DED4-D67F-BE6E-AF0B8C34601E}"/>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64" name="Straight Connector 63">
                <a:extLst>
                  <a:ext uri="{FF2B5EF4-FFF2-40B4-BE49-F238E27FC236}">
                    <a16:creationId xmlns:a16="http://schemas.microsoft.com/office/drawing/2014/main" id="{BA51F25D-7AED-EBD3-6830-1A67CE6A9B07}"/>
                  </a:ext>
                </a:extLst>
              </p:cNvPr>
              <p:cNvCxnSpPr>
                <a:cxnSpLocks/>
                <a:stCxn id="8" idx="6"/>
                <a:endCxn id="24"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8AD6C5-4CB2-C7DE-BBB7-5721A9EECE05}"/>
                  </a:ext>
                </a:extLst>
              </p:cNvPr>
              <p:cNvCxnSpPr>
                <a:stCxn id="8" idx="6"/>
                <a:endCxn id="25"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23992D-EB21-D63A-D57E-5FB46B844236}"/>
                  </a:ext>
                </a:extLst>
              </p:cNvPr>
              <p:cNvCxnSpPr>
                <a:cxnSpLocks/>
                <a:stCxn id="8" idx="6"/>
                <a:endCxn id="2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A89083-6E01-C1AD-484C-4AA6C54637A6}"/>
                  </a:ext>
                </a:extLst>
              </p:cNvPr>
              <p:cNvCxnSpPr>
                <a:cxnSpLocks/>
                <a:stCxn id="9" idx="6"/>
                <a:endCxn id="24"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B0257B-42BA-E404-497F-AC26F7108ABB}"/>
                  </a:ext>
                </a:extLst>
              </p:cNvPr>
              <p:cNvCxnSpPr>
                <a:cxnSpLocks/>
                <a:stCxn id="9" idx="6"/>
                <a:endCxn id="25"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F350CF-409F-5ABE-BC94-C93D564A1825}"/>
                  </a:ext>
                </a:extLst>
              </p:cNvPr>
              <p:cNvCxnSpPr>
                <a:cxnSpLocks/>
                <a:stCxn id="9" idx="7"/>
                <a:endCxn id="2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0FAFC2-2A55-D660-E941-3610284AF5D5}"/>
                  </a:ext>
                </a:extLst>
              </p:cNvPr>
              <p:cNvCxnSpPr>
                <a:cxnSpLocks/>
                <a:stCxn id="12" idx="6"/>
                <a:endCxn id="24"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3605B7-FFD8-0AFE-DC91-2540F9E03F3E}"/>
                  </a:ext>
                </a:extLst>
              </p:cNvPr>
              <p:cNvCxnSpPr>
                <a:cxnSpLocks/>
                <a:stCxn id="12" idx="6"/>
                <a:endCxn id="25"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8D6667-3B4E-F753-48E7-A7B0F1A36431}"/>
                  </a:ext>
                </a:extLst>
              </p:cNvPr>
              <p:cNvCxnSpPr>
                <a:cxnSpLocks/>
                <a:stCxn id="12" idx="6"/>
                <a:endCxn id="2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DDEB57-AB8C-F9DB-C418-C4B680EC49F7}"/>
                  </a:ext>
                </a:extLst>
              </p:cNvPr>
              <p:cNvCxnSpPr>
                <a:cxnSpLocks/>
                <a:stCxn id="13" idx="6"/>
                <a:endCxn id="24"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EE7B103-2358-2892-EFD1-C462B11442B3}"/>
                  </a:ext>
                </a:extLst>
              </p:cNvPr>
              <p:cNvCxnSpPr>
                <a:cxnSpLocks/>
                <a:stCxn id="13" idx="6"/>
                <a:endCxn id="25"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872BC43-A1B4-975D-6679-52D302A8FE9D}"/>
                  </a:ext>
                </a:extLst>
              </p:cNvPr>
              <p:cNvCxnSpPr>
                <a:cxnSpLocks/>
                <a:stCxn id="13" idx="6"/>
                <a:endCxn id="2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B505CF3-6EC9-8FCD-D156-FFB5279EEF5D}"/>
                  </a:ext>
                </a:extLst>
              </p:cNvPr>
              <p:cNvCxnSpPr>
                <a:cxnSpLocks/>
                <a:stCxn id="24" idx="6"/>
                <a:endCxn id="5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431FA1C-F80A-5C66-75CF-3B1D7E6DFCA8}"/>
                  </a:ext>
                </a:extLst>
              </p:cNvPr>
              <p:cNvCxnSpPr>
                <a:cxnSpLocks/>
                <a:stCxn id="24" idx="6"/>
                <a:endCxn id="5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F7AAAE-B8D4-006F-3EBA-2536A3976510}"/>
                  </a:ext>
                </a:extLst>
              </p:cNvPr>
              <p:cNvCxnSpPr>
                <a:cxnSpLocks/>
                <a:stCxn id="24" idx="6"/>
                <a:endCxn id="5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0FF3F0D-5888-087B-FE7A-A71AA38B0967}"/>
                  </a:ext>
                </a:extLst>
              </p:cNvPr>
              <p:cNvCxnSpPr>
                <a:cxnSpLocks/>
                <a:stCxn id="25" idx="6"/>
                <a:endCxn id="5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C5615-8DE1-4616-6DD7-C45E77A7BE80}"/>
                  </a:ext>
                </a:extLst>
              </p:cNvPr>
              <p:cNvCxnSpPr>
                <a:cxnSpLocks/>
                <a:stCxn id="25" idx="6"/>
                <a:endCxn id="5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D67CBE-B153-CF89-718C-326AA379811E}"/>
                  </a:ext>
                </a:extLst>
              </p:cNvPr>
              <p:cNvCxnSpPr>
                <a:cxnSpLocks/>
                <a:stCxn id="25" idx="6"/>
                <a:endCxn id="5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028550-0C52-4864-A536-27F47FF1ABDD}"/>
                  </a:ext>
                </a:extLst>
              </p:cNvPr>
              <p:cNvCxnSpPr>
                <a:cxnSpLocks/>
                <a:stCxn id="27" idx="6"/>
                <a:endCxn id="5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90FE48-42F0-39DE-29EE-B1476055624A}"/>
                  </a:ext>
                </a:extLst>
              </p:cNvPr>
              <p:cNvCxnSpPr>
                <a:cxnSpLocks/>
                <a:stCxn id="27" idx="6"/>
                <a:endCxn id="5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2552E5F-95EA-FA7A-E6D2-603391587502}"/>
                  </a:ext>
                </a:extLst>
              </p:cNvPr>
              <p:cNvCxnSpPr>
                <a:cxnSpLocks/>
                <a:stCxn id="27" idx="6"/>
                <a:endCxn id="5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9E6A372-097B-1940-C9F2-62B22DC615B5}"/>
                  </a:ext>
                </a:extLst>
              </p:cNvPr>
              <p:cNvCxnSpPr>
                <a:cxnSpLocks/>
                <a:stCxn id="56" idx="2"/>
                <a:endCxn id="5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AF6315C-65C0-A9A5-F38A-9A4C80AAB378}"/>
                  </a:ext>
                </a:extLst>
              </p:cNvPr>
              <p:cNvCxnSpPr>
                <a:cxnSpLocks/>
                <a:stCxn id="57" idx="2"/>
                <a:endCxn id="5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0759152-AB98-6A31-5808-3A898375FAA3}"/>
                  </a:ext>
                </a:extLst>
              </p:cNvPr>
              <p:cNvCxnSpPr>
                <a:cxnSpLocks/>
                <a:stCxn id="58" idx="2"/>
                <a:endCxn id="5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5D9C486-FBDE-940E-EB73-B900D3C13132}"/>
                  </a:ext>
                </a:extLst>
              </p:cNvPr>
              <p:cNvCxnSpPr>
                <a:cxnSpLocks/>
                <a:stCxn id="59" idx="2"/>
                <a:endCxn id="5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D2DD3A7-16D2-A850-AB38-94711394D3C1}"/>
                  </a:ext>
                </a:extLst>
              </p:cNvPr>
              <p:cNvCxnSpPr>
                <a:cxnSpLocks/>
                <a:stCxn id="56" idx="2"/>
                <a:endCxn id="5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DE0F219-3575-EF6F-6F48-CEEC0BFA1BD6}"/>
                  </a:ext>
                </a:extLst>
              </p:cNvPr>
              <p:cNvCxnSpPr>
                <a:cxnSpLocks/>
                <a:stCxn id="57" idx="2"/>
                <a:endCxn id="5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F0F35FF-0604-0A0E-09B7-CB6D85D0C249}"/>
                  </a:ext>
                </a:extLst>
              </p:cNvPr>
              <p:cNvCxnSpPr>
                <a:cxnSpLocks/>
                <a:stCxn id="58" idx="2"/>
                <a:endCxn id="5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485C1B-C904-7424-655C-4754CC959B43}"/>
                  </a:ext>
                </a:extLst>
              </p:cNvPr>
              <p:cNvCxnSpPr>
                <a:cxnSpLocks/>
                <a:stCxn id="59" idx="2"/>
                <a:endCxn id="5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7CD286E-5C28-494B-84BB-CF66E514D57D}"/>
                  </a:ext>
                </a:extLst>
              </p:cNvPr>
              <p:cNvCxnSpPr>
                <a:cxnSpLocks/>
                <a:stCxn id="56" idx="2"/>
                <a:endCxn id="5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B048EC4-3F7C-9C09-DB30-AB7D76C2AEBC}"/>
                  </a:ext>
                </a:extLst>
              </p:cNvPr>
              <p:cNvCxnSpPr>
                <a:cxnSpLocks/>
                <a:stCxn id="57" idx="2"/>
                <a:endCxn id="5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ED9EAF2-FBFA-DA8E-8510-D7E73AA8B00E}"/>
                  </a:ext>
                </a:extLst>
              </p:cNvPr>
              <p:cNvCxnSpPr>
                <a:cxnSpLocks/>
                <a:stCxn id="58" idx="2"/>
                <a:endCxn id="5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04A677D-BC76-25B8-55DB-16EC4987450E}"/>
                  </a:ext>
                </a:extLst>
              </p:cNvPr>
              <p:cNvCxnSpPr>
                <a:cxnSpLocks/>
                <a:stCxn id="59" idx="2"/>
                <a:endCxn id="5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BB6B4B62-F7FC-DBE0-63A4-A3E536E1129A}"/>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2"/>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6CE1A59B-835D-1352-C2D6-B0AF4AB356F5}"/>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3"/>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E91FAF01-24B6-44A5-8A5C-C0720C6D7E22}"/>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4"/>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3" name="TextBox 282">
                  <a:extLst>
                    <a:ext uri="{FF2B5EF4-FFF2-40B4-BE49-F238E27FC236}">
                      <a16:creationId xmlns:a16="http://schemas.microsoft.com/office/drawing/2014/main" id="{EDC110E7-E7C3-6BB0-AF8C-9319770E4FD5}"/>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5"/>
                  <a:stretch>
                    <a:fillRect l="-14634" r="-12195"/>
                  </a:stretch>
                </a:blipFill>
              </p:spPr>
              <p:txBody>
                <a:bodyPr/>
                <a:lstStyle/>
                <a:p>
                  <a:r>
                    <a:rPr lang="en-GB">
                      <a:noFill/>
                    </a:rPr>
                    <a:t> </a:t>
                  </a:r>
                </a:p>
              </p:txBody>
            </p:sp>
          </mc:Fallback>
        </mc:AlternateContent>
      </p:grpSp>
      <p:grpSp>
        <p:nvGrpSpPr>
          <p:cNvPr id="384" name="Group 383">
            <a:extLst>
              <a:ext uri="{FF2B5EF4-FFF2-40B4-BE49-F238E27FC236}">
                <a16:creationId xmlns:a16="http://schemas.microsoft.com/office/drawing/2014/main" id="{D850FF82-1981-0D66-A77D-60DF2D54D02C}"/>
              </a:ext>
            </a:extLst>
          </p:cNvPr>
          <p:cNvGrpSpPr/>
          <p:nvPr/>
        </p:nvGrpSpPr>
        <p:grpSpPr>
          <a:xfrm>
            <a:off x="6346110" y="2505720"/>
            <a:ext cx="1415593" cy="1314920"/>
            <a:chOff x="5176930" y="2380647"/>
            <a:chExt cx="2147211" cy="1994507"/>
          </a:xfrm>
        </p:grpSpPr>
        <p:grpSp>
          <p:nvGrpSpPr>
            <p:cNvPr id="307" name="Group 306">
              <a:extLst>
                <a:ext uri="{FF2B5EF4-FFF2-40B4-BE49-F238E27FC236}">
                  <a16:creationId xmlns:a16="http://schemas.microsoft.com/office/drawing/2014/main" id="{AFE557BD-6FBA-E8A7-7958-C76E5CB01133}"/>
                </a:ext>
              </a:extLst>
            </p:cNvPr>
            <p:cNvGrpSpPr/>
            <p:nvPr/>
          </p:nvGrpSpPr>
          <p:grpSpPr>
            <a:xfrm>
              <a:off x="5176930" y="2380647"/>
              <a:ext cx="1659847" cy="1526498"/>
              <a:chOff x="4987977" y="2647632"/>
              <a:chExt cx="1659847" cy="1526498"/>
            </a:xfrm>
            <a:solidFill>
              <a:schemeClr val="tx1">
                <a:lumMod val="85000"/>
                <a:lumOff val="15000"/>
              </a:schemeClr>
            </a:solidFill>
          </p:grpSpPr>
          <p:grpSp>
            <p:nvGrpSpPr>
              <p:cNvPr id="298" name="Group 297">
                <a:extLst>
                  <a:ext uri="{FF2B5EF4-FFF2-40B4-BE49-F238E27FC236}">
                    <a16:creationId xmlns:a16="http://schemas.microsoft.com/office/drawing/2014/main" id="{9E17AE32-822A-5BD9-A403-B16A5EF51C20}"/>
                  </a:ext>
                </a:extLst>
              </p:cNvPr>
              <p:cNvGrpSpPr/>
              <p:nvPr/>
            </p:nvGrpSpPr>
            <p:grpSpPr>
              <a:xfrm>
                <a:off x="4987977" y="2647632"/>
                <a:ext cx="1659847" cy="1526498"/>
                <a:chOff x="4987977" y="2647632"/>
                <a:chExt cx="1659847" cy="1526498"/>
              </a:xfrm>
              <a:grpFill/>
            </p:grpSpPr>
            <p:sp>
              <p:nvSpPr>
                <p:cNvPr id="285" name="Rectangle 284">
                  <a:extLst>
                    <a:ext uri="{FF2B5EF4-FFF2-40B4-BE49-F238E27FC236}">
                      <a16:creationId xmlns:a16="http://schemas.microsoft.com/office/drawing/2014/main" id="{7D060AC0-24B0-87C4-E260-50A8155141D0}"/>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Connector 286">
                  <a:extLst>
                    <a:ext uri="{FF2B5EF4-FFF2-40B4-BE49-F238E27FC236}">
                      <a16:creationId xmlns:a16="http://schemas.microsoft.com/office/drawing/2014/main" id="{3B1CDDD4-1736-E220-96D4-337021B32234}"/>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C91B6F5-0AA6-55DD-F178-1E96377DF2DA}"/>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7D6638-E698-BDF2-E875-5BD588E36A9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845E613-849B-6A01-4769-5F5621A879CB}"/>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FEBA41-A6A3-DBD7-FD86-E5AE67FFADD5}"/>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EEB262A-AD12-3196-ABA8-3B6E1110E054}"/>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9F3D431-B0BF-7B54-DFAF-1418AFBCE8F3}"/>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F5C6F24-53D0-EC99-A8AD-BA2A1D315510}"/>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01E428F-EF48-C189-6F4C-6FC3308AC0F5}"/>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00" name="Straight Connector 299">
                <a:extLst>
                  <a:ext uri="{FF2B5EF4-FFF2-40B4-BE49-F238E27FC236}">
                    <a16:creationId xmlns:a16="http://schemas.microsoft.com/office/drawing/2014/main" id="{D864FBF3-DD89-0B20-FC82-1445C55FE42C}"/>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7D7ED16-15ED-2D9B-9815-9C910ACBF821}"/>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B1BB5-4569-33F6-6B09-B0AB43978159}"/>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01B1E7D-9DB9-CFC2-955D-3C16E95AFD95}"/>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F8B515B-6B98-ED0A-59B6-16FC2042E06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CBE9202-53FB-1180-3B58-719512DBF89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2C8E17E-2917-7AF5-7360-D6532AD38BBC}"/>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 name="Group 326">
              <a:extLst>
                <a:ext uri="{FF2B5EF4-FFF2-40B4-BE49-F238E27FC236}">
                  <a16:creationId xmlns:a16="http://schemas.microsoft.com/office/drawing/2014/main" id="{4823FC72-9898-5972-F749-9BA6874225DA}"/>
                </a:ext>
              </a:extLst>
            </p:cNvPr>
            <p:cNvGrpSpPr/>
            <p:nvPr/>
          </p:nvGrpSpPr>
          <p:grpSpPr>
            <a:xfrm>
              <a:off x="5335006" y="2534966"/>
              <a:ext cx="1659847" cy="1526498"/>
              <a:chOff x="4987977" y="2647632"/>
              <a:chExt cx="1659847" cy="1526498"/>
            </a:xfrm>
            <a:solidFill>
              <a:schemeClr val="tx1">
                <a:lumMod val="85000"/>
                <a:lumOff val="15000"/>
              </a:schemeClr>
            </a:solidFill>
          </p:grpSpPr>
          <p:grpSp>
            <p:nvGrpSpPr>
              <p:cNvPr id="328" name="Group 327">
                <a:extLst>
                  <a:ext uri="{FF2B5EF4-FFF2-40B4-BE49-F238E27FC236}">
                    <a16:creationId xmlns:a16="http://schemas.microsoft.com/office/drawing/2014/main" id="{4F4D0233-402F-8DE5-6DDB-1D377B0774E3}"/>
                  </a:ext>
                </a:extLst>
              </p:cNvPr>
              <p:cNvGrpSpPr/>
              <p:nvPr/>
            </p:nvGrpSpPr>
            <p:grpSpPr>
              <a:xfrm>
                <a:off x="4987977" y="2647632"/>
                <a:ext cx="1659847" cy="1526498"/>
                <a:chOff x="4987977" y="2647632"/>
                <a:chExt cx="1659847" cy="1526498"/>
              </a:xfrm>
              <a:grpFill/>
            </p:grpSpPr>
            <p:sp>
              <p:nvSpPr>
                <p:cNvPr id="336" name="Rectangle 335">
                  <a:extLst>
                    <a:ext uri="{FF2B5EF4-FFF2-40B4-BE49-F238E27FC236}">
                      <a16:creationId xmlns:a16="http://schemas.microsoft.com/office/drawing/2014/main" id="{DE5AA0E4-9F4D-A882-49EC-D34C283026F3}"/>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7" name="Straight Connector 336">
                  <a:extLst>
                    <a:ext uri="{FF2B5EF4-FFF2-40B4-BE49-F238E27FC236}">
                      <a16:creationId xmlns:a16="http://schemas.microsoft.com/office/drawing/2014/main" id="{1D3EC3CA-67F8-4EA2-E8A4-E220BEEA8D66}"/>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42D3936-6D54-C9B9-E874-4B61C6F995F6}"/>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A000153-4BB9-8DF6-314F-18C69BE0E33D}"/>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795B1D6-0D87-CE54-7FBB-690B2CDD8A21}"/>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A73DB25-3E0C-9831-1EC8-11C84C48817B}"/>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461EA9E-6CE4-80B0-F9F4-09E7B299ED2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D419A5F-441F-1744-9309-FA784BE1682C}"/>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81DB67B-E7BC-03D9-1EBA-E56323DCD784}"/>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0BC4C7E-67C3-698C-B824-23F367FD4FCA}"/>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9" name="Straight Connector 328">
                <a:extLst>
                  <a:ext uri="{FF2B5EF4-FFF2-40B4-BE49-F238E27FC236}">
                    <a16:creationId xmlns:a16="http://schemas.microsoft.com/office/drawing/2014/main" id="{7A56F613-CD95-6327-2EC3-CAF9CE50F25F}"/>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433CF01-5F60-1E1E-E4CF-5BA0B95DA449}"/>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28829C6-1B8E-1B2A-B7A1-25987DCD794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2E41E3-303B-3910-AB2C-E0D2B0170209}"/>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3E3E5E9-D425-64D1-DE6F-4ED23E11770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FA09F44-EC42-912B-E365-06514FD2AB3B}"/>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9300CDB-3EF4-1203-9E9A-DCF5BF7F3046}"/>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6" name="Group 345">
              <a:extLst>
                <a:ext uri="{FF2B5EF4-FFF2-40B4-BE49-F238E27FC236}">
                  <a16:creationId xmlns:a16="http://schemas.microsoft.com/office/drawing/2014/main" id="{6C8D4571-1688-168E-28B7-701F6C5EDB0D}"/>
                </a:ext>
              </a:extLst>
            </p:cNvPr>
            <p:cNvGrpSpPr/>
            <p:nvPr/>
          </p:nvGrpSpPr>
          <p:grpSpPr>
            <a:xfrm>
              <a:off x="5511894" y="2696256"/>
              <a:ext cx="1659847" cy="1526498"/>
              <a:chOff x="4987977" y="2647632"/>
              <a:chExt cx="1659847" cy="1526498"/>
            </a:xfrm>
            <a:solidFill>
              <a:schemeClr val="tx1">
                <a:lumMod val="85000"/>
                <a:lumOff val="15000"/>
              </a:schemeClr>
            </a:solidFill>
          </p:grpSpPr>
          <p:grpSp>
            <p:nvGrpSpPr>
              <p:cNvPr id="347" name="Group 346">
                <a:extLst>
                  <a:ext uri="{FF2B5EF4-FFF2-40B4-BE49-F238E27FC236}">
                    <a16:creationId xmlns:a16="http://schemas.microsoft.com/office/drawing/2014/main" id="{609D4D0C-329D-2CC8-3B40-71BC6ED9CF6E}"/>
                  </a:ext>
                </a:extLst>
              </p:cNvPr>
              <p:cNvGrpSpPr/>
              <p:nvPr/>
            </p:nvGrpSpPr>
            <p:grpSpPr>
              <a:xfrm>
                <a:off x="4987977" y="2647632"/>
                <a:ext cx="1659847" cy="1526498"/>
                <a:chOff x="4987977" y="2647632"/>
                <a:chExt cx="1659847" cy="1526498"/>
              </a:xfrm>
              <a:grpFill/>
            </p:grpSpPr>
            <p:sp>
              <p:nvSpPr>
                <p:cNvPr id="355" name="Rectangle 354">
                  <a:extLst>
                    <a:ext uri="{FF2B5EF4-FFF2-40B4-BE49-F238E27FC236}">
                      <a16:creationId xmlns:a16="http://schemas.microsoft.com/office/drawing/2014/main" id="{655030BD-4661-B3B3-D353-D72FF091D9C7}"/>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6" name="Straight Connector 355">
                  <a:extLst>
                    <a:ext uri="{FF2B5EF4-FFF2-40B4-BE49-F238E27FC236}">
                      <a16:creationId xmlns:a16="http://schemas.microsoft.com/office/drawing/2014/main" id="{0228018D-585C-0614-6383-4432D0205B29}"/>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470A779-561F-6B8A-F9A7-76835D6DAF7E}"/>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2113990-3C53-2F81-8168-79A0A6904A66}"/>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D01F4DF7-290A-044F-AFCA-BF961981ED59}"/>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AA0F77C9-64FC-F84D-DF4C-5F76A9486CF0}"/>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4B610BD-E9EA-7E82-F29E-E24FD03C75D0}"/>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12957FB-8BDA-A8DA-E1DD-675D107BA226}"/>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3A39F87-DFB9-CDDD-5CBD-6A1210D6CC3F}"/>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1E38DCC2-928B-DD67-B4BB-9F25849A8B8B}"/>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8" name="Straight Connector 347">
                <a:extLst>
                  <a:ext uri="{FF2B5EF4-FFF2-40B4-BE49-F238E27FC236}">
                    <a16:creationId xmlns:a16="http://schemas.microsoft.com/office/drawing/2014/main" id="{73263017-2A68-F49D-39D5-A8A815B8A92D}"/>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CCFD6C-470A-0D62-C2ED-D0562E1C053F}"/>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EAB38E3-DE06-9310-836F-0D4BFA2E3788}"/>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417FC6F-CDAA-7CB0-694B-75E1C4387538}"/>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82E808E-C83D-1CE6-AF0C-160913C27F33}"/>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9F2E50D-6B01-E192-F0FD-55826523A18F}"/>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83EF626-BD0F-B10F-AE0C-BE9CBEE84AE9}"/>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id="{0581289F-5659-705F-B4CE-AAEB180A035E}"/>
                </a:ext>
              </a:extLst>
            </p:cNvPr>
            <p:cNvGrpSpPr/>
            <p:nvPr/>
          </p:nvGrpSpPr>
          <p:grpSpPr>
            <a:xfrm>
              <a:off x="5664294" y="2848656"/>
              <a:ext cx="1659847" cy="1526498"/>
              <a:chOff x="4987977" y="2647632"/>
              <a:chExt cx="1659847" cy="1526498"/>
            </a:xfrm>
            <a:solidFill>
              <a:schemeClr val="tx1">
                <a:lumMod val="85000"/>
                <a:lumOff val="15000"/>
              </a:schemeClr>
            </a:solidFill>
          </p:grpSpPr>
          <p:grpSp>
            <p:nvGrpSpPr>
              <p:cNvPr id="366" name="Group 365">
                <a:extLst>
                  <a:ext uri="{FF2B5EF4-FFF2-40B4-BE49-F238E27FC236}">
                    <a16:creationId xmlns:a16="http://schemas.microsoft.com/office/drawing/2014/main" id="{322F23B7-A01A-59BC-54FE-FEBEEC03420F}"/>
                  </a:ext>
                </a:extLst>
              </p:cNvPr>
              <p:cNvGrpSpPr/>
              <p:nvPr/>
            </p:nvGrpSpPr>
            <p:grpSpPr>
              <a:xfrm>
                <a:off x="4987977" y="2647632"/>
                <a:ext cx="1659847" cy="1526498"/>
                <a:chOff x="4987977" y="2647632"/>
                <a:chExt cx="1659847" cy="1526498"/>
              </a:xfrm>
              <a:grpFill/>
            </p:grpSpPr>
            <p:sp>
              <p:nvSpPr>
                <p:cNvPr id="374" name="Rectangle 373">
                  <a:extLst>
                    <a:ext uri="{FF2B5EF4-FFF2-40B4-BE49-F238E27FC236}">
                      <a16:creationId xmlns:a16="http://schemas.microsoft.com/office/drawing/2014/main" id="{2C208131-88A7-5B3A-88F2-D9A52D6FBE58}"/>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5" name="Straight Connector 374">
                  <a:extLst>
                    <a:ext uri="{FF2B5EF4-FFF2-40B4-BE49-F238E27FC236}">
                      <a16:creationId xmlns:a16="http://schemas.microsoft.com/office/drawing/2014/main" id="{FC54883B-CCD2-2D5E-36D8-7AF4373C5DBB}"/>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DAB52B6D-B152-B3F3-481C-5EDCF19106B1}"/>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0C9779BE-347F-4AF5-3D03-B60ECE55F01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EC0D3C8-DF5A-F05A-A19D-015DC08EEBB4}"/>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5239330-FB7D-0E91-6481-AC8A2A1F79F1}"/>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D6D8A7A2-A339-22D4-0C5E-AB5F0137AA0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AA744C1-7FA6-9DEA-5439-E94FDD274E67}"/>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8DE6755-ECDA-B4A0-9CE3-05ABA5DBD0B2}"/>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5178791-8A15-7F2F-2C74-1387FC20A419}"/>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67" name="Straight Connector 366">
                <a:extLst>
                  <a:ext uri="{FF2B5EF4-FFF2-40B4-BE49-F238E27FC236}">
                    <a16:creationId xmlns:a16="http://schemas.microsoft.com/office/drawing/2014/main" id="{9B211F9E-1991-F7A8-81F5-31D4AC45EE2E}"/>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7FD504E-2B74-212F-725A-CEF1FD74BA3D}"/>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831EF96-B451-5BFE-2860-21C258C79E2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2098F89-5012-4F2C-A871-A837590123D7}"/>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0F695B7-754D-1B8E-6BC0-2CD97ACF2509}"/>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47CD505-FADB-E5A8-1BFB-CBCDE61860D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F822215-EB84-C82F-58EE-1239C1479F48}"/>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5" name="Rectangle 384">
            <a:extLst>
              <a:ext uri="{FF2B5EF4-FFF2-40B4-BE49-F238E27FC236}">
                <a16:creationId xmlns:a16="http://schemas.microsoft.com/office/drawing/2014/main" id="{787BD44A-3FBD-1AEE-A48C-C43D44707981}"/>
              </a:ext>
            </a:extLst>
          </p:cNvPr>
          <p:cNvSpPr/>
          <p:nvPr/>
        </p:nvSpPr>
        <p:spPr>
          <a:xfrm>
            <a:off x="8020478"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6" name="Rectangle 385">
            <a:extLst>
              <a:ext uri="{FF2B5EF4-FFF2-40B4-BE49-F238E27FC236}">
                <a16:creationId xmlns:a16="http://schemas.microsoft.com/office/drawing/2014/main" id="{5DE6AC56-597E-0997-81BF-6CFA83925094}"/>
              </a:ext>
            </a:extLst>
          </p:cNvPr>
          <p:cNvSpPr/>
          <p:nvPr/>
        </p:nvSpPr>
        <p:spPr>
          <a:xfrm>
            <a:off x="8563233"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7" name="TextBox 386">
            <a:extLst>
              <a:ext uri="{FF2B5EF4-FFF2-40B4-BE49-F238E27FC236}">
                <a16:creationId xmlns:a16="http://schemas.microsoft.com/office/drawing/2014/main" id="{3BE8C2CF-4BE9-01CB-3A74-2842D28903E5}"/>
              </a:ext>
            </a:extLst>
          </p:cNvPr>
          <p:cNvSpPr txBox="1"/>
          <p:nvPr/>
        </p:nvSpPr>
        <p:spPr>
          <a:xfrm rot="16200000">
            <a:off x="7684503"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sp>
        <p:nvSpPr>
          <p:cNvPr id="388" name="TextBox 387">
            <a:extLst>
              <a:ext uri="{FF2B5EF4-FFF2-40B4-BE49-F238E27FC236}">
                <a16:creationId xmlns:a16="http://schemas.microsoft.com/office/drawing/2014/main" id="{71E57152-4FB6-0991-7B0C-46B41D9F60A1}"/>
              </a:ext>
            </a:extLst>
          </p:cNvPr>
          <p:cNvSpPr txBox="1"/>
          <p:nvPr/>
        </p:nvSpPr>
        <p:spPr>
          <a:xfrm rot="16200000">
            <a:off x="8242525"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cxnSp>
        <p:nvCxnSpPr>
          <p:cNvPr id="391" name="Straight Arrow Connector 390">
            <a:extLst>
              <a:ext uri="{FF2B5EF4-FFF2-40B4-BE49-F238E27FC236}">
                <a16:creationId xmlns:a16="http://schemas.microsoft.com/office/drawing/2014/main" id="{C0009C97-A06F-5ED1-70E3-4D11D070B941}"/>
              </a:ext>
            </a:extLst>
          </p:cNvPr>
          <p:cNvCxnSpPr>
            <a:stCxn id="374" idx="3"/>
            <a:endCxn id="387" idx="0"/>
          </p:cNvCxnSpPr>
          <p:nvPr/>
        </p:nvCxnSpPr>
        <p:spPr>
          <a:xfrm flipV="1">
            <a:off x="7761703" y="3316630"/>
            <a:ext cx="225013" cy="8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DF0BDEB7-3261-00B6-3634-CCF6100003D2}"/>
              </a:ext>
            </a:extLst>
          </p:cNvPr>
          <p:cNvCxnSpPr>
            <a:cxnSpLocks/>
            <a:stCxn id="387" idx="2"/>
            <a:endCxn id="388" idx="0"/>
          </p:cNvCxnSpPr>
          <p:nvPr/>
        </p:nvCxnSpPr>
        <p:spPr>
          <a:xfrm>
            <a:off x="8325270" y="3316630"/>
            <a:ext cx="2194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6A4468FE-9351-3B12-09A7-3762EAE92C34}"/>
              </a:ext>
            </a:extLst>
          </p:cNvPr>
          <p:cNvCxnSpPr>
            <a:cxnSpLocks/>
            <a:stCxn id="388" idx="2"/>
            <a:endCxn id="223" idx="0"/>
          </p:cNvCxnSpPr>
          <p:nvPr/>
        </p:nvCxnSpPr>
        <p:spPr>
          <a:xfrm flipV="1">
            <a:off x="8883292" y="3308308"/>
            <a:ext cx="372562" cy="83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9" name="TextBox 398">
            <a:extLst>
              <a:ext uri="{FF2B5EF4-FFF2-40B4-BE49-F238E27FC236}">
                <a16:creationId xmlns:a16="http://schemas.microsoft.com/office/drawing/2014/main" id="{BDF59BE4-D945-94BF-4B2E-AA8B1FBFB372}"/>
              </a:ext>
            </a:extLst>
          </p:cNvPr>
          <p:cNvSpPr txBox="1"/>
          <p:nvPr/>
        </p:nvSpPr>
        <p:spPr>
          <a:xfrm>
            <a:off x="6285749" y="4227281"/>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 Image</a:t>
            </a:r>
            <a:endParaRPr lang="en-US" sz="1100" b="0" i="0" dirty="0">
              <a:solidFill>
                <a:schemeClr val="bg1"/>
              </a:solidFill>
              <a:effectLst/>
              <a:latin typeface="Bookman Old Style" panose="02050604050505020204" pitchFamily="18" charset="0"/>
            </a:endParaRPr>
          </a:p>
        </p:txBody>
      </p:sp>
      <p:sp>
        <p:nvSpPr>
          <p:cNvPr id="400" name="TextBox 399">
            <a:extLst>
              <a:ext uri="{FF2B5EF4-FFF2-40B4-BE49-F238E27FC236}">
                <a16:creationId xmlns:a16="http://schemas.microsoft.com/office/drawing/2014/main" id="{BB78B320-9D13-DFCC-C281-354322C584AE}"/>
              </a:ext>
            </a:extLst>
          </p:cNvPr>
          <p:cNvSpPr txBox="1"/>
          <p:nvPr/>
        </p:nvSpPr>
        <p:spPr>
          <a:xfrm>
            <a:off x="6062402" y="2188005"/>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Covariates</a:t>
            </a:r>
            <a:endParaRPr lang="en-US" sz="1100" b="0" i="0" dirty="0">
              <a:solidFill>
                <a:schemeClr val="bg1"/>
              </a:solidFill>
              <a:effectLst/>
              <a:latin typeface="Bookman Old Style" panose="02050604050505020204" pitchFamily="18" charset="0"/>
            </a:endParaRPr>
          </a:p>
        </p:txBody>
      </p:sp>
      <p:sp>
        <p:nvSpPr>
          <p:cNvPr id="401" name="TextBox 400">
            <a:extLst>
              <a:ext uri="{FF2B5EF4-FFF2-40B4-BE49-F238E27FC236}">
                <a16:creationId xmlns:a16="http://schemas.microsoft.com/office/drawing/2014/main" id="{3352E575-9A88-9D22-16E8-BFD6271C3CB9}"/>
              </a:ext>
            </a:extLst>
          </p:cNvPr>
          <p:cNvSpPr txBox="1"/>
          <p:nvPr/>
        </p:nvSpPr>
        <p:spPr>
          <a:xfrm rot="16200000">
            <a:off x="5337555" y="2840062"/>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Time steps</a:t>
            </a:r>
            <a:endParaRPr lang="en-US" sz="1100" b="0" i="0" dirty="0">
              <a:solidFill>
                <a:schemeClr val="bg1"/>
              </a:solidFill>
              <a:effectLst/>
              <a:latin typeface="Bookman Old Style" panose="02050604050505020204" pitchFamily="18" charset="0"/>
            </a:endParaRPr>
          </a:p>
        </p:txBody>
      </p:sp>
      <p:sp>
        <p:nvSpPr>
          <p:cNvPr id="403" name="TextBox 402">
            <a:extLst>
              <a:ext uri="{FF2B5EF4-FFF2-40B4-BE49-F238E27FC236}">
                <a16:creationId xmlns:a16="http://schemas.microsoft.com/office/drawing/2014/main" id="{1AAC7DC2-4592-5270-5F61-923F8551A8D3}"/>
              </a:ext>
            </a:extLst>
          </p:cNvPr>
          <p:cNvSpPr txBox="1"/>
          <p:nvPr/>
        </p:nvSpPr>
        <p:spPr>
          <a:xfrm rot="2554227">
            <a:off x="5488675" y="3637589"/>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Patients</a:t>
            </a:r>
            <a:endParaRPr lang="en-US" sz="1100" b="0" i="0" dirty="0">
              <a:solidFill>
                <a:schemeClr val="bg1"/>
              </a:solidFill>
              <a:effectLst/>
              <a:latin typeface="Bookman Old Style" panose="02050604050505020204" pitchFamily="18" charset="0"/>
            </a:endParaRPr>
          </a:p>
        </p:txBody>
      </p:sp>
      <p:grpSp>
        <p:nvGrpSpPr>
          <p:cNvPr id="416" name="Group 415">
            <a:extLst>
              <a:ext uri="{FF2B5EF4-FFF2-40B4-BE49-F238E27FC236}">
                <a16:creationId xmlns:a16="http://schemas.microsoft.com/office/drawing/2014/main" id="{547AE9C7-136D-C8C3-00E8-BAFB5AE96861}"/>
              </a:ext>
            </a:extLst>
          </p:cNvPr>
          <p:cNvGrpSpPr/>
          <p:nvPr/>
        </p:nvGrpSpPr>
        <p:grpSpPr>
          <a:xfrm>
            <a:off x="9180436" y="2432539"/>
            <a:ext cx="2584592" cy="1867702"/>
            <a:chOff x="9180436" y="2560724"/>
            <a:chExt cx="2584592" cy="1867702"/>
          </a:xfrm>
        </p:grpSpPr>
        <p:grpSp>
          <p:nvGrpSpPr>
            <p:cNvPr id="168" name="Group 167">
              <a:extLst>
                <a:ext uri="{FF2B5EF4-FFF2-40B4-BE49-F238E27FC236}">
                  <a16:creationId xmlns:a16="http://schemas.microsoft.com/office/drawing/2014/main" id="{4E5DB316-69CE-4802-6D98-97D78EE545E0}"/>
                </a:ext>
              </a:extLst>
            </p:cNvPr>
            <p:cNvGrpSpPr/>
            <p:nvPr/>
          </p:nvGrpSpPr>
          <p:grpSpPr>
            <a:xfrm>
              <a:off x="9180436" y="2560724"/>
              <a:ext cx="2138421" cy="1723052"/>
              <a:chOff x="1015526" y="2507989"/>
              <a:chExt cx="2138421" cy="1723052"/>
            </a:xfrm>
          </p:grpSpPr>
          <p:grpSp>
            <p:nvGrpSpPr>
              <p:cNvPr id="169" name="Group 168">
                <a:extLst>
                  <a:ext uri="{FF2B5EF4-FFF2-40B4-BE49-F238E27FC236}">
                    <a16:creationId xmlns:a16="http://schemas.microsoft.com/office/drawing/2014/main" id="{52B164FA-9B6D-0A7A-13F5-5C705DFA4D2A}"/>
                  </a:ext>
                </a:extLst>
              </p:cNvPr>
              <p:cNvGrpSpPr/>
              <p:nvPr/>
            </p:nvGrpSpPr>
            <p:grpSpPr>
              <a:xfrm>
                <a:off x="1015526" y="2507989"/>
                <a:ext cx="196554" cy="1723052"/>
                <a:chOff x="863126" y="2290274"/>
                <a:chExt cx="196554" cy="1723052"/>
              </a:xfrm>
            </p:grpSpPr>
            <p:sp>
              <p:nvSpPr>
                <p:cNvPr id="219" name="Oval 218">
                  <a:extLst>
                    <a:ext uri="{FF2B5EF4-FFF2-40B4-BE49-F238E27FC236}">
                      <a16:creationId xmlns:a16="http://schemas.microsoft.com/office/drawing/2014/main" id="{46708F3C-90C5-2E5A-609D-FB24973F3A1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28CA846B-783F-2BB0-49DF-6D0B05BB6F6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19D24F8-66E9-2B41-FB9E-57489C71F24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7AEBF081-EA4B-FA35-7EDC-F95254E0BFFA}"/>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TextBox 222">
                  <a:extLst>
                    <a:ext uri="{FF2B5EF4-FFF2-40B4-BE49-F238E27FC236}">
                      <a16:creationId xmlns:a16="http://schemas.microsoft.com/office/drawing/2014/main" id="{7A2C9C2F-E280-68DB-7578-43646154EB35}"/>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0" name="Group 169">
                <a:extLst>
                  <a:ext uri="{FF2B5EF4-FFF2-40B4-BE49-F238E27FC236}">
                    <a16:creationId xmlns:a16="http://schemas.microsoft.com/office/drawing/2014/main" id="{805B0837-F1A1-2762-E6DC-EF6D7013F756}"/>
                  </a:ext>
                </a:extLst>
              </p:cNvPr>
              <p:cNvGrpSpPr/>
              <p:nvPr/>
            </p:nvGrpSpPr>
            <p:grpSpPr>
              <a:xfrm>
                <a:off x="1680916" y="2666936"/>
                <a:ext cx="196554" cy="1332513"/>
                <a:chOff x="1690441" y="2507989"/>
                <a:chExt cx="196554" cy="1332513"/>
              </a:xfrm>
            </p:grpSpPr>
            <p:sp>
              <p:nvSpPr>
                <p:cNvPr id="215" name="Oval 214">
                  <a:extLst>
                    <a:ext uri="{FF2B5EF4-FFF2-40B4-BE49-F238E27FC236}">
                      <a16:creationId xmlns:a16="http://schemas.microsoft.com/office/drawing/2014/main" id="{EF7EACD7-2859-E354-DCAA-59CF3CCF0AE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6" name="Oval 215">
                  <a:extLst>
                    <a:ext uri="{FF2B5EF4-FFF2-40B4-BE49-F238E27FC236}">
                      <a16:creationId xmlns:a16="http://schemas.microsoft.com/office/drawing/2014/main" id="{018EBE1C-9349-7D40-8027-D3D2D7093D1F}"/>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95BCE519-C94A-2E86-6EDF-10822E7D3845}"/>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TextBox 217">
                  <a:extLst>
                    <a:ext uri="{FF2B5EF4-FFF2-40B4-BE49-F238E27FC236}">
                      <a16:creationId xmlns:a16="http://schemas.microsoft.com/office/drawing/2014/main" id="{A6DD036F-FEAA-0D34-6855-7F5B861B712F}"/>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1" name="Group 170">
                <a:extLst>
                  <a:ext uri="{FF2B5EF4-FFF2-40B4-BE49-F238E27FC236}">
                    <a16:creationId xmlns:a16="http://schemas.microsoft.com/office/drawing/2014/main" id="{C2BCC2BE-828F-AC5F-8CD2-F7D8867293BB}"/>
                  </a:ext>
                </a:extLst>
              </p:cNvPr>
              <p:cNvGrpSpPr/>
              <p:nvPr/>
            </p:nvGrpSpPr>
            <p:grpSpPr>
              <a:xfrm>
                <a:off x="2256090" y="2666936"/>
                <a:ext cx="196554" cy="1332513"/>
                <a:chOff x="1690441" y="2507989"/>
                <a:chExt cx="196554" cy="1332513"/>
              </a:xfrm>
            </p:grpSpPr>
            <p:sp>
              <p:nvSpPr>
                <p:cNvPr id="211" name="Oval 210">
                  <a:extLst>
                    <a:ext uri="{FF2B5EF4-FFF2-40B4-BE49-F238E27FC236}">
                      <a16:creationId xmlns:a16="http://schemas.microsoft.com/office/drawing/2014/main" id="{B9658B75-57B5-BF53-6DA2-01749436A1D2}"/>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2" name="Oval 211">
                  <a:extLst>
                    <a:ext uri="{FF2B5EF4-FFF2-40B4-BE49-F238E27FC236}">
                      <a16:creationId xmlns:a16="http://schemas.microsoft.com/office/drawing/2014/main" id="{641E7ECD-D428-C472-300B-07107DB73720}"/>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8241262F-794D-0B87-1817-84AA75C51E8C}"/>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TextBox 213">
                  <a:extLst>
                    <a:ext uri="{FF2B5EF4-FFF2-40B4-BE49-F238E27FC236}">
                      <a16:creationId xmlns:a16="http://schemas.microsoft.com/office/drawing/2014/main" id="{042CD5C4-867D-21D5-1A3C-6DCEF4DFF979}"/>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2" name="Group 171">
                <a:extLst>
                  <a:ext uri="{FF2B5EF4-FFF2-40B4-BE49-F238E27FC236}">
                    <a16:creationId xmlns:a16="http://schemas.microsoft.com/office/drawing/2014/main" id="{FEA4ED7D-1638-0094-912B-B3DB39EAB676}"/>
                  </a:ext>
                </a:extLst>
              </p:cNvPr>
              <p:cNvGrpSpPr/>
              <p:nvPr/>
            </p:nvGrpSpPr>
            <p:grpSpPr>
              <a:xfrm>
                <a:off x="2957393" y="2507989"/>
                <a:ext cx="196554" cy="1723052"/>
                <a:chOff x="863126" y="2290274"/>
                <a:chExt cx="196554" cy="1723052"/>
              </a:xfrm>
            </p:grpSpPr>
            <p:sp>
              <p:nvSpPr>
                <p:cNvPr id="206" name="Oval 205">
                  <a:extLst>
                    <a:ext uri="{FF2B5EF4-FFF2-40B4-BE49-F238E27FC236}">
                      <a16:creationId xmlns:a16="http://schemas.microsoft.com/office/drawing/2014/main" id="{85B51A4D-F99D-DE76-EA59-E44F7885C37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7EB9BB55-0993-CD18-F19B-4CA0ED696B0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A729B858-135E-F435-C720-0F9AD63C56A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1D9DD3C0-6E9F-A180-4914-077DF85650E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TextBox 209">
                  <a:extLst>
                    <a:ext uri="{FF2B5EF4-FFF2-40B4-BE49-F238E27FC236}">
                      <a16:creationId xmlns:a16="http://schemas.microsoft.com/office/drawing/2014/main" id="{29766882-BD5C-278B-27E3-3A57DD20CB72}"/>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73" name="Straight Connector 172">
                <a:extLst>
                  <a:ext uri="{FF2B5EF4-FFF2-40B4-BE49-F238E27FC236}">
                    <a16:creationId xmlns:a16="http://schemas.microsoft.com/office/drawing/2014/main" id="{D1F66796-5873-55E2-91DA-BF1BC6C58291}"/>
                  </a:ext>
                </a:extLst>
              </p:cNvPr>
              <p:cNvCxnSpPr>
                <a:cxnSpLocks/>
                <a:stCxn id="219" idx="6"/>
                <a:endCxn id="215"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70B8807-C169-38A2-05C1-83A840C9AD2F}"/>
                  </a:ext>
                </a:extLst>
              </p:cNvPr>
              <p:cNvCxnSpPr>
                <a:stCxn id="219" idx="6"/>
                <a:endCxn id="216"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BA0150-E009-3580-7DAC-9980E51B714A}"/>
                  </a:ext>
                </a:extLst>
              </p:cNvPr>
              <p:cNvCxnSpPr>
                <a:cxnSpLocks/>
                <a:stCxn id="219" idx="6"/>
                <a:endCxn id="21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888C6E-96B1-4168-CC77-8890B3AC4FC2}"/>
                  </a:ext>
                </a:extLst>
              </p:cNvPr>
              <p:cNvCxnSpPr>
                <a:cxnSpLocks/>
                <a:stCxn id="220" idx="6"/>
                <a:endCxn id="215"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1B1D31-CC94-F519-6359-BD4F23501849}"/>
                  </a:ext>
                </a:extLst>
              </p:cNvPr>
              <p:cNvCxnSpPr>
                <a:cxnSpLocks/>
                <a:stCxn id="220" idx="6"/>
                <a:endCxn id="216"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DD5F9AA-C18A-5D2B-4D3D-A5556E32552A}"/>
                  </a:ext>
                </a:extLst>
              </p:cNvPr>
              <p:cNvCxnSpPr>
                <a:cxnSpLocks/>
                <a:stCxn id="220" idx="7"/>
                <a:endCxn id="21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D278614-98BB-2B58-99B0-E24AD57F91EA}"/>
                  </a:ext>
                </a:extLst>
              </p:cNvPr>
              <p:cNvCxnSpPr>
                <a:cxnSpLocks/>
                <a:stCxn id="221" idx="6"/>
                <a:endCxn id="215"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B85DF3A-BC33-70BD-D00B-10D4A361C1C7}"/>
                  </a:ext>
                </a:extLst>
              </p:cNvPr>
              <p:cNvCxnSpPr>
                <a:cxnSpLocks/>
                <a:stCxn id="221" idx="6"/>
                <a:endCxn id="216"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3F26A9C-C5CB-9653-4510-76AA074DB2BA}"/>
                  </a:ext>
                </a:extLst>
              </p:cNvPr>
              <p:cNvCxnSpPr>
                <a:cxnSpLocks/>
                <a:stCxn id="221" idx="6"/>
                <a:endCxn id="21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6D8FA7-3A88-8B4E-9D27-3ACC9EC1294F}"/>
                  </a:ext>
                </a:extLst>
              </p:cNvPr>
              <p:cNvCxnSpPr>
                <a:cxnSpLocks/>
                <a:stCxn id="222" idx="6"/>
                <a:endCxn id="215"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179EE1D-6DF4-9257-9FEB-0A57D6FB5466}"/>
                  </a:ext>
                </a:extLst>
              </p:cNvPr>
              <p:cNvCxnSpPr>
                <a:cxnSpLocks/>
                <a:stCxn id="222" idx="6"/>
                <a:endCxn id="216"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74BCBE-835D-C7D2-1044-B1F765061783}"/>
                  </a:ext>
                </a:extLst>
              </p:cNvPr>
              <p:cNvCxnSpPr>
                <a:cxnSpLocks/>
                <a:stCxn id="222" idx="6"/>
                <a:endCxn id="21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DF6C3D-F596-9853-AE8B-66E62C461745}"/>
                  </a:ext>
                </a:extLst>
              </p:cNvPr>
              <p:cNvCxnSpPr>
                <a:cxnSpLocks/>
                <a:stCxn id="215" idx="6"/>
                <a:endCxn id="21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7B992EE-BA8A-37D4-C6F5-4289265A9FE9}"/>
                  </a:ext>
                </a:extLst>
              </p:cNvPr>
              <p:cNvCxnSpPr>
                <a:cxnSpLocks/>
                <a:stCxn id="215" idx="6"/>
                <a:endCxn id="21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B1B7D-4BFE-B015-F78A-8B60500380CA}"/>
                  </a:ext>
                </a:extLst>
              </p:cNvPr>
              <p:cNvCxnSpPr>
                <a:cxnSpLocks/>
                <a:stCxn id="215" idx="6"/>
                <a:endCxn id="21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E142ED-1659-662B-D9B8-28D5BD911810}"/>
                  </a:ext>
                </a:extLst>
              </p:cNvPr>
              <p:cNvCxnSpPr>
                <a:cxnSpLocks/>
                <a:stCxn id="216" idx="6"/>
                <a:endCxn id="21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ABE061A-AF02-719C-7CBC-9E49C7761911}"/>
                  </a:ext>
                </a:extLst>
              </p:cNvPr>
              <p:cNvCxnSpPr>
                <a:cxnSpLocks/>
                <a:stCxn id="216" idx="6"/>
                <a:endCxn id="21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B38CD9D-D8B8-63AE-99FE-F6C3AD6F289A}"/>
                  </a:ext>
                </a:extLst>
              </p:cNvPr>
              <p:cNvCxnSpPr>
                <a:cxnSpLocks/>
                <a:stCxn id="216" idx="6"/>
                <a:endCxn id="21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6A55FB-D6BD-AD8C-6A50-DC63532F99E3}"/>
                  </a:ext>
                </a:extLst>
              </p:cNvPr>
              <p:cNvCxnSpPr>
                <a:cxnSpLocks/>
                <a:stCxn id="217" idx="6"/>
                <a:endCxn id="21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E7B348-B5E4-A202-A33C-B9460A4EF41E}"/>
                  </a:ext>
                </a:extLst>
              </p:cNvPr>
              <p:cNvCxnSpPr>
                <a:cxnSpLocks/>
                <a:stCxn id="217" idx="6"/>
                <a:endCxn id="21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24D072-DFDE-BC3E-27DD-C98A1E794CFA}"/>
                  </a:ext>
                </a:extLst>
              </p:cNvPr>
              <p:cNvCxnSpPr>
                <a:cxnSpLocks/>
                <a:stCxn id="217" idx="6"/>
                <a:endCxn id="21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97BB1F-E0CC-8592-54AD-7915EA57D4A4}"/>
                  </a:ext>
                </a:extLst>
              </p:cNvPr>
              <p:cNvCxnSpPr>
                <a:cxnSpLocks/>
                <a:stCxn id="206" idx="2"/>
                <a:endCxn id="21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8CEA826-8158-ECC5-DD1C-5B91EA9D3504}"/>
                  </a:ext>
                </a:extLst>
              </p:cNvPr>
              <p:cNvCxnSpPr>
                <a:cxnSpLocks/>
                <a:stCxn id="207" idx="2"/>
                <a:endCxn id="21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332F56A-9B1C-F406-5706-73F5F3E23F71}"/>
                  </a:ext>
                </a:extLst>
              </p:cNvPr>
              <p:cNvCxnSpPr>
                <a:cxnSpLocks/>
                <a:stCxn id="208" idx="2"/>
                <a:endCxn id="21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A44538-B299-AB26-8AF1-AB2D3769CA36}"/>
                  </a:ext>
                </a:extLst>
              </p:cNvPr>
              <p:cNvCxnSpPr>
                <a:cxnSpLocks/>
                <a:stCxn id="209" idx="2"/>
                <a:endCxn id="21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DD12F88-A5A8-67CE-F027-10A93F493271}"/>
                  </a:ext>
                </a:extLst>
              </p:cNvPr>
              <p:cNvCxnSpPr>
                <a:cxnSpLocks/>
                <a:stCxn id="206" idx="2"/>
                <a:endCxn id="21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766BB98-7D58-E350-0431-8621FFCF8914}"/>
                  </a:ext>
                </a:extLst>
              </p:cNvPr>
              <p:cNvCxnSpPr>
                <a:cxnSpLocks/>
                <a:stCxn id="207" idx="2"/>
                <a:endCxn id="21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8F27A60-3560-BDF9-80E1-1E8058C3B98B}"/>
                  </a:ext>
                </a:extLst>
              </p:cNvPr>
              <p:cNvCxnSpPr>
                <a:cxnSpLocks/>
                <a:stCxn id="208" idx="2"/>
                <a:endCxn id="21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EDE354B-EE42-68E1-A577-121D1C4BE938}"/>
                  </a:ext>
                </a:extLst>
              </p:cNvPr>
              <p:cNvCxnSpPr>
                <a:cxnSpLocks/>
                <a:stCxn id="209" idx="2"/>
                <a:endCxn id="21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A2C8ADF-E486-6C27-7726-C1BB252F8E8F}"/>
                  </a:ext>
                </a:extLst>
              </p:cNvPr>
              <p:cNvCxnSpPr>
                <a:cxnSpLocks/>
                <a:stCxn id="206" idx="2"/>
                <a:endCxn id="21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0ABF5D7-D5DC-565B-A89E-544BEC0D3AB7}"/>
                  </a:ext>
                </a:extLst>
              </p:cNvPr>
              <p:cNvCxnSpPr>
                <a:cxnSpLocks/>
                <a:stCxn id="207" idx="2"/>
                <a:endCxn id="21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B762FDB-03E5-6C84-B3FB-2505F876B7FA}"/>
                  </a:ext>
                </a:extLst>
              </p:cNvPr>
              <p:cNvCxnSpPr>
                <a:cxnSpLocks/>
                <a:stCxn id="208" idx="2"/>
                <a:endCxn id="21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63F027C-7A16-773D-FE9B-DFAE38C55A5E}"/>
                  </a:ext>
                </a:extLst>
              </p:cNvPr>
              <p:cNvCxnSpPr>
                <a:cxnSpLocks/>
                <a:stCxn id="209" idx="2"/>
                <a:endCxn id="21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BD88D90C-3408-D7D0-3EA0-58F9543936CB}"/>
                    </a:ext>
                  </a:extLst>
                </p:cNvPr>
                <p:cNvSpPr txBox="1"/>
                <p:nvPr/>
              </p:nvSpPr>
              <p:spPr>
                <a:xfrm>
                  <a:off x="10434052"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5" name="TextBox 404">
                  <a:extLst>
                    <a:ext uri="{FF2B5EF4-FFF2-40B4-BE49-F238E27FC236}">
                      <a16:creationId xmlns:a16="http://schemas.microsoft.com/office/drawing/2014/main" id="{BD88D90C-3408-D7D0-3EA0-58F9543936CB}"/>
                    </a:ext>
                  </a:extLst>
                </p:cNvPr>
                <p:cNvSpPr txBox="1">
                  <a:spLocks noRot="1" noChangeAspect="1" noMove="1" noResize="1" noEditPoints="1" noAdjustHandles="1" noChangeArrowheads="1" noChangeShapeType="1" noTextEdit="1"/>
                </p:cNvSpPr>
                <p:nvPr/>
              </p:nvSpPr>
              <p:spPr>
                <a:xfrm>
                  <a:off x="10434052" y="4151427"/>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DCEAB506-8407-76E6-288E-407FDA14CEFE}"/>
                    </a:ext>
                  </a:extLst>
                </p:cNvPr>
                <p:cNvSpPr txBox="1"/>
                <p:nvPr/>
              </p:nvSpPr>
              <p:spPr>
                <a:xfrm>
                  <a:off x="9853158"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6" name="TextBox 405">
                  <a:extLst>
                    <a:ext uri="{FF2B5EF4-FFF2-40B4-BE49-F238E27FC236}">
                      <a16:creationId xmlns:a16="http://schemas.microsoft.com/office/drawing/2014/main" id="{DCEAB506-8407-76E6-288E-407FDA14CEFE}"/>
                    </a:ext>
                  </a:extLst>
                </p:cNvPr>
                <p:cNvSpPr txBox="1">
                  <a:spLocks noRot="1" noChangeAspect="1" noMove="1" noResize="1" noEditPoints="1" noAdjustHandles="1" noChangeArrowheads="1" noChangeShapeType="1" noTextEdit="1"/>
                </p:cNvSpPr>
                <p:nvPr/>
              </p:nvSpPr>
              <p:spPr>
                <a:xfrm>
                  <a:off x="9853158" y="4151427"/>
                  <a:ext cx="185115" cy="276999"/>
                </a:xfrm>
                <a:prstGeom prst="rect">
                  <a:avLst/>
                </a:prstGeom>
                <a:blipFill>
                  <a:blip r:embed="rId7"/>
                  <a:stretch>
                    <a:fillRect l="-32258" r="-25806"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7" name="TextBox 406">
                  <a:extLst>
                    <a:ext uri="{FF2B5EF4-FFF2-40B4-BE49-F238E27FC236}">
                      <a16:creationId xmlns:a16="http://schemas.microsoft.com/office/drawing/2014/main" id="{C257CCB6-3DC4-9222-D43E-9B5176EE11C2}"/>
                    </a:ext>
                  </a:extLst>
                </p:cNvPr>
                <p:cNvSpPr txBox="1"/>
                <p:nvPr/>
              </p:nvSpPr>
              <p:spPr>
                <a:xfrm>
                  <a:off x="11514190" y="3163329"/>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407" name="TextBox 406">
                  <a:extLst>
                    <a:ext uri="{FF2B5EF4-FFF2-40B4-BE49-F238E27FC236}">
                      <a16:creationId xmlns:a16="http://schemas.microsoft.com/office/drawing/2014/main" id="{C257CCB6-3DC4-9222-D43E-9B5176EE11C2}"/>
                    </a:ext>
                  </a:extLst>
                </p:cNvPr>
                <p:cNvSpPr txBox="1">
                  <a:spLocks noRot="1" noChangeAspect="1" noMove="1" noResize="1" noEditPoints="1" noAdjustHandles="1" noChangeArrowheads="1" noChangeShapeType="1" noTextEdit="1"/>
                </p:cNvSpPr>
                <p:nvPr/>
              </p:nvSpPr>
              <p:spPr>
                <a:xfrm>
                  <a:off x="11514190" y="3163329"/>
                  <a:ext cx="250838" cy="276999"/>
                </a:xfrm>
                <a:prstGeom prst="rect">
                  <a:avLst/>
                </a:prstGeom>
                <a:blipFill>
                  <a:blip r:embed="rId8"/>
                  <a:stretch>
                    <a:fillRect l="-14634" r="-12195"/>
                  </a:stretch>
                </a:blipFill>
              </p:spPr>
              <p:txBody>
                <a:bodyPr/>
                <a:lstStyle/>
                <a:p>
                  <a:r>
                    <a:rPr lang="en-GB">
                      <a:noFill/>
                    </a:rPr>
                    <a:t> </a:t>
                  </a:r>
                </a:p>
              </p:txBody>
            </p:sp>
          </mc:Fallback>
        </mc:AlternateContent>
      </p:grpSp>
      <p:sp>
        <p:nvSpPr>
          <p:cNvPr id="408" name="Arc 407">
            <a:extLst>
              <a:ext uri="{FF2B5EF4-FFF2-40B4-BE49-F238E27FC236}">
                <a16:creationId xmlns:a16="http://schemas.microsoft.com/office/drawing/2014/main" id="{2B29FD36-FEA3-EB48-4D66-50C12D286909}"/>
              </a:ext>
            </a:extLst>
          </p:cNvPr>
          <p:cNvSpPr/>
          <p:nvPr/>
        </p:nvSpPr>
        <p:spPr>
          <a:xfrm rot="19317560">
            <a:off x="3131365" y="2383733"/>
            <a:ext cx="1168391" cy="1748910"/>
          </a:xfrm>
          <a:custGeom>
            <a:avLst/>
            <a:gdLst>
              <a:gd name="connsiteX0" fmla="*/ 952938 w 1168391"/>
              <a:gd name="connsiteY0" fmla="*/ 196208 h 1748910"/>
              <a:gd name="connsiteX1" fmla="*/ 1158044 w 1168391"/>
              <a:gd name="connsiteY1" fmla="*/ 1038309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58044 w 1168391"/>
              <a:gd name="connsiteY1" fmla="*/ 1038309 h 1748910"/>
            </a:gdLst>
            <a:ahLst/>
            <a:cxnLst>
              <a:cxn ang="0">
                <a:pos x="connsiteX0" y="connsiteY0"/>
              </a:cxn>
              <a:cxn ang="0">
                <a:pos x="connsiteX1" y="connsiteY1"/>
              </a:cxn>
            </a:cxnLst>
            <a:rect l="l" t="t" r="r" b="b"/>
            <a:pathLst>
              <a:path w="1168391" h="1748910" stroke="0" extrusionOk="0">
                <a:moveTo>
                  <a:pt x="952938" y="196208"/>
                </a:moveTo>
                <a:cubicBezTo>
                  <a:pt x="1170496" y="377383"/>
                  <a:pt x="1205613" y="733181"/>
                  <a:pt x="1158044" y="1038309"/>
                </a:cubicBezTo>
                <a:cubicBezTo>
                  <a:pt x="914078" y="1002421"/>
                  <a:pt x="763978" y="966206"/>
                  <a:pt x="584196" y="874455"/>
                </a:cubicBezTo>
                <a:cubicBezTo>
                  <a:pt x="676081" y="737388"/>
                  <a:pt x="841894" y="528307"/>
                  <a:pt x="952938" y="196208"/>
                </a:cubicBezTo>
                <a:close/>
              </a:path>
              <a:path w="1168391" h="1748910" fill="none" extrusionOk="0">
                <a:moveTo>
                  <a:pt x="952938" y="196208"/>
                </a:moveTo>
                <a:cubicBezTo>
                  <a:pt x="1141441" y="429778"/>
                  <a:pt x="1202664" y="718731"/>
                  <a:pt x="1158044" y="1038309"/>
                </a:cubicBezTo>
              </a:path>
              <a:path w="1168391" h="1748910" fill="none" stroke="0" extrusionOk="0">
                <a:moveTo>
                  <a:pt x="952938" y="196208"/>
                </a:moveTo>
                <a:cubicBezTo>
                  <a:pt x="1118799" y="387664"/>
                  <a:pt x="1195855" y="671373"/>
                  <a:pt x="1158044" y="1038309"/>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9" name="TextBox 408">
            <a:extLst>
              <a:ext uri="{FF2B5EF4-FFF2-40B4-BE49-F238E27FC236}">
                <a16:creationId xmlns:a16="http://schemas.microsoft.com/office/drawing/2014/main" id="{0A4635E8-86AB-6E40-006E-5F3EE4E37A4D}"/>
              </a:ext>
            </a:extLst>
          </p:cNvPr>
          <p:cNvSpPr txBox="1"/>
          <p:nvPr/>
        </p:nvSpPr>
        <p:spPr>
          <a:xfrm>
            <a:off x="3632874" y="2465563"/>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outputs</a:t>
            </a:r>
            <a:endParaRPr lang="en-GB" sz="1200" dirty="0">
              <a:solidFill>
                <a:schemeClr val="bg1"/>
              </a:solidFill>
              <a:latin typeface="Ink Free" panose="03080402000500000000" pitchFamily="66" charset="0"/>
            </a:endParaRPr>
          </a:p>
        </p:txBody>
      </p:sp>
      <p:sp>
        <p:nvSpPr>
          <p:cNvPr id="423" name="Rectangle: Rounded Corners 422">
            <a:extLst>
              <a:ext uri="{FF2B5EF4-FFF2-40B4-BE49-F238E27FC236}">
                <a16:creationId xmlns:a16="http://schemas.microsoft.com/office/drawing/2014/main" id="{25C8540E-74A9-52DF-3D06-938832396CC0}"/>
              </a:ext>
            </a:extLst>
          </p:cNvPr>
          <p:cNvSpPr/>
          <p:nvPr/>
        </p:nvSpPr>
        <p:spPr>
          <a:xfrm>
            <a:off x="4152900" y="3076716"/>
            <a:ext cx="1093698" cy="53194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Ink Free" panose="03080402000500000000" pitchFamily="66" charset="0"/>
              </a:rPr>
              <a:t>sigmoid</a:t>
            </a:r>
            <a:endParaRPr lang="en-GB" dirty="0">
              <a:latin typeface="Ink Free" panose="03080402000500000000" pitchFamily="66" charset="0"/>
            </a:endParaRPr>
          </a:p>
        </p:txBody>
      </p:sp>
      <p:sp>
        <p:nvSpPr>
          <p:cNvPr id="424" name="Arc 423">
            <a:extLst>
              <a:ext uri="{FF2B5EF4-FFF2-40B4-BE49-F238E27FC236}">
                <a16:creationId xmlns:a16="http://schemas.microsoft.com/office/drawing/2014/main" id="{7035AAFC-7BC8-BE6A-5F82-BF0D600EE14D}"/>
              </a:ext>
            </a:extLst>
          </p:cNvPr>
          <p:cNvSpPr/>
          <p:nvPr/>
        </p:nvSpPr>
        <p:spPr>
          <a:xfrm rot="11937303">
            <a:off x="4705661" y="2700840"/>
            <a:ext cx="1168391" cy="1748910"/>
          </a:xfrm>
          <a:custGeom>
            <a:avLst/>
            <a:gdLst>
              <a:gd name="connsiteX0" fmla="*/ 952938 w 1168391"/>
              <a:gd name="connsiteY0" fmla="*/ 196208 h 1748910"/>
              <a:gd name="connsiteX1" fmla="*/ 1138605 w 1168391"/>
              <a:gd name="connsiteY1" fmla="*/ 598796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38605 w 1168391"/>
              <a:gd name="connsiteY1" fmla="*/ 598796 h 1748910"/>
            </a:gdLst>
            <a:ahLst/>
            <a:cxnLst>
              <a:cxn ang="0">
                <a:pos x="connsiteX0" y="connsiteY0"/>
              </a:cxn>
              <a:cxn ang="0">
                <a:pos x="connsiteX1" y="connsiteY1"/>
              </a:cxn>
            </a:cxnLst>
            <a:rect l="l" t="t" r="r" b="b"/>
            <a:pathLst>
              <a:path w="1168391" h="1748910" stroke="0" extrusionOk="0">
                <a:moveTo>
                  <a:pt x="952938" y="196208"/>
                </a:moveTo>
                <a:cubicBezTo>
                  <a:pt x="1057354" y="293466"/>
                  <a:pt x="1119670" y="464346"/>
                  <a:pt x="1138605" y="598796"/>
                </a:cubicBezTo>
                <a:cubicBezTo>
                  <a:pt x="1042425" y="605930"/>
                  <a:pt x="728186" y="862557"/>
                  <a:pt x="584196" y="874455"/>
                </a:cubicBezTo>
                <a:cubicBezTo>
                  <a:pt x="676081" y="737388"/>
                  <a:pt x="841894" y="528307"/>
                  <a:pt x="952938" y="196208"/>
                </a:cubicBezTo>
                <a:close/>
              </a:path>
              <a:path w="1168391" h="1748910" fill="none" extrusionOk="0">
                <a:moveTo>
                  <a:pt x="952938" y="196208"/>
                </a:moveTo>
                <a:cubicBezTo>
                  <a:pt x="1056981" y="326160"/>
                  <a:pt x="1105212" y="439467"/>
                  <a:pt x="1138605" y="598796"/>
                </a:cubicBezTo>
              </a:path>
              <a:path w="1168391" h="1748910" fill="none" stroke="0" extrusionOk="0">
                <a:moveTo>
                  <a:pt x="952938" y="196208"/>
                </a:moveTo>
                <a:cubicBezTo>
                  <a:pt x="1038080" y="284232"/>
                  <a:pt x="1102223" y="412699"/>
                  <a:pt x="1138605" y="598796"/>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2001377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5" name="TextBox 424">
            <a:extLst>
              <a:ext uri="{FF2B5EF4-FFF2-40B4-BE49-F238E27FC236}">
                <a16:creationId xmlns:a16="http://schemas.microsoft.com/office/drawing/2014/main" id="{09034BBC-33BE-C9A7-9C7B-82B3AD0D3802}"/>
              </a:ext>
            </a:extLst>
          </p:cNvPr>
          <p:cNvSpPr txBox="1"/>
          <p:nvPr/>
        </p:nvSpPr>
        <p:spPr>
          <a:xfrm>
            <a:off x="3784699" y="4058887"/>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hazards</a:t>
            </a:r>
            <a:endParaRPr lang="en-GB" sz="1200" dirty="0">
              <a:solidFill>
                <a:schemeClr val="bg1"/>
              </a:solidFill>
              <a:latin typeface="Ink Free" panose="03080402000500000000" pitchFamily="66" charset="0"/>
            </a:endParaRPr>
          </a:p>
        </p:txBody>
      </p:sp>
      <mc:AlternateContent xmlns:mc="http://schemas.openxmlformats.org/markup-compatibility/2006" xmlns:a14="http://schemas.microsoft.com/office/drawing/2010/main">
        <mc:Choice Requires="a14">
          <p:sp>
            <p:nvSpPr>
              <p:cNvPr id="426" name="TextBox 425">
                <a:extLst>
                  <a:ext uri="{FF2B5EF4-FFF2-40B4-BE49-F238E27FC236}">
                    <a16:creationId xmlns:a16="http://schemas.microsoft.com/office/drawing/2014/main" id="{77111A9C-D9CF-1493-80C2-3D9D09D17AAC}"/>
                  </a:ext>
                </a:extLst>
              </p:cNvPr>
              <p:cNvSpPr txBox="1"/>
              <p:nvPr/>
            </p:nvSpPr>
            <p:spPr>
              <a:xfrm>
                <a:off x="1464490" y="5347510"/>
                <a:ext cx="2359236" cy="788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𝑆</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𝑗</m:t>
                              </m:r>
                            </m:sub>
                          </m:sSub>
                        </m:e>
                      </m:d>
                      <m:r>
                        <a:rPr lang="en-GB" i="0">
                          <a:solidFill>
                            <a:schemeClr val="bg1"/>
                          </a:solidFill>
                          <a:latin typeface="Cambria Math" panose="02040503050406030204" pitchFamily="18" charset="0"/>
                        </a:rPr>
                        <m:t>=</m:t>
                      </m:r>
                      <m:nary>
                        <m:naryPr>
                          <m:chr m:val="∏"/>
                          <m:limLoc m:val="undOvr"/>
                          <m:grow m:val="on"/>
                          <m:ctrlPr>
                            <a:rPr lang="en-GB" i="1">
                              <a:solidFill>
                                <a:schemeClr val="bg1"/>
                              </a:solidFill>
                              <a:latin typeface="Cambria Math" panose="02040503050406030204" pitchFamily="18" charset="0"/>
                            </a:rPr>
                          </m:ctrlPr>
                        </m:naryPr>
                        <m:sub>
                          <m:r>
                            <a:rPr lang="en-GB" i="1">
                              <a:solidFill>
                                <a:schemeClr val="bg1"/>
                              </a:solidFill>
                              <a:latin typeface="Cambria Math" panose="02040503050406030204" pitchFamily="18" charset="0"/>
                            </a:rPr>
                            <m:t>𝑘</m:t>
                          </m:r>
                          <m:r>
                            <a:rPr lang="en-GB" i="0">
                              <a:solidFill>
                                <a:schemeClr val="bg1"/>
                              </a:solidFill>
                              <a:latin typeface="Cambria Math" panose="02040503050406030204" pitchFamily="18" charset="0"/>
                            </a:rPr>
                            <m:t>=1</m:t>
                          </m:r>
                        </m:sub>
                        <m:sup>
                          <m:r>
                            <a:rPr lang="en-GB" i="1">
                              <a:solidFill>
                                <a:schemeClr val="bg1"/>
                              </a:solidFill>
                              <a:latin typeface="Cambria Math" panose="02040503050406030204" pitchFamily="18" charset="0"/>
                            </a:rPr>
                            <m:t>𝑗</m:t>
                          </m:r>
                        </m:sup>
                        <m:e>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h</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𝑘</m:t>
                                      </m:r>
                                    </m:sub>
                                  </m:sSub>
                                </m:e>
                              </m:d>
                            </m:e>
                          </m:d>
                        </m:e>
                      </m:nary>
                    </m:oMath>
                  </m:oMathPara>
                </a14:m>
                <a:endParaRPr lang="en-GB" dirty="0">
                  <a:solidFill>
                    <a:schemeClr val="bg1"/>
                  </a:solidFill>
                </a:endParaRPr>
              </a:p>
            </p:txBody>
          </p:sp>
        </mc:Choice>
        <mc:Fallback xmlns="">
          <p:sp>
            <p:nvSpPr>
              <p:cNvPr id="426" name="TextBox 425">
                <a:extLst>
                  <a:ext uri="{FF2B5EF4-FFF2-40B4-BE49-F238E27FC236}">
                    <a16:creationId xmlns:a16="http://schemas.microsoft.com/office/drawing/2014/main" id="{77111A9C-D9CF-1493-80C2-3D9D09D17AAC}"/>
                  </a:ext>
                </a:extLst>
              </p:cNvPr>
              <p:cNvSpPr txBox="1">
                <a:spLocks noRot="1" noChangeAspect="1" noMove="1" noResize="1" noEditPoints="1" noAdjustHandles="1" noChangeArrowheads="1" noChangeShapeType="1" noTextEdit="1"/>
              </p:cNvSpPr>
              <p:nvPr/>
            </p:nvSpPr>
            <p:spPr>
              <a:xfrm>
                <a:off x="1464490" y="5347510"/>
                <a:ext cx="2359236" cy="788486"/>
              </a:xfrm>
              <a:prstGeom prst="rect">
                <a:avLst/>
              </a:prstGeom>
              <a:blipFill>
                <a:blip r:embed="rId9"/>
                <a:stretch>
                  <a:fillRect/>
                </a:stretch>
              </a:blipFill>
            </p:spPr>
            <p:txBody>
              <a:bodyPr/>
              <a:lstStyle/>
              <a:p>
                <a:r>
                  <a:rPr lang="en-GB">
                    <a:noFill/>
                  </a:rPr>
                  <a:t> </a:t>
                </a:r>
              </a:p>
            </p:txBody>
          </p:sp>
        </mc:Fallback>
      </mc:AlternateContent>
      <p:sp>
        <p:nvSpPr>
          <p:cNvPr id="427" name="TextBox 426">
            <a:extLst>
              <a:ext uri="{FF2B5EF4-FFF2-40B4-BE49-F238E27FC236}">
                <a16:creationId xmlns:a16="http://schemas.microsoft.com/office/drawing/2014/main" id="{41769692-4262-B20A-DC8C-2C16FB4D0EEF}"/>
              </a:ext>
            </a:extLst>
          </p:cNvPr>
          <p:cNvSpPr txBox="1"/>
          <p:nvPr/>
        </p:nvSpPr>
        <p:spPr>
          <a:xfrm>
            <a:off x="881635"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Survival from cumulative hazards [8]</a:t>
            </a:r>
            <a:endParaRPr lang="en-US" sz="1600" b="0" i="0" dirty="0">
              <a:solidFill>
                <a:schemeClr val="bg1"/>
              </a:solidFill>
              <a:effectLst/>
              <a:latin typeface="Bookman Old Style" panose="02050604050505020204" pitchFamily="18" charset="0"/>
            </a:endParaRPr>
          </a:p>
        </p:txBody>
      </p:sp>
      <p:sp>
        <p:nvSpPr>
          <p:cNvPr id="428" name="TextBox 427">
            <a:extLst>
              <a:ext uri="{FF2B5EF4-FFF2-40B4-BE49-F238E27FC236}">
                <a16:creationId xmlns:a16="http://schemas.microsoft.com/office/drawing/2014/main" id="{4A9B5922-6881-C5DD-5313-D2BBFBD09BB9}"/>
              </a:ext>
            </a:extLst>
          </p:cNvPr>
          <p:cNvSpPr txBox="1"/>
          <p:nvPr/>
        </p:nvSpPr>
        <p:spPr>
          <a:xfrm>
            <a:off x="6141513"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Composite Loss Function [8]-[9]</a:t>
            </a:r>
            <a:endParaRPr lang="en-US" sz="1600" b="0" i="0" dirty="0">
              <a:solidFill>
                <a:schemeClr val="bg1"/>
              </a:solidFill>
              <a:effectLst/>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429" name="TextBox 428">
                <a:extLst>
                  <a:ext uri="{FF2B5EF4-FFF2-40B4-BE49-F238E27FC236}">
                    <a16:creationId xmlns:a16="http://schemas.microsoft.com/office/drawing/2014/main" id="{F1E647F3-77E9-AB03-E418-B89D71DB92D3}"/>
                  </a:ext>
                </a:extLst>
              </p:cNvPr>
              <p:cNvSpPr txBox="1"/>
              <p:nvPr/>
            </p:nvSpPr>
            <p:spPr>
              <a:xfrm>
                <a:off x="6249975" y="5612928"/>
                <a:ext cx="215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mtClean="0">
                          <a:solidFill>
                            <a:schemeClr val="bg1"/>
                          </a:solidFill>
                          <a:latin typeface="Cambria Math" panose="02040503050406030204" pitchFamily="18" charset="0"/>
                        </a:rPr>
                        <m:t>ℒ</m:t>
                      </m:r>
                      <m:r>
                        <a:rPr lang="en-GB" i="0">
                          <a:solidFill>
                            <a:schemeClr val="bg1"/>
                          </a:solidFill>
                          <a:latin typeface="Cambria Math" panose="02040503050406030204" pitchFamily="18" charset="0"/>
                        </a:rPr>
                        <m:t>=</m:t>
                      </m:r>
                      <m:r>
                        <a:rPr lang="en-GB" i="1">
                          <a:solidFill>
                            <a:schemeClr val="bg1"/>
                          </a:solidFill>
                          <a:latin typeface="Cambria Math" panose="02040503050406030204" pitchFamily="18" charset="0"/>
                        </a:rPr>
                        <m:t>𝛼</m:t>
                      </m:r>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1</m:t>
                          </m:r>
                        </m:sub>
                      </m:sSub>
                      <m:r>
                        <a:rPr lang="en-GB" i="0">
                          <a:solidFill>
                            <a:schemeClr val="bg1"/>
                          </a:solidFill>
                          <a:latin typeface="Cambria Math" panose="02040503050406030204" pitchFamily="18" charset="0"/>
                        </a:rPr>
                        <m:t>+</m:t>
                      </m:r>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𝛼</m:t>
                          </m:r>
                        </m:e>
                      </m:d>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429" name="TextBox 428">
                <a:extLst>
                  <a:ext uri="{FF2B5EF4-FFF2-40B4-BE49-F238E27FC236}">
                    <a16:creationId xmlns:a16="http://schemas.microsoft.com/office/drawing/2014/main" id="{F1E647F3-77E9-AB03-E418-B89D71DB92D3}"/>
                  </a:ext>
                </a:extLst>
              </p:cNvPr>
              <p:cNvSpPr txBox="1">
                <a:spLocks noRot="1" noChangeAspect="1" noMove="1" noResize="1" noEditPoints="1" noAdjustHandles="1" noChangeArrowheads="1" noChangeShapeType="1" noTextEdit="1"/>
              </p:cNvSpPr>
              <p:nvPr/>
            </p:nvSpPr>
            <p:spPr>
              <a:xfrm>
                <a:off x="6249975" y="5612928"/>
                <a:ext cx="2151423" cy="276999"/>
              </a:xfrm>
              <a:prstGeom prst="rect">
                <a:avLst/>
              </a:prstGeom>
              <a:blipFill>
                <a:blip r:embed="rId10"/>
                <a:stretch>
                  <a:fillRect l="-1983" r="-850" b="-15556"/>
                </a:stretch>
              </a:blipFill>
            </p:spPr>
            <p:txBody>
              <a:bodyPr/>
              <a:lstStyle/>
              <a:p>
                <a:r>
                  <a:rPr lang="en-GB">
                    <a:noFill/>
                  </a:rPr>
                  <a:t> </a:t>
                </a:r>
              </a:p>
            </p:txBody>
          </p:sp>
        </mc:Fallback>
      </mc:AlternateContent>
      <p:sp>
        <p:nvSpPr>
          <p:cNvPr id="430" name="TextBox 429">
            <a:extLst>
              <a:ext uri="{FF2B5EF4-FFF2-40B4-BE49-F238E27FC236}">
                <a16:creationId xmlns:a16="http://schemas.microsoft.com/office/drawing/2014/main" id="{5FFFCAD1-9B37-8EC7-D9C1-BDAFF39CC57A}"/>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[8] H. </a:t>
            </a:r>
            <a:r>
              <a:rPr lang="en-US" sz="1000" dirty="0" err="1">
                <a:solidFill>
                  <a:schemeClr val="bg1">
                    <a:lumMod val="50000"/>
                  </a:schemeClr>
                </a:solidFill>
                <a:latin typeface="Bookman Old Style" panose="02050604050505020204" pitchFamily="18" charset="0"/>
              </a:rPr>
              <a:t>Kvamme</a:t>
            </a:r>
            <a:r>
              <a:rPr lang="en-US" sz="1000" dirty="0">
                <a:solidFill>
                  <a:schemeClr val="bg1">
                    <a:lumMod val="50000"/>
                  </a:schemeClr>
                </a:solidFill>
                <a:latin typeface="Bookman Old Style" panose="02050604050505020204" pitchFamily="18" charset="0"/>
              </a:rPr>
              <a:t> and Ø. </a:t>
            </a:r>
            <a:r>
              <a:rPr lang="en-US" sz="1000" dirty="0" err="1">
                <a:solidFill>
                  <a:schemeClr val="bg1">
                    <a:lumMod val="50000"/>
                  </a:schemeClr>
                </a:solidFill>
                <a:latin typeface="Bookman Old Style" panose="02050604050505020204" pitchFamily="18" charset="0"/>
              </a:rPr>
              <a:t>Borgan</a:t>
            </a:r>
            <a:r>
              <a:rPr lang="en-US" sz="1000" dirty="0">
                <a:solidFill>
                  <a:schemeClr val="bg1">
                    <a:lumMod val="50000"/>
                  </a:schemeClr>
                </a:solidFill>
                <a:latin typeface="Bookman Old Style" panose="02050604050505020204" pitchFamily="18" charset="0"/>
              </a:rPr>
              <a:t>, Continuous and discrete time survival prediction with neural networks (2019), arXiv:1910.06724</a:t>
            </a:r>
          </a:p>
          <a:p>
            <a:pPr algn="just"/>
            <a:r>
              <a:rPr lang="en-US" sz="1000" dirty="0">
                <a:solidFill>
                  <a:schemeClr val="bg1">
                    <a:lumMod val="50000"/>
                  </a:schemeClr>
                </a:solidFill>
                <a:latin typeface="Bookman Old Style" panose="02050604050505020204" pitchFamily="18" charset="0"/>
              </a:rPr>
              <a:t>[9] </a:t>
            </a:r>
            <a:r>
              <a:rPr lang="en-GB" sz="1000" dirty="0">
                <a:solidFill>
                  <a:schemeClr val="bg1">
                    <a:lumMod val="50000"/>
                  </a:schemeClr>
                </a:solidFill>
                <a:latin typeface="Bookman Old Style" panose="02050604050505020204" pitchFamily="18" charset="0"/>
              </a:rPr>
              <a:t>V. C. </a:t>
            </a:r>
            <a:r>
              <a:rPr lang="en-GB" sz="1000" dirty="0" err="1">
                <a:solidFill>
                  <a:schemeClr val="bg1">
                    <a:lumMod val="50000"/>
                  </a:schemeClr>
                </a:solidFill>
                <a:latin typeface="Bookman Old Style" panose="02050604050505020204" pitchFamily="18" charset="0"/>
              </a:rPr>
              <a:t>Raykar</a:t>
            </a:r>
            <a:r>
              <a:rPr lang="en-GB" sz="1000" dirty="0">
                <a:solidFill>
                  <a:schemeClr val="bg1">
                    <a:lumMod val="50000"/>
                  </a:schemeClr>
                </a:solidFill>
                <a:latin typeface="Bookman Old Style" panose="02050604050505020204" pitchFamily="18" charset="0"/>
              </a:rPr>
              <a:t>, H. </a:t>
            </a:r>
            <a:r>
              <a:rPr lang="en-GB" sz="1000" dirty="0" err="1">
                <a:solidFill>
                  <a:schemeClr val="bg1">
                    <a:lumMod val="50000"/>
                  </a:schemeClr>
                </a:solidFill>
                <a:latin typeface="Bookman Old Style" panose="02050604050505020204" pitchFamily="18" charset="0"/>
              </a:rPr>
              <a:t>Steck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Krishnapuram</a:t>
            </a:r>
            <a:r>
              <a:rPr lang="en-GB" sz="1000" dirty="0">
                <a:solidFill>
                  <a:schemeClr val="bg1">
                    <a:lumMod val="50000"/>
                  </a:schemeClr>
                </a:solidFill>
                <a:latin typeface="Bookman Old Style" panose="02050604050505020204" pitchFamily="18" charset="0"/>
              </a:rPr>
              <a:t>, C. </a:t>
            </a:r>
            <a:r>
              <a:rPr lang="en-GB" sz="1000" dirty="0" err="1">
                <a:solidFill>
                  <a:schemeClr val="bg1">
                    <a:lumMod val="50000"/>
                  </a:schemeClr>
                </a:solidFill>
                <a:latin typeface="Bookman Old Style" panose="02050604050505020204" pitchFamily="18" charset="0"/>
              </a:rPr>
              <a:t>Dehingoberije</a:t>
            </a:r>
            <a:r>
              <a:rPr lang="en-GB" sz="1000" dirty="0">
                <a:solidFill>
                  <a:schemeClr val="bg1">
                    <a:lumMod val="50000"/>
                  </a:schemeClr>
                </a:solidFill>
                <a:latin typeface="Bookman Old Style" panose="02050604050505020204" pitchFamily="18" charset="0"/>
              </a:rPr>
              <a:t>, and L. Philippe, On ranking in survival analysis: Bounds on the concordance index, Advances in Neural Information Processing Systems (2007).</a:t>
            </a:r>
          </a:p>
        </p:txBody>
      </p:sp>
    </p:spTree>
    <p:extLst>
      <p:ext uri="{BB962C8B-B14F-4D97-AF65-F5344CB8AC3E}">
        <p14:creationId xmlns:p14="http://schemas.microsoft.com/office/powerpoint/2010/main" val="11471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551899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0" name="TextBox 429">
            <a:extLst>
              <a:ext uri="{FF2B5EF4-FFF2-40B4-BE49-F238E27FC236}">
                <a16:creationId xmlns:a16="http://schemas.microsoft.com/office/drawing/2014/main" id="{5FFFCAD1-9B37-8EC7-D9C1-BDAFF39CC57A}"/>
              </a:ext>
            </a:extLst>
          </p:cNvPr>
          <p:cNvSpPr txBox="1"/>
          <p:nvPr/>
        </p:nvSpPr>
        <p:spPr>
          <a:xfrm>
            <a:off x="547141" y="5510447"/>
            <a:ext cx="11035259" cy="1169551"/>
          </a:xfrm>
          <a:prstGeom prst="rect">
            <a:avLst/>
          </a:prstGeom>
          <a:noFill/>
        </p:spPr>
        <p:txBody>
          <a:bodyPr wrap="square" rtlCol="0">
            <a:spAutoFit/>
          </a:bodyPr>
          <a:lstStyle/>
          <a:p>
            <a:r>
              <a:rPr lang="en-US" sz="1000" dirty="0">
                <a:solidFill>
                  <a:schemeClr val="bg1">
                    <a:lumMod val="50000"/>
                  </a:schemeClr>
                </a:solidFill>
                <a:latin typeface="Bookman Old Style" panose="02050604050505020204" pitchFamily="18" charset="0"/>
              </a:rPr>
              <a:t>* Applied architecture is </a:t>
            </a:r>
            <a:r>
              <a:rPr lang="en-US" sz="1000" dirty="0" err="1">
                <a:solidFill>
                  <a:schemeClr val="bg1">
                    <a:lumMod val="50000"/>
                  </a:schemeClr>
                </a:solidFill>
                <a:latin typeface="Bookman Old Style" panose="02050604050505020204" pitchFamily="18" charset="0"/>
              </a:rPr>
              <a:t>torchtuples.practical.MLPVanilla</a:t>
            </a:r>
            <a:endParaRPr lang="en-US" sz="1000" dirty="0">
              <a:solidFill>
                <a:schemeClr val="bg1">
                  <a:lumMod val="50000"/>
                </a:schemeClr>
              </a:solidFill>
              <a:latin typeface="Bookman Old Style" panose="02050604050505020204" pitchFamily="18" charset="0"/>
            </a:endParaRPr>
          </a:p>
          <a:p>
            <a:r>
              <a:rPr lang="en-US" sz="1000" dirty="0">
                <a:solidFill>
                  <a:schemeClr val="bg1">
                    <a:lumMod val="50000"/>
                  </a:schemeClr>
                </a:solidFill>
                <a:latin typeface="Bookman Old Style" panose="02050604050505020204" pitchFamily="18" charset="0"/>
              </a:rPr>
              <a:t>[10] D. R. Cox, Regression models and life-tables., Journal of the Royal Statistical Society (1972).</a:t>
            </a:r>
          </a:p>
          <a:p>
            <a:r>
              <a:rPr lang="en-US" sz="1000" dirty="0">
                <a:solidFill>
                  <a:schemeClr val="bg1">
                    <a:lumMod val="50000"/>
                  </a:schemeClr>
                </a:solidFill>
                <a:latin typeface="Bookman Old Style" panose="02050604050505020204" pitchFamily="18" charset="0"/>
              </a:rPr>
              <a:t>[11] W. R. Swindell, Accelerated failure time models provide a useful statistical framework for aging research, Experimental Gerontology https://doi.org/10.1016/j.exger.2008.10.005 (2009).</a:t>
            </a:r>
          </a:p>
          <a:p>
            <a:r>
              <a:rPr lang="en-US" sz="1000" dirty="0">
                <a:solidFill>
                  <a:schemeClr val="bg1">
                    <a:lumMod val="50000"/>
                  </a:schemeClr>
                </a:solidFill>
                <a:latin typeface="Bookman Old Style" panose="02050604050505020204" pitchFamily="18" charset="0"/>
              </a:rPr>
              <a:t>[12] H. </a:t>
            </a:r>
            <a:r>
              <a:rPr lang="en-US" sz="1000" dirty="0" err="1">
                <a:solidFill>
                  <a:schemeClr val="bg1">
                    <a:lumMod val="50000"/>
                  </a:schemeClr>
                </a:solidFill>
                <a:latin typeface="Bookman Old Style" panose="02050604050505020204" pitchFamily="18" charset="0"/>
              </a:rPr>
              <a:t>Ishwaran</a:t>
            </a:r>
            <a:r>
              <a:rPr lang="en-US" sz="1000" dirty="0">
                <a:solidFill>
                  <a:schemeClr val="bg1">
                    <a:lumMod val="50000"/>
                  </a:schemeClr>
                </a:solidFill>
                <a:latin typeface="Bookman Old Style" panose="02050604050505020204" pitchFamily="18" charset="0"/>
              </a:rPr>
              <a:t>, U. B. </a:t>
            </a:r>
            <a:r>
              <a:rPr lang="en-US" sz="1000" dirty="0" err="1">
                <a:solidFill>
                  <a:schemeClr val="bg1">
                    <a:lumMod val="50000"/>
                  </a:schemeClr>
                </a:solidFill>
                <a:latin typeface="Bookman Old Style" panose="02050604050505020204" pitchFamily="18" charset="0"/>
              </a:rPr>
              <a:t>Kogalur</a:t>
            </a:r>
            <a:r>
              <a:rPr lang="en-US" sz="1000" dirty="0">
                <a:solidFill>
                  <a:schemeClr val="bg1">
                    <a:lumMod val="50000"/>
                  </a:schemeClr>
                </a:solidFill>
                <a:latin typeface="Bookman Old Style" panose="02050604050505020204" pitchFamily="18" charset="0"/>
              </a:rPr>
              <a:t>, E. H. Blackstone, and M. S. Lauer, Random survival forests, The Annals of Applied Statistics https://doi.org/10.1214/08-AOAS169 (2008).</a:t>
            </a:r>
          </a:p>
          <a:p>
            <a:r>
              <a:rPr lang="en-US" sz="1000" dirty="0">
                <a:solidFill>
                  <a:schemeClr val="bg1">
                    <a:lumMod val="50000"/>
                  </a:schemeClr>
                </a:solidFill>
                <a:latin typeface="Bookman Old Style" panose="02050604050505020204" pitchFamily="18" charset="0"/>
              </a:rPr>
              <a:t>[13] C. Nagpal, X. R. Li, and A. </a:t>
            </a:r>
            <a:r>
              <a:rPr lang="en-US" sz="1000" dirty="0" err="1">
                <a:solidFill>
                  <a:schemeClr val="bg1">
                    <a:lumMod val="50000"/>
                  </a:schemeClr>
                </a:solidFill>
                <a:latin typeface="Bookman Old Style" panose="02050604050505020204" pitchFamily="18" charset="0"/>
              </a:rPr>
              <a:t>Dubrawski</a:t>
            </a:r>
            <a:r>
              <a:rPr lang="en-US" sz="1000" dirty="0">
                <a:solidFill>
                  <a:schemeClr val="bg1">
                    <a:lumMod val="50000"/>
                  </a:schemeClr>
                </a:solidFill>
                <a:latin typeface="Bookman Old Style" panose="02050604050505020204" pitchFamily="18" charset="0"/>
              </a:rPr>
              <a:t>, Deep survival machines: Fully parametric survival regression and representation learning for censored data with competing risks (2021), arXiv:2003.01176 [cs, stat]</a:t>
            </a:r>
          </a:p>
        </p:txBody>
      </p:sp>
      <p:sp>
        <p:nvSpPr>
          <p:cNvPr id="2" name="TextBox 1">
            <a:extLst>
              <a:ext uri="{FF2B5EF4-FFF2-40B4-BE49-F238E27FC236}">
                <a16:creationId xmlns:a16="http://schemas.microsoft.com/office/drawing/2014/main" id="{046F3CFD-2986-1D49-CF30-1010A642310E}"/>
              </a:ext>
            </a:extLst>
          </p:cNvPr>
          <p:cNvSpPr txBox="1"/>
          <p:nvPr/>
        </p:nvSpPr>
        <p:spPr>
          <a:xfrm>
            <a:off x="581980"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Traditional Fitters</a:t>
            </a:r>
            <a:endParaRPr lang="en-GB" dirty="0">
              <a:solidFill>
                <a:schemeClr val="bg1"/>
              </a:solidFill>
              <a:latin typeface="Bookman Old Style" panose="02050604050505020204" pitchFamily="18" charset="0"/>
            </a:endParaRPr>
          </a:p>
        </p:txBody>
      </p:sp>
      <p:sp>
        <p:nvSpPr>
          <p:cNvPr id="5" name="TextBox 4">
            <a:extLst>
              <a:ext uri="{FF2B5EF4-FFF2-40B4-BE49-F238E27FC236}">
                <a16:creationId xmlns:a16="http://schemas.microsoft.com/office/drawing/2014/main" id="{45347B9D-CA60-B265-36EF-BDC369DA07C3}"/>
              </a:ext>
            </a:extLst>
          </p:cNvPr>
          <p:cNvSpPr txBox="1"/>
          <p:nvPr/>
        </p:nvSpPr>
        <p:spPr>
          <a:xfrm>
            <a:off x="4399101"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Deep Learning Fitters</a:t>
            </a:r>
            <a:endParaRPr lang="en-GB"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FE979278-773D-03A3-FBC7-018ADE4C03BA}"/>
              </a:ext>
            </a:extLst>
          </p:cNvPr>
          <p:cNvSpPr txBox="1"/>
          <p:nvPr/>
        </p:nvSpPr>
        <p:spPr>
          <a:xfrm>
            <a:off x="8216223"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Proposed Fitters</a:t>
            </a:r>
            <a:endParaRPr lang="en-GB" dirty="0">
              <a:solidFill>
                <a:schemeClr val="bg1"/>
              </a:solidFill>
              <a:latin typeface="Bookman Old Style" panose="02050604050505020204" pitchFamily="18" charset="0"/>
            </a:endParaRPr>
          </a:p>
        </p:txBody>
      </p:sp>
      <p:sp>
        <p:nvSpPr>
          <p:cNvPr id="11" name="TextBox 10">
            <a:extLst>
              <a:ext uri="{FF2B5EF4-FFF2-40B4-BE49-F238E27FC236}">
                <a16:creationId xmlns:a16="http://schemas.microsoft.com/office/drawing/2014/main" id="{DAED56F8-59B1-13A5-E1D5-5F8B7425DDF3}"/>
              </a:ext>
            </a:extLst>
          </p:cNvPr>
          <p:cNvSpPr txBox="1"/>
          <p:nvPr/>
        </p:nvSpPr>
        <p:spPr>
          <a:xfrm>
            <a:off x="581980" y="2461190"/>
            <a:ext cx="3393801" cy="738664"/>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Cox Proportional Hazards[10]</a:t>
            </a:r>
          </a:p>
          <a:p>
            <a:r>
              <a:rPr lang="en-US" sz="1400" dirty="0">
                <a:solidFill>
                  <a:schemeClr val="bg1"/>
                </a:solidFill>
                <a:latin typeface="Bookman Old Style" panose="02050604050505020204" pitchFamily="18" charset="0"/>
              </a:rPr>
              <a:t>Weibull Accelerated Failure Time[11]</a:t>
            </a:r>
          </a:p>
          <a:p>
            <a:r>
              <a:rPr lang="en-US" sz="1400" dirty="0">
                <a:solidFill>
                  <a:schemeClr val="bg1"/>
                </a:solidFill>
                <a:latin typeface="Bookman Old Style" panose="02050604050505020204" pitchFamily="18" charset="0"/>
              </a:rPr>
              <a:t>Random Survival Forest[12]</a:t>
            </a:r>
            <a:endParaRPr lang="en-GB" sz="1400" dirty="0">
              <a:solidFill>
                <a:schemeClr val="bg1"/>
              </a:solidFill>
              <a:latin typeface="Bookman Old Style" panose="02050604050505020204" pitchFamily="18" charset="0"/>
            </a:endParaRPr>
          </a:p>
        </p:txBody>
      </p:sp>
      <p:sp>
        <p:nvSpPr>
          <p:cNvPr id="14" name="TextBox 13">
            <a:extLst>
              <a:ext uri="{FF2B5EF4-FFF2-40B4-BE49-F238E27FC236}">
                <a16:creationId xmlns:a16="http://schemas.microsoft.com/office/drawing/2014/main" id="{35F62919-7A64-A3A1-1EDD-AD9D490C8F47}"/>
              </a:ext>
            </a:extLst>
          </p:cNvPr>
          <p:cNvSpPr txBox="1"/>
          <p:nvPr/>
        </p:nvSpPr>
        <p:spPr>
          <a:xfrm>
            <a:off x="439910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Deep Survival Machines [12]</a:t>
            </a:r>
          </a:p>
          <a:p>
            <a:r>
              <a:rPr lang="en-US" sz="1400" dirty="0" err="1">
                <a:solidFill>
                  <a:schemeClr val="bg1"/>
                </a:solidFill>
                <a:latin typeface="Bookman Old Style" panose="02050604050505020204" pitchFamily="18" charset="0"/>
              </a:rPr>
              <a:t>PyCox</a:t>
            </a:r>
            <a:r>
              <a:rPr lang="en-US" sz="1400" dirty="0">
                <a:solidFill>
                  <a:schemeClr val="bg1"/>
                </a:solidFill>
                <a:latin typeface="Bookman Old Style" panose="02050604050505020204" pitchFamily="18" charset="0"/>
              </a:rPr>
              <a:t> with Logistic Hazards*[8]</a:t>
            </a:r>
            <a:endParaRPr lang="en-GB" sz="1400" dirty="0">
              <a:solidFill>
                <a:schemeClr val="bg1"/>
              </a:solidFill>
              <a:latin typeface="Bookman Old Style" panose="02050604050505020204" pitchFamily="18" charset="0"/>
            </a:endParaRPr>
          </a:p>
        </p:txBody>
      </p:sp>
      <p:sp>
        <p:nvSpPr>
          <p:cNvPr id="17" name="TextBox 16">
            <a:extLst>
              <a:ext uri="{FF2B5EF4-FFF2-40B4-BE49-F238E27FC236}">
                <a16:creationId xmlns:a16="http://schemas.microsoft.com/office/drawing/2014/main" id="{62F13929-6C42-E4B2-D9CA-FD4E8EC77258}"/>
              </a:ext>
            </a:extLst>
          </p:cNvPr>
          <p:cNvSpPr txBox="1"/>
          <p:nvPr/>
        </p:nvSpPr>
        <p:spPr>
          <a:xfrm>
            <a:off x="821622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Time-Invariant Survival</a:t>
            </a:r>
          </a:p>
          <a:p>
            <a:r>
              <a:rPr lang="en-US" sz="1400" dirty="0">
                <a:solidFill>
                  <a:schemeClr val="bg1"/>
                </a:solidFill>
                <a:latin typeface="Bookman Old Style" panose="02050604050505020204" pitchFamily="18" charset="0"/>
              </a:rPr>
              <a:t>Time-Variant Survival</a:t>
            </a:r>
            <a:endParaRPr lang="en-GB" sz="1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1934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a:t>
            </a:r>
          </a:p>
        </p:txBody>
      </p:sp>
      <p:graphicFrame>
        <p:nvGraphicFramePr>
          <p:cNvPr id="9" name="Table 9">
            <a:extLst>
              <a:ext uri="{FF2B5EF4-FFF2-40B4-BE49-F238E27FC236}">
                <a16:creationId xmlns:a16="http://schemas.microsoft.com/office/drawing/2014/main" id="{6B7F7828-E476-0358-9D50-86C1F80C2303}"/>
              </a:ext>
            </a:extLst>
          </p:cNvPr>
          <p:cNvGraphicFramePr>
            <a:graphicFrameLocks noGrp="1"/>
          </p:cNvGraphicFramePr>
          <p:nvPr>
            <p:extLst>
              <p:ext uri="{D42A27DB-BD31-4B8C-83A1-F6EECF244321}">
                <p14:modId xmlns:p14="http://schemas.microsoft.com/office/powerpoint/2010/main" val="2382505110"/>
              </p:ext>
            </p:extLst>
          </p:nvPr>
        </p:nvGraphicFramePr>
        <p:xfrm>
          <a:off x="2546639" y="2354580"/>
          <a:ext cx="7098722" cy="2148840"/>
        </p:xfrm>
        <a:graphic>
          <a:graphicData uri="http://schemas.openxmlformats.org/drawingml/2006/table">
            <a:tbl>
              <a:tblPr firstRow="1" bandRow="1">
                <a:tableStyleId>{2D5ABB26-0587-4C30-8999-92F81FD0307C}</a:tableStyleId>
              </a:tblPr>
              <a:tblGrid>
                <a:gridCol w="2520143">
                  <a:extLst>
                    <a:ext uri="{9D8B030D-6E8A-4147-A177-3AD203B41FA5}">
                      <a16:colId xmlns:a16="http://schemas.microsoft.com/office/drawing/2014/main" val="2219782597"/>
                    </a:ext>
                  </a:extLst>
                </a:gridCol>
                <a:gridCol w="2416493">
                  <a:extLst>
                    <a:ext uri="{9D8B030D-6E8A-4147-A177-3AD203B41FA5}">
                      <a16:colId xmlns:a16="http://schemas.microsoft.com/office/drawing/2014/main" val="1897785242"/>
                    </a:ext>
                  </a:extLst>
                </a:gridCol>
                <a:gridCol w="2162086">
                  <a:extLst>
                    <a:ext uri="{9D8B030D-6E8A-4147-A177-3AD203B41FA5}">
                      <a16:colId xmlns:a16="http://schemas.microsoft.com/office/drawing/2014/main" val="1757046215"/>
                    </a:ext>
                  </a:extLst>
                </a:gridCol>
              </a:tblGrid>
              <a:tr h="147725">
                <a:tc>
                  <a:txBody>
                    <a:bodyPr/>
                    <a:lstStyle/>
                    <a:p>
                      <a:pPr algn="ctr"/>
                      <a:r>
                        <a:rPr lang="en-US" sz="1600" b="1" dirty="0">
                          <a:solidFill>
                            <a:schemeClr val="bg1"/>
                          </a:solidFill>
                          <a:latin typeface="Bookman Old Style" panose="02050604050505020204" pitchFamily="18" charset="0"/>
                        </a:rPr>
                        <a:t>Model</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C-index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IBS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5201128"/>
                  </a:ext>
                </a:extLst>
              </a:tr>
              <a:tr h="187083">
                <a:tc>
                  <a:txBody>
                    <a:bodyPr/>
                    <a:lstStyle/>
                    <a:p>
                      <a:pPr algn="ctr"/>
                      <a:r>
                        <a:rPr lang="en-US" sz="1100" dirty="0">
                          <a:solidFill>
                            <a:schemeClr val="bg1"/>
                          </a:solidFill>
                          <a:latin typeface="Bookman Old Style" panose="02050604050505020204" pitchFamily="18" charset="0"/>
                        </a:rPr>
                        <a:t>Cox Proportional Hazards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94255404"/>
                  </a:ext>
                </a:extLst>
              </a:tr>
              <a:tr h="175831">
                <a:tc>
                  <a:txBody>
                    <a:bodyPr/>
                    <a:lstStyle/>
                    <a:p>
                      <a:pPr algn="ctr"/>
                      <a:r>
                        <a:rPr lang="en-US" sz="1100" dirty="0">
                          <a:solidFill>
                            <a:schemeClr val="bg1"/>
                          </a:solidFill>
                          <a:latin typeface="Bookman Old Style" panose="02050604050505020204" pitchFamily="18" charset="0"/>
                        </a:rPr>
                        <a:t>Weibull Accelerated Failure</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9808547"/>
                  </a:ext>
                </a:extLst>
              </a:tr>
              <a:tr h="0">
                <a:tc>
                  <a:txBody>
                    <a:bodyPr/>
                    <a:lstStyle/>
                    <a:p>
                      <a:pPr algn="ctr"/>
                      <a:r>
                        <a:rPr lang="en-US" sz="1100" dirty="0">
                          <a:solidFill>
                            <a:schemeClr val="bg1"/>
                          </a:solidFill>
                          <a:latin typeface="Bookman Old Style" panose="02050604050505020204" pitchFamily="18" charset="0"/>
                        </a:rPr>
                        <a:t>Random Survival Forest</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0.6911 (0.6855, 0.6973)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0.2013 (0.1998, 0.2024)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54217565"/>
                  </a:ext>
                </a:extLst>
              </a:tr>
              <a:tr h="185420">
                <a:tc>
                  <a:txBody>
                    <a:bodyPr/>
                    <a:lstStyle/>
                    <a:p>
                      <a:pPr algn="ctr"/>
                      <a:r>
                        <a:rPr lang="en-US" sz="1100" dirty="0" err="1">
                          <a:solidFill>
                            <a:schemeClr val="bg1"/>
                          </a:solidFill>
                          <a:latin typeface="Bookman Old Style" panose="02050604050505020204" pitchFamily="18" charset="0"/>
                        </a:rPr>
                        <a:t>PyCox</a:t>
                      </a:r>
                      <a:r>
                        <a:rPr lang="en-US" sz="1100" dirty="0">
                          <a:solidFill>
                            <a:schemeClr val="bg1"/>
                          </a:solidFill>
                          <a:latin typeface="Bookman Old Style" panose="02050604050505020204" pitchFamily="18" charset="0"/>
                        </a:rPr>
                        <a:t> Logistic Hazard</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0.5984 (0.5723, 0.6104)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0.1768 (0.1751, 0.1778)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7224698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Bookman Old Style" panose="02050604050505020204" pitchFamily="18" charset="0"/>
                        </a:rPr>
                        <a:t>Deep Survival Machines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0.6498 (0.6016, 0.6598)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0.2739 (0.2651, 0.2834)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06393207"/>
                  </a:ext>
                </a:extLst>
              </a:tr>
              <a:tr h="185420">
                <a:tc>
                  <a:txBody>
                    <a:bodyPr/>
                    <a:lstStyle/>
                    <a:p>
                      <a:pPr algn="ctr"/>
                      <a:r>
                        <a:rPr lang="en-US" sz="1100" dirty="0">
                          <a:solidFill>
                            <a:schemeClr val="bg1"/>
                          </a:solidFill>
                          <a:latin typeface="Bookman Old Style" panose="02050604050505020204" pitchFamily="18" charset="0"/>
                        </a:rPr>
                        <a:t>Time-Invariant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0.6903 (0.6789, 0.6994)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0.4030 (0.3937, 0.4090)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0109288"/>
                  </a:ext>
                </a:extLst>
              </a:tr>
              <a:tr h="185420">
                <a:tc>
                  <a:txBody>
                    <a:bodyPr/>
                    <a:lstStyle/>
                    <a:p>
                      <a:pPr algn="ctr"/>
                      <a:r>
                        <a:rPr lang="en-US" sz="1100" dirty="0">
                          <a:solidFill>
                            <a:schemeClr val="bg1"/>
                          </a:solidFill>
                          <a:latin typeface="Bookman Old Style" panose="02050604050505020204" pitchFamily="18" charset="0"/>
                        </a:rPr>
                        <a:t>Time-Variant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0.7301 (0.7263 , 0.7352)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0.4039 (0.3981, 0.4072)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26678750"/>
                  </a:ext>
                </a:extLst>
              </a:tr>
            </a:tbl>
          </a:graphicData>
        </a:graphic>
      </p:graphicFrame>
    </p:spTree>
    <p:extLst>
      <p:ext uri="{BB962C8B-B14F-4D97-AF65-F5344CB8AC3E}">
        <p14:creationId xmlns:p14="http://schemas.microsoft.com/office/powerpoint/2010/main" val="38115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a:t>
            </a:r>
          </a:p>
        </p:txBody>
      </p:sp>
      <p:pic>
        <p:nvPicPr>
          <p:cNvPr id="6" name="Picture 5">
            <a:extLst>
              <a:ext uri="{FF2B5EF4-FFF2-40B4-BE49-F238E27FC236}">
                <a16:creationId xmlns:a16="http://schemas.microsoft.com/office/drawing/2014/main" id="{A66E7C62-760C-52C3-A4BE-AAC3E21498D8}"/>
              </a:ext>
            </a:extLst>
          </p:cNvPr>
          <p:cNvPicPr>
            <a:picLocks noChangeAspect="1"/>
          </p:cNvPicPr>
          <p:nvPr/>
        </p:nvPicPr>
        <p:blipFill>
          <a:blip r:embed="rId3"/>
          <a:stretch>
            <a:fillRect/>
          </a:stretch>
        </p:blipFill>
        <p:spPr>
          <a:xfrm>
            <a:off x="649538" y="1609184"/>
            <a:ext cx="10677586" cy="3801016"/>
          </a:xfrm>
          <a:prstGeom prst="rect">
            <a:avLst/>
          </a:prstGeom>
        </p:spPr>
      </p:pic>
      <p:sp>
        <p:nvSpPr>
          <p:cNvPr id="10" name="TextBox 9">
            <a:extLst>
              <a:ext uri="{FF2B5EF4-FFF2-40B4-BE49-F238E27FC236}">
                <a16:creationId xmlns:a16="http://schemas.microsoft.com/office/drawing/2014/main" id="{653C8CFB-A2CC-A084-36A5-26249EDC26B2}"/>
              </a:ext>
            </a:extLst>
          </p:cNvPr>
          <p:cNvSpPr txBox="1"/>
          <p:nvPr/>
        </p:nvSpPr>
        <p:spPr>
          <a:xfrm>
            <a:off x="1666875" y="5606235"/>
            <a:ext cx="9544050" cy="307777"/>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Distribution of c-index shows high discriminatory power for Time-Invariant and Time-Variant models</a:t>
            </a:r>
            <a:endParaRPr lang="en-GB" sz="1400" dirty="0">
              <a:solidFill>
                <a:schemeClr val="bg1"/>
              </a:solidFill>
              <a:latin typeface="Bookman Old Style" panose="02050604050505020204" pitchFamily="18" charset="0"/>
            </a:endParaRPr>
          </a:p>
        </p:txBody>
      </p:sp>
      <p:sp>
        <p:nvSpPr>
          <p:cNvPr id="13" name="TextBox 12">
            <a:extLst>
              <a:ext uri="{FF2B5EF4-FFF2-40B4-BE49-F238E27FC236}">
                <a16:creationId xmlns:a16="http://schemas.microsoft.com/office/drawing/2014/main" id="{2C2F3A72-3508-A90D-2BF3-A9A28C304F93}"/>
              </a:ext>
            </a:extLst>
          </p:cNvPr>
          <p:cNvSpPr txBox="1"/>
          <p:nvPr/>
        </p:nvSpPr>
        <p:spPr>
          <a:xfrm>
            <a:off x="1587500" y="1743075"/>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Tree>
    <p:extLst>
      <p:ext uri="{BB962C8B-B14F-4D97-AF65-F5344CB8AC3E}">
        <p14:creationId xmlns:p14="http://schemas.microsoft.com/office/powerpoint/2010/main" val="271174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1943</Words>
  <Application>Microsoft Office PowerPoint</Application>
  <PresentationFormat>Widescreen</PresentationFormat>
  <Paragraphs>165</Paragraphs>
  <Slides>15</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Calibri Light</vt:lpstr>
      <vt:lpstr>Cambria Math</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 Sen</dc:creator>
  <cp:lastModifiedBy>Souradeep Sen</cp:lastModifiedBy>
  <cp:revision>46</cp:revision>
  <dcterms:created xsi:type="dcterms:W3CDTF">2023-08-09T09:40:06Z</dcterms:created>
  <dcterms:modified xsi:type="dcterms:W3CDTF">2023-08-10T13:20:16Z</dcterms:modified>
</cp:coreProperties>
</file>