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6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Lst>
        </p14:section>
        <p14:section name="Contents" id="{2F4FBADC-4A63-4A4A-B024-7D23DBEEAD8D}">
          <p14:sldIdLst>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63"/>
          </p14:sldIdLst>
        </p14:section>
        <p14:section name="Archive" id="{CEF68174-487A-4A62-AC8D-E29553488953}">
          <p14:sldIdLst>
            <p14:sldId id="262"/>
          </p14:sldIdLst>
        </p14:section>
      </p14:sectionLst>
    </p:ext>
    <p:ext uri="{EFAFB233-063F-42B5-8137-9DF3F51BA10A}">
      <p15:sldGuideLst xmlns:p15="http://schemas.microsoft.com/office/powerpoint/2012/main">
        <p15:guide id="1" orient="horz" pos="1248" userDrawn="1">
          <p15:clr>
            <a:srgbClr val="A4A3A4"/>
          </p15:clr>
        </p15:guide>
        <p15:guide id="2" pos="7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3390" autoAdjust="0"/>
  </p:normalViewPr>
  <p:slideViewPr>
    <p:cSldViewPr snapToGrid="0" showGuides="1">
      <p:cViewPr>
        <p:scale>
          <a:sx n="50" d="100"/>
          <a:sy n="50" d="100"/>
        </p:scale>
        <p:origin x="1095" y="171"/>
      </p:cViewPr>
      <p:guideLst>
        <p:guide orient="horz" pos="1248"/>
        <p:guide pos="7128"/>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10/08/2023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&amp; Obj need to be written better</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Cox PH is fitted by max partial likelihood</a:t>
            </a:r>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4</a:t>
            </a:fld>
            <a:endParaRPr lang="en-GB"/>
          </a:p>
        </p:txBody>
      </p:sp>
    </p:spTree>
    <p:extLst>
      <p:ext uri="{BB962C8B-B14F-4D97-AF65-F5344CB8AC3E}">
        <p14:creationId xmlns:p14="http://schemas.microsoft.com/office/powerpoint/2010/main" val="19086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grpSp>
        <p:nvGrpSpPr>
          <p:cNvPr id="71" name="Group 70">
            <a:extLst>
              <a:ext uri="{FF2B5EF4-FFF2-40B4-BE49-F238E27FC236}">
                <a16:creationId xmlns:a16="http://schemas.microsoft.com/office/drawing/2014/main" id="{C2324E3D-74E8-5CFB-5F32-679119304651}"/>
              </a:ext>
            </a:extLst>
          </p:cNvPr>
          <p:cNvGrpSpPr/>
          <p:nvPr/>
        </p:nvGrpSpPr>
        <p:grpSpPr>
          <a:xfrm>
            <a:off x="6497889" y="2794159"/>
            <a:ext cx="3611214" cy="2795377"/>
            <a:chOff x="6497889" y="2058839"/>
            <a:chExt cx="4561140" cy="3530698"/>
          </a:xfrm>
        </p:grpSpPr>
        <p:pic>
          <p:nvPicPr>
            <p:cNvPr id="69" name="Picture 68">
              <a:extLst>
                <a:ext uri="{FF2B5EF4-FFF2-40B4-BE49-F238E27FC236}">
                  <a16:creationId xmlns:a16="http://schemas.microsoft.com/office/drawing/2014/main" id="{4646C761-E25A-AD73-69AD-F876E1C25073}"/>
                </a:ext>
              </a:extLst>
            </p:cNvPr>
            <p:cNvPicPr>
              <a:picLocks noChangeAspect="1"/>
            </p:cNvPicPr>
            <p:nvPr/>
          </p:nvPicPr>
          <p:blipFill>
            <a:blip r:embed="rId2"/>
            <a:stretch>
              <a:fillRect/>
            </a:stretch>
          </p:blipFill>
          <p:spPr>
            <a:xfrm>
              <a:off x="7798596" y="2058839"/>
              <a:ext cx="3260433" cy="2454483"/>
            </a:xfrm>
            <a:prstGeom prst="rect">
              <a:avLst/>
            </a:prstGeom>
          </p:spPr>
        </p:pic>
        <p:pic>
          <p:nvPicPr>
            <p:cNvPr id="2" name="Picture 1">
              <a:extLst>
                <a:ext uri="{FF2B5EF4-FFF2-40B4-BE49-F238E27FC236}">
                  <a16:creationId xmlns:a16="http://schemas.microsoft.com/office/drawing/2014/main" id="{B98D2CF8-676C-4C7B-1F02-96537327FB74}"/>
                </a:ext>
              </a:extLst>
            </p:cNvPr>
            <p:cNvPicPr>
              <a:picLocks noChangeAspect="1"/>
            </p:cNvPicPr>
            <p:nvPr/>
          </p:nvPicPr>
          <p:blipFill>
            <a:blip r:embed="rId3"/>
            <a:stretch>
              <a:fillRect/>
            </a:stretch>
          </p:blipFill>
          <p:spPr>
            <a:xfrm>
              <a:off x="6497889" y="3099507"/>
              <a:ext cx="3315900" cy="2490030"/>
            </a:xfrm>
            <a:prstGeom prst="rect">
              <a:avLst/>
            </a:prstGeom>
          </p:spPr>
        </p:pic>
      </p:grpSp>
      <p:grpSp>
        <p:nvGrpSpPr>
          <p:cNvPr id="3" name="Group 2">
            <a:extLst>
              <a:ext uri="{FF2B5EF4-FFF2-40B4-BE49-F238E27FC236}">
                <a16:creationId xmlns:a16="http://schemas.microsoft.com/office/drawing/2014/main" id="{8CA01892-2147-E438-1903-2CC0F531DF59}"/>
              </a:ext>
            </a:extLst>
          </p:cNvPr>
          <p:cNvGrpSpPr/>
          <p:nvPr/>
        </p:nvGrpSpPr>
        <p:grpSpPr>
          <a:xfrm>
            <a:off x="2155848" y="3572323"/>
            <a:ext cx="3318852" cy="1861551"/>
            <a:chOff x="651050" y="2515246"/>
            <a:chExt cx="3318852" cy="1861551"/>
          </a:xfrm>
        </p:grpSpPr>
        <p:grpSp>
          <p:nvGrpSpPr>
            <p:cNvPr id="4" name="Group 3">
              <a:extLst>
                <a:ext uri="{FF2B5EF4-FFF2-40B4-BE49-F238E27FC236}">
                  <a16:creationId xmlns:a16="http://schemas.microsoft.com/office/drawing/2014/main" id="{EFB5F3FC-42AF-234E-FB1D-02469445DA7D}"/>
                </a:ext>
              </a:extLst>
            </p:cNvPr>
            <p:cNvGrpSpPr/>
            <p:nvPr/>
          </p:nvGrpSpPr>
          <p:grpSpPr>
            <a:xfrm>
              <a:off x="1392897" y="2515246"/>
              <a:ext cx="2138421" cy="1723052"/>
              <a:chOff x="1015526" y="2507989"/>
              <a:chExt cx="2138421" cy="1723052"/>
            </a:xfrm>
          </p:grpSpPr>
          <p:grpSp>
            <p:nvGrpSpPr>
              <p:cNvPr id="12" name="Group 11">
                <a:extLst>
                  <a:ext uri="{FF2B5EF4-FFF2-40B4-BE49-F238E27FC236}">
                    <a16:creationId xmlns:a16="http://schemas.microsoft.com/office/drawing/2014/main" id="{FA83976E-9A84-0036-5560-3A83660C10B4}"/>
                  </a:ext>
                </a:extLst>
              </p:cNvPr>
              <p:cNvGrpSpPr/>
              <p:nvPr/>
            </p:nvGrpSpPr>
            <p:grpSpPr>
              <a:xfrm>
                <a:off x="1015526" y="2507989"/>
                <a:ext cx="196554" cy="1723052"/>
                <a:chOff x="863126" y="2290274"/>
                <a:chExt cx="196554" cy="1723052"/>
              </a:xfrm>
            </p:grpSpPr>
            <p:sp>
              <p:nvSpPr>
                <p:cNvPr id="62" name="Oval 61">
                  <a:extLst>
                    <a:ext uri="{FF2B5EF4-FFF2-40B4-BE49-F238E27FC236}">
                      <a16:creationId xmlns:a16="http://schemas.microsoft.com/office/drawing/2014/main" id="{F60D3C4D-A9C4-BD9A-5BBB-83DBA398E4B5}"/>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842B91ED-E2EE-5583-DD5F-B8441D093D1B}"/>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5B3B20A-4521-D9A2-5DE3-276A637B5BB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F99E2F-B4E3-F7F6-A767-5FEBF9DF3C15}"/>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a:extLst>
                    <a:ext uri="{FF2B5EF4-FFF2-40B4-BE49-F238E27FC236}">
                      <a16:creationId xmlns:a16="http://schemas.microsoft.com/office/drawing/2014/main" id="{B8FC1419-CA7E-9402-8665-D86EAEF6386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3" name="Group 12">
                <a:extLst>
                  <a:ext uri="{FF2B5EF4-FFF2-40B4-BE49-F238E27FC236}">
                    <a16:creationId xmlns:a16="http://schemas.microsoft.com/office/drawing/2014/main" id="{4971F21F-0CC7-E377-8CD5-740121C75FD3}"/>
                  </a:ext>
                </a:extLst>
              </p:cNvPr>
              <p:cNvGrpSpPr/>
              <p:nvPr/>
            </p:nvGrpSpPr>
            <p:grpSpPr>
              <a:xfrm>
                <a:off x="1680916" y="2666936"/>
                <a:ext cx="196554" cy="1332513"/>
                <a:chOff x="1690441" y="2507989"/>
                <a:chExt cx="196554" cy="1332513"/>
              </a:xfrm>
            </p:grpSpPr>
            <p:sp>
              <p:nvSpPr>
                <p:cNvPr id="58" name="Oval 57">
                  <a:extLst>
                    <a:ext uri="{FF2B5EF4-FFF2-40B4-BE49-F238E27FC236}">
                      <a16:creationId xmlns:a16="http://schemas.microsoft.com/office/drawing/2014/main" id="{D875B936-AE3D-03A8-2AA8-4EEE158C1497}"/>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264CB49E-C266-3F3A-3A3F-3605BE1D9BDD}"/>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3B3155B-E61B-C196-E673-53812EB2CCF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2B6E7C0A-8963-0B2A-AB84-D85A27CCA661}"/>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4" name="Group 13">
                <a:extLst>
                  <a:ext uri="{FF2B5EF4-FFF2-40B4-BE49-F238E27FC236}">
                    <a16:creationId xmlns:a16="http://schemas.microsoft.com/office/drawing/2014/main" id="{09D649D0-44CC-6B7A-5DAB-AF931A3810B0}"/>
                  </a:ext>
                </a:extLst>
              </p:cNvPr>
              <p:cNvGrpSpPr/>
              <p:nvPr/>
            </p:nvGrpSpPr>
            <p:grpSpPr>
              <a:xfrm>
                <a:off x="2256090" y="2666936"/>
                <a:ext cx="196554" cy="1332513"/>
                <a:chOff x="1690441" y="2507989"/>
                <a:chExt cx="196554" cy="1332513"/>
              </a:xfrm>
            </p:grpSpPr>
            <p:sp>
              <p:nvSpPr>
                <p:cNvPr id="54" name="Oval 53">
                  <a:extLst>
                    <a:ext uri="{FF2B5EF4-FFF2-40B4-BE49-F238E27FC236}">
                      <a16:creationId xmlns:a16="http://schemas.microsoft.com/office/drawing/2014/main" id="{F66359CB-D6F2-CE56-43EC-23BA7CE9EC0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D861332E-F66D-F878-4BE3-8A543B984A46}"/>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0A5D2ED-35BC-1FAF-7DBE-78F10A7BCFD2}"/>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A102432-9976-BDD1-59C8-BB15CD605E36}"/>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5" name="Group 14">
                <a:extLst>
                  <a:ext uri="{FF2B5EF4-FFF2-40B4-BE49-F238E27FC236}">
                    <a16:creationId xmlns:a16="http://schemas.microsoft.com/office/drawing/2014/main" id="{88AE0F86-845F-EE5C-98A7-E868A2E6619D}"/>
                  </a:ext>
                </a:extLst>
              </p:cNvPr>
              <p:cNvGrpSpPr/>
              <p:nvPr/>
            </p:nvGrpSpPr>
            <p:grpSpPr>
              <a:xfrm>
                <a:off x="2957393" y="2507989"/>
                <a:ext cx="196554" cy="1723052"/>
                <a:chOff x="863126" y="2290274"/>
                <a:chExt cx="196554" cy="1723052"/>
              </a:xfrm>
            </p:grpSpPr>
            <p:sp>
              <p:nvSpPr>
                <p:cNvPr id="49" name="Oval 48">
                  <a:extLst>
                    <a:ext uri="{FF2B5EF4-FFF2-40B4-BE49-F238E27FC236}">
                      <a16:creationId xmlns:a16="http://schemas.microsoft.com/office/drawing/2014/main" id="{BCE9263A-2D95-9ED9-1083-F072CCBDFE10}"/>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13B6D43-E897-9507-51F9-B0EED1E51040}"/>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2B4655F-2EE1-172A-DCB1-22D48E4818D2}"/>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2DFAB12-B57F-94C9-2389-344967509DBF}"/>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FE93812B-0774-E5F9-90E1-3B0185522F18}"/>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6" name="Straight Connector 15">
                <a:extLst>
                  <a:ext uri="{FF2B5EF4-FFF2-40B4-BE49-F238E27FC236}">
                    <a16:creationId xmlns:a16="http://schemas.microsoft.com/office/drawing/2014/main" id="{C89404EE-C2C3-1453-4C50-B690AFB45A68}"/>
                  </a:ext>
                </a:extLst>
              </p:cNvPr>
              <p:cNvCxnSpPr>
                <a:cxnSpLocks/>
                <a:stCxn id="62" idx="6"/>
                <a:endCxn id="58"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9CD423-9E36-C66A-8B71-0154E5DF0D06}"/>
                  </a:ext>
                </a:extLst>
              </p:cNvPr>
              <p:cNvCxnSpPr>
                <a:stCxn id="62" idx="6"/>
                <a:endCxn id="59"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B42BB4-E4CF-A21B-A5C6-2FEA6AAF5947}"/>
                  </a:ext>
                </a:extLst>
              </p:cNvPr>
              <p:cNvCxnSpPr>
                <a:cxnSpLocks/>
                <a:stCxn id="62" idx="6"/>
                <a:endCxn id="60"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6A809-D6DA-DCD2-E97C-4757B9B8AC1F}"/>
                  </a:ext>
                </a:extLst>
              </p:cNvPr>
              <p:cNvCxnSpPr>
                <a:cxnSpLocks/>
                <a:stCxn id="63" idx="6"/>
                <a:endCxn id="58"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CA490C-CE1B-09E7-1CB9-1FF18374BF12}"/>
                  </a:ext>
                </a:extLst>
              </p:cNvPr>
              <p:cNvCxnSpPr>
                <a:cxnSpLocks/>
                <a:stCxn id="63" idx="6"/>
                <a:endCxn id="59"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EC187A-7959-CEE6-837E-47A450487098}"/>
                  </a:ext>
                </a:extLst>
              </p:cNvPr>
              <p:cNvCxnSpPr>
                <a:cxnSpLocks/>
                <a:stCxn id="63" idx="7"/>
                <a:endCxn id="60"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20346-AA76-5F11-DCD1-4D9F470C0785}"/>
                  </a:ext>
                </a:extLst>
              </p:cNvPr>
              <p:cNvCxnSpPr>
                <a:cxnSpLocks/>
                <a:stCxn id="64" idx="6"/>
                <a:endCxn id="58"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6438A6-A3C1-84D6-26CF-8CB0F7032236}"/>
                  </a:ext>
                </a:extLst>
              </p:cNvPr>
              <p:cNvCxnSpPr>
                <a:cxnSpLocks/>
                <a:stCxn id="64" idx="6"/>
                <a:endCxn id="59"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6BC9DE-A4D8-F217-923C-C01C38761357}"/>
                  </a:ext>
                </a:extLst>
              </p:cNvPr>
              <p:cNvCxnSpPr>
                <a:cxnSpLocks/>
                <a:stCxn id="64" idx="6"/>
                <a:endCxn id="60"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0D05F-F2A9-A61C-CB35-8966F3DF6B38}"/>
                  </a:ext>
                </a:extLst>
              </p:cNvPr>
              <p:cNvCxnSpPr>
                <a:cxnSpLocks/>
                <a:stCxn id="65" idx="6"/>
                <a:endCxn id="58"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97A617-7A42-EB07-0A10-D02D3495C284}"/>
                  </a:ext>
                </a:extLst>
              </p:cNvPr>
              <p:cNvCxnSpPr>
                <a:cxnSpLocks/>
                <a:stCxn id="65" idx="6"/>
                <a:endCxn id="59"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A04AF7-723C-534C-5569-A9ADD035F832}"/>
                  </a:ext>
                </a:extLst>
              </p:cNvPr>
              <p:cNvCxnSpPr>
                <a:cxnSpLocks/>
                <a:stCxn id="65" idx="6"/>
                <a:endCxn id="60"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8B8132-1260-2A85-3270-E89A4FAE3035}"/>
                  </a:ext>
                </a:extLst>
              </p:cNvPr>
              <p:cNvCxnSpPr>
                <a:cxnSpLocks/>
                <a:stCxn id="58" idx="6"/>
                <a:endCxn id="54"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C2401-2B5D-62F0-5AD4-EC2F2FF49F63}"/>
                  </a:ext>
                </a:extLst>
              </p:cNvPr>
              <p:cNvCxnSpPr>
                <a:cxnSpLocks/>
                <a:stCxn id="58" idx="6"/>
                <a:endCxn id="55"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A6A97-A3B1-A7A0-7CF0-90E87A2C8DA5}"/>
                  </a:ext>
                </a:extLst>
              </p:cNvPr>
              <p:cNvCxnSpPr>
                <a:cxnSpLocks/>
                <a:stCxn id="58" idx="6"/>
                <a:endCxn id="56"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0A1F979-7EA5-2029-CBD5-AE18DB2391F9}"/>
                  </a:ext>
                </a:extLst>
              </p:cNvPr>
              <p:cNvCxnSpPr>
                <a:cxnSpLocks/>
                <a:stCxn id="59" idx="6"/>
                <a:endCxn id="54"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C9AB9-747A-CBC0-FF29-EACB19486BD8}"/>
                  </a:ext>
                </a:extLst>
              </p:cNvPr>
              <p:cNvCxnSpPr>
                <a:cxnSpLocks/>
                <a:stCxn id="59" idx="6"/>
                <a:endCxn id="55"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C4C71D-DA1F-2362-565E-96128617F7C0}"/>
                  </a:ext>
                </a:extLst>
              </p:cNvPr>
              <p:cNvCxnSpPr>
                <a:cxnSpLocks/>
                <a:stCxn id="59" idx="6"/>
                <a:endCxn id="56"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6C1F5E-7E4D-C852-773F-42BF2094B269}"/>
                  </a:ext>
                </a:extLst>
              </p:cNvPr>
              <p:cNvCxnSpPr>
                <a:cxnSpLocks/>
                <a:stCxn id="60" idx="6"/>
                <a:endCxn id="56"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2212B3-02C9-17C4-9563-DA0712618F41}"/>
                  </a:ext>
                </a:extLst>
              </p:cNvPr>
              <p:cNvCxnSpPr>
                <a:cxnSpLocks/>
                <a:stCxn id="60" idx="6"/>
                <a:endCxn id="55"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CE003E-0F14-F268-2B65-32BBE65666AD}"/>
                  </a:ext>
                </a:extLst>
              </p:cNvPr>
              <p:cNvCxnSpPr>
                <a:cxnSpLocks/>
                <a:stCxn id="60" idx="6"/>
                <a:endCxn id="54"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469A8C-4DB8-DF12-8F3E-CACBCFD79B8A}"/>
                  </a:ext>
                </a:extLst>
              </p:cNvPr>
              <p:cNvCxnSpPr>
                <a:cxnSpLocks/>
                <a:stCxn id="49" idx="2"/>
                <a:endCxn id="54"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9E2A59-A1A4-34A2-BE6B-894699CA01AA}"/>
                  </a:ext>
                </a:extLst>
              </p:cNvPr>
              <p:cNvCxnSpPr>
                <a:cxnSpLocks/>
                <a:stCxn id="50" idx="2"/>
                <a:endCxn id="54"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26FAA5-FC9B-D1A4-62B9-F782BF57BAA5}"/>
                  </a:ext>
                </a:extLst>
              </p:cNvPr>
              <p:cNvCxnSpPr>
                <a:cxnSpLocks/>
                <a:stCxn id="51" idx="2"/>
                <a:endCxn id="54"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EEA200-8FBB-F90D-D22F-10E752198604}"/>
                  </a:ext>
                </a:extLst>
              </p:cNvPr>
              <p:cNvCxnSpPr>
                <a:cxnSpLocks/>
                <a:stCxn id="52" idx="2"/>
                <a:endCxn id="54"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B025F3-D113-18CA-A91C-0AAB406B3924}"/>
                  </a:ext>
                </a:extLst>
              </p:cNvPr>
              <p:cNvCxnSpPr>
                <a:cxnSpLocks/>
                <a:stCxn id="49" idx="2"/>
                <a:endCxn id="55"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71D944-CA74-6ABF-BBF3-6E9CC7E6992E}"/>
                  </a:ext>
                </a:extLst>
              </p:cNvPr>
              <p:cNvCxnSpPr>
                <a:cxnSpLocks/>
                <a:stCxn id="50" idx="2"/>
                <a:endCxn id="55"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DCC34-F4FD-8224-A2BE-7C7CB47B811B}"/>
                  </a:ext>
                </a:extLst>
              </p:cNvPr>
              <p:cNvCxnSpPr>
                <a:cxnSpLocks/>
                <a:stCxn id="51" idx="2"/>
                <a:endCxn id="55"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FC6603-5D46-9D1D-8A9F-5E5106346B1C}"/>
                  </a:ext>
                </a:extLst>
              </p:cNvPr>
              <p:cNvCxnSpPr>
                <a:cxnSpLocks/>
                <a:stCxn id="52" idx="2"/>
                <a:endCxn id="55"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37B979-C150-46D7-489F-C94535580CE4}"/>
                  </a:ext>
                </a:extLst>
              </p:cNvPr>
              <p:cNvCxnSpPr>
                <a:cxnSpLocks/>
                <a:stCxn id="49" idx="2"/>
                <a:endCxn id="56"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372F01-FFB2-7174-3DF5-15739B68CC04}"/>
                  </a:ext>
                </a:extLst>
              </p:cNvPr>
              <p:cNvCxnSpPr>
                <a:cxnSpLocks/>
                <a:stCxn id="50" idx="2"/>
                <a:endCxn id="56"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182672-14FB-85C2-C27A-FB4E31B8642D}"/>
                  </a:ext>
                </a:extLst>
              </p:cNvPr>
              <p:cNvCxnSpPr>
                <a:cxnSpLocks/>
                <a:stCxn id="51" idx="2"/>
                <a:endCxn id="56"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4A1CD1-7D8E-2499-B938-CAD097D1FA57}"/>
                  </a:ext>
                </a:extLst>
              </p:cNvPr>
              <p:cNvCxnSpPr>
                <a:cxnSpLocks/>
                <a:stCxn id="52" idx="2"/>
                <a:endCxn id="56"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DDBCB8-C216-3A6F-9A03-26C01F144121}"/>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4"/>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FB5F0-CA8F-7DDE-63D9-4CBDEFA1F3B2}"/>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5"/>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903242-FFB1-17A7-96CD-86ED6F536DEC}"/>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963F38-2AC9-791E-5A95-CC910F69C97C}"/>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7"/>
                  <a:stretch>
                    <a:fillRect l="-14634" r="-12195"/>
                  </a:stretch>
                </a:blipFill>
              </p:spPr>
              <p:txBody>
                <a:bodyPr/>
                <a:lstStyle/>
                <a:p>
                  <a:r>
                    <a:rPr lang="en-GB">
                      <a:noFill/>
                    </a:rPr>
                    <a:t> </a:t>
                  </a:r>
                </a:p>
              </p:txBody>
            </p:sp>
          </mc:Fallback>
        </mc:AlternateContent>
      </p:grpSp>
      <p:cxnSp>
        <p:nvCxnSpPr>
          <p:cNvPr id="68" name="Straight Arrow Connector 67">
            <a:extLst>
              <a:ext uri="{FF2B5EF4-FFF2-40B4-BE49-F238E27FC236}">
                <a16:creationId xmlns:a16="http://schemas.microsoft.com/office/drawing/2014/main" id="{99514CA0-4AC7-7487-1C41-854D91F54A5A}"/>
              </a:ext>
            </a:extLst>
          </p:cNvPr>
          <p:cNvCxnSpPr>
            <a:cxnSpLocks/>
            <a:stCxn id="11" idx="3"/>
          </p:cNvCxnSpPr>
          <p:nvPr/>
        </p:nvCxnSpPr>
        <p:spPr>
          <a:xfrm>
            <a:off x="5474700" y="4346730"/>
            <a:ext cx="94317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a:t>
            </a:r>
            <a:r>
              <a:rPr lang="en-US" sz="1000" dirty="0" err="1">
                <a:solidFill>
                  <a:schemeClr val="bg1">
                    <a:lumMod val="50000"/>
                  </a:schemeClr>
                </a:solidFill>
                <a:latin typeface="Bookman Old Style" panose="02050604050505020204" pitchFamily="18" charset="0"/>
              </a:rPr>
              <a:t>timedependent</a:t>
            </a:r>
            <a:r>
              <a:rPr lang="en-US" sz="1000" dirty="0">
                <a:solidFill>
                  <a:schemeClr val="bg1">
                    <a:lumMod val="50000"/>
                  </a:schemeClr>
                </a:solidFill>
                <a:latin typeface="Bookman Old Style" panose="02050604050505020204" pitchFamily="18" charset="0"/>
              </a:rPr>
              <a: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2136339"/>
            <a:ext cx="10768559"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Exploring neural network methods like RNNs that are </a:t>
            </a:r>
            <a:r>
              <a:rPr lang="en-US" dirty="0">
                <a:solidFill>
                  <a:srgbClr val="D1D5DB"/>
                </a:solidFill>
                <a:latin typeface="Bookman Old Style" panose="02050604050505020204" pitchFamily="18" charset="0"/>
              </a:rPr>
              <a:t>designed for sequential data </a:t>
            </a:r>
            <a:r>
              <a:rPr lang="en-US" b="0" i="0" dirty="0">
                <a:solidFill>
                  <a:srgbClr val="D1D5DB"/>
                </a:solidFill>
                <a:effectLst/>
                <a:latin typeface="Bookman Old Style" panose="02050604050505020204" pitchFamily="18" charset="0"/>
              </a:rPr>
              <a:t>could enhance discriminative power.</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Future steps might involve advanced optimization like Nesterov momentum and learning rate scheduling.</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Deeper architectures can be considered, though they may necessitate longer training times.</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Improving the efficiency of computing the time-dependent concordance index is an important goal.</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For evaluation, alongside current metrics, integrating the cumulative dynamic AUC [16] in future iterations could provide a more comprehensive model assessment.</a:t>
            </a: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Tree>
    <p:extLst>
      <p:ext uri="{BB962C8B-B14F-4D97-AF65-F5344CB8AC3E}">
        <p14:creationId xmlns:p14="http://schemas.microsoft.com/office/powerpoint/2010/main" val="102085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800767"/>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971550" lvl="1" indent="-514350">
              <a:buFont typeface="+mj-lt"/>
              <a:buAutoNum type="romanLcPeriod"/>
            </a:pPr>
            <a:r>
              <a:rPr lang="en-US" sz="1600" dirty="0">
                <a:solidFill>
                  <a:schemeClr val="bg1"/>
                </a:solidFill>
                <a:latin typeface="Bookman Old Style" panose="02050604050505020204" pitchFamily="18" charset="0"/>
              </a:rPr>
              <a:t>Additional Findings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1991</Words>
  <Application>Microsoft Office PowerPoint</Application>
  <PresentationFormat>Widescreen</PresentationFormat>
  <Paragraphs>182</Paragraphs>
  <Slides>15</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Calibri Light</vt:lpstr>
      <vt:lpstr>Cambria Math</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51</cp:revision>
  <dcterms:created xsi:type="dcterms:W3CDTF">2023-08-09T09:40:06Z</dcterms:created>
  <dcterms:modified xsi:type="dcterms:W3CDTF">2023-08-10T13:43:46Z</dcterms:modified>
</cp:coreProperties>
</file>