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1" r:id="rId9"/>
    <p:sldId id="267" r:id="rId10"/>
    <p:sldId id="268" r:id="rId11"/>
    <p:sldId id="269" r:id="rId12"/>
    <p:sldId id="270" r:id="rId13"/>
    <p:sldId id="265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63ED6ED-447D-4168-9D7A-041F01D88350}">
          <p14:sldIdLst>
            <p14:sldId id="256"/>
            <p14:sldId id="257"/>
          </p14:sldIdLst>
        </p14:section>
        <p14:section name="Context and Background" id="{B01DAD2D-DCDE-4B4C-90EF-74BB533B64CC}">
          <p14:sldIdLst>
            <p14:sldId id="258"/>
            <p14:sldId id="259"/>
          </p14:sldIdLst>
        </p14:section>
        <p14:section name="Data and Design" id="{77F8196C-90BF-47BE-AA7B-081708F81440}">
          <p14:sldIdLst>
            <p14:sldId id="260"/>
            <p14:sldId id="264"/>
            <p14:sldId id="266"/>
          </p14:sldIdLst>
        </p14:section>
        <p14:section name="Results and Findings" id="{0ADD699C-3B2F-493F-8B5E-11F9F8E10385}">
          <p14:sldIdLst>
            <p14:sldId id="261"/>
            <p14:sldId id="267"/>
            <p14:sldId id="268"/>
            <p14:sldId id="269"/>
            <p14:sldId id="270"/>
          </p14:sldIdLst>
        </p14:section>
        <p14:section name="Further Work" id="{2C68A18E-9AB7-40C6-9425-61B235835F26}">
          <p14:sldIdLst>
            <p14:sldId id="265"/>
            <p14:sldId id="27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8403A"/>
    <a:srgbClr val="3E6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09" autoAdjust="0"/>
    <p:restoredTop sz="93849" autoAdjust="0"/>
  </p:normalViewPr>
  <p:slideViewPr>
    <p:cSldViewPr snapToGrid="0" showGuides="1">
      <p:cViewPr varScale="1">
        <p:scale>
          <a:sx n="70" d="100"/>
          <a:sy n="70" d="100"/>
        </p:scale>
        <p:origin x="918" y="3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24827-C890-46DF-AE44-0BCEFEEF6005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B938-975B-4F70-ADFE-7D4287643F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1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38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Cox PH is fitted by max partial likelihood.</a:t>
            </a:r>
          </a:p>
          <a:p>
            <a:r>
              <a:rPr lang="en-US" dirty="0"/>
              <a:t>2. DL – data-hungry, advent of EHR great! Longitudinal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15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1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46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4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40B938-975B-4F70-ADFE-7D4287643F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50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4F8E-60AF-6304-E29B-FFC73BDAF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EF18B-A132-5B0B-E6C8-408BF8E97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9F28-71E1-1A20-3EF2-4816B785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39F0-CCFA-FE2B-288C-3737F34A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FE9D-FFA9-EF3C-2C24-3FB84D2C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48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68BF-2793-936C-24A2-04B5A0B4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8682A-0E9E-BDDB-8595-AAC8CD0D4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3D56-A12E-D959-FCF0-2A160291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1DC5-79FD-F0AD-6DC7-9E66AFD2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86AE9-31EA-1E0D-819A-3E1363FE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9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D7B11-6AA3-1C4D-4F3B-BB324575F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6149C-8177-417A-E1D9-B95559AF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511C7-5F8E-4C2A-8BAB-12DB11B7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5FEE4-E077-6A5D-AA9C-9E58B183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153C-FF3F-1D4F-B78E-1BFB550B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46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DDD-08B5-CBA8-81E9-67B3251D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80A-A9DB-D710-F8D1-53745DDC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28A6-3244-2F46-2675-EEE0CB8B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B07A-86F1-B840-8C29-E5CAE8E6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F6277-D3B7-FB93-3B66-FFCC8196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77A3-1776-3440-ADCB-CD50FE57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7D93-DC3D-2C9C-D731-036D31DA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454B5-28DA-4233-2254-F6D704C3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0B09-0FB5-DCC4-395A-BC45BDCB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E89C-8732-CE6D-2AA8-0064BE6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1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C24A-CE71-9D33-591B-917F4D0C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BD12-D940-BC6D-23DA-B75A2DE29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23A83-9196-0F2E-7F68-47CBD97E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010E-ECCF-81A4-C7E2-DF0B627A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1DE10-76F7-6D0F-7C48-F3AF206B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5FC4-F598-AF4B-EFB2-41E5C48B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5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6012-83DD-02B4-F1A6-33A0D530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15FD7-5EA2-4E5B-2806-ABA60386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254AF-7029-E883-6BDC-468CF084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1BB26-0103-B390-25FD-2DE4E2121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4B9AA-8398-F7D8-7F4C-1FC641ED7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9A40F-6ED0-404A-0906-1ADE2165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F799E-9F7B-6287-9D2B-F3AC52A1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A7507-CA8B-1A51-82C5-E8CD90DD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F826-AEEB-AB5B-E963-49BB65ED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2B6B-BC5C-1266-8B20-70F99F0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3BA24-8E36-8004-EE22-13782B3C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D2CF-850E-4BE3-C27A-740AB68A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4ECD1-D1C6-14F6-F3F1-003D4F1F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CE6D4-D209-F426-6F8B-1DFFB21D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E6E2-0625-6EF0-0E71-EED97B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C7EB-9DE0-67E5-5670-38B13480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5BB6-631A-0FA6-8EB9-44B9AFEB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B5CF-5D08-5275-72F4-5B227CE9B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1ECB-74C9-B8C5-F612-FD0528A0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FBE7-5854-5EDD-D748-832F48C3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BB9-649F-8A31-FB36-F8F057AA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4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2F64-F72B-9552-40D8-0B3DCFA6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4D984-7040-099F-E62D-7E5D9762E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8B089-347E-0173-08B2-A1A160C2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716ED-2010-B26C-43D3-24C7630F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8A2C6-155C-437F-62AC-7522E757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7BECA-7300-DD35-C1A3-823F35E1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9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98D69-EAB0-4D54-3966-F42FC49F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30FB-FC19-1211-9E70-90E8C1FE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DA49-DAC9-E054-B28A-67E0BCE9B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75D48-CC08-48B4-B703-750190F693E3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1B7DA-0274-0126-1B31-A1021C5E7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5117-9BA3-E14C-DDAE-E84CE4ED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EC1B-7316-4643-B9D6-FFD7BECDB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5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ofexeteruk-my.sharepoint.com/:v:/g/personal/ss1474_exeter_ac_uk/EZKXtmfpelpCutzVbAP4d_oBT1AtnLO_Cy5KPLEZ2fULwQ?e=6SE89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-LCP/mimic-code/tree/main/mimic-iv" TargetMode="External"/><Relationship Id="rId2" Type="http://schemas.openxmlformats.org/officeDocument/2006/relationships/hyperlink" Target="https://physionet.org/content/mimiciv/2.2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0FFC94-D9D1-6303-9F6B-4AE3D2EF24BB}"/>
              </a:ext>
            </a:extLst>
          </p:cNvPr>
          <p:cNvSpPr/>
          <p:nvPr/>
        </p:nvSpPr>
        <p:spPr>
          <a:xfrm>
            <a:off x="266700" y="247650"/>
            <a:ext cx="11658600" cy="6324600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D4CC7-686A-3848-3C3B-4867B238BEA3}"/>
              </a:ext>
            </a:extLst>
          </p:cNvPr>
          <p:cNvSpPr txBox="1"/>
          <p:nvPr/>
        </p:nvSpPr>
        <p:spPr>
          <a:xfrm>
            <a:off x="547141" y="520597"/>
            <a:ext cx="88816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Survival Analysis of Heart Failure Patients</a:t>
            </a:r>
          </a:p>
          <a:p>
            <a:endParaRPr lang="en-US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Souradeep Sen | August, 2023</a:t>
            </a:r>
          </a:p>
          <a:p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Supervised By</a:t>
            </a: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Professor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Krasimira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Tsaneva</a:t>
            </a:r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Dr Ayah 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Helal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324E3D-74E8-5CFB-5F32-679119304651}"/>
              </a:ext>
            </a:extLst>
          </p:cNvPr>
          <p:cNvGrpSpPr/>
          <p:nvPr/>
        </p:nvGrpSpPr>
        <p:grpSpPr>
          <a:xfrm>
            <a:off x="6497889" y="2794159"/>
            <a:ext cx="3611214" cy="2795377"/>
            <a:chOff x="6497889" y="2058839"/>
            <a:chExt cx="4561140" cy="353069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646C761-E25A-AD73-69AD-F876E1C25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98596" y="2058839"/>
              <a:ext cx="3260433" cy="245448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98D2CF8-676C-4C7B-1F02-96537327F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7889" y="3099507"/>
              <a:ext cx="3315900" cy="249003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CA01892-2147-E438-1903-2CC0F531DF59}"/>
              </a:ext>
            </a:extLst>
          </p:cNvPr>
          <p:cNvGrpSpPr/>
          <p:nvPr/>
        </p:nvGrpSpPr>
        <p:grpSpPr>
          <a:xfrm>
            <a:off x="2155848" y="3572323"/>
            <a:ext cx="3318852" cy="1861551"/>
            <a:chOff x="651050" y="2515246"/>
            <a:chExt cx="3318852" cy="18615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B5F3FC-42AF-234E-FB1D-02469445DA7D}"/>
                </a:ext>
              </a:extLst>
            </p:cNvPr>
            <p:cNvGrpSpPr/>
            <p:nvPr/>
          </p:nvGrpSpPr>
          <p:grpSpPr>
            <a:xfrm>
              <a:off x="1392897" y="2515246"/>
              <a:ext cx="2138421" cy="1723052"/>
              <a:chOff x="1015526" y="2507989"/>
              <a:chExt cx="2138421" cy="17230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A83976E-9A84-0036-5560-3A83660C10B4}"/>
                  </a:ext>
                </a:extLst>
              </p:cNvPr>
              <p:cNvGrpSpPr/>
              <p:nvPr/>
            </p:nvGrpSpPr>
            <p:grpSpPr>
              <a:xfrm>
                <a:off x="1015526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60D3C4D-A9C4-BD9A-5BBB-83DBA398E4B5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2B91ED-E2EE-5583-DD5F-B8441D093D1B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B5B3B20A-4521-D9A2-5DE3-276A637B5BBA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FF99E2F-B4E3-F7F6-A767-5FEBF9DF3C15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8FC1419-CA7E-9402-8665-D86EAEF63867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971F21F-0CC7-E377-8CD5-740121C75FD3}"/>
                  </a:ext>
                </a:extLst>
              </p:cNvPr>
              <p:cNvGrpSpPr/>
              <p:nvPr/>
            </p:nvGrpSpPr>
            <p:grpSpPr>
              <a:xfrm>
                <a:off x="1680916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875B936-AE3D-03A8-2AA8-4EEE158C1497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64CB49E-C266-3F3A-3A3F-3605BE1D9BDD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3B3155B-E61B-C196-E673-53812EB2CCFA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6E7C0A-8963-0B2A-AB84-D85A27CCA661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9D649D0-44CC-6B7A-5DAB-AF931A3810B0}"/>
                  </a:ext>
                </a:extLst>
              </p:cNvPr>
              <p:cNvGrpSpPr/>
              <p:nvPr/>
            </p:nvGrpSpPr>
            <p:grpSpPr>
              <a:xfrm>
                <a:off x="2256090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66359CB-D6F2-CE56-43EC-23BA7CE9EC0E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861332E-F66D-F878-4BE3-8A543B984A46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0A5D2ED-35BC-1FAF-7DBE-78F10A7BCFD2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A102432-9976-BDD1-59C8-BB15CD605E36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8AE0F86-845F-EE5C-98A7-E868A2E6619D}"/>
                  </a:ext>
                </a:extLst>
              </p:cNvPr>
              <p:cNvGrpSpPr/>
              <p:nvPr/>
            </p:nvGrpSpPr>
            <p:grpSpPr>
              <a:xfrm>
                <a:off x="2957393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CE9263A-2D95-9ED9-1083-F072CCBDFE10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13B6D43-E897-9507-51F9-B0EED1E51040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2B4655F-2EE1-172A-DCB1-22D48E4818D2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2DFAB12-B57F-94C9-2389-344967509DBF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E93812B-0774-E5F9-90E1-3B0185522F18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89404EE-C2C3-1453-4C50-B690AFB45A68}"/>
                  </a:ext>
                </a:extLst>
              </p:cNvPr>
              <p:cNvCxnSpPr>
                <a:cxnSpLocks/>
                <a:stCxn id="62" idx="6"/>
                <a:endCxn id="58" idx="2"/>
              </p:cNvCxnSpPr>
              <p:nvPr/>
            </p:nvCxnSpPr>
            <p:spPr>
              <a:xfrm>
                <a:off x="1212080" y="2606266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E9CD423-9E36-C66A-8B71-0154E5DF0D06}"/>
                  </a:ext>
                </a:extLst>
              </p:cNvPr>
              <p:cNvCxnSpPr>
                <a:stCxn id="62" idx="6"/>
                <a:endCxn id="59" idx="2"/>
              </p:cNvCxnSpPr>
              <p:nvPr/>
            </p:nvCxnSpPr>
            <p:spPr>
              <a:xfrm>
                <a:off x="1212080" y="2606266"/>
                <a:ext cx="468836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B42BB4-E4CF-A21B-A5C6-2FEA6AAF5947}"/>
                  </a:ext>
                </a:extLst>
              </p:cNvPr>
              <p:cNvCxnSpPr>
                <a:cxnSpLocks/>
                <a:stCxn id="62" idx="6"/>
                <a:endCxn id="60" idx="2"/>
              </p:cNvCxnSpPr>
              <p:nvPr/>
            </p:nvCxnSpPr>
            <p:spPr>
              <a:xfrm>
                <a:off x="1212080" y="2606266"/>
                <a:ext cx="468836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856A809-D6DA-DCD2-E97C-4757B9B8AC1F}"/>
                  </a:ext>
                </a:extLst>
              </p:cNvPr>
              <p:cNvCxnSpPr>
                <a:cxnSpLocks/>
                <a:stCxn id="63" idx="6"/>
                <a:endCxn id="58" idx="2"/>
              </p:cNvCxnSpPr>
              <p:nvPr/>
            </p:nvCxnSpPr>
            <p:spPr>
              <a:xfrm flipV="1">
                <a:off x="1212080" y="2765213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ECA490C-CE1B-09E7-1CB9-1FF18374BF12}"/>
                  </a:ext>
                </a:extLst>
              </p:cNvPr>
              <p:cNvCxnSpPr>
                <a:cxnSpLocks/>
                <a:stCxn id="63" idx="6"/>
                <a:endCxn id="59" idx="2"/>
              </p:cNvCxnSpPr>
              <p:nvPr/>
            </p:nvCxnSpPr>
            <p:spPr>
              <a:xfrm>
                <a:off x="1212080" y="2920591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2EC187A-7959-CEE6-837E-47A450487098}"/>
                  </a:ext>
                </a:extLst>
              </p:cNvPr>
              <p:cNvCxnSpPr>
                <a:cxnSpLocks/>
                <a:stCxn id="63" idx="7"/>
                <a:endCxn id="60" idx="2"/>
              </p:cNvCxnSpPr>
              <p:nvPr/>
            </p:nvCxnSpPr>
            <p:spPr>
              <a:xfrm>
                <a:off x="1183295" y="2851099"/>
                <a:ext cx="497621" cy="10500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B020346-AA76-5F11-DCD1-4D9F470C0785}"/>
                  </a:ext>
                </a:extLst>
              </p:cNvPr>
              <p:cNvCxnSpPr>
                <a:cxnSpLocks/>
                <a:stCxn id="64" idx="6"/>
                <a:endCxn id="58" idx="2"/>
              </p:cNvCxnSpPr>
              <p:nvPr/>
            </p:nvCxnSpPr>
            <p:spPr>
              <a:xfrm flipV="1">
                <a:off x="1212080" y="2765213"/>
                <a:ext cx="468836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36438A6-A3C1-84D6-26CF-8CB0F7032236}"/>
                  </a:ext>
                </a:extLst>
              </p:cNvPr>
              <p:cNvCxnSpPr>
                <a:cxnSpLocks/>
                <a:stCxn id="64" idx="6"/>
                <a:endCxn id="59" idx="2"/>
              </p:cNvCxnSpPr>
              <p:nvPr/>
            </p:nvCxnSpPr>
            <p:spPr>
              <a:xfrm flipV="1">
                <a:off x="1212080" y="3079538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A6BC9DE-A4D8-F217-923C-C01C38761357}"/>
                  </a:ext>
                </a:extLst>
              </p:cNvPr>
              <p:cNvCxnSpPr>
                <a:cxnSpLocks/>
                <a:stCxn id="64" idx="6"/>
                <a:endCxn id="60" idx="2"/>
              </p:cNvCxnSpPr>
              <p:nvPr/>
            </p:nvCxnSpPr>
            <p:spPr>
              <a:xfrm>
                <a:off x="1212080" y="3234916"/>
                <a:ext cx="468836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6B0D05F-F2A9-A61C-CB35-8966F3DF6B38}"/>
                  </a:ext>
                </a:extLst>
              </p:cNvPr>
              <p:cNvCxnSpPr>
                <a:cxnSpLocks/>
                <a:stCxn id="65" idx="6"/>
                <a:endCxn id="58" idx="2"/>
              </p:cNvCxnSpPr>
              <p:nvPr/>
            </p:nvCxnSpPr>
            <p:spPr>
              <a:xfrm flipV="1">
                <a:off x="1212080" y="2765213"/>
                <a:ext cx="468836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E97A617-7A42-EB07-0A10-D02D3495C284}"/>
                  </a:ext>
                </a:extLst>
              </p:cNvPr>
              <p:cNvCxnSpPr>
                <a:cxnSpLocks/>
                <a:stCxn id="65" idx="6"/>
                <a:endCxn id="59" idx="2"/>
              </p:cNvCxnSpPr>
              <p:nvPr/>
            </p:nvCxnSpPr>
            <p:spPr>
              <a:xfrm flipV="1">
                <a:off x="1212080" y="3079538"/>
                <a:ext cx="468836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A04AF7-723C-534C-5569-A9ADD035F832}"/>
                  </a:ext>
                </a:extLst>
              </p:cNvPr>
              <p:cNvCxnSpPr>
                <a:cxnSpLocks/>
                <a:stCxn id="65" idx="6"/>
                <a:endCxn id="60" idx="2"/>
              </p:cNvCxnSpPr>
              <p:nvPr/>
            </p:nvCxnSpPr>
            <p:spPr>
              <a:xfrm flipV="1">
                <a:off x="1212080" y="3901172"/>
                <a:ext cx="468836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48B8132-1260-2A85-3270-E89A4FAE3035}"/>
                  </a:ext>
                </a:extLst>
              </p:cNvPr>
              <p:cNvCxnSpPr>
                <a:cxnSpLocks/>
                <a:stCxn id="58" idx="6"/>
                <a:endCxn id="54" idx="2"/>
              </p:cNvCxnSpPr>
              <p:nvPr/>
            </p:nvCxnSpPr>
            <p:spPr>
              <a:xfrm>
                <a:off x="1877470" y="2765213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C7C2401-2B5D-62F0-5AD4-EC2F2FF49F63}"/>
                  </a:ext>
                </a:extLst>
              </p:cNvPr>
              <p:cNvCxnSpPr>
                <a:cxnSpLocks/>
                <a:stCxn id="58" idx="6"/>
                <a:endCxn id="55" idx="2"/>
              </p:cNvCxnSpPr>
              <p:nvPr/>
            </p:nvCxnSpPr>
            <p:spPr>
              <a:xfrm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6FA6A97-A3B1-A7A0-7CF0-90E87A2C8DA5}"/>
                  </a:ext>
                </a:extLst>
              </p:cNvPr>
              <p:cNvCxnSpPr>
                <a:cxnSpLocks/>
                <a:stCxn id="58" idx="6"/>
                <a:endCxn id="56" idx="2"/>
              </p:cNvCxnSpPr>
              <p:nvPr/>
            </p:nvCxnSpPr>
            <p:spPr>
              <a:xfrm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A1F979-7EA5-2029-CBD5-AE18DB2391F9}"/>
                  </a:ext>
                </a:extLst>
              </p:cNvPr>
              <p:cNvCxnSpPr>
                <a:cxnSpLocks/>
                <a:stCxn id="59" idx="6"/>
                <a:endCxn id="54" idx="2"/>
              </p:cNvCxnSpPr>
              <p:nvPr/>
            </p:nvCxnSpPr>
            <p:spPr>
              <a:xfrm flipV="1"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06C9AB9-747A-CBC0-FF29-EACB19486BD8}"/>
                  </a:ext>
                </a:extLst>
              </p:cNvPr>
              <p:cNvCxnSpPr>
                <a:cxnSpLocks/>
                <a:stCxn id="59" idx="6"/>
                <a:endCxn id="55" idx="2"/>
              </p:cNvCxnSpPr>
              <p:nvPr/>
            </p:nvCxnSpPr>
            <p:spPr>
              <a:xfrm>
                <a:off x="1877470" y="3079538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8C4C71D-DA1F-2362-565E-96128617F7C0}"/>
                  </a:ext>
                </a:extLst>
              </p:cNvPr>
              <p:cNvCxnSpPr>
                <a:cxnSpLocks/>
                <a:stCxn id="59" idx="6"/>
                <a:endCxn id="56" idx="2"/>
              </p:cNvCxnSpPr>
              <p:nvPr/>
            </p:nvCxnSpPr>
            <p:spPr>
              <a:xfrm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6C1F5E-7E4D-C852-773F-42BF2094B269}"/>
                  </a:ext>
                </a:extLst>
              </p:cNvPr>
              <p:cNvCxnSpPr>
                <a:cxnSpLocks/>
                <a:stCxn id="60" idx="6"/>
                <a:endCxn id="56" idx="2"/>
              </p:cNvCxnSpPr>
              <p:nvPr/>
            </p:nvCxnSpPr>
            <p:spPr>
              <a:xfrm>
                <a:off x="1877470" y="3901172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C2212B3-02C9-17C4-9563-DA0712618F41}"/>
                  </a:ext>
                </a:extLst>
              </p:cNvPr>
              <p:cNvCxnSpPr>
                <a:cxnSpLocks/>
                <a:stCxn id="60" idx="6"/>
                <a:endCxn id="55" idx="2"/>
              </p:cNvCxnSpPr>
              <p:nvPr/>
            </p:nvCxnSpPr>
            <p:spPr>
              <a:xfrm flipV="1"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6CE003E-0F14-F268-2B65-32BBE65666AD}"/>
                  </a:ext>
                </a:extLst>
              </p:cNvPr>
              <p:cNvCxnSpPr>
                <a:cxnSpLocks/>
                <a:stCxn id="60" idx="6"/>
                <a:endCxn id="54" idx="2"/>
              </p:cNvCxnSpPr>
              <p:nvPr/>
            </p:nvCxnSpPr>
            <p:spPr>
              <a:xfrm flipV="1"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E469A8C-4DB8-DF12-8F3E-CACBCFD79B8A}"/>
                  </a:ext>
                </a:extLst>
              </p:cNvPr>
              <p:cNvCxnSpPr>
                <a:cxnSpLocks/>
                <a:stCxn id="49" idx="2"/>
                <a:endCxn id="54" idx="6"/>
              </p:cNvCxnSpPr>
              <p:nvPr/>
            </p:nvCxnSpPr>
            <p:spPr>
              <a:xfrm flipH="1">
                <a:off x="2452644" y="2606266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99E2A59-A1A4-34A2-BE6B-894699CA01AA}"/>
                  </a:ext>
                </a:extLst>
              </p:cNvPr>
              <p:cNvCxnSpPr>
                <a:cxnSpLocks/>
                <a:stCxn id="50" idx="2"/>
                <a:endCxn id="54" idx="6"/>
              </p:cNvCxnSpPr>
              <p:nvPr/>
            </p:nvCxnSpPr>
            <p:spPr>
              <a:xfrm flipH="1" flipV="1">
                <a:off x="2452644" y="2765213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726FAA5-FC9B-D1A4-62B9-F782BF57BAA5}"/>
                  </a:ext>
                </a:extLst>
              </p:cNvPr>
              <p:cNvCxnSpPr>
                <a:cxnSpLocks/>
                <a:stCxn id="51" idx="2"/>
                <a:endCxn id="54" idx="6"/>
              </p:cNvCxnSpPr>
              <p:nvPr/>
            </p:nvCxnSpPr>
            <p:spPr>
              <a:xfrm flipH="1" flipV="1">
                <a:off x="2452644" y="2765213"/>
                <a:ext cx="504749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EEA200-8FBB-F90D-D22F-10E752198604}"/>
                  </a:ext>
                </a:extLst>
              </p:cNvPr>
              <p:cNvCxnSpPr>
                <a:cxnSpLocks/>
                <a:stCxn id="52" idx="2"/>
                <a:endCxn id="54" idx="6"/>
              </p:cNvCxnSpPr>
              <p:nvPr/>
            </p:nvCxnSpPr>
            <p:spPr>
              <a:xfrm flipH="1" flipV="1">
                <a:off x="2452644" y="2765213"/>
                <a:ext cx="504749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B025F3-D113-18CA-A91C-0AAB406B3924}"/>
                  </a:ext>
                </a:extLst>
              </p:cNvPr>
              <p:cNvCxnSpPr>
                <a:cxnSpLocks/>
                <a:stCxn id="49" idx="2"/>
                <a:endCxn id="55" idx="6"/>
              </p:cNvCxnSpPr>
              <p:nvPr/>
            </p:nvCxnSpPr>
            <p:spPr>
              <a:xfrm flipH="1">
                <a:off x="2452644" y="2606266"/>
                <a:ext cx="504749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871D944-CA74-6ABF-BBF3-6E9CC7E6992E}"/>
                  </a:ext>
                </a:extLst>
              </p:cNvPr>
              <p:cNvCxnSpPr>
                <a:cxnSpLocks/>
                <a:stCxn id="50" idx="2"/>
                <a:endCxn id="55" idx="6"/>
              </p:cNvCxnSpPr>
              <p:nvPr/>
            </p:nvCxnSpPr>
            <p:spPr>
              <a:xfrm flipH="1">
                <a:off x="2452644" y="2920591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15DCC34-F4FD-8224-A2BE-7C7CB47B811B}"/>
                  </a:ext>
                </a:extLst>
              </p:cNvPr>
              <p:cNvCxnSpPr>
                <a:cxnSpLocks/>
                <a:stCxn id="51" idx="2"/>
                <a:endCxn id="55" idx="6"/>
              </p:cNvCxnSpPr>
              <p:nvPr/>
            </p:nvCxnSpPr>
            <p:spPr>
              <a:xfrm flipH="1" flipV="1">
                <a:off x="2452644" y="3079538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2FC6603-5D46-9D1D-8A9F-5E5106346B1C}"/>
                  </a:ext>
                </a:extLst>
              </p:cNvPr>
              <p:cNvCxnSpPr>
                <a:cxnSpLocks/>
                <a:stCxn id="52" idx="2"/>
                <a:endCxn id="55" idx="6"/>
              </p:cNvCxnSpPr>
              <p:nvPr/>
            </p:nvCxnSpPr>
            <p:spPr>
              <a:xfrm flipH="1" flipV="1">
                <a:off x="2452644" y="3079538"/>
                <a:ext cx="504749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F37B979-C150-46D7-489F-C94535580CE4}"/>
                  </a:ext>
                </a:extLst>
              </p:cNvPr>
              <p:cNvCxnSpPr>
                <a:cxnSpLocks/>
                <a:stCxn id="49" idx="2"/>
                <a:endCxn id="56" idx="6"/>
              </p:cNvCxnSpPr>
              <p:nvPr/>
            </p:nvCxnSpPr>
            <p:spPr>
              <a:xfrm flipH="1">
                <a:off x="2452644" y="2606266"/>
                <a:ext cx="504749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D372F01-FFB2-7174-3DF5-15739B68CC04}"/>
                  </a:ext>
                </a:extLst>
              </p:cNvPr>
              <p:cNvCxnSpPr>
                <a:cxnSpLocks/>
                <a:stCxn id="50" idx="2"/>
                <a:endCxn id="56" idx="6"/>
              </p:cNvCxnSpPr>
              <p:nvPr/>
            </p:nvCxnSpPr>
            <p:spPr>
              <a:xfrm flipH="1">
                <a:off x="2452644" y="2920591"/>
                <a:ext cx="504749" cy="98058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182672-14FB-85C2-C27A-FB4E31B8642D}"/>
                  </a:ext>
                </a:extLst>
              </p:cNvPr>
              <p:cNvCxnSpPr>
                <a:cxnSpLocks/>
                <a:stCxn id="51" idx="2"/>
                <a:endCxn id="56" idx="6"/>
              </p:cNvCxnSpPr>
              <p:nvPr/>
            </p:nvCxnSpPr>
            <p:spPr>
              <a:xfrm flipH="1">
                <a:off x="2452644" y="3234916"/>
                <a:ext cx="504749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A4A1CD1-7D8E-2499-B938-CAD097D1FA57}"/>
                  </a:ext>
                </a:extLst>
              </p:cNvPr>
              <p:cNvCxnSpPr>
                <a:cxnSpLocks/>
                <a:stCxn id="52" idx="2"/>
                <a:endCxn id="56" idx="6"/>
              </p:cNvCxnSpPr>
              <p:nvPr/>
            </p:nvCxnSpPr>
            <p:spPr>
              <a:xfrm flipH="1" flipV="1">
                <a:off x="2452644" y="3901172"/>
                <a:ext cx="504749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FDDBCB8-C216-3A6F-9A03-26C01F144121}"/>
                    </a:ext>
                  </a:extLst>
                </p:cNvPr>
                <p:cNvSpPr txBox="1"/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B6B4B62-F7FC-DBE0-63A4-A3E536E11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5FB5F0-CA8F-7DDE-63D9-4CBDEFA1F3B2}"/>
                    </a:ext>
                  </a:extLst>
                </p:cNvPr>
                <p:cNvSpPr txBox="1"/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6CE1A59B-835D-1352-C2D6-B0AF4AB3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903242-FFB1-17A7-96CD-86ED6F536DEC}"/>
                    </a:ext>
                  </a:extLst>
                </p:cNvPr>
                <p:cNvSpPr txBox="1"/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91FAF01-24B6-44A5-8A5C-C0720C6D7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963F38-2AC9-791E-5A95-CC910F69C97C}"/>
                    </a:ext>
                  </a:extLst>
                </p:cNvPr>
                <p:cNvSpPr txBox="1"/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DC110E7-E7C3-6BB0-AF8C-9319770E4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514CA0-4AC7-7487-1C41-854D91F54A5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474700" y="4346730"/>
            <a:ext cx="9431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0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06949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III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AFF53D-7608-2729-178E-BE1072C49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608810"/>
            <a:ext cx="10657176" cy="3767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6DAC08-8DED-7792-2FA0-E89C5AA35ABA}"/>
              </a:ext>
            </a:extLst>
          </p:cNvPr>
          <p:cNvSpPr txBox="1"/>
          <p:nvPr/>
        </p:nvSpPr>
        <p:spPr>
          <a:xfrm>
            <a:off x="1666875" y="5606235"/>
            <a:ext cx="954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However, the distribution of IBS shows poor calibration power for both models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E0AA3-DFD7-C707-49B4-B08B669E9E00}"/>
              </a:ext>
            </a:extLst>
          </p:cNvPr>
          <p:cNvSpPr txBox="1"/>
          <p:nvPr/>
        </p:nvSpPr>
        <p:spPr>
          <a:xfrm>
            <a:off x="5361214" y="1728560"/>
            <a:ext cx="2028825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Time Variant Survival</a:t>
            </a:r>
          </a:p>
          <a:p>
            <a:r>
              <a:rPr lang="en-US" sz="1050" dirty="0"/>
              <a:t>Random Survival Forest</a:t>
            </a:r>
          </a:p>
          <a:p>
            <a:r>
              <a:rPr lang="en-US" sz="1050" dirty="0"/>
              <a:t>Time Invariant Survival</a:t>
            </a:r>
          </a:p>
          <a:p>
            <a:r>
              <a:rPr lang="en-US" sz="1050" dirty="0"/>
              <a:t>Deep Survival Machines</a:t>
            </a:r>
          </a:p>
          <a:p>
            <a:r>
              <a:rPr lang="en-US" sz="1050" dirty="0" err="1"/>
              <a:t>PyCox</a:t>
            </a:r>
            <a:r>
              <a:rPr lang="en-US" sz="1050" dirty="0"/>
              <a:t> with Logistic Hazards</a:t>
            </a:r>
            <a:endParaRPr lang="en-GB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CE15F-658A-7E1E-F850-8C113A3C65D2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4F233B-C216-C26D-9BAB-5240EC73C52F}"/>
              </a:ext>
            </a:extLst>
          </p:cNvPr>
          <p:cNvCxnSpPr>
            <a:cxnSpLocks/>
          </p:cNvCxnSpPr>
          <p:nvPr/>
        </p:nvCxnSpPr>
        <p:spPr>
          <a:xfrm rot="5400000">
            <a:off x="381029" y="3837612"/>
            <a:ext cx="2291345" cy="1191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9D0489-440F-CF3F-9BC8-F179469BB700}"/>
              </a:ext>
            </a:extLst>
          </p:cNvPr>
          <p:cNvSpPr txBox="1"/>
          <p:nvPr/>
        </p:nvSpPr>
        <p:spPr>
          <a:xfrm>
            <a:off x="1064239" y="2105173"/>
            <a:ext cx="104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Ink Free" panose="03080402000500000000" pitchFamily="66" charset="0"/>
              </a:rPr>
              <a:t>Cox Proportional Hazards</a:t>
            </a:r>
            <a:endParaRPr lang="en-GB" sz="12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FA906-7A1C-6344-6627-BB80EDC8AE69}"/>
              </a:ext>
            </a:extLst>
          </p:cNvPr>
          <p:cNvSpPr txBox="1"/>
          <p:nvPr/>
        </p:nvSpPr>
        <p:spPr>
          <a:xfrm>
            <a:off x="581980" y="1270269"/>
            <a:ext cx="1073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This implementation is equipped with MC dropout [14] (for generating confidence intervals on individual survival curves) and SHAP [15] (for explaining individual survival curves).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1F557-D651-A3C6-C74F-7DA5636D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03" y="1997681"/>
            <a:ext cx="4290476" cy="3221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D2778-9EA2-CBD7-C4B8-D6083D310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97" y="1993664"/>
            <a:ext cx="4290475" cy="3229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92CD9-0AA3-9C02-2F47-18A96FB92E4B}"/>
              </a:ext>
            </a:extLst>
          </p:cNvPr>
          <p:cNvSpPr txBox="1"/>
          <p:nvPr/>
        </p:nvSpPr>
        <p:spPr>
          <a:xfrm>
            <a:off x="581979" y="5507932"/>
            <a:ext cx="519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SHAP introduces the notion of an ‘expected’ survival curve, which may be comparable to an empirical fit or a baseline survival.</a:t>
            </a:r>
            <a:endParaRPr lang="en-GB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1C877-E682-6A6C-DFE8-E15488CFA439}"/>
              </a:ext>
            </a:extLst>
          </p:cNvPr>
          <p:cNvSpPr txBox="1"/>
          <p:nvPr/>
        </p:nvSpPr>
        <p:spPr>
          <a:xfrm>
            <a:off x="5973507" y="5507932"/>
            <a:ext cx="519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How does the survival curve for an individual subject deviate from the </a:t>
            </a:r>
            <a:r>
              <a:rPr lang="en-GB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‘expected’ curve?</a:t>
            </a:r>
            <a:endParaRPr lang="en-US" sz="1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C6E5C1-0973-9DD2-653B-2CB1412172CC}"/>
              </a:ext>
            </a:extLst>
          </p:cNvPr>
          <p:cNvCxnSpPr>
            <a:cxnSpLocks/>
          </p:cNvCxnSpPr>
          <p:nvPr/>
        </p:nvCxnSpPr>
        <p:spPr>
          <a:xfrm>
            <a:off x="658894" y="6271025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1DF764-9EFB-5CAA-164E-F15F21E90461}"/>
              </a:ext>
            </a:extLst>
          </p:cNvPr>
          <p:cNvSpPr txBox="1"/>
          <p:nvPr/>
        </p:nvSpPr>
        <p:spPr>
          <a:xfrm>
            <a:off x="547141" y="6262480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[14] Y. Gal and Z.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Ghahramani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Dropout as a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bayesian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approximation: Representing model uncertainty in deep learning, in Proceedings of The 33rd International Conference on Machine Learning, Proceedings of Machine Learning Research, Vol. 48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[15] S. M. Lundberg and S.-I. Lee, A unified approach to interpreting model predictions (2017).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88569B-00D0-2778-76F4-82EBAED6501B}"/>
              </a:ext>
            </a:extLst>
          </p:cNvPr>
          <p:cNvCxnSpPr/>
          <p:nvPr/>
        </p:nvCxnSpPr>
        <p:spPr>
          <a:xfrm>
            <a:off x="9254490" y="3147060"/>
            <a:ext cx="0" cy="868680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A079F6B8-81AD-D0AD-44E2-BE4BC53FB863}"/>
              </a:ext>
            </a:extLst>
          </p:cNvPr>
          <p:cNvSpPr/>
          <p:nvPr/>
        </p:nvSpPr>
        <p:spPr>
          <a:xfrm rot="15238179">
            <a:off x="9436914" y="2834871"/>
            <a:ext cx="1168391" cy="1748910"/>
          </a:xfrm>
          <a:custGeom>
            <a:avLst/>
            <a:gdLst>
              <a:gd name="connsiteX0" fmla="*/ 952938 w 1168391"/>
              <a:gd name="connsiteY0" fmla="*/ 196208 h 1748910"/>
              <a:gd name="connsiteX1" fmla="*/ 1168387 w 1168391"/>
              <a:gd name="connsiteY1" fmla="*/ 877937 h 1748910"/>
              <a:gd name="connsiteX2" fmla="*/ 946570 w 1168391"/>
              <a:gd name="connsiteY2" fmla="*/ 1560349 h 1748910"/>
              <a:gd name="connsiteX3" fmla="*/ 584196 w 1168391"/>
              <a:gd name="connsiteY3" fmla="*/ 874455 h 1748910"/>
              <a:gd name="connsiteX4" fmla="*/ 952938 w 1168391"/>
              <a:gd name="connsiteY4" fmla="*/ 196208 h 1748910"/>
              <a:gd name="connsiteX0" fmla="*/ 952938 w 1168391"/>
              <a:gd name="connsiteY0" fmla="*/ 196208 h 1748910"/>
              <a:gd name="connsiteX1" fmla="*/ 1168387 w 1168391"/>
              <a:gd name="connsiteY1" fmla="*/ 877937 h 1748910"/>
              <a:gd name="connsiteX2" fmla="*/ 946570 w 1168391"/>
              <a:gd name="connsiteY2" fmla="*/ 1560349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391" h="1748910" stroke="0" extrusionOk="0">
                <a:moveTo>
                  <a:pt x="952938" y="196208"/>
                </a:moveTo>
                <a:cubicBezTo>
                  <a:pt x="1107094" y="355697"/>
                  <a:pt x="1173298" y="619762"/>
                  <a:pt x="1168387" y="877937"/>
                </a:cubicBezTo>
                <a:cubicBezTo>
                  <a:pt x="1178107" y="1162653"/>
                  <a:pt x="1061223" y="1393586"/>
                  <a:pt x="946570" y="1560349"/>
                </a:cubicBezTo>
                <a:cubicBezTo>
                  <a:pt x="792378" y="1395849"/>
                  <a:pt x="784575" y="1167025"/>
                  <a:pt x="584196" y="874455"/>
                </a:cubicBezTo>
                <a:cubicBezTo>
                  <a:pt x="723982" y="608036"/>
                  <a:pt x="879591" y="324063"/>
                  <a:pt x="952938" y="196208"/>
                </a:cubicBezTo>
                <a:close/>
              </a:path>
              <a:path w="1168391" h="1748910" fill="none" extrusionOk="0">
                <a:moveTo>
                  <a:pt x="952938" y="196208"/>
                </a:moveTo>
                <a:cubicBezTo>
                  <a:pt x="1128978" y="370195"/>
                  <a:pt x="1172995" y="623466"/>
                  <a:pt x="1168387" y="877937"/>
                </a:cubicBezTo>
                <a:cubicBezTo>
                  <a:pt x="1169971" y="1133525"/>
                  <a:pt x="1127521" y="1404643"/>
                  <a:pt x="946570" y="1560349"/>
                </a:cubicBezTo>
              </a:path>
              <a:path w="1168391" h="1748910" fill="none" stroke="0" extrusionOk="0">
                <a:moveTo>
                  <a:pt x="952938" y="196208"/>
                </a:moveTo>
                <a:cubicBezTo>
                  <a:pt x="1106431" y="386161"/>
                  <a:pt x="1186982" y="598167"/>
                  <a:pt x="1168387" y="877937"/>
                </a:cubicBezTo>
                <a:cubicBezTo>
                  <a:pt x="1201251" y="1148358"/>
                  <a:pt x="1083957" y="1381006"/>
                  <a:pt x="946570" y="1560349"/>
                </a:cubicBezTo>
              </a:path>
            </a:pathLst>
          </a:custGeom>
          <a:ln w="19050">
            <a:solidFill>
              <a:schemeClr val="accent2">
                <a:lumMod val="5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7911896"/>
                      <a:gd name="adj2" fmla="val 37290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087D92-67DD-133B-F780-27DC0817C45D}"/>
              </a:ext>
            </a:extLst>
          </p:cNvPr>
          <p:cNvSpPr/>
          <p:nvPr/>
        </p:nvSpPr>
        <p:spPr>
          <a:xfrm>
            <a:off x="10589272" y="3047380"/>
            <a:ext cx="1093698" cy="531941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Ink Free" panose="03080402000500000000" pitchFamily="66" charset="0"/>
              </a:rPr>
              <a:t>What factors drive this change?</a:t>
            </a:r>
            <a:endParaRPr lang="en-GB" sz="1100" dirty="0">
              <a:latin typeface="Ink Free" panose="03080402000500000000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EB2DC-E7ED-C3AE-2248-2642446A1E13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</p:spTree>
    <p:extLst>
      <p:ext uri="{BB962C8B-B14F-4D97-AF65-F5344CB8AC3E}">
        <p14:creationId xmlns:p14="http://schemas.microsoft.com/office/powerpoint/2010/main" val="68537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A1B5-A657-C73D-D695-12531B52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37" y="1981200"/>
            <a:ext cx="8189726" cy="3311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4FF82-3282-5C41-B216-D9976C651BA7}"/>
              </a:ext>
            </a:extLst>
          </p:cNvPr>
          <p:cNvSpPr txBox="1"/>
          <p:nvPr/>
        </p:nvSpPr>
        <p:spPr>
          <a:xfrm>
            <a:off x="2001138" y="5507933"/>
            <a:ext cx="818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  <a:latin typeface="Bookman Old Style" panose="02050604050505020204" pitchFamily="18" charset="0"/>
              </a:rPr>
              <a:t>SHAP [15] waterfall charts attempt to allocate credit to covariates as per the final model outputs. 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E[f(X)] and f(x) are shown on the predictor scale. Once passed through a sigmoid function, they become valid discrete hazards for the concerned subject over the chosen discrete time period.</a:t>
            </a:r>
            <a:endParaRPr lang="en-GB" sz="1200" i="1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4A43E-863D-6E6A-5A20-B2F851AAF2FD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</p:spTree>
    <p:extLst>
      <p:ext uri="{BB962C8B-B14F-4D97-AF65-F5344CB8AC3E}">
        <p14:creationId xmlns:p14="http://schemas.microsoft.com/office/powerpoint/2010/main" val="386497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Further 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BEED8-228E-A349-F419-5217F2A346CA}"/>
              </a:ext>
            </a:extLst>
          </p:cNvPr>
          <p:cNvCxnSpPr>
            <a:cxnSpLocks/>
          </p:cNvCxnSpPr>
          <p:nvPr/>
        </p:nvCxnSpPr>
        <p:spPr>
          <a:xfrm>
            <a:off x="658894" y="597192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082D74-E05F-69E4-5AD3-1FB785A52B09}"/>
              </a:ext>
            </a:extLst>
          </p:cNvPr>
          <p:cNvSpPr txBox="1"/>
          <p:nvPr/>
        </p:nvSpPr>
        <p:spPr>
          <a:xfrm>
            <a:off x="547141" y="5971921"/>
            <a:ext cx="11035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[16] H. Hung and C.-T. Chiang, Estimation methods for time-dependent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auc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models with survival data., The Canadian Journal of Statistics / La Revue Canadienne de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Statistique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38 (2010).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AAA419-B2B8-E317-CACF-71B42D72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41" y="1997840"/>
            <a:ext cx="10768559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Bookman Old Style" panose="02050604050505020204" pitchFamily="18" charset="0"/>
              </a:rPr>
              <a:t>Exploring neural network methods like RNNs that are </a:t>
            </a:r>
            <a:r>
              <a:rPr lang="en-US" dirty="0">
                <a:solidFill>
                  <a:srgbClr val="D1D5DB"/>
                </a:solidFill>
                <a:latin typeface="Bookman Old Style" panose="02050604050505020204" pitchFamily="18" charset="0"/>
              </a:rPr>
              <a:t>designed for sequential data </a:t>
            </a:r>
            <a:r>
              <a:rPr lang="en-US" b="0" i="0" dirty="0">
                <a:solidFill>
                  <a:srgbClr val="D1D5DB"/>
                </a:solidFill>
                <a:effectLst/>
                <a:latin typeface="Bookman Old Style" panose="02050604050505020204" pitchFamily="18" charset="0"/>
              </a:rPr>
              <a:t>could enhance discriminative power.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Bookman Old Style" panose="02050604050505020204" pitchFamily="18" charset="0"/>
              </a:rPr>
              <a:t>Future steps might involve advanced optimization like Nesterov momentum and learning rate scheduling.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Bookman Old Style" panose="02050604050505020204" pitchFamily="18" charset="0"/>
              </a:rPr>
              <a:t>Deeper architectures can be considered, though they may necessitate longer training times.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Bookman Old Style" panose="02050604050505020204" pitchFamily="18" charset="0"/>
              </a:rPr>
              <a:t>Automated hyper-parameter tuning can be an important addition to the implementation.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Bookman Old Style" panose="02050604050505020204" pitchFamily="18" charset="0"/>
              </a:rPr>
              <a:t>Improving the efficiency of computing the time-dependent concordance index is an important goal.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D1D5DB"/>
                </a:solidFill>
                <a:effectLst/>
                <a:latin typeface="Bookman Old Style" panose="02050604050505020204" pitchFamily="18" charset="0"/>
              </a:rPr>
              <a:t>For evaluation, alongside current metrics, integrating the cumulative dynamic AUC [16] in future iterations could provide a more comprehensive model assessment.</a:t>
            </a:r>
          </a:p>
        </p:txBody>
      </p:sp>
    </p:spTree>
    <p:extLst>
      <p:ext uri="{BB962C8B-B14F-4D97-AF65-F5344CB8AC3E}">
        <p14:creationId xmlns:p14="http://schemas.microsoft.com/office/powerpoint/2010/main" val="220652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Discussion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6BEED8-228E-A349-F419-5217F2A346CA}"/>
              </a:ext>
            </a:extLst>
          </p:cNvPr>
          <p:cNvCxnSpPr>
            <a:cxnSpLocks/>
          </p:cNvCxnSpPr>
          <p:nvPr/>
        </p:nvCxnSpPr>
        <p:spPr>
          <a:xfrm>
            <a:off x="658894" y="597192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082D74-E05F-69E4-5AD3-1FB785A52B09}"/>
              </a:ext>
            </a:extLst>
          </p:cNvPr>
          <p:cNvSpPr txBox="1"/>
          <p:nvPr/>
        </p:nvSpPr>
        <p:spPr>
          <a:xfrm>
            <a:off x="547141" y="5971921"/>
            <a:ext cx="11035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*Nonetheless, the relationship between training time and improved performance is not always linear, highlighting the need for careful evaluation.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AAA419-B2B8-E317-CACF-71B42D72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141" y="2274840"/>
            <a:ext cx="10768559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Both the time-invariant and time-varying architectures lead to higher discriminative power in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favour</a:t>
            </a:r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of worse calibration. For these to be applied in a clinical setting, the choice of which metric to prioritize needs to be carefully considered.</a:t>
            </a:r>
          </a:p>
          <a:p>
            <a:pPr algn="just"/>
            <a:endParaRPr lang="en-US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Additionally, in the realm of neural networks and big data, training time* and selective hyperparameter tuning are important. While deep learning can compete with (and outperform) traditional survival analysis, achieving optimal results requires meticulous hyperparameter tuning and sufficient training duration.</a:t>
            </a:r>
          </a:p>
        </p:txBody>
      </p:sp>
    </p:spTree>
    <p:extLst>
      <p:ext uri="{BB962C8B-B14F-4D97-AF65-F5344CB8AC3E}">
        <p14:creationId xmlns:p14="http://schemas.microsoft.com/office/powerpoint/2010/main" val="260900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Thank you for watching!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C921-0CAD-85B8-DECC-1695105519E6}"/>
              </a:ext>
            </a:extLst>
          </p:cNvPr>
          <p:cNvSpPr txBox="1"/>
          <p:nvPr/>
        </p:nvSpPr>
        <p:spPr>
          <a:xfrm>
            <a:off x="3048569" y="310583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Dissertation_Presentation-20230811_183636-Meeting Recording.mp4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85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9277D-DEF2-EE62-3A0A-C597648DF5A4}"/>
              </a:ext>
            </a:extLst>
          </p:cNvPr>
          <p:cNvSpPr txBox="1"/>
          <p:nvPr/>
        </p:nvSpPr>
        <p:spPr>
          <a:xfrm>
            <a:off x="1655164" y="1982450"/>
            <a:ext cx="8881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Context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Question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Aim(s) and Objective(s)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Data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Storage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Experimental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Further Work</a:t>
            </a:r>
          </a:p>
        </p:txBody>
      </p:sp>
    </p:spTree>
    <p:extLst>
      <p:ext uri="{BB962C8B-B14F-4D97-AF65-F5344CB8AC3E}">
        <p14:creationId xmlns:p14="http://schemas.microsoft.com/office/powerpoint/2010/main" val="26625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500C3-524D-A361-B9EB-04F687151457}"/>
              </a:ext>
            </a:extLst>
          </p:cNvPr>
          <p:cNvSpPr txBox="1"/>
          <p:nvPr/>
        </p:nvSpPr>
        <p:spPr>
          <a:xfrm>
            <a:off x="547141" y="3429000"/>
            <a:ext cx="409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Research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E6716-807C-C024-2D09-289E74F88147}"/>
              </a:ext>
            </a:extLst>
          </p:cNvPr>
          <p:cNvSpPr txBox="1"/>
          <p:nvPr/>
        </p:nvSpPr>
        <p:spPr>
          <a:xfrm>
            <a:off x="6096000" y="3429000"/>
            <a:ext cx="409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Aim and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4DCFA-95A8-A822-B5A5-B86187186822}"/>
              </a:ext>
            </a:extLst>
          </p:cNvPr>
          <p:cNvSpPr txBox="1"/>
          <p:nvPr/>
        </p:nvSpPr>
        <p:spPr>
          <a:xfrm>
            <a:off x="566191" y="1488006"/>
            <a:ext cx="10943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Heart failure is a syndrome affecting the heart's pumping ability, leading to circulatory issues.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Approximately 64 million individuals affected worldwide (2017) [1].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Accurate risk prediction is crucial for improving patient outcomes.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Medical professionals commonly use traditional semi-parametric models to predict mortality risk.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Various traditional methods are compared against newer deep learning techniques to assess their performance in risk prediction.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4AD4F5-C63F-9FCC-70D6-4804866B6E7B}"/>
              </a:ext>
            </a:extLst>
          </p:cNvPr>
          <p:cNvCxnSpPr>
            <a:cxnSpLocks/>
          </p:cNvCxnSpPr>
          <p:nvPr/>
        </p:nvCxnSpPr>
        <p:spPr>
          <a:xfrm>
            <a:off x="658894" y="597192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7A6659-FA21-0FCD-6F78-0C616F77FF72}"/>
              </a:ext>
            </a:extLst>
          </p:cNvPr>
          <p:cNvSpPr txBox="1"/>
          <p:nvPr/>
        </p:nvSpPr>
        <p:spPr>
          <a:xfrm>
            <a:off x="547141" y="5971921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[1] S. L. James, D. Abate, K. H. Abate, S. M.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Abay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C.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Abbafati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N. Abbasi, and H.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Abbastabar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Global, regional, and national incidence, prevalence, and years lived with disability for 354 diseases and injuries for 195 countries and territories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1990–2017: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 systematic analysis for the global burden of disease 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study 2017.,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The Lancet https://doi.org/10.1016</a:t>
            </a:r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/S0140-6736(18)32279-7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(2018).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04D81-B5AD-1412-AA1F-51AF0FD14877}"/>
              </a:ext>
            </a:extLst>
          </p:cNvPr>
          <p:cNvSpPr txBox="1"/>
          <p:nvPr/>
        </p:nvSpPr>
        <p:spPr>
          <a:xfrm>
            <a:off x="566192" y="4123798"/>
            <a:ext cx="46344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Are deep learning methods better at predicting risk for HF patients when compared to traditional methods?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If so, what are the tradeoffs?</a:t>
            </a: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4A8808-0FCC-E1B1-9F8A-7993875B7E5A}"/>
              </a:ext>
            </a:extLst>
          </p:cNvPr>
          <p:cNvSpPr txBox="1"/>
          <p:nvPr/>
        </p:nvSpPr>
        <p:spPr>
          <a:xfrm>
            <a:off x="6120646" y="4123798"/>
            <a:ext cx="5388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Analyze a suitable dataset and predict survival of patients using traditional as well as deep learning models.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Through rigorous experimentation, ascertain the validity of DL models.</a:t>
            </a:r>
            <a:endParaRPr lang="en-GB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0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Background – Survival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D903D-BC6F-52E4-6804-943BAF6B5684}"/>
              </a:ext>
            </a:extLst>
          </p:cNvPr>
          <p:cNvSpPr txBox="1"/>
          <p:nvPr/>
        </p:nvSpPr>
        <p:spPr>
          <a:xfrm>
            <a:off x="547140" y="1581765"/>
            <a:ext cx="109400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Survival analysis differs from regular regression tasks due to unknown event times for some subjects, termed censored observations.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Cox Proportional Hazards model is a standard in continuous time survival models, maintaining proportional hazards assumption with multiplicative covariate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Extensions explore nonlinear hazards within the Cox model framework.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Recent methods [2] suggest deep neural networks for risk prediction using complex electronic health record (EHR) data, showing promise in congestive heart failure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Real-time risk prediction is explored in [3].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Discrete time survival predictions [4] allow probabilistic estimation of mortality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Clinical settings are adopting deep learning and traditional machine learning for survival analysis [5,6].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16D873-0272-0B9B-2776-7689153808A1}"/>
              </a:ext>
            </a:extLst>
          </p:cNvPr>
          <p:cNvCxnSpPr>
            <a:cxnSpLocks/>
          </p:cNvCxnSpPr>
          <p:nvPr/>
        </p:nvCxnSpPr>
        <p:spPr>
          <a:xfrm>
            <a:off x="658894" y="5105147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911B04-68CB-8231-CF81-1BD4251C0C03}"/>
              </a:ext>
            </a:extLst>
          </p:cNvPr>
          <p:cNvSpPr txBox="1"/>
          <p:nvPr/>
        </p:nvSpPr>
        <p:spPr>
          <a:xfrm>
            <a:off x="547141" y="5105146"/>
            <a:ext cx="11035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Patients With Dementia for Earlier Palliative Care Interventions, JAMA Network Open 2, e196972 (2019).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[2] Z. Che, Y. Cheng, Z. Sun, and Y. Liu, Exploiting convolutional neural network for risk prediction with medical feature embedding,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arXiv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preprint arXiv:1701.07474 (2017).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[3] L. Brand, A. Patel, I. Singh, and C. Brand, Real time mortality risk prediction: A convolutional neural network approach., in HEALTHINF (2018) pp. 463–470.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[4] C. Lee, J. Yoon, and M. van der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Schaar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Dynamicdeephit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: A deep learning approach for dynamic survival analysis with competing risks based on longitudinal data, IEEE Transactions on Biomedical Engineering https://doi.org/10.1109/TBME.2019.2909027 (2020).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[5] M.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Gjoreski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Gradisek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B.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Budna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M. Gams, and G.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Poglajen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Machine learning and end-to-end deep learning for the detection of chronic heart failure from heart sounds, IEEE Access 8, 20313 (2020).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[6] L. Wang, L. Sha, J. R. Lakin, J. Bynum, D. W. Bates, P. Hong, and L. Zhou, Development and Validation of a Deep Learning Algorithm for Mortality Prediction in Selecting</a:t>
            </a:r>
          </a:p>
        </p:txBody>
      </p:sp>
    </p:spTree>
    <p:extLst>
      <p:ext uri="{BB962C8B-B14F-4D97-AF65-F5344CB8AC3E}">
        <p14:creationId xmlns:p14="http://schemas.microsoft.com/office/powerpoint/2010/main" val="26197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604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Data Storage and Processing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8ED055-99E3-25E3-BEA2-6C8E05013AF5}"/>
              </a:ext>
            </a:extLst>
          </p:cNvPr>
          <p:cNvCxnSpPr>
            <a:cxnSpLocks/>
          </p:cNvCxnSpPr>
          <p:nvPr/>
        </p:nvCxnSpPr>
        <p:spPr>
          <a:xfrm>
            <a:off x="658894" y="5903554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F3EDB1-F635-565D-C112-679AC342631F}"/>
              </a:ext>
            </a:extLst>
          </p:cNvPr>
          <p:cNvSpPr txBox="1"/>
          <p:nvPr/>
        </p:nvSpPr>
        <p:spPr>
          <a:xfrm>
            <a:off x="547141" y="5895008"/>
            <a:ext cx="11035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[7] A. E. Johnson, L.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Bulgarelli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L. Shen, A.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Gayles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Shammout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S.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Horng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T. J. Pollard, S. Hao, B. Moody, B. Gow, and et al., Mimic-iv, a freely accessible electronic health record dataset, Scientific Data 10, 10.1038/s41597-022-01899-x (2023).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Although the data is freely-available, ethics approval was sought for the project. See: Application ID: </a:t>
            </a:r>
            <a:r>
              <a:rPr lang="en-GB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2669275</a:t>
            </a:r>
          </a:p>
          <a:p>
            <a:pPr algn="just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Date of death (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dod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) for discharged patients is collected from state records if they died within 1 year of discharge. Otherwise,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dod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column is left blank (indicating censoring).</a:t>
            </a:r>
          </a:p>
          <a:p>
            <a:pPr algn="just"/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For the time-varying approach, patients need records across datasets and at least 10 time steps, reducing patient count compared to the time-invariant version.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FEAB8-B78F-C8C5-41AC-E4564E8A164E}"/>
              </a:ext>
            </a:extLst>
          </p:cNvPr>
          <p:cNvSpPr txBox="1"/>
          <p:nvPr/>
        </p:nvSpPr>
        <p:spPr>
          <a:xfrm>
            <a:off x="569118" y="1306700"/>
            <a:ext cx="11013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study utilizes the open-source MIMIC-IV database [7], encompassing critical care information from hospital and ICU admissions.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database includes data from nearly 300,000 patients admitted to intensive care units at the Beth Israel Deaconess Medical Center (BIDMC).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For comprehensive data details,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see 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MIMIC-IV website</a:t>
            </a: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E63BF-4657-514C-3563-403961C1E28B}"/>
              </a:ext>
            </a:extLst>
          </p:cNvPr>
          <p:cNvSpPr txBox="1"/>
          <p:nvPr/>
        </p:nvSpPr>
        <p:spPr>
          <a:xfrm>
            <a:off x="566192" y="4331328"/>
            <a:ext cx="61665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Patients with Heart Failure ICD-10 codes are chosen for inclusion in the study.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Collected data encompass admission and discharge times, as well as static and time-varying covariates.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DC78880D-B7AA-BC21-E8DF-8E5299A4D8AE}"/>
              </a:ext>
            </a:extLst>
          </p:cNvPr>
          <p:cNvSpPr/>
          <p:nvPr/>
        </p:nvSpPr>
        <p:spPr>
          <a:xfrm rot="21021629">
            <a:off x="10165308" y="4317490"/>
            <a:ext cx="1168391" cy="1748910"/>
          </a:xfrm>
          <a:custGeom>
            <a:avLst/>
            <a:gdLst>
              <a:gd name="connsiteX0" fmla="*/ 584195 w 1168391"/>
              <a:gd name="connsiteY0" fmla="*/ 0 h 1748910"/>
              <a:gd name="connsiteX1" fmla="*/ 974036 w 1168391"/>
              <a:gd name="connsiteY1" fmla="*/ 223180 h 1748910"/>
              <a:gd name="connsiteX2" fmla="*/ 584196 w 1168391"/>
              <a:gd name="connsiteY2" fmla="*/ 874455 h 1748910"/>
              <a:gd name="connsiteX3" fmla="*/ 584195 w 1168391"/>
              <a:gd name="connsiteY3" fmla="*/ 0 h 1748910"/>
              <a:gd name="connsiteX0" fmla="*/ 584195 w 1168391"/>
              <a:gd name="connsiteY0" fmla="*/ 0 h 1748910"/>
              <a:gd name="connsiteX1" fmla="*/ 974036 w 1168391"/>
              <a:gd name="connsiteY1" fmla="*/ 223180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391" h="1748910" stroke="0" extrusionOk="0">
                <a:moveTo>
                  <a:pt x="584195" y="0"/>
                </a:moveTo>
                <a:cubicBezTo>
                  <a:pt x="744575" y="-7043"/>
                  <a:pt x="880298" y="99007"/>
                  <a:pt x="974036" y="223180"/>
                </a:cubicBezTo>
                <a:cubicBezTo>
                  <a:pt x="929392" y="405994"/>
                  <a:pt x="810456" y="587848"/>
                  <a:pt x="584196" y="874455"/>
                </a:cubicBezTo>
                <a:cubicBezTo>
                  <a:pt x="573488" y="528762"/>
                  <a:pt x="599547" y="288054"/>
                  <a:pt x="584195" y="0"/>
                </a:cubicBezTo>
                <a:close/>
              </a:path>
              <a:path w="1168391" h="1748910" fill="none" extrusionOk="0">
                <a:moveTo>
                  <a:pt x="584195" y="0"/>
                </a:moveTo>
                <a:cubicBezTo>
                  <a:pt x="741641" y="18978"/>
                  <a:pt x="869069" y="77579"/>
                  <a:pt x="974036" y="223180"/>
                </a:cubicBezTo>
              </a:path>
              <a:path w="1168391" h="1748910" fill="none" stroke="0" extrusionOk="0">
                <a:moveTo>
                  <a:pt x="584195" y="0"/>
                </a:moveTo>
                <a:cubicBezTo>
                  <a:pt x="726420" y="-26088"/>
                  <a:pt x="866789" y="77526"/>
                  <a:pt x="974036" y="223180"/>
                </a:cubicBezTo>
              </a:path>
            </a:pathLst>
          </a:custGeom>
          <a:ln>
            <a:solidFill>
              <a:schemeClr val="bg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6200000"/>
                      <a:gd name="adj2" fmla="val 18054239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707059-12A6-1B90-F4AB-0A860EF43835}"/>
              </a:ext>
            </a:extLst>
          </p:cNvPr>
          <p:cNvGrpSpPr/>
          <p:nvPr/>
        </p:nvGrpSpPr>
        <p:grpSpPr>
          <a:xfrm>
            <a:off x="6850208" y="2484415"/>
            <a:ext cx="4836632" cy="2675912"/>
            <a:chOff x="6850208" y="2484415"/>
            <a:chExt cx="4836632" cy="267591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C2BE89-EF3A-B6AC-0BED-52DED60B2821}"/>
                </a:ext>
              </a:extLst>
            </p:cNvPr>
            <p:cNvCxnSpPr/>
            <p:nvPr/>
          </p:nvCxnSpPr>
          <p:spPr>
            <a:xfrm flipV="1">
              <a:off x="7093009" y="2661698"/>
              <a:ext cx="0" cy="224135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0FA63C8-DEA6-F7C0-A7DB-2580C17B90F9}"/>
                </a:ext>
              </a:extLst>
            </p:cNvPr>
            <p:cNvCxnSpPr>
              <a:cxnSpLocks/>
            </p:cNvCxnSpPr>
            <p:nvPr/>
          </p:nvCxnSpPr>
          <p:spPr>
            <a:xfrm>
              <a:off x="7093009" y="4903055"/>
              <a:ext cx="4190288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02F048-1A75-D807-0CF8-AC044B1C95A6}"/>
                </a:ext>
              </a:extLst>
            </p:cNvPr>
            <p:cNvCxnSpPr/>
            <p:nvPr/>
          </p:nvCxnSpPr>
          <p:spPr>
            <a:xfrm>
              <a:off x="7472161" y="3250964"/>
              <a:ext cx="1400628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C0F8A8-867B-EB5E-A808-E8BEF32CB58A}"/>
                </a:ext>
              </a:extLst>
            </p:cNvPr>
            <p:cNvCxnSpPr>
              <a:cxnSpLocks/>
            </p:cNvCxnSpPr>
            <p:nvPr/>
          </p:nvCxnSpPr>
          <p:spPr>
            <a:xfrm>
              <a:off x="8053869" y="3663034"/>
              <a:ext cx="168365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F50900-6779-0A3E-EEF5-011B7672876F}"/>
                </a:ext>
              </a:extLst>
            </p:cNvPr>
            <p:cNvCxnSpPr>
              <a:cxnSpLocks/>
            </p:cNvCxnSpPr>
            <p:nvPr/>
          </p:nvCxnSpPr>
          <p:spPr>
            <a:xfrm>
              <a:off x="7654727" y="4313788"/>
              <a:ext cx="2743199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E9F0BE54-557A-0236-3A1C-5E557FD01B43}"/>
                </a:ext>
              </a:extLst>
            </p:cNvPr>
            <p:cNvSpPr/>
            <p:nvPr/>
          </p:nvSpPr>
          <p:spPr>
            <a:xfrm flipV="1">
              <a:off x="8663928" y="3041876"/>
              <a:ext cx="419088" cy="419088"/>
            </a:xfrm>
            <a:prstGeom prst="mathMultiply">
              <a:avLst>
                <a:gd name="adj1" fmla="val 43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A0876B58-ECAF-0E99-BA8F-594B9492BCEA}"/>
                </a:ext>
              </a:extLst>
            </p:cNvPr>
            <p:cNvSpPr/>
            <p:nvPr/>
          </p:nvSpPr>
          <p:spPr>
            <a:xfrm flipV="1">
              <a:off x="9527542" y="3453490"/>
              <a:ext cx="419088" cy="419088"/>
            </a:xfrm>
            <a:prstGeom prst="mathMultiply">
              <a:avLst>
                <a:gd name="adj1" fmla="val 4328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6E9DEFC-DE61-1FD1-DA7B-D19C8DC6C30D}"/>
                </a:ext>
              </a:extLst>
            </p:cNvPr>
            <p:cNvSpPr/>
            <p:nvPr/>
          </p:nvSpPr>
          <p:spPr>
            <a:xfrm>
              <a:off x="10397926" y="4232349"/>
              <a:ext cx="162878" cy="162878"/>
            </a:xfrm>
            <a:prstGeom prst="ellipse">
              <a:avLst/>
            </a:prstGeom>
            <a:noFill/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DBA0ED-CC79-FF25-3342-38D01D59AA66}"/>
                </a:ext>
              </a:extLst>
            </p:cNvPr>
            <p:cNvSpPr/>
            <p:nvPr/>
          </p:nvSpPr>
          <p:spPr>
            <a:xfrm>
              <a:off x="9264952" y="3511790"/>
              <a:ext cx="799141" cy="303619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9E2971-F2BB-9C82-134F-BAFC73D77780}"/>
                </a:ext>
              </a:extLst>
            </p:cNvPr>
            <p:cNvSpPr/>
            <p:nvPr/>
          </p:nvSpPr>
          <p:spPr>
            <a:xfrm>
              <a:off x="9693114" y="4177429"/>
              <a:ext cx="799141" cy="303619"/>
            </a:xfrm>
            <a:prstGeom prst="rect">
              <a:avLst/>
            </a:prstGeom>
            <a:noFill/>
            <a:ln w="3175">
              <a:solidFill>
                <a:schemeClr val="bg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8EC778-0840-5BDF-BC49-2F2196ED7FB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52" y="3460964"/>
              <a:ext cx="0" cy="15141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FB307D-A03D-80FC-707B-E7851E366252}"/>
                </a:ext>
              </a:extLst>
            </p:cNvPr>
            <p:cNvCxnSpPr>
              <a:cxnSpLocks/>
            </p:cNvCxnSpPr>
            <p:nvPr/>
          </p:nvCxnSpPr>
          <p:spPr>
            <a:xfrm>
              <a:off x="9693114" y="4123879"/>
              <a:ext cx="0" cy="851245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AB05DD60-8680-FDD2-D57B-1870BE540E41}"/>
                </a:ext>
              </a:extLst>
            </p:cNvPr>
            <p:cNvSpPr/>
            <p:nvPr/>
          </p:nvSpPr>
          <p:spPr>
            <a:xfrm rot="16449086">
              <a:off x="9203047" y="2352157"/>
              <a:ext cx="1168391" cy="1748910"/>
            </a:xfrm>
            <a:custGeom>
              <a:avLst/>
              <a:gdLst>
                <a:gd name="connsiteX0" fmla="*/ 584195 w 1168391"/>
                <a:gd name="connsiteY0" fmla="*/ 0 h 1748910"/>
                <a:gd name="connsiteX1" fmla="*/ 1105876 w 1168391"/>
                <a:gd name="connsiteY1" fmla="*/ 480882 h 1748910"/>
                <a:gd name="connsiteX2" fmla="*/ 1158044 w 1168391"/>
                <a:gd name="connsiteY2" fmla="*/ 1038308 h 1748910"/>
                <a:gd name="connsiteX3" fmla="*/ 584196 w 1168391"/>
                <a:gd name="connsiteY3" fmla="*/ 874455 h 1748910"/>
                <a:gd name="connsiteX4" fmla="*/ 584195 w 1168391"/>
                <a:gd name="connsiteY4" fmla="*/ 0 h 1748910"/>
                <a:gd name="connsiteX0" fmla="*/ 584195 w 1168391"/>
                <a:gd name="connsiteY0" fmla="*/ 0 h 1748910"/>
                <a:gd name="connsiteX1" fmla="*/ 1105876 w 1168391"/>
                <a:gd name="connsiteY1" fmla="*/ 480882 h 1748910"/>
                <a:gd name="connsiteX2" fmla="*/ 1158044 w 1168391"/>
                <a:gd name="connsiteY2" fmla="*/ 1038308 h 174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8391" h="1748910" stroke="0" extrusionOk="0">
                  <a:moveTo>
                    <a:pt x="584195" y="0"/>
                  </a:moveTo>
                  <a:cubicBezTo>
                    <a:pt x="839512" y="-14811"/>
                    <a:pt x="1032152" y="223236"/>
                    <a:pt x="1105876" y="480882"/>
                  </a:cubicBezTo>
                  <a:cubicBezTo>
                    <a:pt x="1179067" y="680138"/>
                    <a:pt x="1147978" y="846666"/>
                    <a:pt x="1158044" y="1038308"/>
                  </a:cubicBezTo>
                  <a:cubicBezTo>
                    <a:pt x="864529" y="1001579"/>
                    <a:pt x="758383" y="936594"/>
                    <a:pt x="584196" y="874455"/>
                  </a:cubicBezTo>
                  <a:cubicBezTo>
                    <a:pt x="583847" y="577450"/>
                    <a:pt x="581994" y="245223"/>
                    <a:pt x="584195" y="0"/>
                  </a:cubicBezTo>
                  <a:close/>
                </a:path>
                <a:path w="1168391" h="1748910" fill="none" extrusionOk="0">
                  <a:moveTo>
                    <a:pt x="584195" y="0"/>
                  </a:moveTo>
                  <a:cubicBezTo>
                    <a:pt x="819848" y="2757"/>
                    <a:pt x="1012586" y="201110"/>
                    <a:pt x="1105876" y="480882"/>
                  </a:cubicBezTo>
                  <a:cubicBezTo>
                    <a:pt x="1166931" y="638732"/>
                    <a:pt x="1199629" y="852920"/>
                    <a:pt x="1158044" y="1038308"/>
                  </a:cubicBezTo>
                </a:path>
                <a:path w="1168391" h="1748910" fill="none" stroke="0" extrusionOk="0">
                  <a:moveTo>
                    <a:pt x="584195" y="0"/>
                  </a:moveTo>
                  <a:cubicBezTo>
                    <a:pt x="810304" y="7699"/>
                    <a:pt x="1026763" y="168566"/>
                    <a:pt x="1105876" y="480882"/>
                  </a:cubicBezTo>
                  <a:cubicBezTo>
                    <a:pt x="1175910" y="654544"/>
                    <a:pt x="1178206" y="821752"/>
                    <a:pt x="1158044" y="1038308"/>
                  </a:cubicBezTo>
                </a:path>
              </a:pathLst>
            </a:custGeom>
            <a:ln>
              <a:solidFill>
                <a:schemeClr val="bg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693366876">
                    <a:prstGeom prst="arc">
                      <a:avLst>
                        <a:gd name="adj1" fmla="val 16200000"/>
                        <a:gd name="adj2" fmla="val 956152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015627D-5B35-3B0E-098C-F4911960187D}"/>
                </a:ext>
              </a:extLst>
            </p:cNvPr>
            <p:cNvSpPr/>
            <p:nvPr/>
          </p:nvSpPr>
          <p:spPr>
            <a:xfrm rot="6422290">
              <a:off x="9193279" y="2292099"/>
              <a:ext cx="1168391" cy="1748910"/>
            </a:xfrm>
            <a:custGeom>
              <a:avLst/>
              <a:gdLst>
                <a:gd name="connsiteX0" fmla="*/ 584195 w 1168391"/>
                <a:gd name="connsiteY0" fmla="*/ 0 h 1748910"/>
                <a:gd name="connsiteX1" fmla="*/ 1064301 w 1168391"/>
                <a:gd name="connsiteY1" fmla="*/ 376241 h 1748910"/>
                <a:gd name="connsiteX2" fmla="*/ 584196 w 1168391"/>
                <a:gd name="connsiteY2" fmla="*/ 874455 h 1748910"/>
                <a:gd name="connsiteX3" fmla="*/ 584195 w 1168391"/>
                <a:gd name="connsiteY3" fmla="*/ 0 h 1748910"/>
                <a:gd name="connsiteX0" fmla="*/ 584195 w 1168391"/>
                <a:gd name="connsiteY0" fmla="*/ 0 h 1748910"/>
                <a:gd name="connsiteX1" fmla="*/ 1064301 w 1168391"/>
                <a:gd name="connsiteY1" fmla="*/ 376241 h 174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391" h="1748910" stroke="0" extrusionOk="0">
                  <a:moveTo>
                    <a:pt x="584195" y="0"/>
                  </a:moveTo>
                  <a:cubicBezTo>
                    <a:pt x="806722" y="-13210"/>
                    <a:pt x="973122" y="166746"/>
                    <a:pt x="1064301" y="376241"/>
                  </a:cubicBezTo>
                  <a:cubicBezTo>
                    <a:pt x="879603" y="504921"/>
                    <a:pt x="687771" y="752427"/>
                    <a:pt x="584196" y="874455"/>
                  </a:cubicBezTo>
                  <a:cubicBezTo>
                    <a:pt x="573488" y="528762"/>
                    <a:pt x="599547" y="288054"/>
                    <a:pt x="584195" y="0"/>
                  </a:cubicBezTo>
                  <a:close/>
                </a:path>
                <a:path w="1168391" h="1748910" fill="none" extrusionOk="0">
                  <a:moveTo>
                    <a:pt x="584195" y="0"/>
                  </a:moveTo>
                  <a:cubicBezTo>
                    <a:pt x="793676" y="25050"/>
                    <a:pt x="964803" y="132246"/>
                    <a:pt x="1064301" y="376241"/>
                  </a:cubicBezTo>
                </a:path>
                <a:path w="1168391" h="1748910" fill="none" stroke="0" extrusionOk="0">
                  <a:moveTo>
                    <a:pt x="584195" y="0"/>
                  </a:moveTo>
                  <a:cubicBezTo>
                    <a:pt x="775084" y="-10735"/>
                    <a:pt x="953171" y="98841"/>
                    <a:pt x="1064301" y="376241"/>
                  </a:cubicBezTo>
                </a:path>
              </a:pathLst>
            </a:custGeom>
            <a:ln>
              <a:solidFill>
                <a:schemeClr val="bg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693366876">
                    <a:prstGeom prst="arc">
                      <a:avLst>
                        <a:gd name="adj1" fmla="val 16200000"/>
                        <a:gd name="adj2" fmla="val 18836378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29DE5-862E-B2FB-6EE9-1A28D62468F0}"/>
                </a:ext>
              </a:extLst>
            </p:cNvPr>
            <p:cNvSpPr txBox="1"/>
            <p:nvPr/>
          </p:nvSpPr>
          <p:spPr>
            <a:xfrm>
              <a:off x="9835491" y="2484415"/>
              <a:ext cx="1574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Ink Free" panose="03080402000500000000" pitchFamily="66" charset="0"/>
                </a:rPr>
                <a:t>In-hospital death (uncensored)</a:t>
              </a:r>
              <a:endParaRPr lang="en-GB" sz="120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9CC21D-17E6-33FD-13ED-A2DC0A42C873}"/>
                </a:ext>
              </a:extLst>
            </p:cNvPr>
            <p:cNvSpPr txBox="1"/>
            <p:nvPr/>
          </p:nvSpPr>
          <p:spPr>
            <a:xfrm>
              <a:off x="10025984" y="3026676"/>
              <a:ext cx="1574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Ink Free" panose="03080402000500000000" pitchFamily="66" charset="0"/>
                </a:rPr>
                <a:t>Out-of-hospital death (uncensored)</a:t>
              </a:r>
              <a:endParaRPr lang="en-GB" sz="120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BD804D-C0E9-0586-50CA-8C99AE93F0AF}"/>
                </a:ext>
              </a:extLst>
            </p:cNvPr>
            <p:cNvSpPr txBox="1"/>
            <p:nvPr/>
          </p:nvSpPr>
          <p:spPr>
            <a:xfrm>
              <a:off x="10112036" y="4441390"/>
              <a:ext cx="1574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Ink Free" panose="03080402000500000000" pitchFamily="66" charset="0"/>
                </a:rPr>
                <a:t>Out-of-hospital death (censored)</a:t>
              </a:r>
              <a:endParaRPr lang="en-GB" sz="120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8DB70E-ED42-8127-4455-E5544428176A}"/>
                </a:ext>
              </a:extLst>
            </p:cNvPr>
            <p:cNvCxnSpPr>
              <a:cxnSpLocks/>
            </p:cNvCxnSpPr>
            <p:nvPr/>
          </p:nvCxnSpPr>
          <p:spPr>
            <a:xfrm>
              <a:off x="7472756" y="3250964"/>
              <a:ext cx="0" cy="172416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377C2EA-AAB0-E03D-DE24-97CD47649760}"/>
                </a:ext>
              </a:extLst>
            </p:cNvPr>
            <p:cNvCxnSpPr>
              <a:cxnSpLocks/>
            </p:cNvCxnSpPr>
            <p:nvPr/>
          </p:nvCxnSpPr>
          <p:spPr>
            <a:xfrm>
              <a:off x="7654727" y="4313788"/>
              <a:ext cx="0" cy="661336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516AC1-5C0E-F348-BEBA-276F97C8FDB9}"/>
                </a:ext>
              </a:extLst>
            </p:cNvPr>
            <p:cNvCxnSpPr>
              <a:cxnSpLocks/>
            </p:cNvCxnSpPr>
            <p:nvPr/>
          </p:nvCxnSpPr>
          <p:spPr>
            <a:xfrm>
              <a:off x="8053869" y="3663034"/>
              <a:ext cx="0" cy="1312090"/>
            </a:xfrm>
            <a:prstGeom prst="line">
              <a:avLst/>
            </a:prstGeom>
            <a:ln w="3175">
              <a:solidFill>
                <a:schemeClr val="bg1">
                  <a:lumMod val="9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D38F8ED-58B2-9EED-5B2D-0AF85B85BDA4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52" y="3444464"/>
              <a:ext cx="799141" cy="0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4696016-5C81-7892-ADE1-9F419EF8096C}"/>
                </a:ext>
              </a:extLst>
            </p:cNvPr>
            <p:cNvCxnSpPr>
              <a:cxnSpLocks/>
            </p:cNvCxnSpPr>
            <p:nvPr/>
          </p:nvCxnSpPr>
          <p:spPr>
            <a:xfrm>
              <a:off x="9693114" y="4085814"/>
              <a:ext cx="799141" cy="0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5D9D45-327E-887C-568C-C9B76FB56A00}"/>
                </a:ext>
              </a:extLst>
            </p:cNvPr>
            <p:cNvSpPr txBox="1"/>
            <p:nvPr/>
          </p:nvSpPr>
          <p:spPr>
            <a:xfrm>
              <a:off x="9162384" y="3102876"/>
              <a:ext cx="1009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Ink Free" panose="03080402000500000000" pitchFamily="66" charset="0"/>
                </a:rPr>
                <a:t>1 year since discharge</a:t>
              </a:r>
              <a:endParaRPr lang="en-GB" sz="105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2C6470-5470-0860-413F-118740E68262}"/>
                </a:ext>
              </a:extLst>
            </p:cNvPr>
            <p:cNvSpPr txBox="1"/>
            <p:nvPr/>
          </p:nvSpPr>
          <p:spPr>
            <a:xfrm>
              <a:off x="9598945" y="3743216"/>
              <a:ext cx="10096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Ink Free" panose="03080402000500000000" pitchFamily="66" charset="0"/>
                </a:rPr>
                <a:t>1 year since discharge</a:t>
              </a:r>
              <a:endParaRPr lang="en-GB" sz="105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5A1DA9-D740-F13E-4502-967591FBD359}"/>
                </a:ext>
              </a:extLst>
            </p:cNvPr>
            <p:cNvSpPr txBox="1"/>
            <p:nvPr/>
          </p:nvSpPr>
          <p:spPr>
            <a:xfrm>
              <a:off x="8763216" y="4906411"/>
              <a:ext cx="100965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Ink Free" panose="03080402000500000000" pitchFamily="66" charset="0"/>
                </a:rPr>
                <a:t>Timeline</a:t>
              </a:r>
              <a:endParaRPr lang="en-GB" sz="105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A816CE-DEBD-0C2B-F4A2-0624EE667194}"/>
                </a:ext>
              </a:extLst>
            </p:cNvPr>
            <p:cNvSpPr txBox="1"/>
            <p:nvPr/>
          </p:nvSpPr>
          <p:spPr>
            <a:xfrm rot="16200000">
              <a:off x="6299002" y="3675925"/>
              <a:ext cx="1356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Ink Free" panose="03080402000500000000" pitchFamily="66" charset="0"/>
                </a:rPr>
                <a:t>Patient journeys</a:t>
              </a:r>
              <a:endParaRPr lang="en-GB" sz="1050" dirty="0">
                <a:solidFill>
                  <a:schemeClr val="bg1"/>
                </a:solidFill>
                <a:latin typeface="Ink Free" panose="03080402000500000000" pitchFamily="66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9E88F2-91B0-B4BF-BB09-4B9F28803DFC}"/>
              </a:ext>
            </a:extLst>
          </p:cNvPr>
          <p:cNvCxnSpPr>
            <a:cxnSpLocks/>
          </p:cNvCxnSpPr>
          <p:nvPr/>
        </p:nvCxnSpPr>
        <p:spPr>
          <a:xfrm>
            <a:off x="658894" y="5912099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60416-AA9F-D3B5-F073-90F6E9098A28}"/>
              </a:ext>
            </a:extLst>
          </p:cNvPr>
          <p:cNvSpPr txBox="1"/>
          <p:nvPr/>
        </p:nvSpPr>
        <p:spPr>
          <a:xfrm>
            <a:off x="2199057" y="2880569"/>
            <a:ext cx="6097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Setup 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(see: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  <a:endParaRPr lang="en-US" sz="1800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Local </a:t>
            </a:r>
            <a:r>
              <a:rPr lang="en-US" sz="18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postgres</a:t>
            </a: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 server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ookman Old Style" panose="02050604050505020204" pitchFamily="18" charset="0"/>
              </a:rPr>
              <a:t>Python to query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Py</a:t>
            </a:r>
            <a:r>
              <a:rPr lang="en-US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Torch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 for Deep Learning</a:t>
            </a:r>
            <a:endParaRPr lang="en-US" sz="18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Experimental Design - 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87F041-CA88-453A-B833-B01CB27FB6D2}"/>
              </a:ext>
            </a:extLst>
          </p:cNvPr>
          <p:cNvCxnSpPr>
            <a:cxnSpLocks/>
          </p:cNvCxnSpPr>
          <p:nvPr/>
        </p:nvCxnSpPr>
        <p:spPr>
          <a:xfrm>
            <a:off x="658894" y="6271025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204DAE-4C9B-6210-AF9E-20B78B7971A3}"/>
              </a:ext>
            </a:extLst>
          </p:cNvPr>
          <p:cNvSpPr txBox="1"/>
          <p:nvPr/>
        </p:nvSpPr>
        <p:spPr>
          <a:xfrm>
            <a:off x="1613670" y="1444648"/>
            <a:ext cx="1686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Time-Invariant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8FE8A-CC39-9407-4265-8FD10644B4D9}"/>
              </a:ext>
            </a:extLst>
          </p:cNvPr>
          <p:cNvSpPr txBox="1"/>
          <p:nvPr/>
        </p:nvSpPr>
        <p:spPr>
          <a:xfrm>
            <a:off x="6969919" y="1444648"/>
            <a:ext cx="1686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Time-Variant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008D3EF-6C34-C178-C4D9-3F0CDC698D68}"/>
              </a:ext>
            </a:extLst>
          </p:cNvPr>
          <p:cNvGrpSpPr/>
          <p:nvPr/>
        </p:nvGrpSpPr>
        <p:grpSpPr>
          <a:xfrm>
            <a:off x="651050" y="2387061"/>
            <a:ext cx="3318852" cy="1861551"/>
            <a:chOff x="651050" y="2515246"/>
            <a:chExt cx="3318852" cy="186155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E5BD6DD-E75A-37F2-C0A5-899D5DE0C07A}"/>
                </a:ext>
              </a:extLst>
            </p:cNvPr>
            <p:cNvGrpSpPr/>
            <p:nvPr/>
          </p:nvGrpSpPr>
          <p:grpSpPr>
            <a:xfrm>
              <a:off x="1392897" y="2515246"/>
              <a:ext cx="2138421" cy="1723052"/>
              <a:chOff x="1015526" y="2507989"/>
              <a:chExt cx="2138421" cy="172305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FA689F5-8238-B8C4-AD76-E10D20D963B4}"/>
                  </a:ext>
                </a:extLst>
              </p:cNvPr>
              <p:cNvGrpSpPr/>
              <p:nvPr/>
            </p:nvGrpSpPr>
            <p:grpSpPr>
              <a:xfrm>
                <a:off x="1015526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5A1CD0-94A0-75CE-F5A8-61C43679E04F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A5518C0-2B22-3325-CB80-4F618306DF99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B82EB82-E86C-FE5D-FC12-CAD3BFC0B71D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6E897BB-45A3-F120-83C1-8F768F369623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AC8BBE2-F041-CF88-210C-D3D600CF1097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D60110C-CED0-E5C8-2DE6-8CC483EFAAAB}"/>
                  </a:ext>
                </a:extLst>
              </p:cNvPr>
              <p:cNvGrpSpPr/>
              <p:nvPr/>
            </p:nvGrpSpPr>
            <p:grpSpPr>
              <a:xfrm>
                <a:off x="1680916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A90A164-2C8D-1E26-0A65-ABABE16FBB0D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5B5349A-6A51-C26D-4A12-7D49C9144135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D5A2FF20-EAC7-AF03-D585-55CD515FBA3D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982B5C2-4798-C0D5-E269-9395DC018F15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B0CE42E-DA59-75AE-1C62-1D6730729691}"/>
                  </a:ext>
                </a:extLst>
              </p:cNvPr>
              <p:cNvGrpSpPr/>
              <p:nvPr/>
            </p:nvGrpSpPr>
            <p:grpSpPr>
              <a:xfrm>
                <a:off x="2256090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A6CEDA14-698E-AF9C-EEBD-AE2B2BA7ABA3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F25613D-ABEB-52E7-9A36-3E4DB95A0839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D0067AF-3AAE-380A-27F0-223F4890F11A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64CBA40-7DA9-43B8-3BAB-F08D0933395B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9160E59-D297-D8BC-62F6-6FC69ADE5D0E}"/>
                  </a:ext>
                </a:extLst>
              </p:cNvPr>
              <p:cNvGrpSpPr/>
              <p:nvPr/>
            </p:nvGrpSpPr>
            <p:grpSpPr>
              <a:xfrm>
                <a:off x="2957393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4B822F9-DFDF-9A16-4C2C-40B7C1875483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8BF3EFB-F163-6AF7-F19A-F2073EC527EE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F376DE7-9C30-0B74-7E8D-B18E2A6B2F9C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0A373218-BF0B-BEBC-CC35-20BAA047F33C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7DAA304-DED4-D67F-BE6E-AF0B8C34601E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A51F25D-7AED-EBD3-6830-1A67CE6A9B07}"/>
                  </a:ext>
                </a:extLst>
              </p:cNvPr>
              <p:cNvCxnSpPr>
                <a:cxnSpLocks/>
                <a:stCxn id="8" idx="6"/>
                <a:endCxn id="24" idx="2"/>
              </p:cNvCxnSpPr>
              <p:nvPr/>
            </p:nvCxnSpPr>
            <p:spPr>
              <a:xfrm>
                <a:off x="1212080" y="2606266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68AD6C5-4CB2-C7DE-BBB7-5721A9EECE05}"/>
                  </a:ext>
                </a:extLst>
              </p:cNvPr>
              <p:cNvCxnSpPr>
                <a:stCxn id="8" idx="6"/>
                <a:endCxn id="25" idx="2"/>
              </p:cNvCxnSpPr>
              <p:nvPr/>
            </p:nvCxnSpPr>
            <p:spPr>
              <a:xfrm>
                <a:off x="1212080" y="2606266"/>
                <a:ext cx="468836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D23992D-EB21-D63A-D57E-5FB46B844236}"/>
                  </a:ext>
                </a:extLst>
              </p:cNvPr>
              <p:cNvCxnSpPr>
                <a:cxnSpLocks/>
                <a:stCxn id="8" idx="6"/>
                <a:endCxn id="27" idx="2"/>
              </p:cNvCxnSpPr>
              <p:nvPr/>
            </p:nvCxnSpPr>
            <p:spPr>
              <a:xfrm>
                <a:off x="1212080" y="2606266"/>
                <a:ext cx="468836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4A89083-6E01-C1AD-484C-4AA6C54637A6}"/>
                  </a:ext>
                </a:extLst>
              </p:cNvPr>
              <p:cNvCxnSpPr>
                <a:cxnSpLocks/>
                <a:stCxn id="9" idx="6"/>
                <a:endCxn id="24" idx="2"/>
              </p:cNvCxnSpPr>
              <p:nvPr/>
            </p:nvCxnSpPr>
            <p:spPr>
              <a:xfrm flipV="1">
                <a:off x="1212080" y="2765213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B0257B-42BA-E404-497F-AC26F7108ABB}"/>
                  </a:ext>
                </a:extLst>
              </p:cNvPr>
              <p:cNvCxnSpPr>
                <a:cxnSpLocks/>
                <a:stCxn id="9" idx="6"/>
                <a:endCxn id="25" idx="2"/>
              </p:cNvCxnSpPr>
              <p:nvPr/>
            </p:nvCxnSpPr>
            <p:spPr>
              <a:xfrm>
                <a:off x="1212080" y="2920591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F350CF-409F-5ABE-BC94-C93D564A1825}"/>
                  </a:ext>
                </a:extLst>
              </p:cNvPr>
              <p:cNvCxnSpPr>
                <a:cxnSpLocks/>
                <a:stCxn id="9" idx="7"/>
                <a:endCxn id="27" idx="2"/>
              </p:cNvCxnSpPr>
              <p:nvPr/>
            </p:nvCxnSpPr>
            <p:spPr>
              <a:xfrm>
                <a:off x="1183295" y="2851099"/>
                <a:ext cx="497621" cy="10500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30FAFC2-2A55-D660-E941-3610284AF5D5}"/>
                  </a:ext>
                </a:extLst>
              </p:cNvPr>
              <p:cNvCxnSpPr>
                <a:cxnSpLocks/>
                <a:stCxn id="12" idx="6"/>
                <a:endCxn id="24" idx="2"/>
              </p:cNvCxnSpPr>
              <p:nvPr/>
            </p:nvCxnSpPr>
            <p:spPr>
              <a:xfrm flipV="1">
                <a:off x="1212080" y="2765213"/>
                <a:ext cx="468836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C3605B7-FFD8-0AFE-DC91-2540F9E03F3E}"/>
                  </a:ext>
                </a:extLst>
              </p:cNvPr>
              <p:cNvCxnSpPr>
                <a:cxnSpLocks/>
                <a:stCxn id="12" idx="6"/>
                <a:endCxn id="25" idx="2"/>
              </p:cNvCxnSpPr>
              <p:nvPr/>
            </p:nvCxnSpPr>
            <p:spPr>
              <a:xfrm flipV="1">
                <a:off x="1212080" y="3079538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8D6667-3B4E-F753-48E7-A7B0F1A36431}"/>
                  </a:ext>
                </a:extLst>
              </p:cNvPr>
              <p:cNvCxnSpPr>
                <a:cxnSpLocks/>
                <a:stCxn id="12" idx="6"/>
                <a:endCxn id="27" idx="2"/>
              </p:cNvCxnSpPr>
              <p:nvPr/>
            </p:nvCxnSpPr>
            <p:spPr>
              <a:xfrm>
                <a:off x="1212080" y="3234916"/>
                <a:ext cx="468836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5BDDEB57-AB8C-F9DB-C418-C4B680EC49F7}"/>
                  </a:ext>
                </a:extLst>
              </p:cNvPr>
              <p:cNvCxnSpPr>
                <a:cxnSpLocks/>
                <a:stCxn id="13" idx="6"/>
                <a:endCxn id="24" idx="2"/>
              </p:cNvCxnSpPr>
              <p:nvPr/>
            </p:nvCxnSpPr>
            <p:spPr>
              <a:xfrm flipV="1">
                <a:off x="1212080" y="2765213"/>
                <a:ext cx="468836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5EE7B103-2358-2892-EFD1-C462B11442B3}"/>
                  </a:ext>
                </a:extLst>
              </p:cNvPr>
              <p:cNvCxnSpPr>
                <a:cxnSpLocks/>
                <a:stCxn id="13" idx="6"/>
                <a:endCxn id="25" idx="2"/>
              </p:cNvCxnSpPr>
              <p:nvPr/>
            </p:nvCxnSpPr>
            <p:spPr>
              <a:xfrm flipV="1">
                <a:off x="1212080" y="3079538"/>
                <a:ext cx="468836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872BC43-A1B4-975D-6679-52D302A8FE9D}"/>
                  </a:ext>
                </a:extLst>
              </p:cNvPr>
              <p:cNvCxnSpPr>
                <a:cxnSpLocks/>
                <a:stCxn id="13" idx="6"/>
                <a:endCxn id="27" idx="2"/>
              </p:cNvCxnSpPr>
              <p:nvPr/>
            </p:nvCxnSpPr>
            <p:spPr>
              <a:xfrm flipV="1">
                <a:off x="1212080" y="3901172"/>
                <a:ext cx="468836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B505CF3-6EC9-8FCD-D156-FFB5279EEF5D}"/>
                  </a:ext>
                </a:extLst>
              </p:cNvPr>
              <p:cNvCxnSpPr>
                <a:cxnSpLocks/>
                <a:stCxn id="24" idx="6"/>
                <a:endCxn id="51" idx="2"/>
              </p:cNvCxnSpPr>
              <p:nvPr/>
            </p:nvCxnSpPr>
            <p:spPr>
              <a:xfrm>
                <a:off x="1877470" y="2765213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431FA1C-F80A-5C66-75CF-3B1D7E6DFCA8}"/>
                  </a:ext>
                </a:extLst>
              </p:cNvPr>
              <p:cNvCxnSpPr>
                <a:cxnSpLocks/>
                <a:stCxn id="24" idx="6"/>
                <a:endCxn id="52" idx="2"/>
              </p:cNvCxnSpPr>
              <p:nvPr/>
            </p:nvCxnSpPr>
            <p:spPr>
              <a:xfrm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96F7AAAE-B8D4-006F-3EBA-2536A3976510}"/>
                  </a:ext>
                </a:extLst>
              </p:cNvPr>
              <p:cNvCxnSpPr>
                <a:cxnSpLocks/>
                <a:stCxn id="24" idx="6"/>
                <a:endCxn id="53" idx="2"/>
              </p:cNvCxnSpPr>
              <p:nvPr/>
            </p:nvCxnSpPr>
            <p:spPr>
              <a:xfrm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0FF3F0D-5888-087B-FE7A-A71AA38B0967}"/>
                  </a:ext>
                </a:extLst>
              </p:cNvPr>
              <p:cNvCxnSpPr>
                <a:cxnSpLocks/>
                <a:stCxn id="25" idx="6"/>
                <a:endCxn id="51" idx="2"/>
              </p:cNvCxnSpPr>
              <p:nvPr/>
            </p:nvCxnSpPr>
            <p:spPr>
              <a:xfrm flipV="1"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C5615-8DE1-4616-6DD7-C45E77A7BE80}"/>
                  </a:ext>
                </a:extLst>
              </p:cNvPr>
              <p:cNvCxnSpPr>
                <a:cxnSpLocks/>
                <a:stCxn id="25" idx="6"/>
                <a:endCxn id="52" idx="2"/>
              </p:cNvCxnSpPr>
              <p:nvPr/>
            </p:nvCxnSpPr>
            <p:spPr>
              <a:xfrm>
                <a:off x="1877470" y="3079538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9D67CBE-B153-CF89-718C-326AA379811E}"/>
                  </a:ext>
                </a:extLst>
              </p:cNvPr>
              <p:cNvCxnSpPr>
                <a:cxnSpLocks/>
                <a:stCxn id="25" idx="6"/>
                <a:endCxn id="53" idx="2"/>
              </p:cNvCxnSpPr>
              <p:nvPr/>
            </p:nvCxnSpPr>
            <p:spPr>
              <a:xfrm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028550-0C52-4864-A536-27F47FF1ABDD}"/>
                  </a:ext>
                </a:extLst>
              </p:cNvPr>
              <p:cNvCxnSpPr>
                <a:cxnSpLocks/>
                <a:stCxn id="27" idx="6"/>
                <a:endCxn id="53" idx="2"/>
              </p:cNvCxnSpPr>
              <p:nvPr/>
            </p:nvCxnSpPr>
            <p:spPr>
              <a:xfrm>
                <a:off x="1877470" y="3901172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B90FE48-42F0-39DE-29EE-B1476055624A}"/>
                  </a:ext>
                </a:extLst>
              </p:cNvPr>
              <p:cNvCxnSpPr>
                <a:cxnSpLocks/>
                <a:stCxn id="27" idx="6"/>
                <a:endCxn id="52" idx="2"/>
              </p:cNvCxnSpPr>
              <p:nvPr/>
            </p:nvCxnSpPr>
            <p:spPr>
              <a:xfrm flipV="1"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2552E5F-95EA-FA7A-E6D2-603391587502}"/>
                  </a:ext>
                </a:extLst>
              </p:cNvPr>
              <p:cNvCxnSpPr>
                <a:cxnSpLocks/>
                <a:stCxn id="27" idx="6"/>
                <a:endCxn id="51" idx="2"/>
              </p:cNvCxnSpPr>
              <p:nvPr/>
            </p:nvCxnSpPr>
            <p:spPr>
              <a:xfrm flipV="1"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9E6A372-097B-1940-C9F2-62B22DC615B5}"/>
                  </a:ext>
                </a:extLst>
              </p:cNvPr>
              <p:cNvCxnSpPr>
                <a:cxnSpLocks/>
                <a:stCxn id="56" idx="2"/>
                <a:endCxn id="51" idx="6"/>
              </p:cNvCxnSpPr>
              <p:nvPr/>
            </p:nvCxnSpPr>
            <p:spPr>
              <a:xfrm flipH="1">
                <a:off x="2452644" y="2606266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AF6315C-65C0-A9A5-F38A-9A4C80AAB378}"/>
                  </a:ext>
                </a:extLst>
              </p:cNvPr>
              <p:cNvCxnSpPr>
                <a:cxnSpLocks/>
                <a:stCxn id="57" idx="2"/>
                <a:endCxn id="51" idx="6"/>
              </p:cNvCxnSpPr>
              <p:nvPr/>
            </p:nvCxnSpPr>
            <p:spPr>
              <a:xfrm flipH="1" flipV="1">
                <a:off x="2452644" y="2765213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0759152-AB98-6A31-5808-3A898375FAA3}"/>
                  </a:ext>
                </a:extLst>
              </p:cNvPr>
              <p:cNvCxnSpPr>
                <a:cxnSpLocks/>
                <a:stCxn id="58" idx="2"/>
                <a:endCxn id="51" idx="6"/>
              </p:cNvCxnSpPr>
              <p:nvPr/>
            </p:nvCxnSpPr>
            <p:spPr>
              <a:xfrm flipH="1" flipV="1">
                <a:off x="2452644" y="2765213"/>
                <a:ext cx="504749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5D9C486-FBDE-940E-EB73-B900D3C13132}"/>
                  </a:ext>
                </a:extLst>
              </p:cNvPr>
              <p:cNvCxnSpPr>
                <a:cxnSpLocks/>
                <a:stCxn id="59" idx="2"/>
                <a:endCxn id="51" idx="6"/>
              </p:cNvCxnSpPr>
              <p:nvPr/>
            </p:nvCxnSpPr>
            <p:spPr>
              <a:xfrm flipH="1" flipV="1">
                <a:off x="2452644" y="2765213"/>
                <a:ext cx="504749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D2DD3A7-16D2-A850-AB38-94711394D3C1}"/>
                  </a:ext>
                </a:extLst>
              </p:cNvPr>
              <p:cNvCxnSpPr>
                <a:cxnSpLocks/>
                <a:stCxn id="56" idx="2"/>
                <a:endCxn id="52" idx="6"/>
              </p:cNvCxnSpPr>
              <p:nvPr/>
            </p:nvCxnSpPr>
            <p:spPr>
              <a:xfrm flipH="1">
                <a:off x="2452644" y="2606266"/>
                <a:ext cx="504749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DE0F219-3575-EF6F-6F48-CEEC0BFA1BD6}"/>
                  </a:ext>
                </a:extLst>
              </p:cNvPr>
              <p:cNvCxnSpPr>
                <a:cxnSpLocks/>
                <a:stCxn id="57" idx="2"/>
                <a:endCxn id="52" idx="6"/>
              </p:cNvCxnSpPr>
              <p:nvPr/>
            </p:nvCxnSpPr>
            <p:spPr>
              <a:xfrm flipH="1">
                <a:off x="2452644" y="2920591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F0F35FF-0604-0A0E-09B7-CB6D85D0C249}"/>
                  </a:ext>
                </a:extLst>
              </p:cNvPr>
              <p:cNvCxnSpPr>
                <a:cxnSpLocks/>
                <a:stCxn id="58" idx="2"/>
                <a:endCxn id="52" idx="6"/>
              </p:cNvCxnSpPr>
              <p:nvPr/>
            </p:nvCxnSpPr>
            <p:spPr>
              <a:xfrm flipH="1" flipV="1">
                <a:off x="2452644" y="3079538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D485C1B-C904-7424-655C-4754CC959B43}"/>
                  </a:ext>
                </a:extLst>
              </p:cNvPr>
              <p:cNvCxnSpPr>
                <a:cxnSpLocks/>
                <a:stCxn id="59" idx="2"/>
                <a:endCxn id="52" idx="6"/>
              </p:cNvCxnSpPr>
              <p:nvPr/>
            </p:nvCxnSpPr>
            <p:spPr>
              <a:xfrm flipH="1" flipV="1">
                <a:off x="2452644" y="3079538"/>
                <a:ext cx="504749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17CD286E-5C28-494B-84BB-CF66E514D57D}"/>
                  </a:ext>
                </a:extLst>
              </p:cNvPr>
              <p:cNvCxnSpPr>
                <a:cxnSpLocks/>
                <a:stCxn id="56" idx="2"/>
                <a:endCxn id="53" idx="6"/>
              </p:cNvCxnSpPr>
              <p:nvPr/>
            </p:nvCxnSpPr>
            <p:spPr>
              <a:xfrm flipH="1">
                <a:off x="2452644" y="2606266"/>
                <a:ext cx="504749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B048EC4-3F7C-9C09-DB30-AB7D76C2AEBC}"/>
                  </a:ext>
                </a:extLst>
              </p:cNvPr>
              <p:cNvCxnSpPr>
                <a:cxnSpLocks/>
                <a:stCxn id="57" idx="2"/>
                <a:endCxn id="53" idx="6"/>
              </p:cNvCxnSpPr>
              <p:nvPr/>
            </p:nvCxnSpPr>
            <p:spPr>
              <a:xfrm flipH="1">
                <a:off x="2452644" y="2920591"/>
                <a:ext cx="504749" cy="98058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ED9EAF2-FBFA-DA8E-8510-D7E73AA8B00E}"/>
                  </a:ext>
                </a:extLst>
              </p:cNvPr>
              <p:cNvCxnSpPr>
                <a:cxnSpLocks/>
                <a:stCxn id="58" idx="2"/>
                <a:endCxn id="53" idx="6"/>
              </p:cNvCxnSpPr>
              <p:nvPr/>
            </p:nvCxnSpPr>
            <p:spPr>
              <a:xfrm flipH="1">
                <a:off x="2452644" y="3234916"/>
                <a:ext cx="504749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04A677D-BC76-25B8-55DB-16EC4987450E}"/>
                  </a:ext>
                </a:extLst>
              </p:cNvPr>
              <p:cNvCxnSpPr>
                <a:cxnSpLocks/>
                <a:stCxn id="59" idx="2"/>
                <a:endCxn id="53" idx="6"/>
              </p:cNvCxnSpPr>
              <p:nvPr/>
            </p:nvCxnSpPr>
            <p:spPr>
              <a:xfrm flipH="1" flipV="1">
                <a:off x="2452644" y="3901172"/>
                <a:ext cx="504749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B6B4B62-F7FC-DBE0-63A4-A3E536E1129A}"/>
                    </a:ext>
                  </a:extLst>
                </p:cNvPr>
                <p:cNvSpPr txBox="1"/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B6B4B62-F7FC-DBE0-63A4-A3E536E11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50" y="3096352"/>
                  <a:ext cx="61685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6CE1A59B-835D-1352-C2D6-B0AF4AB356F5}"/>
                    </a:ext>
                  </a:extLst>
                </p:cNvPr>
                <p:cNvSpPr txBox="1"/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6CE1A59B-835D-1352-C2D6-B0AF4AB35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287" y="4099798"/>
                  <a:ext cx="18511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91FAF01-24B6-44A5-8A5C-C0720C6D7E22}"/>
                    </a:ext>
                  </a:extLst>
                </p:cNvPr>
                <p:cNvSpPr txBox="1"/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91FAF01-24B6-44A5-8A5C-C0720C6D7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32" y="4099798"/>
                  <a:ext cx="18511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DC110E7-E7C3-6BB0-AF8C-9319770E4FD5}"/>
                    </a:ext>
                  </a:extLst>
                </p:cNvPr>
                <p:cNvSpPr txBox="1"/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DC110E7-E7C3-6BB0-AF8C-9319770E4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064" y="3151153"/>
                  <a:ext cx="2508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850FF82-1981-0D66-A77D-60DF2D54D02C}"/>
              </a:ext>
            </a:extLst>
          </p:cNvPr>
          <p:cNvGrpSpPr/>
          <p:nvPr/>
        </p:nvGrpSpPr>
        <p:grpSpPr>
          <a:xfrm>
            <a:off x="6346110" y="2505720"/>
            <a:ext cx="1415593" cy="1314920"/>
            <a:chOff x="5176930" y="2380647"/>
            <a:chExt cx="2147211" cy="1994507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AFE557BD-6FBA-E8A7-7958-C76E5CB01133}"/>
                </a:ext>
              </a:extLst>
            </p:cNvPr>
            <p:cNvGrpSpPr/>
            <p:nvPr/>
          </p:nvGrpSpPr>
          <p:grpSpPr>
            <a:xfrm>
              <a:off x="5176930" y="2380647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9E17AE32-822A-5BD9-A403-B16A5EF51C20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7D060AC0-24B0-87C4-E260-50A8155141D0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3B1CDDD4-1736-E220-96D4-337021B32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7C91B6F5-0AA6-55DD-F178-1E96377DF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757D6638-E698-BDF2-E875-5BD588E36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0845E613-849B-6A01-4769-5F5621A87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66FEBA41-A6A3-DBD7-FD86-E5AE67FFA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9EEB262A-AD12-3196-ABA8-3B6E1110E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09F3D431-B0BF-7B54-DFAF-1418AFBCE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9F5C6F24-53D0-EC99-A8AD-BA2A1D315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>
                  <a:extLst>
                    <a:ext uri="{FF2B5EF4-FFF2-40B4-BE49-F238E27FC236}">
                      <a16:creationId xmlns:a16="http://schemas.microsoft.com/office/drawing/2014/main" id="{201E428F-EF48-C189-6F4C-6FC3308AC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D864FBF3-DD89-0B20-FC82-1445C55FE42C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7D7ED16-15ED-2D9B-9815-9C910ACBF821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3B1BB5-4569-33F6-6B09-B0AB43978159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401B1E7D-9DB9-CFC2-955D-3C16E95AFD95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F8B515B-6B98-ED0A-59B6-16FC2042E061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DCBE9202-53FB-1180-3B58-719512DBF89C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2C8E17E-2917-7AF5-7360-D6532AD38BBC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4823FC72-9898-5972-F749-9BA6874225DA}"/>
                </a:ext>
              </a:extLst>
            </p:cNvPr>
            <p:cNvGrpSpPr/>
            <p:nvPr/>
          </p:nvGrpSpPr>
          <p:grpSpPr>
            <a:xfrm>
              <a:off x="5335006" y="2534966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4F4D0233-402F-8DE5-6DDB-1D377B0774E3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E5AA0E4-9F4D-A882-49EC-D34C283026F3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D3EC3CA-67F8-4EA2-E8A4-E220BEEA8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E42D3936-6D54-C9B9-E874-4B61C6F99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5A000153-4BB9-8DF6-314F-18C69BE0E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1795B1D6-0D87-CE54-7FBB-690B2CDD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8A73DB25-3E0C-9831-1EC8-11C84C488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F461EA9E-6CE4-80B0-F9F4-09E7B299E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D419A5F-441F-1744-9309-FA784BE1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281DB67B-E7BC-03D9-1EBA-E56323DCD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80BC4C7E-67C3-698C-B824-23F367FD4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A56F613-CD95-6327-2EC3-CAF9CE50F25F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433CF01-5F60-1E1E-E4CF-5BA0B95DA449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728829C6-1B8E-1B2A-B7A1-25987DCD7946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2E41E3-303B-3910-AB2C-E0D2B0170209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3E3E5E9-D425-64D1-DE6F-4ED23E117701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3FA09F44-EC42-912B-E365-06514FD2AB3B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9300CDB-3EF4-1203-9E9A-DCF5BF7F3046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6C8D4571-1688-168E-28B7-701F6C5EDB0D}"/>
                </a:ext>
              </a:extLst>
            </p:cNvPr>
            <p:cNvGrpSpPr/>
            <p:nvPr/>
          </p:nvGrpSpPr>
          <p:grpSpPr>
            <a:xfrm>
              <a:off x="5511894" y="2696256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609D4D0C-329D-2CC8-3B40-71BC6ED9CF6E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655030BD-4661-B3B3-D353-D72FF091D9C7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0228018D-585C-0614-6383-4432D0205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5470A779-561F-6B8A-F9A7-76835D6DAF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42113990-3C53-2F81-8168-79A0A6904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D01F4DF7-290A-044F-AFCA-BF961981E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A0F77C9-64FC-F84D-DF4C-5F76A9486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44B610BD-E9EA-7E82-F29E-E24FD03C7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112957FB-8BDA-A8DA-E1DD-675D107BA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73A39F87-DFB9-CDDD-5CBD-6A1210D6C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1E38DCC2-928B-DD67-B4BB-9F25849A8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3263017-2A68-F49D-39D5-A8A815B8A92D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57CCFD6C-470A-0D62-C2ED-D0562E1C053F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7EAB38E3-DE06-9310-836F-0D4BFA2E3788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D417FC6F-CDAA-7CB0-694B-75E1C4387538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082E808E-C83D-1CE6-AF0C-160913C27F33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89F2E50D-6B01-E192-F0FD-55826523A18F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83EF626-BD0F-B10F-AE0C-BE9CBEE84AE9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0581289F-5659-705F-B4CE-AAEB180A035E}"/>
                </a:ext>
              </a:extLst>
            </p:cNvPr>
            <p:cNvGrpSpPr/>
            <p:nvPr/>
          </p:nvGrpSpPr>
          <p:grpSpPr>
            <a:xfrm>
              <a:off x="5664294" y="2848656"/>
              <a:ext cx="1659847" cy="1526498"/>
              <a:chOff x="4987977" y="2647632"/>
              <a:chExt cx="1659847" cy="1526498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366" name="Group 365">
                <a:extLst>
                  <a:ext uri="{FF2B5EF4-FFF2-40B4-BE49-F238E27FC236}">
                    <a16:creationId xmlns:a16="http://schemas.microsoft.com/office/drawing/2014/main" id="{322F23B7-A01A-59BC-54FE-FEBEEC03420F}"/>
                  </a:ext>
                </a:extLst>
              </p:cNvPr>
              <p:cNvGrpSpPr/>
              <p:nvPr/>
            </p:nvGrpSpPr>
            <p:grpSpPr>
              <a:xfrm>
                <a:off x="4987977" y="2647632"/>
                <a:ext cx="1659847" cy="1526498"/>
                <a:chOff x="4987977" y="2647632"/>
                <a:chExt cx="1659847" cy="1526498"/>
              </a:xfrm>
              <a:grpFill/>
            </p:grpSpPr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2C208131-88A7-5B3A-88F2-D9A52D6FBE58}"/>
                    </a:ext>
                  </a:extLst>
                </p:cNvPr>
                <p:cNvSpPr/>
                <p:nvPr/>
              </p:nvSpPr>
              <p:spPr>
                <a:xfrm>
                  <a:off x="4987977" y="2647632"/>
                  <a:ext cx="1659847" cy="15264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FC54883B-CCD2-2D5E-36D8-7AF4373C5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8295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DAB52B6D-B152-B3F3-481C-5EDCF1910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2981971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0C9779BE-347F-4AF5-3D03-B60ECE55F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1167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FEC0D3C8-DF5A-F05A-A19D-015DC08EE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26918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5239330-FB7D-0E91-6481-AC8A2A1F7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4038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D6D8A7A2-A339-22D4-0C5E-AB5F0137A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556277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AA744C1-7FA6-9DEA-5439-E94FDD274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6910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88DE6755-ECDA-B4A0-9CE3-05ABA5DBD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843493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C5178791-8A15-7F2F-2C74-1387FC20A4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7977" y="3991179"/>
                  <a:ext cx="1659847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9B211F9E-1991-F7A8-81F5-31D4AC45EE2E}"/>
                  </a:ext>
                </a:extLst>
              </p:cNvPr>
              <p:cNvCxnSpPr/>
              <p:nvPr/>
            </p:nvCxnSpPr>
            <p:spPr>
              <a:xfrm>
                <a:off x="519112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D7FD504E-2B74-212F-725A-CEF1FD74BA3D}"/>
                  </a:ext>
                </a:extLst>
              </p:cNvPr>
              <p:cNvCxnSpPr/>
              <p:nvPr/>
            </p:nvCxnSpPr>
            <p:spPr>
              <a:xfrm>
                <a:off x="539115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6831EF96-B451-5BFE-2860-21C258C79E26}"/>
                  </a:ext>
                </a:extLst>
              </p:cNvPr>
              <p:cNvCxnSpPr/>
              <p:nvPr/>
            </p:nvCxnSpPr>
            <p:spPr>
              <a:xfrm>
                <a:off x="5591175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D2098F89-5012-4F2C-A871-A837590123D7}"/>
                  </a:ext>
                </a:extLst>
              </p:cNvPr>
              <p:cNvCxnSpPr/>
              <p:nvPr/>
            </p:nvCxnSpPr>
            <p:spPr>
              <a:xfrm>
                <a:off x="5791200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B0F695B7-754D-1B8E-6BC0-2CD97ACF2509}"/>
                  </a:ext>
                </a:extLst>
              </p:cNvPr>
              <p:cNvCxnSpPr/>
              <p:nvPr/>
            </p:nvCxnSpPr>
            <p:spPr>
              <a:xfrm>
                <a:off x="598646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547CD505-FADB-E5A8-1BFB-CBCDE61860DC}"/>
                  </a:ext>
                </a:extLst>
              </p:cNvPr>
              <p:cNvCxnSpPr/>
              <p:nvPr/>
            </p:nvCxnSpPr>
            <p:spPr>
              <a:xfrm>
                <a:off x="6186488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BF822215-EB84-C82F-58EE-1239C1479F48}"/>
                  </a:ext>
                </a:extLst>
              </p:cNvPr>
              <p:cNvCxnSpPr/>
              <p:nvPr/>
            </p:nvCxnSpPr>
            <p:spPr>
              <a:xfrm>
                <a:off x="6386513" y="2647632"/>
                <a:ext cx="0" cy="1526498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5" name="Rectangle 384">
            <a:extLst>
              <a:ext uri="{FF2B5EF4-FFF2-40B4-BE49-F238E27FC236}">
                <a16:creationId xmlns:a16="http://schemas.microsoft.com/office/drawing/2014/main" id="{787BD44A-3FBD-1AEE-A48C-C43D44707981}"/>
              </a:ext>
            </a:extLst>
          </p:cNvPr>
          <p:cNvSpPr/>
          <p:nvPr/>
        </p:nvSpPr>
        <p:spPr>
          <a:xfrm>
            <a:off x="8020478" y="2031298"/>
            <a:ext cx="301530" cy="2590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DE6AC56-597E-0997-81BF-6CFA83925094}"/>
              </a:ext>
            </a:extLst>
          </p:cNvPr>
          <p:cNvSpPr/>
          <p:nvPr/>
        </p:nvSpPr>
        <p:spPr>
          <a:xfrm>
            <a:off x="8563233" y="2031298"/>
            <a:ext cx="301530" cy="2590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BE8C2CF-4BE9-01CB-3A74-2842D28903E5}"/>
              </a:ext>
            </a:extLst>
          </p:cNvPr>
          <p:cNvSpPr txBox="1"/>
          <p:nvPr/>
        </p:nvSpPr>
        <p:spPr>
          <a:xfrm rot="16200000">
            <a:off x="7684503" y="3147353"/>
            <a:ext cx="94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Conv2d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71E57152-4FB6-0991-7B0C-46B41D9F60A1}"/>
              </a:ext>
            </a:extLst>
          </p:cNvPr>
          <p:cNvSpPr txBox="1"/>
          <p:nvPr/>
        </p:nvSpPr>
        <p:spPr>
          <a:xfrm rot="16200000">
            <a:off x="8242525" y="3147353"/>
            <a:ext cx="94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Conv2d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C0009C97-A06F-5ED1-70E3-4D11D070B941}"/>
              </a:ext>
            </a:extLst>
          </p:cNvPr>
          <p:cNvCxnSpPr>
            <a:stCxn id="374" idx="3"/>
            <a:endCxn id="387" idx="0"/>
          </p:cNvCxnSpPr>
          <p:nvPr/>
        </p:nvCxnSpPr>
        <p:spPr>
          <a:xfrm flipV="1">
            <a:off x="7761703" y="3316630"/>
            <a:ext cx="225013" cy="8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DF0BDEB7-3261-00B6-3634-CCF6100003D2}"/>
              </a:ext>
            </a:extLst>
          </p:cNvPr>
          <p:cNvCxnSpPr>
            <a:cxnSpLocks/>
            <a:stCxn id="387" idx="2"/>
            <a:endCxn id="388" idx="0"/>
          </p:cNvCxnSpPr>
          <p:nvPr/>
        </p:nvCxnSpPr>
        <p:spPr>
          <a:xfrm>
            <a:off x="8325270" y="3316630"/>
            <a:ext cx="21946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6A4468FE-9351-3B12-09A7-3762EAE92C34}"/>
              </a:ext>
            </a:extLst>
          </p:cNvPr>
          <p:cNvCxnSpPr>
            <a:cxnSpLocks/>
            <a:stCxn id="388" idx="2"/>
            <a:endCxn id="223" idx="0"/>
          </p:cNvCxnSpPr>
          <p:nvPr/>
        </p:nvCxnSpPr>
        <p:spPr>
          <a:xfrm flipV="1">
            <a:off x="8883292" y="3308308"/>
            <a:ext cx="372562" cy="83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BDF59BE4-D945-94BF-4B2E-AA8B1FBFB372}"/>
              </a:ext>
            </a:extLst>
          </p:cNvPr>
          <p:cNvSpPr txBox="1"/>
          <p:nvPr/>
        </p:nvSpPr>
        <p:spPr>
          <a:xfrm>
            <a:off x="6285749" y="4227281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Patient Image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B78B320-9D13-DFCC-C281-354322C584AE}"/>
              </a:ext>
            </a:extLst>
          </p:cNvPr>
          <p:cNvSpPr txBox="1"/>
          <p:nvPr/>
        </p:nvSpPr>
        <p:spPr>
          <a:xfrm>
            <a:off x="6062402" y="2188005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Covariates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3352E575-9A88-9D22-16E8-BFD6271C3CB9}"/>
              </a:ext>
            </a:extLst>
          </p:cNvPr>
          <p:cNvSpPr txBox="1"/>
          <p:nvPr/>
        </p:nvSpPr>
        <p:spPr>
          <a:xfrm rot="16200000">
            <a:off x="5337555" y="2840062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 steps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AAC7DC2-4592-5270-5F61-923F8551A8D3}"/>
              </a:ext>
            </a:extLst>
          </p:cNvPr>
          <p:cNvSpPr txBox="1"/>
          <p:nvPr/>
        </p:nvSpPr>
        <p:spPr>
          <a:xfrm rot="2554227">
            <a:off x="5488675" y="3637589"/>
            <a:ext cx="16869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Bookman Old Style" panose="02050604050505020204" pitchFamily="18" charset="0"/>
              </a:rPr>
              <a:t>Patients</a:t>
            </a:r>
            <a:endParaRPr lang="en-US" sz="11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547AE9C7-136D-C8C3-00E8-BAFB5AE96861}"/>
              </a:ext>
            </a:extLst>
          </p:cNvPr>
          <p:cNvGrpSpPr/>
          <p:nvPr/>
        </p:nvGrpSpPr>
        <p:grpSpPr>
          <a:xfrm>
            <a:off x="9180436" y="2432539"/>
            <a:ext cx="2584592" cy="1867702"/>
            <a:chOff x="9180436" y="2560724"/>
            <a:chExt cx="2584592" cy="1867702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E5DB316-69CE-4802-6D98-97D78EE545E0}"/>
                </a:ext>
              </a:extLst>
            </p:cNvPr>
            <p:cNvGrpSpPr/>
            <p:nvPr/>
          </p:nvGrpSpPr>
          <p:grpSpPr>
            <a:xfrm>
              <a:off x="9180436" y="2560724"/>
              <a:ext cx="2138421" cy="1723052"/>
              <a:chOff x="1015526" y="2507989"/>
              <a:chExt cx="2138421" cy="1723052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52B164FA-9B6D-0A7A-13F5-5C705DFA4D2A}"/>
                  </a:ext>
                </a:extLst>
              </p:cNvPr>
              <p:cNvGrpSpPr/>
              <p:nvPr/>
            </p:nvGrpSpPr>
            <p:grpSpPr>
              <a:xfrm>
                <a:off x="1015526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46708F3C-90C5-2E5A-609D-FB24973F3A16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28CA846B-783F-2BB0-49DF-6D0B05BB6F64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19D24F8-66E9-2B41-FB9E-57489C71F24C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7AEBF081-EA4B-FA35-7EDC-F95254E0BFFA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7A2C9C2F-E280-68DB-7578-43646154EB35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05B0837-F1A1-2762-E6DC-EF6D7013F756}"/>
                  </a:ext>
                </a:extLst>
              </p:cNvPr>
              <p:cNvGrpSpPr/>
              <p:nvPr/>
            </p:nvGrpSpPr>
            <p:grpSpPr>
              <a:xfrm>
                <a:off x="1680916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EF7EACD7-2859-E354-DCAA-59CF3CCF0AEE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018EBE1C-9349-7D40-8027-D3D2D7093D1F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5BCE519-C94A-2E86-6EDF-10822E7D3845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6DD036F-FEAA-0D34-6855-7F5B861B712F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2BCC2BE-828F-AC5F-8CD2-F7D8867293BB}"/>
                  </a:ext>
                </a:extLst>
              </p:cNvPr>
              <p:cNvGrpSpPr/>
              <p:nvPr/>
            </p:nvGrpSpPr>
            <p:grpSpPr>
              <a:xfrm>
                <a:off x="2256090" y="2666936"/>
                <a:ext cx="196554" cy="1332513"/>
                <a:chOff x="1690441" y="2507989"/>
                <a:chExt cx="196554" cy="1332513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B9658B75-57B5-BF53-6DA2-01749436A1D2}"/>
                    </a:ext>
                  </a:extLst>
                </p:cNvPr>
                <p:cNvSpPr/>
                <p:nvPr/>
              </p:nvSpPr>
              <p:spPr>
                <a:xfrm>
                  <a:off x="1690441" y="250798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641E7ECD-D428-C472-300B-07107DB73720}"/>
                    </a:ext>
                  </a:extLst>
                </p:cNvPr>
                <p:cNvSpPr/>
                <p:nvPr/>
              </p:nvSpPr>
              <p:spPr>
                <a:xfrm>
                  <a:off x="1690441" y="282231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241262F-794D-0B87-1817-84AA75C51E8C}"/>
                    </a:ext>
                  </a:extLst>
                </p:cNvPr>
                <p:cNvSpPr/>
                <p:nvPr/>
              </p:nvSpPr>
              <p:spPr>
                <a:xfrm>
                  <a:off x="1690441" y="3643948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042CD5C4-867D-21D5-1A3C-6DCEF4DFF979}"/>
                    </a:ext>
                  </a:extLst>
                </p:cNvPr>
                <p:cNvSpPr txBox="1"/>
                <p:nvPr/>
              </p:nvSpPr>
              <p:spPr>
                <a:xfrm>
                  <a:off x="1742999" y="2993219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FEA4ED7D-1638-0094-912B-B3DB39EAB676}"/>
                  </a:ext>
                </a:extLst>
              </p:cNvPr>
              <p:cNvGrpSpPr/>
              <p:nvPr/>
            </p:nvGrpSpPr>
            <p:grpSpPr>
              <a:xfrm>
                <a:off x="2957393" y="2507989"/>
                <a:ext cx="196554" cy="1723052"/>
                <a:chOff x="863126" y="2290274"/>
                <a:chExt cx="196554" cy="1723052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85B51A4D-F99D-DE76-EA59-E44F7885C376}"/>
                    </a:ext>
                  </a:extLst>
                </p:cNvPr>
                <p:cNvSpPr/>
                <p:nvPr/>
              </p:nvSpPr>
              <p:spPr>
                <a:xfrm>
                  <a:off x="863126" y="229027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7EB9BB55-0993-CD18-F19B-4CA0ED696B04}"/>
                    </a:ext>
                  </a:extLst>
                </p:cNvPr>
                <p:cNvSpPr/>
                <p:nvPr/>
              </p:nvSpPr>
              <p:spPr>
                <a:xfrm>
                  <a:off x="863126" y="2604599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A729B858-135E-F435-C720-0F9AD63C56AA}"/>
                    </a:ext>
                  </a:extLst>
                </p:cNvPr>
                <p:cNvSpPr/>
                <p:nvPr/>
              </p:nvSpPr>
              <p:spPr>
                <a:xfrm>
                  <a:off x="863126" y="2918924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1D9DD3C0-6E9F-A180-4914-077DF85650EC}"/>
                    </a:ext>
                  </a:extLst>
                </p:cNvPr>
                <p:cNvSpPr/>
                <p:nvPr/>
              </p:nvSpPr>
              <p:spPr>
                <a:xfrm>
                  <a:off x="863126" y="3816772"/>
                  <a:ext cx="196554" cy="196554"/>
                </a:xfrm>
                <a:prstGeom prst="ellipse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29766882-BD5C-278B-27E3-3A57DD20CB72}"/>
                    </a:ext>
                  </a:extLst>
                </p:cNvPr>
                <p:cNvSpPr txBox="1"/>
                <p:nvPr/>
              </p:nvSpPr>
              <p:spPr>
                <a:xfrm>
                  <a:off x="915684" y="3166043"/>
                  <a:ext cx="45719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bg1"/>
                      </a:solidFill>
                    </a:rPr>
                    <a:t>...</a:t>
                  </a:r>
                  <a:endParaRPr lang="en-GB" sz="11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1F66796-5873-55E2-91DA-BF1BC6C58291}"/>
                  </a:ext>
                </a:extLst>
              </p:cNvPr>
              <p:cNvCxnSpPr>
                <a:cxnSpLocks/>
                <a:stCxn id="219" idx="6"/>
                <a:endCxn id="215" idx="2"/>
              </p:cNvCxnSpPr>
              <p:nvPr/>
            </p:nvCxnSpPr>
            <p:spPr>
              <a:xfrm>
                <a:off x="1212080" y="2606266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770B8807-C169-38A2-05C1-83A840C9AD2F}"/>
                  </a:ext>
                </a:extLst>
              </p:cNvPr>
              <p:cNvCxnSpPr>
                <a:stCxn id="219" idx="6"/>
                <a:endCxn id="216" idx="2"/>
              </p:cNvCxnSpPr>
              <p:nvPr/>
            </p:nvCxnSpPr>
            <p:spPr>
              <a:xfrm>
                <a:off x="1212080" y="2606266"/>
                <a:ext cx="468836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DBA0150-E009-3580-7DAC-9980E51B714A}"/>
                  </a:ext>
                </a:extLst>
              </p:cNvPr>
              <p:cNvCxnSpPr>
                <a:cxnSpLocks/>
                <a:stCxn id="219" idx="6"/>
                <a:endCxn id="217" idx="2"/>
              </p:cNvCxnSpPr>
              <p:nvPr/>
            </p:nvCxnSpPr>
            <p:spPr>
              <a:xfrm>
                <a:off x="1212080" y="2606266"/>
                <a:ext cx="468836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5E888C6E-96B1-4168-CC77-8890B3AC4FC2}"/>
                  </a:ext>
                </a:extLst>
              </p:cNvPr>
              <p:cNvCxnSpPr>
                <a:cxnSpLocks/>
                <a:stCxn id="220" idx="6"/>
                <a:endCxn id="215" idx="2"/>
              </p:cNvCxnSpPr>
              <p:nvPr/>
            </p:nvCxnSpPr>
            <p:spPr>
              <a:xfrm flipV="1">
                <a:off x="1212080" y="2765213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71B1D31-CC94-F519-6359-BD4F23501849}"/>
                  </a:ext>
                </a:extLst>
              </p:cNvPr>
              <p:cNvCxnSpPr>
                <a:cxnSpLocks/>
                <a:stCxn id="220" idx="6"/>
                <a:endCxn id="216" idx="2"/>
              </p:cNvCxnSpPr>
              <p:nvPr/>
            </p:nvCxnSpPr>
            <p:spPr>
              <a:xfrm>
                <a:off x="1212080" y="2920591"/>
                <a:ext cx="468836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DD5F9AA-C18A-5D2B-4D3D-A5556E32552A}"/>
                  </a:ext>
                </a:extLst>
              </p:cNvPr>
              <p:cNvCxnSpPr>
                <a:cxnSpLocks/>
                <a:stCxn id="220" idx="7"/>
                <a:endCxn id="217" idx="2"/>
              </p:cNvCxnSpPr>
              <p:nvPr/>
            </p:nvCxnSpPr>
            <p:spPr>
              <a:xfrm>
                <a:off x="1183295" y="2851099"/>
                <a:ext cx="497621" cy="105007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D278614-98BB-2B58-99B0-E24AD57F91EA}"/>
                  </a:ext>
                </a:extLst>
              </p:cNvPr>
              <p:cNvCxnSpPr>
                <a:cxnSpLocks/>
                <a:stCxn id="221" idx="6"/>
                <a:endCxn id="215" idx="2"/>
              </p:cNvCxnSpPr>
              <p:nvPr/>
            </p:nvCxnSpPr>
            <p:spPr>
              <a:xfrm flipV="1">
                <a:off x="1212080" y="2765213"/>
                <a:ext cx="468836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B85DF3A-BC33-70BD-D00B-10D4A361C1C7}"/>
                  </a:ext>
                </a:extLst>
              </p:cNvPr>
              <p:cNvCxnSpPr>
                <a:cxnSpLocks/>
                <a:stCxn id="221" idx="6"/>
                <a:endCxn id="216" idx="2"/>
              </p:cNvCxnSpPr>
              <p:nvPr/>
            </p:nvCxnSpPr>
            <p:spPr>
              <a:xfrm flipV="1">
                <a:off x="1212080" y="3079538"/>
                <a:ext cx="468836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3F26A9C-C5CB-9653-4510-76AA074DB2BA}"/>
                  </a:ext>
                </a:extLst>
              </p:cNvPr>
              <p:cNvCxnSpPr>
                <a:cxnSpLocks/>
                <a:stCxn id="221" idx="6"/>
                <a:endCxn id="217" idx="2"/>
              </p:cNvCxnSpPr>
              <p:nvPr/>
            </p:nvCxnSpPr>
            <p:spPr>
              <a:xfrm>
                <a:off x="1212080" y="3234916"/>
                <a:ext cx="468836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9F6D8FA7-3A88-8B4E-9D27-3ACC9EC1294F}"/>
                  </a:ext>
                </a:extLst>
              </p:cNvPr>
              <p:cNvCxnSpPr>
                <a:cxnSpLocks/>
                <a:stCxn id="222" idx="6"/>
                <a:endCxn id="215" idx="2"/>
              </p:cNvCxnSpPr>
              <p:nvPr/>
            </p:nvCxnSpPr>
            <p:spPr>
              <a:xfrm flipV="1">
                <a:off x="1212080" y="2765213"/>
                <a:ext cx="468836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179EE1D-6DF4-9257-9FEB-0A57D6FB5466}"/>
                  </a:ext>
                </a:extLst>
              </p:cNvPr>
              <p:cNvCxnSpPr>
                <a:cxnSpLocks/>
                <a:stCxn id="222" idx="6"/>
                <a:endCxn id="216" idx="2"/>
              </p:cNvCxnSpPr>
              <p:nvPr/>
            </p:nvCxnSpPr>
            <p:spPr>
              <a:xfrm flipV="1">
                <a:off x="1212080" y="3079538"/>
                <a:ext cx="468836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EA74BCBE-835D-C7D2-1044-B1F765061783}"/>
                  </a:ext>
                </a:extLst>
              </p:cNvPr>
              <p:cNvCxnSpPr>
                <a:cxnSpLocks/>
                <a:stCxn id="222" idx="6"/>
                <a:endCxn id="217" idx="2"/>
              </p:cNvCxnSpPr>
              <p:nvPr/>
            </p:nvCxnSpPr>
            <p:spPr>
              <a:xfrm flipV="1">
                <a:off x="1212080" y="3901172"/>
                <a:ext cx="468836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DF6C3D-F596-9853-AE8B-66E62C461745}"/>
                  </a:ext>
                </a:extLst>
              </p:cNvPr>
              <p:cNvCxnSpPr>
                <a:cxnSpLocks/>
                <a:stCxn id="215" idx="6"/>
                <a:endCxn id="211" idx="2"/>
              </p:cNvCxnSpPr>
              <p:nvPr/>
            </p:nvCxnSpPr>
            <p:spPr>
              <a:xfrm>
                <a:off x="1877470" y="2765213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7B992EE-BA8A-37D4-C6F5-4289265A9FE9}"/>
                  </a:ext>
                </a:extLst>
              </p:cNvPr>
              <p:cNvCxnSpPr>
                <a:cxnSpLocks/>
                <a:stCxn id="215" idx="6"/>
                <a:endCxn id="212" idx="2"/>
              </p:cNvCxnSpPr>
              <p:nvPr/>
            </p:nvCxnSpPr>
            <p:spPr>
              <a:xfrm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18B1B7D-4BFE-B015-F78A-8B60500380CA}"/>
                  </a:ext>
                </a:extLst>
              </p:cNvPr>
              <p:cNvCxnSpPr>
                <a:cxnSpLocks/>
                <a:stCxn id="215" idx="6"/>
                <a:endCxn id="213" idx="2"/>
              </p:cNvCxnSpPr>
              <p:nvPr/>
            </p:nvCxnSpPr>
            <p:spPr>
              <a:xfrm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82E142ED-1659-662B-D9B8-28D5BD911810}"/>
                  </a:ext>
                </a:extLst>
              </p:cNvPr>
              <p:cNvCxnSpPr>
                <a:cxnSpLocks/>
                <a:stCxn id="216" idx="6"/>
                <a:endCxn id="211" idx="2"/>
              </p:cNvCxnSpPr>
              <p:nvPr/>
            </p:nvCxnSpPr>
            <p:spPr>
              <a:xfrm flipV="1">
                <a:off x="1877470" y="2765213"/>
                <a:ext cx="378620" cy="3143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BABE061A-AF02-719C-7CBC-9E49C7761911}"/>
                  </a:ext>
                </a:extLst>
              </p:cNvPr>
              <p:cNvCxnSpPr>
                <a:cxnSpLocks/>
                <a:stCxn id="216" idx="6"/>
                <a:endCxn id="212" idx="2"/>
              </p:cNvCxnSpPr>
              <p:nvPr/>
            </p:nvCxnSpPr>
            <p:spPr>
              <a:xfrm>
                <a:off x="1877470" y="3079538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B38CD9D-D8B8-63AE-99FE-F6C3AD6F289A}"/>
                  </a:ext>
                </a:extLst>
              </p:cNvPr>
              <p:cNvCxnSpPr>
                <a:cxnSpLocks/>
                <a:stCxn id="216" idx="6"/>
                <a:endCxn id="213" idx="2"/>
              </p:cNvCxnSpPr>
              <p:nvPr/>
            </p:nvCxnSpPr>
            <p:spPr>
              <a:xfrm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316A55FB-D6BD-AD8C-6A50-DC63532F99E3}"/>
                  </a:ext>
                </a:extLst>
              </p:cNvPr>
              <p:cNvCxnSpPr>
                <a:cxnSpLocks/>
                <a:stCxn id="217" idx="6"/>
                <a:endCxn id="213" idx="2"/>
              </p:cNvCxnSpPr>
              <p:nvPr/>
            </p:nvCxnSpPr>
            <p:spPr>
              <a:xfrm>
                <a:off x="1877470" y="3901172"/>
                <a:ext cx="37862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FE7B348-B5E4-A202-A33C-B9460A4EF41E}"/>
                  </a:ext>
                </a:extLst>
              </p:cNvPr>
              <p:cNvCxnSpPr>
                <a:cxnSpLocks/>
                <a:stCxn id="217" idx="6"/>
                <a:endCxn id="212" idx="2"/>
              </p:cNvCxnSpPr>
              <p:nvPr/>
            </p:nvCxnSpPr>
            <p:spPr>
              <a:xfrm flipV="1">
                <a:off x="1877470" y="3079538"/>
                <a:ext cx="378620" cy="82163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B24D072-DFDE-BC3E-27DD-C98A1E794CFA}"/>
                  </a:ext>
                </a:extLst>
              </p:cNvPr>
              <p:cNvCxnSpPr>
                <a:cxnSpLocks/>
                <a:stCxn id="217" idx="6"/>
                <a:endCxn id="211" idx="2"/>
              </p:cNvCxnSpPr>
              <p:nvPr/>
            </p:nvCxnSpPr>
            <p:spPr>
              <a:xfrm flipV="1">
                <a:off x="1877470" y="2765213"/>
                <a:ext cx="378620" cy="1135959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D97BB1F-E0CC-8592-54AD-7915EA57D4A4}"/>
                  </a:ext>
                </a:extLst>
              </p:cNvPr>
              <p:cNvCxnSpPr>
                <a:cxnSpLocks/>
                <a:stCxn id="206" idx="2"/>
                <a:endCxn id="211" idx="6"/>
              </p:cNvCxnSpPr>
              <p:nvPr/>
            </p:nvCxnSpPr>
            <p:spPr>
              <a:xfrm flipH="1">
                <a:off x="2452644" y="2606266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48CEA826-8158-ECC5-DD1C-5B91EA9D3504}"/>
                  </a:ext>
                </a:extLst>
              </p:cNvPr>
              <p:cNvCxnSpPr>
                <a:cxnSpLocks/>
                <a:stCxn id="207" idx="2"/>
                <a:endCxn id="211" idx="6"/>
              </p:cNvCxnSpPr>
              <p:nvPr/>
            </p:nvCxnSpPr>
            <p:spPr>
              <a:xfrm flipH="1" flipV="1">
                <a:off x="2452644" y="2765213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7332F56A-9B1C-F406-5706-73F5F3E23F71}"/>
                  </a:ext>
                </a:extLst>
              </p:cNvPr>
              <p:cNvCxnSpPr>
                <a:cxnSpLocks/>
                <a:stCxn id="208" idx="2"/>
                <a:endCxn id="211" idx="6"/>
              </p:cNvCxnSpPr>
              <p:nvPr/>
            </p:nvCxnSpPr>
            <p:spPr>
              <a:xfrm flipH="1" flipV="1">
                <a:off x="2452644" y="2765213"/>
                <a:ext cx="504749" cy="46970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1A44538-B299-AB26-8AF1-AB2D3769CA36}"/>
                  </a:ext>
                </a:extLst>
              </p:cNvPr>
              <p:cNvCxnSpPr>
                <a:cxnSpLocks/>
                <a:stCxn id="209" idx="2"/>
                <a:endCxn id="211" idx="6"/>
              </p:cNvCxnSpPr>
              <p:nvPr/>
            </p:nvCxnSpPr>
            <p:spPr>
              <a:xfrm flipH="1" flipV="1">
                <a:off x="2452644" y="2765213"/>
                <a:ext cx="504749" cy="136755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DD12F88-A5A8-67CE-F027-10A93F493271}"/>
                  </a:ext>
                </a:extLst>
              </p:cNvPr>
              <p:cNvCxnSpPr>
                <a:cxnSpLocks/>
                <a:stCxn id="206" idx="2"/>
                <a:endCxn id="212" idx="6"/>
              </p:cNvCxnSpPr>
              <p:nvPr/>
            </p:nvCxnSpPr>
            <p:spPr>
              <a:xfrm flipH="1">
                <a:off x="2452644" y="2606266"/>
                <a:ext cx="504749" cy="473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7766BB98-7D58-E350-0431-8621FFCF8914}"/>
                  </a:ext>
                </a:extLst>
              </p:cNvPr>
              <p:cNvCxnSpPr>
                <a:cxnSpLocks/>
                <a:stCxn id="207" idx="2"/>
                <a:endCxn id="212" idx="6"/>
              </p:cNvCxnSpPr>
              <p:nvPr/>
            </p:nvCxnSpPr>
            <p:spPr>
              <a:xfrm flipH="1">
                <a:off x="2452644" y="2920591"/>
                <a:ext cx="504749" cy="15894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8F27A60-3560-BDF9-80E1-1E8058C3B98B}"/>
                  </a:ext>
                </a:extLst>
              </p:cNvPr>
              <p:cNvCxnSpPr>
                <a:cxnSpLocks/>
                <a:stCxn id="208" idx="2"/>
                <a:endCxn id="212" idx="6"/>
              </p:cNvCxnSpPr>
              <p:nvPr/>
            </p:nvCxnSpPr>
            <p:spPr>
              <a:xfrm flipH="1" flipV="1">
                <a:off x="2452644" y="3079538"/>
                <a:ext cx="504749" cy="15537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EDE354B-EE42-68E1-A577-121D1C4BE938}"/>
                  </a:ext>
                </a:extLst>
              </p:cNvPr>
              <p:cNvCxnSpPr>
                <a:cxnSpLocks/>
                <a:stCxn id="209" idx="2"/>
                <a:endCxn id="212" idx="6"/>
              </p:cNvCxnSpPr>
              <p:nvPr/>
            </p:nvCxnSpPr>
            <p:spPr>
              <a:xfrm flipH="1" flipV="1">
                <a:off x="2452644" y="3079538"/>
                <a:ext cx="504749" cy="10532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A2C8ADF-E486-6C27-7726-C1BB252F8E8F}"/>
                  </a:ext>
                </a:extLst>
              </p:cNvPr>
              <p:cNvCxnSpPr>
                <a:cxnSpLocks/>
                <a:stCxn id="206" idx="2"/>
                <a:endCxn id="213" idx="6"/>
              </p:cNvCxnSpPr>
              <p:nvPr/>
            </p:nvCxnSpPr>
            <p:spPr>
              <a:xfrm flipH="1">
                <a:off x="2452644" y="2606266"/>
                <a:ext cx="504749" cy="129490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B0ABF5D7-D5DC-565B-A89E-544BEC0D3AB7}"/>
                  </a:ext>
                </a:extLst>
              </p:cNvPr>
              <p:cNvCxnSpPr>
                <a:cxnSpLocks/>
                <a:stCxn id="207" idx="2"/>
                <a:endCxn id="213" idx="6"/>
              </p:cNvCxnSpPr>
              <p:nvPr/>
            </p:nvCxnSpPr>
            <p:spPr>
              <a:xfrm flipH="1">
                <a:off x="2452644" y="2920591"/>
                <a:ext cx="504749" cy="98058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B762FDB-03E5-6C84-B3FB-2505F876B7FA}"/>
                  </a:ext>
                </a:extLst>
              </p:cNvPr>
              <p:cNvCxnSpPr>
                <a:cxnSpLocks/>
                <a:stCxn id="208" idx="2"/>
                <a:endCxn id="213" idx="6"/>
              </p:cNvCxnSpPr>
              <p:nvPr/>
            </p:nvCxnSpPr>
            <p:spPr>
              <a:xfrm flipH="1">
                <a:off x="2452644" y="3234916"/>
                <a:ext cx="504749" cy="6662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663F027C-7A16-773D-FE9B-DFAE38C55A5E}"/>
                  </a:ext>
                </a:extLst>
              </p:cNvPr>
              <p:cNvCxnSpPr>
                <a:cxnSpLocks/>
                <a:stCxn id="209" idx="2"/>
                <a:endCxn id="213" idx="6"/>
              </p:cNvCxnSpPr>
              <p:nvPr/>
            </p:nvCxnSpPr>
            <p:spPr>
              <a:xfrm flipH="1" flipV="1">
                <a:off x="2452644" y="3901172"/>
                <a:ext cx="504749" cy="23159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BD88D90C-3408-D7D0-3EA0-58F9543936CB}"/>
                    </a:ext>
                  </a:extLst>
                </p:cNvPr>
                <p:cNvSpPr txBox="1"/>
                <p:nvPr/>
              </p:nvSpPr>
              <p:spPr>
                <a:xfrm>
                  <a:off x="10434052" y="4151427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BD88D90C-3408-D7D0-3EA0-58F954393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4052" y="4151427"/>
                  <a:ext cx="1851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DCEAB506-8407-76E6-288E-407FDA14CEFE}"/>
                    </a:ext>
                  </a:extLst>
                </p:cNvPr>
                <p:cNvSpPr txBox="1"/>
                <p:nvPr/>
              </p:nvSpPr>
              <p:spPr>
                <a:xfrm>
                  <a:off x="9853158" y="4151427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DCEAB506-8407-76E6-288E-407FDA14C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3158" y="4151427"/>
                  <a:ext cx="18511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258" r="-25806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C257CCB6-3DC4-9222-D43E-9B5176EE11C2}"/>
                    </a:ext>
                  </a:extLst>
                </p:cNvPr>
                <p:cNvSpPr txBox="1"/>
                <p:nvPr/>
              </p:nvSpPr>
              <p:spPr>
                <a:xfrm>
                  <a:off x="11514190" y="3163329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C257CCB6-3DC4-9222-D43E-9B5176EE1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4190" y="3163329"/>
                  <a:ext cx="2508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8" name="Arc 407">
            <a:extLst>
              <a:ext uri="{FF2B5EF4-FFF2-40B4-BE49-F238E27FC236}">
                <a16:creationId xmlns:a16="http://schemas.microsoft.com/office/drawing/2014/main" id="{2B29FD36-FEA3-EB48-4D66-50C12D286909}"/>
              </a:ext>
            </a:extLst>
          </p:cNvPr>
          <p:cNvSpPr/>
          <p:nvPr/>
        </p:nvSpPr>
        <p:spPr>
          <a:xfrm rot="19317560">
            <a:off x="3131365" y="2383733"/>
            <a:ext cx="1168391" cy="1748910"/>
          </a:xfrm>
          <a:custGeom>
            <a:avLst/>
            <a:gdLst>
              <a:gd name="connsiteX0" fmla="*/ 952938 w 1168391"/>
              <a:gd name="connsiteY0" fmla="*/ 196208 h 1748910"/>
              <a:gd name="connsiteX1" fmla="*/ 1158044 w 1168391"/>
              <a:gd name="connsiteY1" fmla="*/ 1038309 h 1748910"/>
              <a:gd name="connsiteX2" fmla="*/ 584196 w 1168391"/>
              <a:gd name="connsiteY2" fmla="*/ 874455 h 1748910"/>
              <a:gd name="connsiteX3" fmla="*/ 952938 w 1168391"/>
              <a:gd name="connsiteY3" fmla="*/ 196208 h 1748910"/>
              <a:gd name="connsiteX0" fmla="*/ 952938 w 1168391"/>
              <a:gd name="connsiteY0" fmla="*/ 196208 h 1748910"/>
              <a:gd name="connsiteX1" fmla="*/ 1158044 w 1168391"/>
              <a:gd name="connsiteY1" fmla="*/ 1038309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391" h="1748910" stroke="0" extrusionOk="0">
                <a:moveTo>
                  <a:pt x="952938" y="196208"/>
                </a:moveTo>
                <a:cubicBezTo>
                  <a:pt x="1170496" y="377383"/>
                  <a:pt x="1205613" y="733181"/>
                  <a:pt x="1158044" y="1038309"/>
                </a:cubicBezTo>
                <a:cubicBezTo>
                  <a:pt x="914078" y="1002421"/>
                  <a:pt x="763978" y="966206"/>
                  <a:pt x="584196" y="874455"/>
                </a:cubicBezTo>
                <a:cubicBezTo>
                  <a:pt x="676081" y="737388"/>
                  <a:pt x="841894" y="528307"/>
                  <a:pt x="952938" y="196208"/>
                </a:cubicBezTo>
                <a:close/>
              </a:path>
              <a:path w="1168391" h="1748910" fill="none" extrusionOk="0">
                <a:moveTo>
                  <a:pt x="952938" y="196208"/>
                </a:moveTo>
                <a:cubicBezTo>
                  <a:pt x="1141441" y="429778"/>
                  <a:pt x="1202664" y="718731"/>
                  <a:pt x="1158044" y="1038309"/>
                </a:cubicBezTo>
              </a:path>
              <a:path w="1168391" h="1748910" fill="none" stroke="0" extrusionOk="0">
                <a:moveTo>
                  <a:pt x="952938" y="196208"/>
                </a:moveTo>
                <a:cubicBezTo>
                  <a:pt x="1118799" y="387664"/>
                  <a:pt x="1195855" y="671373"/>
                  <a:pt x="1158044" y="1038309"/>
                </a:cubicBezTo>
              </a:path>
            </a:pathLst>
          </a:custGeom>
          <a:ln>
            <a:solidFill>
              <a:schemeClr val="bg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7911896"/>
                      <a:gd name="adj2" fmla="val 95615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A4635E8-86AB-6E40-006E-5F3EE4E37A4D}"/>
              </a:ext>
            </a:extLst>
          </p:cNvPr>
          <p:cNvSpPr txBox="1"/>
          <p:nvPr/>
        </p:nvSpPr>
        <p:spPr>
          <a:xfrm>
            <a:off x="3632874" y="2465563"/>
            <a:ext cx="186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Ink Free" panose="03080402000500000000" pitchFamily="66" charset="0"/>
              </a:rPr>
              <a:t>Discrete outputs</a:t>
            </a:r>
            <a:endParaRPr lang="en-GB" sz="12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25C8540E-74A9-52DF-3D06-938832396CC0}"/>
              </a:ext>
            </a:extLst>
          </p:cNvPr>
          <p:cNvSpPr/>
          <p:nvPr/>
        </p:nvSpPr>
        <p:spPr>
          <a:xfrm>
            <a:off x="4152900" y="3076716"/>
            <a:ext cx="1093698" cy="53194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k Free" panose="03080402000500000000" pitchFamily="66" charset="0"/>
              </a:rPr>
              <a:t>sigmoid</a:t>
            </a:r>
            <a:endParaRPr lang="en-GB" dirty="0">
              <a:latin typeface="Ink Free" panose="03080402000500000000" pitchFamily="66" charset="0"/>
            </a:endParaRPr>
          </a:p>
        </p:txBody>
      </p:sp>
      <p:sp>
        <p:nvSpPr>
          <p:cNvPr id="424" name="Arc 423">
            <a:extLst>
              <a:ext uri="{FF2B5EF4-FFF2-40B4-BE49-F238E27FC236}">
                <a16:creationId xmlns:a16="http://schemas.microsoft.com/office/drawing/2014/main" id="{7035AAFC-7BC8-BE6A-5F82-BF0D600EE14D}"/>
              </a:ext>
            </a:extLst>
          </p:cNvPr>
          <p:cNvSpPr/>
          <p:nvPr/>
        </p:nvSpPr>
        <p:spPr>
          <a:xfrm rot="11937303">
            <a:off x="4705661" y="2700840"/>
            <a:ext cx="1168391" cy="1748910"/>
          </a:xfrm>
          <a:custGeom>
            <a:avLst/>
            <a:gdLst>
              <a:gd name="connsiteX0" fmla="*/ 952938 w 1168391"/>
              <a:gd name="connsiteY0" fmla="*/ 196208 h 1748910"/>
              <a:gd name="connsiteX1" fmla="*/ 1138605 w 1168391"/>
              <a:gd name="connsiteY1" fmla="*/ 598796 h 1748910"/>
              <a:gd name="connsiteX2" fmla="*/ 584196 w 1168391"/>
              <a:gd name="connsiteY2" fmla="*/ 874455 h 1748910"/>
              <a:gd name="connsiteX3" fmla="*/ 952938 w 1168391"/>
              <a:gd name="connsiteY3" fmla="*/ 196208 h 1748910"/>
              <a:gd name="connsiteX0" fmla="*/ 952938 w 1168391"/>
              <a:gd name="connsiteY0" fmla="*/ 196208 h 1748910"/>
              <a:gd name="connsiteX1" fmla="*/ 1138605 w 1168391"/>
              <a:gd name="connsiteY1" fmla="*/ 598796 h 17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8391" h="1748910" stroke="0" extrusionOk="0">
                <a:moveTo>
                  <a:pt x="952938" y="196208"/>
                </a:moveTo>
                <a:cubicBezTo>
                  <a:pt x="1057354" y="293466"/>
                  <a:pt x="1119670" y="464346"/>
                  <a:pt x="1138605" y="598796"/>
                </a:cubicBezTo>
                <a:cubicBezTo>
                  <a:pt x="1042425" y="605930"/>
                  <a:pt x="728186" y="862557"/>
                  <a:pt x="584196" y="874455"/>
                </a:cubicBezTo>
                <a:cubicBezTo>
                  <a:pt x="676081" y="737388"/>
                  <a:pt x="841894" y="528307"/>
                  <a:pt x="952938" y="196208"/>
                </a:cubicBezTo>
                <a:close/>
              </a:path>
              <a:path w="1168391" h="1748910" fill="none" extrusionOk="0">
                <a:moveTo>
                  <a:pt x="952938" y="196208"/>
                </a:moveTo>
                <a:cubicBezTo>
                  <a:pt x="1056981" y="326160"/>
                  <a:pt x="1105212" y="439467"/>
                  <a:pt x="1138605" y="598796"/>
                </a:cubicBezTo>
              </a:path>
              <a:path w="1168391" h="1748910" fill="none" stroke="0" extrusionOk="0">
                <a:moveTo>
                  <a:pt x="952938" y="196208"/>
                </a:moveTo>
                <a:cubicBezTo>
                  <a:pt x="1038080" y="284232"/>
                  <a:pt x="1102223" y="412699"/>
                  <a:pt x="1138605" y="598796"/>
                </a:cubicBezTo>
              </a:path>
            </a:pathLst>
          </a:custGeom>
          <a:ln>
            <a:solidFill>
              <a:schemeClr val="bg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693366876">
                  <a:prstGeom prst="arc">
                    <a:avLst>
                      <a:gd name="adj1" fmla="val 17911896"/>
                      <a:gd name="adj2" fmla="val 2001377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09034BBC-33BE-C9A7-9C7B-82B3AD0D3802}"/>
              </a:ext>
            </a:extLst>
          </p:cNvPr>
          <p:cNvSpPr txBox="1"/>
          <p:nvPr/>
        </p:nvSpPr>
        <p:spPr>
          <a:xfrm>
            <a:off x="3784699" y="4058887"/>
            <a:ext cx="1866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Ink Free" panose="03080402000500000000" pitchFamily="66" charset="0"/>
              </a:rPr>
              <a:t>Discrete hazards</a:t>
            </a:r>
            <a:endParaRPr lang="en-GB" sz="12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77111A9C-D9CF-1493-80C2-3D9D09D17AAC}"/>
                  </a:ext>
                </a:extLst>
              </p:cNvPr>
              <p:cNvSpPr txBox="1"/>
              <p:nvPr/>
            </p:nvSpPr>
            <p:spPr>
              <a:xfrm>
                <a:off x="2153703" y="5347510"/>
                <a:ext cx="2359236" cy="788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77111A9C-D9CF-1493-80C2-3D9D09D1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03" y="5347510"/>
                <a:ext cx="2359236" cy="7884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7" name="TextBox 426">
            <a:extLst>
              <a:ext uri="{FF2B5EF4-FFF2-40B4-BE49-F238E27FC236}">
                <a16:creationId xmlns:a16="http://schemas.microsoft.com/office/drawing/2014/main" id="{41769692-4262-B20A-DC8C-2C16FB4D0EEF}"/>
              </a:ext>
            </a:extLst>
          </p:cNvPr>
          <p:cNvSpPr txBox="1"/>
          <p:nvPr/>
        </p:nvSpPr>
        <p:spPr>
          <a:xfrm>
            <a:off x="881635" y="4926098"/>
            <a:ext cx="47408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Survival from cumulative discrete hazards [8]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A9B5922-6881-C5DD-5313-D2BBFBD09BB9}"/>
              </a:ext>
            </a:extLst>
          </p:cNvPr>
          <p:cNvSpPr txBox="1"/>
          <p:nvPr/>
        </p:nvSpPr>
        <p:spPr>
          <a:xfrm>
            <a:off x="6141513" y="4926098"/>
            <a:ext cx="38967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Composite Loss Function [8]-[9]</a:t>
            </a:r>
            <a:endParaRPr lang="en-US" sz="1600" b="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F1E647F3-77E9-AB03-E418-B89D71DB92D3}"/>
                  </a:ext>
                </a:extLst>
              </p:cNvPr>
              <p:cNvSpPr txBox="1"/>
              <p:nvPr/>
            </p:nvSpPr>
            <p:spPr>
              <a:xfrm>
                <a:off x="6249975" y="5612928"/>
                <a:ext cx="215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GB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GB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F1E647F3-77E9-AB03-E418-B89D71DB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975" y="5612928"/>
                <a:ext cx="2151423" cy="276999"/>
              </a:xfrm>
              <a:prstGeom prst="rect">
                <a:avLst/>
              </a:prstGeom>
              <a:blipFill>
                <a:blip r:embed="rId10"/>
                <a:stretch>
                  <a:fillRect l="-1983" r="-850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TextBox 429">
            <a:extLst>
              <a:ext uri="{FF2B5EF4-FFF2-40B4-BE49-F238E27FC236}">
                <a16:creationId xmlns:a16="http://schemas.microsoft.com/office/drawing/2014/main" id="{5FFFCAD1-9B37-8EC7-D9C1-BDAFF39CC57A}"/>
              </a:ext>
            </a:extLst>
          </p:cNvPr>
          <p:cNvSpPr txBox="1"/>
          <p:nvPr/>
        </p:nvSpPr>
        <p:spPr>
          <a:xfrm>
            <a:off x="547141" y="6262480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[8] H.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Kvamme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 and Ø.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Borgan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Continuous and discrete time survival prediction with neural networks (2019), arXiv:1910.06724</a:t>
            </a:r>
          </a:p>
          <a:p>
            <a:pPr algn="just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[9]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V. C.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Raykar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H.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Steck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B.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Krishnapuram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C. </a:t>
            </a:r>
            <a:r>
              <a:rPr lang="en-GB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Dehingoberije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and L. Philippe, On ranking in survival analysis: Bounds on the concordance index, Advances in Neural Information Processing Systems (2007).</a:t>
            </a:r>
          </a:p>
        </p:txBody>
      </p:sp>
    </p:spTree>
    <p:extLst>
      <p:ext uri="{BB962C8B-B14F-4D97-AF65-F5344CB8AC3E}">
        <p14:creationId xmlns:p14="http://schemas.microsoft.com/office/powerpoint/2010/main" val="114719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Experimental Design - II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87F041-CA88-453A-B833-B01CB27FB6D2}"/>
              </a:ext>
            </a:extLst>
          </p:cNvPr>
          <p:cNvCxnSpPr>
            <a:cxnSpLocks/>
          </p:cNvCxnSpPr>
          <p:nvPr/>
        </p:nvCxnSpPr>
        <p:spPr>
          <a:xfrm>
            <a:off x="658894" y="5518992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5FFFCAD1-9B37-8EC7-D9C1-BDAFF39CC57A}"/>
              </a:ext>
            </a:extLst>
          </p:cNvPr>
          <p:cNvSpPr txBox="1"/>
          <p:nvPr/>
        </p:nvSpPr>
        <p:spPr>
          <a:xfrm>
            <a:off x="547141" y="5510447"/>
            <a:ext cx="11035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* Applied architecture is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torchtuples.practical.MLPVanilla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[10] D. R. Cox, Regression models and life-tables., Journal of the Royal Statistical Society (1972).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[11] W. R. Swindell, Accelerated failure time models provide a useful statistical framework for aging research, Experimental Gerontology https://doi.org/10.1016/j.exger.2008.10.005 (2009).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[12] H.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Ishwaran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U. B.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Kogalur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E. H. Blackstone, and M. S. Lauer, Random survival forests, The Annals of Applied Statistics https://doi.org/10.1214/08-AOAS169 (2008).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[13] C. Nagpal, X. R. Li, and A.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Dubrawski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Deep survival machines: Fully parametric survival regression and representation learning for censored data with competing risks (2021), arXiv:2003.01176 [cs, stat]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F3CFD-2986-1D49-CF30-1010A642310E}"/>
              </a:ext>
            </a:extLst>
          </p:cNvPr>
          <p:cNvSpPr txBox="1"/>
          <p:nvPr/>
        </p:nvSpPr>
        <p:spPr>
          <a:xfrm>
            <a:off x="581980" y="2705320"/>
            <a:ext cx="32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Traditional Fitters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47B9D-CA60-B265-36EF-BDC369DA07C3}"/>
              </a:ext>
            </a:extLst>
          </p:cNvPr>
          <p:cNvSpPr txBox="1"/>
          <p:nvPr/>
        </p:nvSpPr>
        <p:spPr>
          <a:xfrm>
            <a:off x="4399101" y="2705320"/>
            <a:ext cx="32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Deep Learning Fitters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79278-773D-03A3-FBC7-018ADE4C03BA}"/>
              </a:ext>
            </a:extLst>
          </p:cNvPr>
          <p:cNvSpPr txBox="1"/>
          <p:nvPr/>
        </p:nvSpPr>
        <p:spPr>
          <a:xfrm>
            <a:off x="8216223" y="2705320"/>
            <a:ext cx="328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Proposed Fitters</a:t>
            </a:r>
            <a:endParaRPr lang="en-GB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D56F8-59B1-13A5-E1D5-5F8B7425DDF3}"/>
              </a:ext>
            </a:extLst>
          </p:cNvPr>
          <p:cNvSpPr txBox="1"/>
          <p:nvPr/>
        </p:nvSpPr>
        <p:spPr>
          <a:xfrm>
            <a:off x="581980" y="3525717"/>
            <a:ext cx="33938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Cox Proportional Hazards[10]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Weibull Accelerated Failure Time[11]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Random Survival Forest[12]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F62919-7A64-A3A1-1EDD-AD9D490C8F47}"/>
              </a:ext>
            </a:extLst>
          </p:cNvPr>
          <p:cNvSpPr txBox="1"/>
          <p:nvPr/>
        </p:nvSpPr>
        <p:spPr>
          <a:xfrm>
            <a:off x="4399100" y="3525717"/>
            <a:ext cx="328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Deep Survival Machines [12]</a:t>
            </a:r>
          </a:p>
          <a:p>
            <a:r>
              <a:rPr lang="en-US" sz="1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PyCox</a:t>
            </a:r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 with Logistic Hazards*[8]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13929-6C42-E4B2-D9CA-FD4E8EC77258}"/>
              </a:ext>
            </a:extLst>
          </p:cNvPr>
          <p:cNvSpPr txBox="1"/>
          <p:nvPr/>
        </p:nvSpPr>
        <p:spPr>
          <a:xfrm>
            <a:off x="8216220" y="3525717"/>
            <a:ext cx="328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Time-Invariant Survival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Time-Variant Survival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4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B7F7828-E476-0358-9D50-86C1F80C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395915"/>
              </p:ext>
            </p:extLst>
          </p:nvPr>
        </p:nvGraphicFramePr>
        <p:xfrm>
          <a:off x="2546639" y="2354580"/>
          <a:ext cx="7098722" cy="214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9260">
                  <a:extLst>
                    <a:ext uri="{9D8B030D-6E8A-4147-A177-3AD203B41FA5}">
                      <a16:colId xmlns:a16="http://schemas.microsoft.com/office/drawing/2014/main" val="2219782597"/>
                    </a:ext>
                  </a:extLst>
                </a:gridCol>
                <a:gridCol w="2597376">
                  <a:extLst>
                    <a:ext uri="{9D8B030D-6E8A-4147-A177-3AD203B41FA5}">
                      <a16:colId xmlns:a16="http://schemas.microsoft.com/office/drawing/2014/main" val="1897785242"/>
                    </a:ext>
                  </a:extLst>
                </a:gridCol>
                <a:gridCol w="2162086">
                  <a:extLst>
                    <a:ext uri="{9D8B030D-6E8A-4147-A177-3AD203B41FA5}">
                      <a16:colId xmlns:a16="http://schemas.microsoft.com/office/drawing/2014/main" val="1757046215"/>
                    </a:ext>
                  </a:extLst>
                </a:gridCol>
              </a:tblGrid>
              <a:tr h="14772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Model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C-index* (0.05 , 0.95)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IBS** (0.05 , 0.95)</a:t>
                      </a:r>
                      <a:endParaRPr lang="en-GB" sz="1600" b="1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01128"/>
                  </a:ext>
                </a:extLst>
              </a:tr>
              <a:tr h="1870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Cox Proportional Hazards</a:t>
                      </a:r>
                      <a:endParaRPr lang="en-GB" sz="11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dirty="0">
                          <a:solidFill>
                            <a:schemeClr val="accent6"/>
                          </a:solidFill>
                          <a:latin typeface="Bookman Old Style" panose="02050604050505020204" pitchFamily="18" charset="0"/>
                        </a:rPr>
                        <a:t>0.1731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55404"/>
                  </a:ext>
                </a:extLst>
              </a:tr>
              <a:tr h="17583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Weibull Accelerated Failure</a:t>
                      </a:r>
                      <a:endParaRPr lang="en-GB" sz="11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0.6953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0.1741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808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Random Survival Forest</a:t>
                      </a:r>
                      <a:endParaRPr lang="en-GB" sz="11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0.6911 (0.6855, 0.6973)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0.2013 (0.1998, 0.2024)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2175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PyCox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 Logistic Hazard</a:t>
                      </a:r>
                      <a:endParaRPr lang="en-GB" sz="11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0.5984 (0.5723, 0.6104)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0.1768 (0.1751, 0.1778)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2469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Deep Survival Machines</a:t>
                      </a:r>
                      <a:endParaRPr lang="en-GB" sz="11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0.6498 (0.6016, 0.6598)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0.2739 (0.2651, 0.2834)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3932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Time-Invariant Survival</a:t>
                      </a:r>
                      <a:endParaRPr lang="en-GB" sz="11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0.6903 (0.6789, 0.6994)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0.4030 (0.3937, 0.4090)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0928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Time-Variant Survival</a:t>
                      </a:r>
                      <a:endParaRPr lang="en-GB" sz="1100" dirty="0">
                        <a:solidFill>
                          <a:schemeClr val="bg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i="1" dirty="0">
                          <a:solidFill>
                            <a:schemeClr val="accent6"/>
                          </a:solidFill>
                          <a:latin typeface="Bookman Old Style" panose="02050604050505020204" pitchFamily="18" charset="0"/>
                        </a:rPr>
                        <a:t>0.7301 (0.7263 , 0.7352)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bg1"/>
                          </a:solidFill>
                          <a:latin typeface="Bookman Old Style" panose="02050604050505020204" pitchFamily="18" charset="0"/>
                        </a:rPr>
                        <a:t>0.4039 (0.3981, 0.4072)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6787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E9E682-7BAF-DFAA-853E-E7A9098EB7F2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A2CE55-0347-31F3-51B1-ED3368FED1C2}"/>
              </a:ext>
            </a:extLst>
          </p:cNvPr>
          <p:cNvCxnSpPr>
            <a:cxnSpLocks/>
          </p:cNvCxnSpPr>
          <p:nvPr/>
        </p:nvCxnSpPr>
        <p:spPr>
          <a:xfrm>
            <a:off x="658894" y="6099023"/>
            <a:ext cx="109235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B4E3E8-36F2-A559-6AF2-3AA032BDDF49}"/>
              </a:ext>
            </a:extLst>
          </p:cNvPr>
          <p:cNvSpPr txBox="1"/>
          <p:nvPr/>
        </p:nvSpPr>
        <p:spPr>
          <a:xfrm>
            <a:off x="547141" y="6090478"/>
            <a:ext cx="11035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* H. Uno, T. Cai, M. J.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Pencina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R. B. D’Agostino, and L. J. Wei, On the c-statistics for evaluating overall adequacy of risk prediction procedures with censored survival data, Statistics in Medicine 30, 1105–1117 (2011).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** E. Graf, C.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Schmoor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W.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Sauerbrei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, and M. Schumacher, Assessment and comparison of prognostic classification schemes for survival data, Statistics in Medicine (1999).</a:t>
            </a:r>
          </a:p>
        </p:txBody>
      </p:sp>
    </p:spTree>
    <p:extLst>
      <p:ext uri="{BB962C8B-B14F-4D97-AF65-F5344CB8AC3E}">
        <p14:creationId xmlns:p14="http://schemas.microsoft.com/office/powerpoint/2010/main" val="381153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25062-F380-C772-0084-0A280BF5775E}"/>
              </a:ext>
            </a:extLst>
          </p:cNvPr>
          <p:cNvSpPr txBox="1"/>
          <p:nvPr/>
        </p:nvSpPr>
        <p:spPr>
          <a:xfrm>
            <a:off x="547141" y="520597"/>
            <a:ext cx="888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Results -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E7C62-760C-52C3-A4BE-AAC3E2149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8" y="1609184"/>
            <a:ext cx="10677586" cy="3801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3C8CFB-A2CC-A084-36A5-26249EDC26B2}"/>
              </a:ext>
            </a:extLst>
          </p:cNvPr>
          <p:cNvSpPr txBox="1"/>
          <p:nvPr/>
        </p:nvSpPr>
        <p:spPr>
          <a:xfrm>
            <a:off x="1666875" y="5606235"/>
            <a:ext cx="954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Distribution of c-index shows high discriminatory power for Time-Invariant and Time-Variant models</a:t>
            </a:r>
            <a:endParaRPr lang="en-GB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F3A72-3508-A90D-2BF3-A9A28C304F93}"/>
              </a:ext>
            </a:extLst>
          </p:cNvPr>
          <p:cNvSpPr txBox="1"/>
          <p:nvPr/>
        </p:nvSpPr>
        <p:spPr>
          <a:xfrm>
            <a:off x="1587500" y="1743075"/>
            <a:ext cx="2028825" cy="900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Time Variant Survival</a:t>
            </a:r>
          </a:p>
          <a:p>
            <a:r>
              <a:rPr lang="en-US" sz="1050" dirty="0"/>
              <a:t>Random Survival Forest</a:t>
            </a:r>
          </a:p>
          <a:p>
            <a:r>
              <a:rPr lang="en-US" sz="1050" dirty="0"/>
              <a:t>Time Invariant Survival</a:t>
            </a:r>
          </a:p>
          <a:p>
            <a:r>
              <a:rPr lang="en-US" sz="1050" dirty="0"/>
              <a:t>Deep Survival Machines</a:t>
            </a:r>
          </a:p>
          <a:p>
            <a:r>
              <a:rPr lang="en-US" sz="1050" dirty="0" err="1"/>
              <a:t>PyCox</a:t>
            </a:r>
            <a:r>
              <a:rPr lang="en-US" sz="1050" dirty="0"/>
              <a:t> with Logistic Hazards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2B426-2222-A9C4-1CED-7462F972C056}"/>
              </a:ext>
            </a:extLst>
          </p:cNvPr>
          <p:cNvSpPr txBox="1"/>
          <p:nvPr/>
        </p:nvSpPr>
        <p:spPr>
          <a:xfrm>
            <a:off x="7455493" y="122255"/>
            <a:ext cx="4736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Results are subject to slight change in final submission of report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7137D189-5E73-6B64-EC5F-D8FE9B6A3C25}"/>
              </a:ext>
            </a:extLst>
          </p:cNvPr>
          <p:cNvCxnSpPr>
            <a:cxnSpLocks/>
          </p:cNvCxnSpPr>
          <p:nvPr/>
        </p:nvCxnSpPr>
        <p:spPr>
          <a:xfrm rot="5400000">
            <a:off x="8482087" y="4292222"/>
            <a:ext cx="1064520" cy="368488"/>
          </a:xfrm>
          <a:prstGeom prst="curvedConnector3">
            <a:avLst>
              <a:gd name="adj1" fmla="val -25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321D0F-044A-BDC6-23D4-C8D6349C4115}"/>
              </a:ext>
            </a:extLst>
          </p:cNvPr>
          <p:cNvSpPr txBox="1"/>
          <p:nvPr/>
        </p:nvSpPr>
        <p:spPr>
          <a:xfrm>
            <a:off x="8906786" y="3828200"/>
            <a:ext cx="1044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Ink Free" panose="03080402000500000000" pitchFamily="66" charset="0"/>
              </a:rPr>
              <a:t>Cox Proportional Hazards</a:t>
            </a:r>
            <a:endParaRPr lang="en-GB" sz="12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74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2092</Words>
  <Application>Microsoft Office PowerPoint</Application>
  <PresentationFormat>Widescreen</PresentationFormat>
  <Paragraphs>204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Cambria Math</vt:lpstr>
      <vt:lpstr>Courier New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Souradeep Sen</dc:creator>
  <cp:lastModifiedBy>Souradeep Sen</cp:lastModifiedBy>
  <cp:revision>73</cp:revision>
  <dcterms:created xsi:type="dcterms:W3CDTF">2023-08-09T09:40:06Z</dcterms:created>
  <dcterms:modified xsi:type="dcterms:W3CDTF">2023-08-11T18:02:01Z</dcterms:modified>
</cp:coreProperties>
</file>