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0" r:id="rId6"/>
    <p:sldId id="264" r:id="rId7"/>
    <p:sldId id="266" r:id="rId8"/>
    <p:sldId id="261" r:id="rId9"/>
    <p:sldId id="267" r:id="rId10"/>
    <p:sldId id="268" r:id="rId11"/>
    <p:sldId id="269" r:id="rId12"/>
    <p:sldId id="270" r:id="rId13"/>
    <p:sldId id="265" r:id="rId14"/>
    <p:sldId id="271" r:id="rId15"/>
    <p:sldId id="263" r:id="rId16"/>
    <p:sldId id="26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963ED6ED-447D-4168-9D7A-041F01D88350}">
          <p14:sldIdLst>
            <p14:sldId id="256"/>
          </p14:sldIdLst>
        </p14:section>
        <p14:section name="Contents" id="{2F4FBADC-4A63-4A4A-B024-7D23DBEEAD8D}">
          <p14:sldIdLst>
            <p14:sldId id="257"/>
          </p14:sldIdLst>
        </p14:section>
        <p14:section name="Context and Background" id="{B01DAD2D-DCDE-4B4C-90EF-74BB533B64CC}">
          <p14:sldIdLst>
            <p14:sldId id="258"/>
            <p14:sldId id="259"/>
          </p14:sldIdLst>
        </p14:section>
        <p14:section name="Data and Design" id="{77F8196C-90BF-47BE-AA7B-081708F81440}">
          <p14:sldIdLst>
            <p14:sldId id="260"/>
            <p14:sldId id="264"/>
            <p14:sldId id="266"/>
          </p14:sldIdLst>
        </p14:section>
        <p14:section name="Results and Findings" id="{0ADD699C-3B2F-493F-8B5E-11F9F8E10385}">
          <p14:sldIdLst>
            <p14:sldId id="261"/>
            <p14:sldId id="267"/>
            <p14:sldId id="268"/>
            <p14:sldId id="269"/>
            <p14:sldId id="270"/>
          </p14:sldIdLst>
        </p14:section>
        <p14:section name="Further Work" id="{2C68A18E-9AB7-40C6-9425-61B235835F26}">
          <p14:sldIdLst>
            <p14:sldId id="265"/>
            <p14:sldId id="271"/>
            <p14:sldId id="263"/>
          </p14:sldIdLst>
        </p14:section>
        <p14:section name="Archive" id="{CEF68174-487A-4A62-AC8D-E29553488953}">
          <p14:sldIdLst>
            <p14:sldId id="262"/>
          </p14:sldIdLst>
        </p14:section>
      </p14:sectionLst>
    </p:ext>
    <p:ext uri="{EFAFB233-063F-42B5-8137-9DF3F51BA10A}">
      <p15:sldGuideLst xmlns:p15="http://schemas.microsoft.com/office/powerpoint/2012/main">
        <p15:guide id="1" orient="horz" pos="1248" userDrawn="1">
          <p15:clr>
            <a:srgbClr val="A4A3A4"/>
          </p15:clr>
        </p15:guide>
        <p15:guide id="2" pos="712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28403A"/>
    <a:srgbClr val="3E645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262" autoAdjust="0"/>
    <p:restoredTop sz="93849" autoAdjust="0"/>
  </p:normalViewPr>
  <p:slideViewPr>
    <p:cSldViewPr snapToGrid="0" showGuides="1">
      <p:cViewPr varScale="1">
        <p:scale>
          <a:sx n="70" d="100"/>
          <a:sy n="70" d="100"/>
        </p:scale>
        <p:origin x="720" y="30"/>
      </p:cViewPr>
      <p:guideLst>
        <p:guide orient="horz" pos="1248"/>
        <p:guide pos="7128"/>
      </p:guideLst>
    </p:cSldViewPr>
  </p:slideViewPr>
  <p:outlineViewPr>
    <p:cViewPr>
      <p:scale>
        <a:sx n="33" d="100"/>
        <a:sy n="33" d="100"/>
      </p:scale>
      <p:origin x="0" y="0"/>
    </p:cViewPr>
    <p:sldLst>
      <p:sld r:id="rId1" collapse="1"/>
    </p:sldLst>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024827-C890-46DF-AE44-0BCEFEEF6005}" type="datetimeFigureOut">
              <a:rPr lang="en-GB" smtClean="0"/>
              <a:t>10/08/2023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40B938-975B-4F70-ADFE-7D4287643F13}" type="slidenum">
              <a:rPr lang="en-GB" smtClean="0"/>
              <a:t>‹#›</a:t>
            </a:fld>
            <a:endParaRPr lang="en-GB"/>
          </a:p>
        </p:txBody>
      </p:sp>
    </p:spTree>
    <p:extLst>
      <p:ext uri="{BB962C8B-B14F-4D97-AF65-F5344CB8AC3E}">
        <p14:creationId xmlns:p14="http://schemas.microsoft.com/office/powerpoint/2010/main" val="3393198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440B938-975B-4F70-ADFE-7D4287643F13}" type="slidenum">
              <a:rPr lang="en-GB" smtClean="0"/>
              <a:t>3</a:t>
            </a:fld>
            <a:endParaRPr lang="en-GB"/>
          </a:p>
        </p:txBody>
      </p:sp>
    </p:spTree>
    <p:extLst>
      <p:ext uri="{BB962C8B-B14F-4D97-AF65-F5344CB8AC3E}">
        <p14:creationId xmlns:p14="http://schemas.microsoft.com/office/powerpoint/2010/main" val="536238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Cox PH is fitted by max partial likelihood.</a:t>
            </a:r>
          </a:p>
          <a:p>
            <a:r>
              <a:rPr lang="en-US" dirty="0"/>
              <a:t>2. DL – data-hungry, advent of EHR great! Longitudinal data</a:t>
            </a:r>
          </a:p>
          <a:p>
            <a:endParaRPr lang="en-GB" dirty="0"/>
          </a:p>
        </p:txBody>
      </p:sp>
      <p:sp>
        <p:nvSpPr>
          <p:cNvPr id="4" name="Slide Number Placeholder 3"/>
          <p:cNvSpPr>
            <a:spLocks noGrp="1"/>
          </p:cNvSpPr>
          <p:nvPr>
            <p:ph type="sldNum" sz="quarter" idx="5"/>
          </p:nvPr>
        </p:nvSpPr>
        <p:spPr/>
        <p:txBody>
          <a:bodyPr/>
          <a:lstStyle/>
          <a:p>
            <a:fld id="{9440B938-975B-4F70-ADFE-7D4287643F13}" type="slidenum">
              <a:rPr lang="en-GB" smtClean="0"/>
              <a:t>4</a:t>
            </a:fld>
            <a:endParaRPr lang="en-GB"/>
          </a:p>
        </p:txBody>
      </p:sp>
    </p:spTree>
    <p:extLst>
      <p:ext uri="{BB962C8B-B14F-4D97-AF65-F5344CB8AC3E}">
        <p14:creationId xmlns:p14="http://schemas.microsoft.com/office/powerpoint/2010/main" val="19086154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440B938-975B-4F70-ADFE-7D4287643F13}" type="slidenum">
              <a:rPr lang="en-GB" smtClean="0"/>
              <a:t>8</a:t>
            </a:fld>
            <a:endParaRPr lang="en-GB"/>
          </a:p>
        </p:txBody>
      </p:sp>
    </p:spTree>
    <p:extLst>
      <p:ext uri="{BB962C8B-B14F-4D97-AF65-F5344CB8AC3E}">
        <p14:creationId xmlns:p14="http://schemas.microsoft.com/office/powerpoint/2010/main" val="42370124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440B938-975B-4F70-ADFE-7D4287643F13}" type="slidenum">
              <a:rPr lang="en-GB" smtClean="0"/>
              <a:t>9</a:t>
            </a:fld>
            <a:endParaRPr lang="en-GB"/>
          </a:p>
        </p:txBody>
      </p:sp>
    </p:spTree>
    <p:extLst>
      <p:ext uri="{BB962C8B-B14F-4D97-AF65-F5344CB8AC3E}">
        <p14:creationId xmlns:p14="http://schemas.microsoft.com/office/powerpoint/2010/main" val="19643768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440B938-975B-4F70-ADFE-7D4287643F13}" type="slidenum">
              <a:rPr lang="en-GB" smtClean="0"/>
              <a:t>10</a:t>
            </a:fld>
            <a:endParaRPr lang="en-GB"/>
          </a:p>
        </p:txBody>
      </p:sp>
    </p:spTree>
    <p:extLst>
      <p:ext uri="{BB962C8B-B14F-4D97-AF65-F5344CB8AC3E}">
        <p14:creationId xmlns:p14="http://schemas.microsoft.com/office/powerpoint/2010/main" val="22294668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440B938-975B-4F70-ADFE-7D4287643F13}" type="slidenum">
              <a:rPr lang="en-GB" smtClean="0"/>
              <a:t>11</a:t>
            </a:fld>
            <a:endParaRPr lang="en-GB"/>
          </a:p>
        </p:txBody>
      </p:sp>
    </p:spTree>
    <p:extLst>
      <p:ext uri="{BB962C8B-B14F-4D97-AF65-F5344CB8AC3E}">
        <p14:creationId xmlns:p14="http://schemas.microsoft.com/office/powerpoint/2010/main" val="19572481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440B938-975B-4F70-ADFE-7D4287643F13}" type="slidenum">
              <a:rPr lang="en-GB" smtClean="0"/>
              <a:t>12</a:t>
            </a:fld>
            <a:endParaRPr lang="en-GB"/>
          </a:p>
        </p:txBody>
      </p:sp>
    </p:spTree>
    <p:extLst>
      <p:ext uri="{BB962C8B-B14F-4D97-AF65-F5344CB8AC3E}">
        <p14:creationId xmlns:p14="http://schemas.microsoft.com/office/powerpoint/2010/main" val="2546500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44F8E-60AF-6304-E29B-FFC73BDAF7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52EF18B-A132-5B0B-E6C8-408BF8E971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2D9D9F28-71E1-1A20-3EF2-4816B78503CF}"/>
              </a:ext>
            </a:extLst>
          </p:cNvPr>
          <p:cNvSpPr>
            <a:spLocks noGrp="1"/>
          </p:cNvSpPr>
          <p:nvPr>
            <p:ph type="dt" sz="half" idx="10"/>
          </p:nvPr>
        </p:nvSpPr>
        <p:spPr/>
        <p:txBody>
          <a:bodyPr/>
          <a:lstStyle/>
          <a:p>
            <a:fld id="{FAC75D48-CC08-48B4-B703-750190F693E3}" type="datetimeFigureOut">
              <a:rPr lang="en-GB" smtClean="0"/>
              <a:t>10/08/2023</a:t>
            </a:fld>
            <a:endParaRPr lang="en-GB"/>
          </a:p>
        </p:txBody>
      </p:sp>
      <p:sp>
        <p:nvSpPr>
          <p:cNvPr id="5" name="Footer Placeholder 4">
            <a:extLst>
              <a:ext uri="{FF2B5EF4-FFF2-40B4-BE49-F238E27FC236}">
                <a16:creationId xmlns:a16="http://schemas.microsoft.com/office/drawing/2014/main" id="{ED5439F0-CCFA-FE2B-288C-3737F34AA02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85FFE9D-FFA9-EF3C-2C24-3FB84D2C42F4}"/>
              </a:ext>
            </a:extLst>
          </p:cNvPr>
          <p:cNvSpPr>
            <a:spLocks noGrp="1"/>
          </p:cNvSpPr>
          <p:nvPr>
            <p:ph type="sldNum" sz="quarter" idx="12"/>
          </p:nvPr>
        </p:nvSpPr>
        <p:spPr/>
        <p:txBody>
          <a:bodyPr/>
          <a:lstStyle/>
          <a:p>
            <a:fld id="{33C9EC1B-7316-4643-B9D6-FFD7BECDBCD5}" type="slidenum">
              <a:rPr lang="en-GB" smtClean="0"/>
              <a:t>‹#›</a:t>
            </a:fld>
            <a:endParaRPr lang="en-GB"/>
          </a:p>
        </p:txBody>
      </p:sp>
    </p:spTree>
    <p:extLst>
      <p:ext uri="{BB962C8B-B14F-4D97-AF65-F5344CB8AC3E}">
        <p14:creationId xmlns:p14="http://schemas.microsoft.com/office/powerpoint/2010/main" val="2079481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768BF-2793-936C-24A2-04B5A0B4326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6C8682A-0E9E-BDDB-8595-AAC8CD0D4F5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0373D56-A12E-D959-FCF0-2A160291654D}"/>
              </a:ext>
            </a:extLst>
          </p:cNvPr>
          <p:cNvSpPr>
            <a:spLocks noGrp="1"/>
          </p:cNvSpPr>
          <p:nvPr>
            <p:ph type="dt" sz="half" idx="10"/>
          </p:nvPr>
        </p:nvSpPr>
        <p:spPr/>
        <p:txBody>
          <a:bodyPr/>
          <a:lstStyle/>
          <a:p>
            <a:fld id="{FAC75D48-CC08-48B4-B703-750190F693E3}" type="datetimeFigureOut">
              <a:rPr lang="en-GB" smtClean="0"/>
              <a:t>10/08/2023</a:t>
            </a:fld>
            <a:endParaRPr lang="en-GB"/>
          </a:p>
        </p:txBody>
      </p:sp>
      <p:sp>
        <p:nvSpPr>
          <p:cNvPr id="5" name="Footer Placeholder 4">
            <a:extLst>
              <a:ext uri="{FF2B5EF4-FFF2-40B4-BE49-F238E27FC236}">
                <a16:creationId xmlns:a16="http://schemas.microsoft.com/office/drawing/2014/main" id="{D5CC1DC5-79FD-F0AD-6DC7-9E66AFD24A1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7086AE9-31EA-1E0D-819A-3E1363FE127B}"/>
              </a:ext>
            </a:extLst>
          </p:cNvPr>
          <p:cNvSpPr>
            <a:spLocks noGrp="1"/>
          </p:cNvSpPr>
          <p:nvPr>
            <p:ph type="sldNum" sz="quarter" idx="12"/>
          </p:nvPr>
        </p:nvSpPr>
        <p:spPr/>
        <p:txBody>
          <a:bodyPr/>
          <a:lstStyle/>
          <a:p>
            <a:fld id="{33C9EC1B-7316-4643-B9D6-FFD7BECDBCD5}" type="slidenum">
              <a:rPr lang="en-GB" smtClean="0"/>
              <a:t>‹#›</a:t>
            </a:fld>
            <a:endParaRPr lang="en-GB"/>
          </a:p>
        </p:txBody>
      </p:sp>
    </p:spTree>
    <p:extLst>
      <p:ext uri="{BB962C8B-B14F-4D97-AF65-F5344CB8AC3E}">
        <p14:creationId xmlns:p14="http://schemas.microsoft.com/office/powerpoint/2010/main" val="2784956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7D7B11-6AA3-1C4D-4F3B-BB324575FE4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BF6149C-8177-417A-E1D9-B95559AF439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E511C7-5F8E-4C2A-8BAB-12DB11B79311}"/>
              </a:ext>
            </a:extLst>
          </p:cNvPr>
          <p:cNvSpPr>
            <a:spLocks noGrp="1"/>
          </p:cNvSpPr>
          <p:nvPr>
            <p:ph type="dt" sz="half" idx="10"/>
          </p:nvPr>
        </p:nvSpPr>
        <p:spPr/>
        <p:txBody>
          <a:bodyPr/>
          <a:lstStyle/>
          <a:p>
            <a:fld id="{FAC75D48-CC08-48B4-B703-750190F693E3}" type="datetimeFigureOut">
              <a:rPr lang="en-GB" smtClean="0"/>
              <a:t>10/08/2023</a:t>
            </a:fld>
            <a:endParaRPr lang="en-GB"/>
          </a:p>
        </p:txBody>
      </p:sp>
      <p:sp>
        <p:nvSpPr>
          <p:cNvPr id="5" name="Footer Placeholder 4">
            <a:extLst>
              <a:ext uri="{FF2B5EF4-FFF2-40B4-BE49-F238E27FC236}">
                <a16:creationId xmlns:a16="http://schemas.microsoft.com/office/drawing/2014/main" id="{8E55FEE4-E077-6A5D-AA9C-9E58B18369A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4A2153C-FF3F-1D4F-B78E-1BFB550B1E13}"/>
              </a:ext>
            </a:extLst>
          </p:cNvPr>
          <p:cNvSpPr>
            <a:spLocks noGrp="1"/>
          </p:cNvSpPr>
          <p:nvPr>
            <p:ph type="sldNum" sz="quarter" idx="12"/>
          </p:nvPr>
        </p:nvSpPr>
        <p:spPr/>
        <p:txBody>
          <a:bodyPr/>
          <a:lstStyle/>
          <a:p>
            <a:fld id="{33C9EC1B-7316-4643-B9D6-FFD7BECDBCD5}" type="slidenum">
              <a:rPr lang="en-GB" smtClean="0"/>
              <a:t>‹#›</a:t>
            </a:fld>
            <a:endParaRPr lang="en-GB"/>
          </a:p>
        </p:txBody>
      </p:sp>
    </p:spTree>
    <p:extLst>
      <p:ext uri="{BB962C8B-B14F-4D97-AF65-F5344CB8AC3E}">
        <p14:creationId xmlns:p14="http://schemas.microsoft.com/office/powerpoint/2010/main" val="1784461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FBDDD-08B5-CBA8-81E9-67B3251DAA5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5A9480A-A9DB-D710-F8D1-53745DDC6E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BC828A6-3244-2F46-2675-EEE0CB8B4E71}"/>
              </a:ext>
            </a:extLst>
          </p:cNvPr>
          <p:cNvSpPr>
            <a:spLocks noGrp="1"/>
          </p:cNvSpPr>
          <p:nvPr>
            <p:ph type="dt" sz="half" idx="10"/>
          </p:nvPr>
        </p:nvSpPr>
        <p:spPr/>
        <p:txBody>
          <a:bodyPr/>
          <a:lstStyle/>
          <a:p>
            <a:fld id="{FAC75D48-CC08-48B4-B703-750190F693E3}" type="datetimeFigureOut">
              <a:rPr lang="en-GB" smtClean="0"/>
              <a:t>10/08/2023</a:t>
            </a:fld>
            <a:endParaRPr lang="en-GB"/>
          </a:p>
        </p:txBody>
      </p:sp>
      <p:sp>
        <p:nvSpPr>
          <p:cNvPr id="5" name="Footer Placeholder 4">
            <a:extLst>
              <a:ext uri="{FF2B5EF4-FFF2-40B4-BE49-F238E27FC236}">
                <a16:creationId xmlns:a16="http://schemas.microsoft.com/office/drawing/2014/main" id="{AE65B07A-86F1-B840-8C29-E5CAE8E617E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2CF6277-D3B7-FB93-3B66-FFCC81969EE2}"/>
              </a:ext>
            </a:extLst>
          </p:cNvPr>
          <p:cNvSpPr>
            <a:spLocks noGrp="1"/>
          </p:cNvSpPr>
          <p:nvPr>
            <p:ph type="sldNum" sz="quarter" idx="12"/>
          </p:nvPr>
        </p:nvSpPr>
        <p:spPr/>
        <p:txBody>
          <a:bodyPr/>
          <a:lstStyle/>
          <a:p>
            <a:fld id="{33C9EC1B-7316-4643-B9D6-FFD7BECDBCD5}" type="slidenum">
              <a:rPr lang="en-GB" smtClean="0"/>
              <a:t>‹#›</a:t>
            </a:fld>
            <a:endParaRPr lang="en-GB"/>
          </a:p>
        </p:txBody>
      </p:sp>
    </p:spTree>
    <p:extLst>
      <p:ext uri="{BB962C8B-B14F-4D97-AF65-F5344CB8AC3E}">
        <p14:creationId xmlns:p14="http://schemas.microsoft.com/office/powerpoint/2010/main" val="2216107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577A3-1776-3440-ADCB-CD50FE578B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FD07D93-DC3D-2C9C-D731-036D31DA95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7454B5-28DA-4233-2254-F6D704C36944}"/>
              </a:ext>
            </a:extLst>
          </p:cNvPr>
          <p:cNvSpPr>
            <a:spLocks noGrp="1"/>
          </p:cNvSpPr>
          <p:nvPr>
            <p:ph type="dt" sz="half" idx="10"/>
          </p:nvPr>
        </p:nvSpPr>
        <p:spPr/>
        <p:txBody>
          <a:bodyPr/>
          <a:lstStyle/>
          <a:p>
            <a:fld id="{FAC75D48-CC08-48B4-B703-750190F693E3}" type="datetimeFigureOut">
              <a:rPr lang="en-GB" smtClean="0"/>
              <a:t>10/08/2023</a:t>
            </a:fld>
            <a:endParaRPr lang="en-GB"/>
          </a:p>
        </p:txBody>
      </p:sp>
      <p:sp>
        <p:nvSpPr>
          <p:cNvPr id="5" name="Footer Placeholder 4">
            <a:extLst>
              <a:ext uri="{FF2B5EF4-FFF2-40B4-BE49-F238E27FC236}">
                <a16:creationId xmlns:a16="http://schemas.microsoft.com/office/drawing/2014/main" id="{04090B09-0FB5-DCC4-395A-BC45BDCB884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182E89C-8732-CE6D-2AA8-0064BE637583}"/>
              </a:ext>
            </a:extLst>
          </p:cNvPr>
          <p:cNvSpPr>
            <a:spLocks noGrp="1"/>
          </p:cNvSpPr>
          <p:nvPr>
            <p:ph type="sldNum" sz="quarter" idx="12"/>
          </p:nvPr>
        </p:nvSpPr>
        <p:spPr/>
        <p:txBody>
          <a:bodyPr/>
          <a:lstStyle/>
          <a:p>
            <a:fld id="{33C9EC1B-7316-4643-B9D6-FFD7BECDBCD5}" type="slidenum">
              <a:rPr lang="en-GB" smtClean="0"/>
              <a:t>‹#›</a:t>
            </a:fld>
            <a:endParaRPr lang="en-GB"/>
          </a:p>
        </p:txBody>
      </p:sp>
    </p:spTree>
    <p:extLst>
      <p:ext uri="{BB962C8B-B14F-4D97-AF65-F5344CB8AC3E}">
        <p14:creationId xmlns:p14="http://schemas.microsoft.com/office/powerpoint/2010/main" val="1576218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EC24A-CE71-9D33-591B-917F4D0CE30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861BD12-D940-BC6D-23DA-B75A2DE2969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5823A83-9196-0F2E-7F68-47CBD97EB17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857010E-ECCF-81A4-C7E2-DF0B627AD096}"/>
              </a:ext>
            </a:extLst>
          </p:cNvPr>
          <p:cNvSpPr>
            <a:spLocks noGrp="1"/>
          </p:cNvSpPr>
          <p:nvPr>
            <p:ph type="dt" sz="half" idx="10"/>
          </p:nvPr>
        </p:nvSpPr>
        <p:spPr/>
        <p:txBody>
          <a:bodyPr/>
          <a:lstStyle/>
          <a:p>
            <a:fld id="{FAC75D48-CC08-48B4-B703-750190F693E3}" type="datetimeFigureOut">
              <a:rPr lang="en-GB" smtClean="0"/>
              <a:t>10/08/2023</a:t>
            </a:fld>
            <a:endParaRPr lang="en-GB"/>
          </a:p>
        </p:txBody>
      </p:sp>
      <p:sp>
        <p:nvSpPr>
          <p:cNvPr id="6" name="Footer Placeholder 5">
            <a:extLst>
              <a:ext uri="{FF2B5EF4-FFF2-40B4-BE49-F238E27FC236}">
                <a16:creationId xmlns:a16="http://schemas.microsoft.com/office/drawing/2014/main" id="{B721DE10-76F7-6D0F-7C48-F3AF206B292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9F75FC4-F598-AF4B-EFB2-41E5C48B2BD1}"/>
              </a:ext>
            </a:extLst>
          </p:cNvPr>
          <p:cNvSpPr>
            <a:spLocks noGrp="1"/>
          </p:cNvSpPr>
          <p:nvPr>
            <p:ph type="sldNum" sz="quarter" idx="12"/>
          </p:nvPr>
        </p:nvSpPr>
        <p:spPr/>
        <p:txBody>
          <a:bodyPr/>
          <a:lstStyle/>
          <a:p>
            <a:fld id="{33C9EC1B-7316-4643-B9D6-FFD7BECDBCD5}" type="slidenum">
              <a:rPr lang="en-GB" smtClean="0"/>
              <a:t>‹#›</a:t>
            </a:fld>
            <a:endParaRPr lang="en-GB"/>
          </a:p>
        </p:txBody>
      </p:sp>
    </p:spTree>
    <p:extLst>
      <p:ext uri="{BB962C8B-B14F-4D97-AF65-F5344CB8AC3E}">
        <p14:creationId xmlns:p14="http://schemas.microsoft.com/office/powerpoint/2010/main" val="1608550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26012-83DD-02B4-F1A6-33A0D53080F8}"/>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DC15FD7-5EA2-4E5B-2806-ABA6038660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5254AF-7029-E883-6BDC-468CF08428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25F1BB26-0103-B390-25FD-2DE4E21217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6F4B9AA-8398-F7D8-7F4C-1FC641ED7D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909A40F-6ED0-404A-0906-1ADE216584D9}"/>
              </a:ext>
            </a:extLst>
          </p:cNvPr>
          <p:cNvSpPr>
            <a:spLocks noGrp="1"/>
          </p:cNvSpPr>
          <p:nvPr>
            <p:ph type="dt" sz="half" idx="10"/>
          </p:nvPr>
        </p:nvSpPr>
        <p:spPr/>
        <p:txBody>
          <a:bodyPr/>
          <a:lstStyle/>
          <a:p>
            <a:fld id="{FAC75D48-CC08-48B4-B703-750190F693E3}" type="datetimeFigureOut">
              <a:rPr lang="en-GB" smtClean="0"/>
              <a:t>10/08/2023</a:t>
            </a:fld>
            <a:endParaRPr lang="en-GB"/>
          </a:p>
        </p:txBody>
      </p:sp>
      <p:sp>
        <p:nvSpPr>
          <p:cNvPr id="8" name="Footer Placeholder 7">
            <a:extLst>
              <a:ext uri="{FF2B5EF4-FFF2-40B4-BE49-F238E27FC236}">
                <a16:creationId xmlns:a16="http://schemas.microsoft.com/office/drawing/2014/main" id="{F8BF799E-9F7B-6287-9D2B-F3AC52A1F4A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90A7507-CA8B-1A51-82C5-E8CD90DD3360}"/>
              </a:ext>
            </a:extLst>
          </p:cNvPr>
          <p:cNvSpPr>
            <a:spLocks noGrp="1"/>
          </p:cNvSpPr>
          <p:nvPr>
            <p:ph type="sldNum" sz="quarter" idx="12"/>
          </p:nvPr>
        </p:nvSpPr>
        <p:spPr/>
        <p:txBody>
          <a:bodyPr/>
          <a:lstStyle/>
          <a:p>
            <a:fld id="{33C9EC1B-7316-4643-B9D6-FFD7BECDBCD5}" type="slidenum">
              <a:rPr lang="en-GB" smtClean="0"/>
              <a:t>‹#›</a:t>
            </a:fld>
            <a:endParaRPr lang="en-GB"/>
          </a:p>
        </p:txBody>
      </p:sp>
    </p:spTree>
    <p:extLst>
      <p:ext uri="{BB962C8B-B14F-4D97-AF65-F5344CB8AC3E}">
        <p14:creationId xmlns:p14="http://schemas.microsoft.com/office/powerpoint/2010/main" val="527068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0F826-AEEB-AB5B-E963-49BB65ED17D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30C2B6B-BC5C-1266-8B20-70F99F08FCDE}"/>
              </a:ext>
            </a:extLst>
          </p:cNvPr>
          <p:cNvSpPr>
            <a:spLocks noGrp="1"/>
          </p:cNvSpPr>
          <p:nvPr>
            <p:ph type="dt" sz="half" idx="10"/>
          </p:nvPr>
        </p:nvSpPr>
        <p:spPr/>
        <p:txBody>
          <a:bodyPr/>
          <a:lstStyle/>
          <a:p>
            <a:fld id="{FAC75D48-CC08-48B4-B703-750190F693E3}" type="datetimeFigureOut">
              <a:rPr lang="en-GB" smtClean="0"/>
              <a:t>10/08/2023</a:t>
            </a:fld>
            <a:endParaRPr lang="en-GB"/>
          </a:p>
        </p:txBody>
      </p:sp>
      <p:sp>
        <p:nvSpPr>
          <p:cNvPr id="4" name="Footer Placeholder 3">
            <a:extLst>
              <a:ext uri="{FF2B5EF4-FFF2-40B4-BE49-F238E27FC236}">
                <a16:creationId xmlns:a16="http://schemas.microsoft.com/office/drawing/2014/main" id="{7BF3BA24-8E36-8004-EE22-13782B3C619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132D2CF-850E-4BE3-C27A-740AB68A1DD6}"/>
              </a:ext>
            </a:extLst>
          </p:cNvPr>
          <p:cNvSpPr>
            <a:spLocks noGrp="1"/>
          </p:cNvSpPr>
          <p:nvPr>
            <p:ph type="sldNum" sz="quarter" idx="12"/>
          </p:nvPr>
        </p:nvSpPr>
        <p:spPr/>
        <p:txBody>
          <a:bodyPr/>
          <a:lstStyle/>
          <a:p>
            <a:fld id="{33C9EC1B-7316-4643-B9D6-FFD7BECDBCD5}" type="slidenum">
              <a:rPr lang="en-GB" smtClean="0"/>
              <a:t>‹#›</a:t>
            </a:fld>
            <a:endParaRPr lang="en-GB"/>
          </a:p>
        </p:txBody>
      </p:sp>
    </p:spTree>
    <p:extLst>
      <p:ext uri="{BB962C8B-B14F-4D97-AF65-F5344CB8AC3E}">
        <p14:creationId xmlns:p14="http://schemas.microsoft.com/office/powerpoint/2010/main" val="842698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84ECD1-D1C6-14F6-F3F1-003D4F1F7CE9}"/>
              </a:ext>
            </a:extLst>
          </p:cNvPr>
          <p:cNvSpPr>
            <a:spLocks noGrp="1"/>
          </p:cNvSpPr>
          <p:nvPr>
            <p:ph type="dt" sz="half" idx="10"/>
          </p:nvPr>
        </p:nvSpPr>
        <p:spPr/>
        <p:txBody>
          <a:bodyPr/>
          <a:lstStyle/>
          <a:p>
            <a:fld id="{FAC75D48-CC08-48B4-B703-750190F693E3}" type="datetimeFigureOut">
              <a:rPr lang="en-GB" smtClean="0"/>
              <a:t>10/08/2023</a:t>
            </a:fld>
            <a:endParaRPr lang="en-GB"/>
          </a:p>
        </p:txBody>
      </p:sp>
      <p:sp>
        <p:nvSpPr>
          <p:cNvPr id="3" name="Footer Placeholder 2">
            <a:extLst>
              <a:ext uri="{FF2B5EF4-FFF2-40B4-BE49-F238E27FC236}">
                <a16:creationId xmlns:a16="http://schemas.microsoft.com/office/drawing/2014/main" id="{2BCCE6D4-D209-F426-6F8B-1DFFB21D2B5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FC7E6E2-0625-6EF0-0E71-EED97BB5F793}"/>
              </a:ext>
            </a:extLst>
          </p:cNvPr>
          <p:cNvSpPr>
            <a:spLocks noGrp="1"/>
          </p:cNvSpPr>
          <p:nvPr>
            <p:ph type="sldNum" sz="quarter" idx="12"/>
          </p:nvPr>
        </p:nvSpPr>
        <p:spPr/>
        <p:txBody>
          <a:bodyPr/>
          <a:lstStyle/>
          <a:p>
            <a:fld id="{33C9EC1B-7316-4643-B9D6-FFD7BECDBCD5}" type="slidenum">
              <a:rPr lang="en-GB" smtClean="0"/>
              <a:t>‹#›</a:t>
            </a:fld>
            <a:endParaRPr lang="en-GB"/>
          </a:p>
        </p:txBody>
      </p:sp>
    </p:spTree>
    <p:extLst>
      <p:ext uri="{BB962C8B-B14F-4D97-AF65-F5344CB8AC3E}">
        <p14:creationId xmlns:p14="http://schemas.microsoft.com/office/powerpoint/2010/main" val="196155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AC7EB-9DE0-67E5-5670-38B13480B5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F9035BB6-631A-0FA6-8EB9-44B9AFEB74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DC5B5CF-5D08-5275-72F4-5B227CE9B5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E41ECB-74C9-B8C5-F612-FD0528A037BC}"/>
              </a:ext>
            </a:extLst>
          </p:cNvPr>
          <p:cNvSpPr>
            <a:spLocks noGrp="1"/>
          </p:cNvSpPr>
          <p:nvPr>
            <p:ph type="dt" sz="half" idx="10"/>
          </p:nvPr>
        </p:nvSpPr>
        <p:spPr/>
        <p:txBody>
          <a:bodyPr/>
          <a:lstStyle/>
          <a:p>
            <a:fld id="{FAC75D48-CC08-48B4-B703-750190F693E3}" type="datetimeFigureOut">
              <a:rPr lang="en-GB" smtClean="0"/>
              <a:t>10/08/2023</a:t>
            </a:fld>
            <a:endParaRPr lang="en-GB"/>
          </a:p>
        </p:txBody>
      </p:sp>
      <p:sp>
        <p:nvSpPr>
          <p:cNvPr id="6" name="Footer Placeholder 5">
            <a:extLst>
              <a:ext uri="{FF2B5EF4-FFF2-40B4-BE49-F238E27FC236}">
                <a16:creationId xmlns:a16="http://schemas.microsoft.com/office/drawing/2014/main" id="{CB2BFBE7-5854-5EDD-D748-832F48C3255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F29FBB9-649F-8A31-FB36-F8F057AAA2EB}"/>
              </a:ext>
            </a:extLst>
          </p:cNvPr>
          <p:cNvSpPr>
            <a:spLocks noGrp="1"/>
          </p:cNvSpPr>
          <p:nvPr>
            <p:ph type="sldNum" sz="quarter" idx="12"/>
          </p:nvPr>
        </p:nvSpPr>
        <p:spPr/>
        <p:txBody>
          <a:bodyPr/>
          <a:lstStyle/>
          <a:p>
            <a:fld id="{33C9EC1B-7316-4643-B9D6-FFD7BECDBCD5}" type="slidenum">
              <a:rPr lang="en-GB" smtClean="0"/>
              <a:t>‹#›</a:t>
            </a:fld>
            <a:endParaRPr lang="en-GB"/>
          </a:p>
        </p:txBody>
      </p:sp>
    </p:spTree>
    <p:extLst>
      <p:ext uri="{BB962C8B-B14F-4D97-AF65-F5344CB8AC3E}">
        <p14:creationId xmlns:p14="http://schemas.microsoft.com/office/powerpoint/2010/main" val="3063541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D2F64-F72B-9552-40D8-0B3DCFA60C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414D984-7040-099F-E62D-7E5D9762EA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628B089-347E-0173-08B2-A1A160C2E4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E716ED-2010-B26C-43D3-24C7630FE3ED}"/>
              </a:ext>
            </a:extLst>
          </p:cNvPr>
          <p:cNvSpPr>
            <a:spLocks noGrp="1"/>
          </p:cNvSpPr>
          <p:nvPr>
            <p:ph type="dt" sz="half" idx="10"/>
          </p:nvPr>
        </p:nvSpPr>
        <p:spPr/>
        <p:txBody>
          <a:bodyPr/>
          <a:lstStyle/>
          <a:p>
            <a:fld id="{FAC75D48-CC08-48B4-B703-750190F693E3}" type="datetimeFigureOut">
              <a:rPr lang="en-GB" smtClean="0"/>
              <a:t>10/08/2023</a:t>
            </a:fld>
            <a:endParaRPr lang="en-GB"/>
          </a:p>
        </p:txBody>
      </p:sp>
      <p:sp>
        <p:nvSpPr>
          <p:cNvPr id="6" name="Footer Placeholder 5">
            <a:extLst>
              <a:ext uri="{FF2B5EF4-FFF2-40B4-BE49-F238E27FC236}">
                <a16:creationId xmlns:a16="http://schemas.microsoft.com/office/drawing/2014/main" id="{CD78A2C6-155C-437F-62AC-7522E75760E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617BECA-7300-DD35-C1A3-823F35E18311}"/>
              </a:ext>
            </a:extLst>
          </p:cNvPr>
          <p:cNvSpPr>
            <a:spLocks noGrp="1"/>
          </p:cNvSpPr>
          <p:nvPr>
            <p:ph type="sldNum" sz="quarter" idx="12"/>
          </p:nvPr>
        </p:nvSpPr>
        <p:spPr/>
        <p:txBody>
          <a:bodyPr/>
          <a:lstStyle/>
          <a:p>
            <a:fld id="{33C9EC1B-7316-4643-B9D6-FFD7BECDBCD5}" type="slidenum">
              <a:rPr lang="en-GB" smtClean="0"/>
              <a:t>‹#›</a:t>
            </a:fld>
            <a:endParaRPr lang="en-GB"/>
          </a:p>
        </p:txBody>
      </p:sp>
    </p:spTree>
    <p:extLst>
      <p:ext uri="{BB962C8B-B14F-4D97-AF65-F5344CB8AC3E}">
        <p14:creationId xmlns:p14="http://schemas.microsoft.com/office/powerpoint/2010/main" val="1413499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F98D69-EAB0-4D54-3966-F42FC49F7E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73B30FB-FC19-1211-9E70-90E8C1FE59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A5EDA49-DAC9-E054-B28A-67E0BCE9BB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C75D48-CC08-48B4-B703-750190F693E3}" type="datetimeFigureOut">
              <a:rPr lang="en-GB" smtClean="0"/>
              <a:t>10/08/2023</a:t>
            </a:fld>
            <a:endParaRPr lang="en-GB"/>
          </a:p>
        </p:txBody>
      </p:sp>
      <p:sp>
        <p:nvSpPr>
          <p:cNvPr id="5" name="Footer Placeholder 4">
            <a:extLst>
              <a:ext uri="{FF2B5EF4-FFF2-40B4-BE49-F238E27FC236}">
                <a16:creationId xmlns:a16="http://schemas.microsoft.com/office/drawing/2014/main" id="{E141B7DA-0274-0126-1B31-A1021C5E7E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4AF5117-9BA3-E14C-DDAE-E84CE4EDE8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C9EC1B-7316-4643-B9D6-FFD7BECDBCD5}" type="slidenum">
              <a:rPr lang="en-GB" smtClean="0"/>
              <a:t>‹#›</a:t>
            </a:fld>
            <a:endParaRPr lang="en-GB"/>
          </a:p>
        </p:txBody>
      </p:sp>
    </p:spTree>
    <p:extLst>
      <p:ext uri="{BB962C8B-B14F-4D97-AF65-F5344CB8AC3E}">
        <p14:creationId xmlns:p14="http://schemas.microsoft.com/office/powerpoint/2010/main" val="11278539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MIT-LCP/mimic-code/tree/main/mimic-iv" TargetMode="External"/><Relationship Id="rId2" Type="http://schemas.openxmlformats.org/officeDocument/2006/relationships/hyperlink" Target="https://physionet.org/content/mimiciv/2.2/"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80FFC94-D9D1-6303-9F6B-4AE3D2EF24BB}"/>
              </a:ext>
            </a:extLst>
          </p:cNvPr>
          <p:cNvSpPr/>
          <p:nvPr/>
        </p:nvSpPr>
        <p:spPr>
          <a:xfrm>
            <a:off x="266700" y="247650"/>
            <a:ext cx="11658600" cy="6324600"/>
          </a:xfrm>
          <a:prstGeom prst="rect">
            <a:avLst/>
          </a:prstGeom>
          <a:noFill/>
          <a:ln w="76200">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E95D4CC7-686A-3848-3C3B-4867B238BEA3}"/>
              </a:ext>
            </a:extLst>
          </p:cNvPr>
          <p:cNvSpPr txBox="1"/>
          <p:nvPr/>
        </p:nvSpPr>
        <p:spPr>
          <a:xfrm>
            <a:off x="547141" y="520597"/>
            <a:ext cx="8881672" cy="2185214"/>
          </a:xfrm>
          <a:prstGeom prst="rect">
            <a:avLst/>
          </a:prstGeom>
          <a:noFill/>
        </p:spPr>
        <p:txBody>
          <a:bodyPr wrap="square" rtlCol="0">
            <a:spAutoFit/>
          </a:bodyPr>
          <a:lstStyle/>
          <a:p>
            <a:r>
              <a:rPr lang="en-US" sz="3200" u="sng" dirty="0">
                <a:solidFill>
                  <a:schemeClr val="bg1"/>
                </a:solidFill>
                <a:latin typeface="Bookman Old Style" panose="02050604050505020204" pitchFamily="18" charset="0"/>
              </a:rPr>
              <a:t>Survival Analysis of Heart Failure Patients</a:t>
            </a:r>
          </a:p>
          <a:p>
            <a:endParaRPr lang="en-US" sz="2000" dirty="0">
              <a:solidFill>
                <a:schemeClr val="bg1"/>
              </a:solidFill>
              <a:latin typeface="Bookman Old Style" panose="02050604050505020204" pitchFamily="18" charset="0"/>
            </a:endParaRPr>
          </a:p>
          <a:p>
            <a:r>
              <a:rPr lang="en-US" dirty="0">
                <a:solidFill>
                  <a:schemeClr val="bg1"/>
                </a:solidFill>
                <a:latin typeface="Bookman Old Style" panose="02050604050505020204" pitchFamily="18" charset="0"/>
              </a:rPr>
              <a:t>Souradeep Sen | August, 2023</a:t>
            </a:r>
          </a:p>
          <a:p>
            <a:endParaRPr lang="en-US" dirty="0">
              <a:solidFill>
                <a:schemeClr val="bg1"/>
              </a:solidFill>
              <a:latin typeface="Bookman Old Style" panose="02050604050505020204" pitchFamily="18" charset="0"/>
            </a:endParaRPr>
          </a:p>
          <a:p>
            <a:r>
              <a:rPr lang="en-US" sz="1200" dirty="0">
                <a:solidFill>
                  <a:schemeClr val="bg1"/>
                </a:solidFill>
                <a:latin typeface="Bookman Old Style" panose="02050604050505020204" pitchFamily="18" charset="0"/>
              </a:rPr>
              <a:t>Supervised By</a:t>
            </a:r>
          </a:p>
          <a:p>
            <a:r>
              <a:rPr lang="en-US" dirty="0">
                <a:solidFill>
                  <a:schemeClr val="bg1"/>
                </a:solidFill>
                <a:latin typeface="Bookman Old Style" panose="02050604050505020204" pitchFamily="18" charset="0"/>
              </a:rPr>
              <a:t>Professor </a:t>
            </a:r>
            <a:r>
              <a:rPr lang="en-US" dirty="0" err="1">
                <a:solidFill>
                  <a:schemeClr val="bg1"/>
                </a:solidFill>
                <a:latin typeface="Bookman Old Style" panose="02050604050505020204" pitchFamily="18" charset="0"/>
              </a:rPr>
              <a:t>Krasimira</a:t>
            </a:r>
            <a:r>
              <a:rPr lang="en-US" dirty="0">
                <a:solidFill>
                  <a:schemeClr val="bg1"/>
                </a:solidFill>
                <a:latin typeface="Bookman Old Style" panose="02050604050505020204" pitchFamily="18" charset="0"/>
              </a:rPr>
              <a:t> </a:t>
            </a:r>
            <a:r>
              <a:rPr lang="en-US" dirty="0" err="1">
                <a:solidFill>
                  <a:schemeClr val="bg1"/>
                </a:solidFill>
                <a:latin typeface="Bookman Old Style" panose="02050604050505020204" pitchFamily="18" charset="0"/>
              </a:rPr>
              <a:t>Tsaneva</a:t>
            </a:r>
            <a:endParaRPr lang="en-US" dirty="0">
              <a:solidFill>
                <a:schemeClr val="bg1"/>
              </a:solidFill>
              <a:latin typeface="Bookman Old Style" panose="02050604050505020204" pitchFamily="18" charset="0"/>
            </a:endParaRPr>
          </a:p>
          <a:p>
            <a:r>
              <a:rPr lang="en-US" dirty="0">
                <a:solidFill>
                  <a:schemeClr val="bg1"/>
                </a:solidFill>
                <a:latin typeface="Bookman Old Style" panose="02050604050505020204" pitchFamily="18" charset="0"/>
              </a:rPr>
              <a:t>Dr Ayah </a:t>
            </a:r>
            <a:r>
              <a:rPr lang="en-US" dirty="0" err="1">
                <a:solidFill>
                  <a:schemeClr val="bg1"/>
                </a:solidFill>
                <a:latin typeface="Bookman Old Style" panose="02050604050505020204" pitchFamily="18" charset="0"/>
              </a:rPr>
              <a:t>Helal</a:t>
            </a:r>
            <a:endParaRPr lang="en-GB" dirty="0">
              <a:solidFill>
                <a:schemeClr val="bg1"/>
              </a:solidFill>
              <a:latin typeface="Bookman Old Style" panose="02050604050505020204" pitchFamily="18" charset="0"/>
            </a:endParaRPr>
          </a:p>
        </p:txBody>
      </p:sp>
      <p:grpSp>
        <p:nvGrpSpPr>
          <p:cNvPr id="71" name="Group 70">
            <a:extLst>
              <a:ext uri="{FF2B5EF4-FFF2-40B4-BE49-F238E27FC236}">
                <a16:creationId xmlns:a16="http://schemas.microsoft.com/office/drawing/2014/main" id="{C2324E3D-74E8-5CFB-5F32-679119304651}"/>
              </a:ext>
            </a:extLst>
          </p:cNvPr>
          <p:cNvGrpSpPr/>
          <p:nvPr/>
        </p:nvGrpSpPr>
        <p:grpSpPr>
          <a:xfrm>
            <a:off x="6497889" y="2794159"/>
            <a:ext cx="3611214" cy="2795377"/>
            <a:chOff x="6497889" y="2058839"/>
            <a:chExt cx="4561140" cy="3530698"/>
          </a:xfrm>
        </p:grpSpPr>
        <p:pic>
          <p:nvPicPr>
            <p:cNvPr id="69" name="Picture 68">
              <a:extLst>
                <a:ext uri="{FF2B5EF4-FFF2-40B4-BE49-F238E27FC236}">
                  <a16:creationId xmlns:a16="http://schemas.microsoft.com/office/drawing/2014/main" id="{4646C761-E25A-AD73-69AD-F876E1C25073}"/>
                </a:ext>
              </a:extLst>
            </p:cNvPr>
            <p:cNvPicPr>
              <a:picLocks noChangeAspect="1"/>
            </p:cNvPicPr>
            <p:nvPr/>
          </p:nvPicPr>
          <p:blipFill>
            <a:blip r:embed="rId2"/>
            <a:stretch>
              <a:fillRect/>
            </a:stretch>
          </p:blipFill>
          <p:spPr>
            <a:xfrm>
              <a:off x="7798596" y="2058839"/>
              <a:ext cx="3260433" cy="2454483"/>
            </a:xfrm>
            <a:prstGeom prst="rect">
              <a:avLst/>
            </a:prstGeom>
          </p:spPr>
        </p:pic>
        <p:pic>
          <p:nvPicPr>
            <p:cNvPr id="2" name="Picture 1">
              <a:extLst>
                <a:ext uri="{FF2B5EF4-FFF2-40B4-BE49-F238E27FC236}">
                  <a16:creationId xmlns:a16="http://schemas.microsoft.com/office/drawing/2014/main" id="{B98D2CF8-676C-4C7B-1F02-96537327FB74}"/>
                </a:ext>
              </a:extLst>
            </p:cNvPr>
            <p:cNvPicPr>
              <a:picLocks noChangeAspect="1"/>
            </p:cNvPicPr>
            <p:nvPr/>
          </p:nvPicPr>
          <p:blipFill>
            <a:blip r:embed="rId3"/>
            <a:stretch>
              <a:fillRect/>
            </a:stretch>
          </p:blipFill>
          <p:spPr>
            <a:xfrm>
              <a:off x="6497889" y="3099507"/>
              <a:ext cx="3315900" cy="2490030"/>
            </a:xfrm>
            <a:prstGeom prst="rect">
              <a:avLst/>
            </a:prstGeom>
          </p:spPr>
        </p:pic>
      </p:grpSp>
      <p:grpSp>
        <p:nvGrpSpPr>
          <p:cNvPr id="3" name="Group 2">
            <a:extLst>
              <a:ext uri="{FF2B5EF4-FFF2-40B4-BE49-F238E27FC236}">
                <a16:creationId xmlns:a16="http://schemas.microsoft.com/office/drawing/2014/main" id="{8CA01892-2147-E438-1903-2CC0F531DF59}"/>
              </a:ext>
            </a:extLst>
          </p:cNvPr>
          <p:cNvGrpSpPr/>
          <p:nvPr/>
        </p:nvGrpSpPr>
        <p:grpSpPr>
          <a:xfrm>
            <a:off x="2155848" y="3572323"/>
            <a:ext cx="3318852" cy="1861551"/>
            <a:chOff x="651050" y="2515246"/>
            <a:chExt cx="3318852" cy="1861551"/>
          </a:xfrm>
        </p:grpSpPr>
        <p:grpSp>
          <p:nvGrpSpPr>
            <p:cNvPr id="4" name="Group 3">
              <a:extLst>
                <a:ext uri="{FF2B5EF4-FFF2-40B4-BE49-F238E27FC236}">
                  <a16:creationId xmlns:a16="http://schemas.microsoft.com/office/drawing/2014/main" id="{EFB5F3FC-42AF-234E-FB1D-02469445DA7D}"/>
                </a:ext>
              </a:extLst>
            </p:cNvPr>
            <p:cNvGrpSpPr/>
            <p:nvPr/>
          </p:nvGrpSpPr>
          <p:grpSpPr>
            <a:xfrm>
              <a:off x="1392897" y="2515246"/>
              <a:ext cx="2138421" cy="1723052"/>
              <a:chOff x="1015526" y="2507989"/>
              <a:chExt cx="2138421" cy="1723052"/>
            </a:xfrm>
          </p:grpSpPr>
          <p:grpSp>
            <p:nvGrpSpPr>
              <p:cNvPr id="12" name="Group 11">
                <a:extLst>
                  <a:ext uri="{FF2B5EF4-FFF2-40B4-BE49-F238E27FC236}">
                    <a16:creationId xmlns:a16="http://schemas.microsoft.com/office/drawing/2014/main" id="{FA83976E-9A84-0036-5560-3A83660C10B4}"/>
                  </a:ext>
                </a:extLst>
              </p:cNvPr>
              <p:cNvGrpSpPr/>
              <p:nvPr/>
            </p:nvGrpSpPr>
            <p:grpSpPr>
              <a:xfrm>
                <a:off x="1015526" y="2507989"/>
                <a:ext cx="196554" cy="1723052"/>
                <a:chOff x="863126" y="2290274"/>
                <a:chExt cx="196554" cy="1723052"/>
              </a:xfrm>
            </p:grpSpPr>
            <p:sp>
              <p:nvSpPr>
                <p:cNvPr id="62" name="Oval 61">
                  <a:extLst>
                    <a:ext uri="{FF2B5EF4-FFF2-40B4-BE49-F238E27FC236}">
                      <a16:creationId xmlns:a16="http://schemas.microsoft.com/office/drawing/2014/main" id="{F60D3C4D-A9C4-BD9A-5BBB-83DBA398E4B5}"/>
                    </a:ext>
                  </a:extLst>
                </p:cNvPr>
                <p:cNvSpPr/>
                <p:nvPr/>
              </p:nvSpPr>
              <p:spPr>
                <a:xfrm>
                  <a:off x="863126" y="2290274"/>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Oval 62">
                  <a:extLst>
                    <a:ext uri="{FF2B5EF4-FFF2-40B4-BE49-F238E27FC236}">
                      <a16:creationId xmlns:a16="http://schemas.microsoft.com/office/drawing/2014/main" id="{842B91ED-E2EE-5583-DD5F-B8441D093D1B}"/>
                    </a:ext>
                  </a:extLst>
                </p:cNvPr>
                <p:cNvSpPr/>
                <p:nvPr/>
              </p:nvSpPr>
              <p:spPr>
                <a:xfrm>
                  <a:off x="863126" y="2604599"/>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Oval 63">
                  <a:extLst>
                    <a:ext uri="{FF2B5EF4-FFF2-40B4-BE49-F238E27FC236}">
                      <a16:creationId xmlns:a16="http://schemas.microsoft.com/office/drawing/2014/main" id="{B5B3B20A-4521-D9A2-5DE3-276A637B5BBA}"/>
                    </a:ext>
                  </a:extLst>
                </p:cNvPr>
                <p:cNvSpPr/>
                <p:nvPr/>
              </p:nvSpPr>
              <p:spPr>
                <a:xfrm>
                  <a:off x="863126" y="2918924"/>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Oval 64">
                  <a:extLst>
                    <a:ext uri="{FF2B5EF4-FFF2-40B4-BE49-F238E27FC236}">
                      <a16:creationId xmlns:a16="http://schemas.microsoft.com/office/drawing/2014/main" id="{2FF99E2F-B4E3-F7F6-A767-5FEBF9DF3C15}"/>
                    </a:ext>
                  </a:extLst>
                </p:cNvPr>
                <p:cNvSpPr/>
                <p:nvPr/>
              </p:nvSpPr>
              <p:spPr>
                <a:xfrm>
                  <a:off x="863126" y="3816772"/>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TextBox 65">
                  <a:extLst>
                    <a:ext uri="{FF2B5EF4-FFF2-40B4-BE49-F238E27FC236}">
                      <a16:creationId xmlns:a16="http://schemas.microsoft.com/office/drawing/2014/main" id="{B8FC1419-CA7E-9402-8665-D86EAEF63867}"/>
                    </a:ext>
                  </a:extLst>
                </p:cNvPr>
                <p:cNvSpPr txBox="1"/>
                <p:nvPr/>
              </p:nvSpPr>
              <p:spPr>
                <a:xfrm>
                  <a:off x="915684" y="3166043"/>
                  <a:ext cx="45719" cy="600164"/>
                </a:xfrm>
                <a:prstGeom prst="rect">
                  <a:avLst/>
                </a:prstGeom>
                <a:noFill/>
              </p:spPr>
              <p:txBody>
                <a:bodyPr wrap="square" rtlCol="0">
                  <a:spAutoFit/>
                </a:bodyPr>
                <a:lstStyle/>
                <a:p>
                  <a:r>
                    <a:rPr lang="en-US" sz="1100" dirty="0">
                      <a:solidFill>
                        <a:schemeClr val="bg1"/>
                      </a:solidFill>
                    </a:rPr>
                    <a:t>...</a:t>
                  </a:r>
                  <a:endParaRPr lang="en-GB" sz="1100" dirty="0">
                    <a:solidFill>
                      <a:schemeClr val="bg1"/>
                    </a:solidFill>
                  </a:endParaRPr>
                </a:p>
              </p:txBody>
            </p:sp>
          </p:grpSp>
          <p:grpSp>
            <p:nvGrpSpPr>
              <p:cNvPr id="13" name="Group 12">
                <a:extLst>
                  <a:ext uri="{FF2B5EF4-FFF2-40B4-BE49-F238E27FC236}">
                    <a16:creationId xmlns:a16="http://schemas.microsoft.com/office/drawing/2014/main" id="{4971F21F-0CC7-E377-8CD5-740121C75FD3}"/>
                  </a:ext>
                </a:extLst>
              </p:cNvPr>
              <p:cNvGrpSpPr/>
              <p:nvPr/>
            </p:nvGrpSpPr>
            <p:grpSpPr>
              <a:xfrm>
                <a:off x="1680916" y="2666936"/>
                <a:ext cx="196554" cy="1332513"/>
                <a:chOff x="1690441" y="2507989"/>
                <a:chExt cx="196554" cy="1332513"/>
              </a:xfrm>
            </p:grpSpPr>
            <p:sp>
              <p:nvSpPr>
                <p:cNvPr id="58" name="Oval 57">
                  <a:extLst>
                    <a:ext uri="{FF2B5EF4-FFF2-40B4-BE49-F238E27FC236}">
                      <a16:creationId xmlns:a16="http://schemas.microsoft.com/office/drawing/2014/main" id="{D875B936-AE3D-03A8-2AA8-4EEE158C1497}"/>
                    </a:ext>
                  </a:extLst>
                </p:cNvPr>
                <p:cNvSpPr/>
                <p:nvPr/>
              </p:nvSpPr>
              <p:spPr>
                <a:xfrm>
                  <a:off x="1690441" y="2507989"/>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9" name="Oval 58">
                  <a:extLst>
                    <a:ext uri="{FF2B5EF4-FFF2-40B4-BE49-F238E27FC236}">
                      <a16:creationId xmlns:a16="http://schemas.microsoft.com/office/drawing/2014/main" id="{264CB49E-C266-3F3A-3A3F-3605BE1D9BDD}"/>
                    </a:ext>
                  </a:extLst>
                </p:cNvPr>
                <p:cNvSpPr/>
                <p:nvPr/>
              </p:nvSpPr>
              <p:spPr>
                <a:xfrm>
                  <a:off x="1690441" y="2822314"/>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Oval 59">
                  <a:extLst>
                    <a:ext uri="{FF2B5EF4-FFF2-40B4-BE49-F238E27FC236}">
                      <a16:creationId xmlns:a16="http://schemas.microsoft.com/office/drawing/2014/main" id="{B3B3155B-E61B-C196-E673-53812EB2CCFA}"/>
                    </a:ext>
                  </a:extLst>
                </p:cNvPr>
                <p:cNvSpPr/>
                <p:nvPr/>
              </p:nvSpPr>
              <p:spPr>
                <a:xfrm>
                  <a:off x="1690441" y="3643948"/>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TextBox 60">
                  <a:extLst>
                    <a:ext uri="{FF2B5EF4-FFF2-40B4-BE49-F238E27FC236}">
                      <a16:creationId xmlns:a16="http://schemas.microsoft.com/office/drawing/2014/main" id="{2B6E7C0A-8963-0B2A-AB84-D85A27CCA661}"/>
                    </a:ext>
                  </a:extLst>
                </p:cNvPr>
                <p:cNvSpPr txBox="1"/>
                <p:nvPr/>
              </p:nvSpPr>
              <p:spPr>
                <a:xfrm>
                  <a:off x="1742999" y="2993219"/>
                  <a:ext cx="45719" cy="600164"/>
                </a:xfrm>
                <a:prstGeom prst="rect">
                  <a:avLst/>
                </a:prstGeom>
                <a:noFill/>
              </p:spPr>
              <p:txBody>
                <a:bodyPr wrap="square" rtlCol="0">
                  <a:spAutoFit/>
                </a:bodyPr>
                <a:lstStyle/>
                <a:p>
                  <a:r>
                    <a:rPr lang="en-US" sz="1100" dirty="0">
                      <a:solidFill>
                        <a:schemeClr val="bg1"/>
                      </a:solidFill>
                    </a:rPr>
                    <a:t>...</a:t>
                  </a:r>
                  <a:endParaRPr lang="en-GB" sz="1100" dirty="0">
                    <a:solidFill>
                      <a:schemeClr val="bg1"/>
                    </a:solidFill>
                  </a:endParaRPr>
                </a:p>
              </p:txBody>
            </p:sp>
          </p:grpSp>
          <p:grpSp>
            <p:nvGrpSpPr>
              <p:cNvPr id="14" name="Group 13">
                <a:extLst>
                  <a:ext uri="{FF2B5EF4-FFF2-40B4-BE49-F238E27FC236}">
                    <a16:creationId xmlns:a16="http://schemas.microsoft.com/office/drawing/2014/main" id="{09D649D0-44CC-6B7A-5DAB-AF931A3810B0}"/>
                  </a:ext>
                </a:extLst>
              </p:cNvPr>
              <p:cNvGrpSpPr/>
              <p:nvPr/>
            </p:nvGrpSpPr>
            <p:grpSpPr>
              <a:xfrm>
                <a:off x="2256090" y="2666936"/>
                <a:ext cx="196554" cy="1332513"/>
                <a:chOff x="1690441" y="2507989"/>
                <a:chExt cx="196554" cy="1332513"/>
              </a:xfrm>
            </p:grpSpPr>
            <p:sp>
              <p:nvSpPr>
                <p:cNvPr id="54" name="Oval 53">
                  <a:extLst>
                    <a:ext uri="{FF2B5EF4-FFF2-40B4-BE49-F238E27FC236}">
                      <a16:creationId xmlns:a16="http://schemas.microsoft.com/office/drawing/2014/main" id="{F66359CB-D6F2-CE56-43EC-23BA7CE9EC0E}"/>
                    </a:ext>
                  </a:extLst>
                </p:cNvPr>
                <p:cNvSpPr/>
                <p:nvPr/>
              </p:nvSpPr>
              <p:spPr>
                <a:xfrm>
                  <a:off x="1690441" y="2507989"/>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5" name="Oval 54">
                  <a:extLst>
                    <a:ext uri="{FF2B5EF4-FFF2-40B4-BE49-F238E27FC236}">
                      <a16:creationId xmlns:a16="http://schemas.microsoft.com/office/drawing/2014/main" id="{D861332E-F66D-F878-4BE3-8A543B984A46}"/>
                    </a:ext>
                  </a:extLst>
                </p:cNvPr>
                <p:cNvSpPr/>
                <p:nvPr/>
              </p:nvSpPr>
              <p:spPr>
                <a:xfrm>
                  <a:off x="1690441" y="2822314"/>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Oval 55">
                  <a:extLst>
                    <a:ext uri="{FF2B5EF4-FFF2-40B4-BE49-F238E27FC236}">
                      <a16:creationId xmlns:a16="http://schemas.microsoft.com/office/drawing/2014/main" id="{60A5D2ED-35BC-1FAF-7DBE-78F10A7BCFD2}"/>
                    </a:ext>
                  </a:extLst>
                </p:cNvPr>
                <p:cNvSpPr/>
                <p:nvPr/>
              </p:nvSpPr>
              <p:spPr>
                <a:xfrm>
                  <a:off x="1690441" y="3643948"/>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TextBox 56">
                  <a:extLst>
                    <a:ext uri="{FF2B5EF4-FFF2-40B4-BE49-F238E27FC236}">
                      <a16:creationId xmlns:a16="http://schemas.microsoft.com/office/drawing/2014/main" id="{FA102432-9976-BDD1-59C8-BB15CD605E36}"/>
                    </a:ext>
                  </a:extLst>
                </p:cNvPr>
                <p:cNvSpPr txBox="1"/>
                <p:nvPr/>
              </p:nvSpPr>
              <p:spPr>
                <a:xfrm>
                  <a:off x="1742999" y="2993219"/>
                  <a:ext cx="45719" cy="600164"/>
                </a:xfrm>
                <a:prstGeom prst="rect">
                  <a:avLst/>
                </a:prstGeom>
                <a:noFill/>
              </p:spPr>
              <p:txBody>
                <a:bodyPr wrap="square" rtlCol="0">
                  <a:spAutoFit/>
                </a:bodyPr>
                <a:lstStyle/>
                <a:p>
                  <a:r>
                    <a:rPr lang="en-US" sz="1100" dirty="0">
                      <a:solidFill>
                        <a:schemeClr val="bg1"/>
                      </a:solidFill>
                    </a:rPr>
                    <a:t>...</a:t>
                  </a:r>
                  <a:endParaRPr lang="en-GB" sz="1100" dirty="0">
                    <a:solidFill>
                      <a:schemeClr val="bg1"/>
                    </a:solidFill>
                  </a:endParaRPr>
                </a:p>
              </p:txBody>
            </p:sp>
          </p:grpSp>
          <p:grpSp>
            <p:nvGrpSpPr>
              <p:cNvPr id="15" name="Group 14">
                <a:extLst>
                  <a:ext uri="{FF2B5EF4-FFF2-40B4-BE49-F238E27FC236}">
                    <a16:creationId xmlns:a16="http://schemas.microsoft.com/office/drawing/2014/main" id="{88AE0F86-845F-EE5C-98A7-E868A2E6619D}"/>
                  </a:ext>
                </a:extLst>
              </p:cNvPr>
              <p:cNvGrpSpPr/>
              <p:nvPr/>
            </p:nvGrpSpPr>
            <p:grpSpPr>
              <a:xfrm>
                <a:off x="2957393" y="2507989"/>
                <a:ext cx="196554" cy="1723052"/>
                <a:chOff x="863126" y="2290274"/>
                <a:chExt cx="196554" cy="1723052"/>
              </a:xfrm>
            </p:grpSpPr>
            <p:sp>
              <p:nvSpPr>
                <p:cNvPr id="49" name="Oval 48">
                  <a:extLst>
                    <a:ext uri="{FF2B5EF4-FFF2-40B4-BE49-F238E27FC236}">
                      <a16:creationId xmlns:a16="http://schemas.microsoft.com/office/drawing/2014/main" id="{BCE9263A-2D95-9ED9-1083-F072CCBDFE10}"/>
                    </a:ext>
                  </a:extLst>
                </p:cNvPr>
                <p:cNvSpPr/>
                <p:nvPr/>
              </p:nvSpPr>
              <p:spPr>
                <a:xfrm>
                  <a:off x="863126" y="2290274"/>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Oval 49">
                  <a:extLst>
                    <a:ext uri="{FF2B5EF4-FFF2-40B4-BE49-F238E27FC236}">
                      <a16:creationId xmlns:a16="http://schemas.microsoft.com/office/drawing/2014/main" id="{313B6D43-E897-9507-51F9-B0EED1E51040}"/>
                    </a:ext>
                  </a:extLst>
                </p:cNvPr>
                <p:cNvSpPr/>
                <p:nvPr/>
              </p:nvSpPr>
              <p:spPr>
                <a:xfrm>
                  <a:off x="863126" y="2604599"/>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Oval 50">
                  <a:extLst>
                    <a:ext uri="{FF2B5EF4-FFF2-40B4-BE49-F238E27FC236}">
                      <a16:creationId xmlns:a16="http://schemas.microsoft.com/office/drawing/2014/main" id="{52B4655F-2EE1-172A-DCB1-22D48E4818D2}"/>
                    </a:ext>
                  </a:extLst>
                </p:cNvPr>
                <p:cNvSpPr/>
                <p:nvPr/>
              </p:nvSpPr>
              <p:spPr>
                <a:xfrm>
                  <a:off x="863126" y="2918924"/>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Oval 51">
                  <a:extLst>
                    <a:ext uri="{FF2B5EF4-FFF2-40B4-BE49-F238E27FC236}">
                      <a16:creationId xmlns:a16="http://schemas.microsoft.com/office/drawing/2014/main" id="{22DFAB12-B57F-94C9-2389-344967509DBF}"/>
                    </a:ext>
                  </a:extLst>
                </p:cNvPr>
                <p:cNvSpPr/>
                <p:nvPr/>
              </p:nvSpPr>
              <p:spPr>
                <a:xfrm>
                  <a:off x="863126" y="3816772"/>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TextBox 52">
                  <a:extLst>
                    <a:ext uri="{FF2B5EF4-FFF2-40B4-BE49-F238E27FC236}">
                      <a16:creationId xmlns:a16="http://schemas.microsoft.com/office/drawing/2014/main" id="{FE93812B-0774-E5F9-90E1-3B0185522F18}"/>
                    </a:ext>
                  </a:extLst>
                </p:cNvPr>
                <p:cNvSpPr txBox="1"/>
                <p:nvPr/>
              </p:nvSpPr>
              <p:spPr>
                <a:xfrm>
                  <a:off x="915684" y="3166043"/>
                  <a:ext cx="45719" cy="600164"/>
                </a:xfrm>
                <a:prstGeom prst="rect">
                  <a:avLst/>
                </a:prstGeom>
                <a:noFill/>
              </p:spPr>
              <p:txBody>
                <a:bodyPr wrap="square" rtlCol="0">
                  <a:spAutoFit/>
                </a:bodyPr>
                <a:lstStyle/>
                <a:p>
                  <a:r>
                    <a:rPr lang="en-US" sz="1100" dirty="0">
                      <a:solidFill>
                        <a:schemeClr val="bg1"/>
                      </a:solidFill>
                    </a:rPr>
                    <a:t>...</a:t>
                  </a:r>
                  <a:endParaRPr lang="en-GB" sz="1100" dirty="0">
                    <a:solidFill>
                      <a:schemeClr val="bg1"/>
                    </a:solidFill>
                  </a:endParaRPr>
                </a:p>
              </p:txBody>
            </p:sp>
          </p:grpSp>
          <p:cxnSp>
            <p:nvCxnSpPr>
              <p:cNvPr id="16" name="Straight Connector 15">
                <a:extLst>
                  <a:ext uri="{FF2B5EF4-FFF2-40B4-BE49-F238E27FC236}">
                    <a16:creationId xmlns:a16="http://schemas.microsoft.com/office/drawing/2014/main" id="{C89404EE-C2C3-1453-4C50-B690AFB45A68}"/>
                  </a:ext>
                </a:extLst>
              </p:cNvPr>
              <p:cNvCxnSpPr>
                <a:cxnSpLocks/>
                <a:stCxn id="62" idx="6"/>
                <a:endCxn id="58" idx="2"/>
              </p:cNvCxnSpPr>
              <p:nvPr/>
            </p:nvCxnSpPr>
            <p:spPr>
              <a:xfrm>
                <a:off x="1212080" y="2606266"/>
                <a:ext cx="468836" cy="1589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E9CD423-9E36-C66A-8B71-0154E5DF0D06}"/>
                  </a:ext>
                </a:extLst>
              </p:cNvPr>
              <p:cNvCxnSpPr>
                <a:stCxn id="62" idx="6"/>
                <a:endCxn id="59" idx="2"/>
              </p:cNvCxnSpPr>
              <p:nvPr/>
            </p:nvCxnSpPr>
            <p:spPr>
              <a:xfrm>
                <a:off x="1212080" y="2606266"/>
                <a:ext cx="468836" cy="47327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9B42BB4-E4CF-A21B-A5C6-2FEA6AAF5947}"/>
                  </a:ext>
                </a:extLst>
              </p:cNvPr>
              <p:cNvCxnSpPr>
                <a:cxnSpLocks/>
                <a:stCxn id="62" idx="6"/>
                <a:endCxn id="60" idx="2"/>
              </p:cNvCxnSpPr>
              <p:nvPr/>
            </p:nvCxnSpPr>
            <p:spPr>
              <a:xfrm>
                <a:off x="1212080" y="2606266"/>
                <a:ext cx="468836" cy="12949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56A809-D6DA-DCD2-E97C-4757B9B8AC1F}"/>
                  </a:ext>
                </a:extLst>
              </p:cNvPr>
              <p:cNvCxnSpPr>
                <a:cxnSpLocks/>
                <a:stCxn id="63" idx="6"/>
                <a:endCxn id="58" idx="2"/>
              </p:cNvCxnSpPr>
              <p:nvPr/>
            </p:nvCxnSpPr>
            <p:spPr>
              <a:xfrm flipV="1">
                <a:off x="1212080" y="2765213"/>
                <a:ext cx="468836" cy="15537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ECA490C-CE1B-09E7-1CB9-1FF18374BF12}"/>
                  </a:ext>
                </a:extLst>
              </p:cNvPr>
              <p:cNvCxnSpPr>
                <a:cxnSpLocks/>
                <a:stCxn id="63" idx="6"/>
                <a:endCxn id="59" idx="2"/>
              </p:cNvCxnSpPr>
              <p:nvPr/>
            </p:nvCxnSpPr>
            <p:spPr>
              <a:xfrm>
                <a:off x="1212080" y="2920591"/>
                <a:ext cx="468836" cy="1589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2EC187A-7959-CEE6-837E-47A450487098}"/>
                  </a:ext>
                </a:extLst>
              </p:cNvPr>
              <p:cNvCxnSpPr>
                <a:cxnSpLocks/>
                <a:stCxn id="63" idx="7"/>
                <a:endCxn id="60" idx="2"/>
              </p:cNvCxnSpPr>
              <p:nvPr/>
            </p:nvCxnSpPr>
            <p:spPr>
              <a:xfrm>
                <a:off x="1183295" y="2851099"/>
                <a:ext cx="497621" cy="10500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B020346-AA76-5F11-DCD1-4D9F470C0785}"/>
                  </a:ext>
                </a:extLst>
              </p:cNvPr>
              <p:cNvCxnSpPr>
                <a:cxnSpLocks/>
                <a:stCxn id="64" idx="6"/>
                <a:endCxn id="58" idx="2"/>
              </p:cNvCxnSpPr>
              <p:nvPr/>
            </p:nvCxnSpPr>
            <p:spPr>
              <a:xfrm flipV="1">
                <a:off x="1212080" y="2765213"/>
                <a:ext cx="468836" cy="4697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36438A6-A3C1-84D6-26CF-8CB0F7032236}"/>
                  </a:ext>
                </a:extLst>
              </p:cNvPr>
              <p:cNvCxnSpPr>
                <a:cxnSpLocks/>
                <a:stCxn id="64" idx="6"/>
                <a:endCxn id="59" idx="2"/>
              </p:cNvCxnSpPr>
              <p:nvPr/>
            </p:nvCxnSpPr>
            <p:spPr>
              <a:xfrm flipV="1">
                <a:off x="1212080" y="3079538"/>
                <a:ext cx="468836" cy="15537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6BC9DE-A4D8-F217-923C-C01C38761357}"/>
                  </a:ext>
                </a:extLst>
              </p:cNvPr>
              <p:cNvCxnSpPr>
                <a:cxnSpLocks/>
                <a:stCxn id="64" idx="6"/>
                <a:endCxn id="60" idx="2"/>
              </p:cNvCxnSpPr>
              <p:nvPr/>
            </p:nvCxnSpPr>
            <p:spPr>
              <a:xfrm>
                <a:off x="1212080" y="3234916"/>
                <a:ext cx="468836" cy="6662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6B0D05F-F2A9-A61C-CB35-8966F3DF6B38}"/>
                  </a:ext>
                </a:extLst>
              </p:cNvPr>
              <p:cNvCxnSpPr>
                <a:cxnSpLocks/>
                <a:stCxn id="65" idx="6"/>
                <a:endCxn id="58" idx="2"/>
              </p:cNvCxnSpPr>
              <p:nvPr/>
            </p:nvCxnSpPr>
            <p:spPr>
              <a:xfrm flipV="1">
                <a:off x="1212080" y="2765213"/>
                <a:ext cx="468836" cy="136755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E97A617-7A42-EB07-0A10-D02D3495C284}"/>
                  </a:ext>
                </a:extLst>
              </p:cNvPr>
              <p:cNvCxnSpPr>
                <a:cxnSpLocks/>
                <a:stCxn id="65" idx="6"/>
                <a:endCxn id="59" idx="2"/>
              </p:cNvCxnSpPr>
              <p:nvPr/>
            </p:nvCxnSpPr>
            <p:spPr>
              <a:xfrm flipV="1">
                <a:off x="1212080" y="3079538"/>
                <a:ext cx="468836" cy="105322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DA04AF7-723C-534C-5569-A9ADD035F832}"/>
                  </a:ext>
                </a:extLst>
              </p:cNvPr>
              <p:cNvCxnSpPr>
                <a:cxnSpLocks/>
                <a:stCxn id="65" idx="6"/>
                <a:endCxn id="60" idx="2"/>
              </p:cNvCxnSpPr>
              <p:nvPr/>
            </p:nvCxnSpPr>
            <p:spPr>
              <a:xfrm flipV="1">
                <a:off x="1212080" y="3901172"/>
                <a:ext cx="468836" cy="23159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48B8132-1260-2A85-3270-E89A4FAE3035}"/>
                  </a:ext>
                </a:extLst>
              </p:cNvPr>
              <p:cNvCxnSpPr>
                <a:cxnSpLocks/>
                <a:stCxn id="58" idx="6"/>
                <a:endCxn id="54" idx="2"/>
              </p:cNvCxnSpPr>
              <p:nvPr/>
            </p:nvCxnSpPr>
            <p:spPr>
              <a:xfrm>
                <a:off x="1877470" y="2765213"/>
                <a:ext cx="3786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C7C2401-2B5D-62F0-5AD4-EC2F2FF49F63}"/>
                  </a:ext>
                </a:extLst>
              </p:cNvPr>
              <p:cNvCxnSpPr>
                <a:cxnSpLocks/>
                <a:stCxn id="58" idx="6"/>
                <a:endCxn id="55" idx="2"/>
              </p:cNvCxnSpPr>
              <p:nvPr/>
            </p:nvCxnSpPr>
            <p:spPr>
              <a:xfrm>
                <a:off x="1877470" y="2765213"/>
                <a:ext cx="378620" cy="3143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6FA6A97-A3B1-A7A0-7CF0-90E87A2C8DA5}"/>
                  </a:ext>
                </a:extLst>
              </p:cNvPr>
              <p:cNvCxnSpPr>
                <a:cxnSpLocks/>
                <a:stCxn id="58" idx="6"/>
                <a:endCxn id="56" idx="2"/>
              </p:cNvCxnSpPr>
              <p:nvPr/>
            </p:nvCxnSpPr>
            <p:spPr>
              <a:xfrm>
                <a:off x="1877470" y="2765213"/>
                <a:ext cx="378620" cy="113595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0A1F979-7EA5-2029-CBD5-AE18DB2391F9}"/>
                  </a:ext>
                </a:extLst>
              </p:cNvPr>
              <p:cNvCxnSpPr>
                <a:cxnSpLocks/>
                <a:stCxn id="59" idx="6"/>
                <a:endCxn id="54" idx="2"/>
              </p:cNvCxnSpPr>
              <p:nvPr/>
            </p:nvCxnSpPr>
            <p:spPr>
              <a:xfrm flipV="1">
                <a:off x="1877470" y="2765213"/>
                <a:ext cx="378620" cy="3143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06C9AB9-747A-CBC0-FF29-EACB19486BD8}"/>
                  </a:ext>
                </a:extLst>
              </p:cNvPr>
              <p:cNvCxnSpPr>
                <a:cxnSpLocks/>
                <a:stCxn id="59" idx="6"/>
                <a:endCxn id="55" idx="2"/>
              </p:cNvCxnSpPr>
              <p:nvPr/>
            </p:nvCxnSpPr>
            <p:spPr>
              <a:xfrm>
                <a:off x="1877470" y="3079538"/>
                <a:ext cx="3786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8C4C71D-DA1F-2362-565E-96128617F7C0}"/>
                  </a:ext>
                </a:extLst>
              </p:cNvPr>
              <p:cNvCxnSpPr>
                <a:cxnSpLocks/>
                <a:stCxn id="59" idx="6"/>
                <a:endCxn id="56" idx="2"/>
              </p:cNvCxnSpPr>
              <p:nvPr/>
            </p:nvCxnSpPr>
            <p:spPr>
              <a:xfrm>
                <a:off x="1877470" y="3079538"/>
                <a:ext cx="378620" cy="82163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96C1F5E-7E4D-C852-773F-42BF2094B269}"/>
                  </a:ext>
                </a:extLst>
              </p:cNvPr>
              <p:cNvCxnSpPr>
                <a:cxnSpLocks/>
                <a:stCxn id="60" idx="6"/>
                <a:endCxn id="56" idx="2"/>
              </p:cNvCxnSpPr>
              <p:nvPr/>
            </p:nvCxnSpPr>
            <p:spPr>
              <a:xfrm>
                <a:off x="1877470" y="3901172"/>
                <a:ext cx="3786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C2212B3-02C9-17C4-9563-DA0712618F41}"/>
                  </a:ext>
                </a:extLst>
              </p:cNvPr>
              <p:cNvCxnSpPr>
                <a:cxnSpLocks/>
                <a:stCxn id="60" idx="6"/>
                <a:endCxn id="55" idx="2"/>
              </p:cNvCxnSpPr>
              <p:nvPr/>
            </p:nvCxnSpPr>
            <p:spPr>
              <a:xfrm flipV="1">
                <a:off x="1877470" y="3079538"/>
                <a:ext cx="378620" cy="82163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6CE003E-0F14-F268-2B65-32BBE65666AD}"/>
                  </a:ext>
                </a:extLst>
              </p:cNvPr>
              <p:cNvCxnSpPr>
                <a:cxnSpLocks/>
                <a:stCxn id="60" idx="6"/>
                <a:endCxn id="54" idx="2"/>
              </p:cNvCxnSpPr>
              <p:nvPr/>
            </p:nvCxnSpPr>
            <p:spPr>
              <a:xfrm flipV="1">
                <a:off x="1877470" y="2765213"/>
                <a:ext cx="378620" cy="113595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E469A8C-4DB8-DF12-8F3E-CACBCFD79B8A}"/>
                  </a:ext>
                </a:extLst>
              </p:cNvPr>
              <p:cNvCxnSpPr>
                <a:cxnSpLocks/>
                <a:stCxn id="49" idx="2"/>
                <a:endCxn id="54" idx="6"/>
              </p:cNvCxnSpPr>
              <p:nvPr/>
            </p:nvCxnSpPr>
            <p:spPr>
              <a:xfrm flipH="1">
                <a:off x="2452644" y="2606266"/>
                <a:ext cx="504749" cy="1589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99E2A59-A1A4-34A2-BE6B-894699CA01AA}"/>
                  </a:ext>
                </a:extLst>
              </p:cNvPr>
              <p:cNvCxnSpPr>
                <a:cxnSpLocks/>
                <a:stCxn id="50" idx="2"/>
                <a:endCxn id="54" idx="6"/>
              </p:cNvCxnSpPr>
              <p:nvPr/>
            </p:nvCxnSpPr>
            <p:spPr>
              <a:xfrm flipH="1" flipV="1">
                <a:off x="2452644" y="2765213"/>
                <a:ext cx="504749" cy="15537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726FAA5-FC9B-D1A4-62B9-F782BF57BAA5}"/>
                  </a:ext>
                </a:extLst>
              </p:cNvPr>
              <p:cNvCxnSpPr>
                <a:cxnSpLocks/>
                <a:stCxn id="51" idx="2"/>
                <a:endCxn id="54" idx="6"/>
              </p:cNvCxnSpPr>
              <p:nvPr/>
            </p:nvCxnSpPr>
            <p:spPr>
              <a:xfrm flipH="1" flipV="1">
                <a:off x="2452644" y="2765213"/>
                <a:ext cx="504749" cy="4697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CEEA200-8FBB-F90D-D22F-10E752198604}"/>
                  </a:ext>
                </a:extLst>
              </p:cNvPr>
              <p:cNvCxnSpPr>
                <a:cxnSpLocks/>
                <a:stCxn id="52" idx="2"/>
                <a:endCxn id="54" idx="6"/>
              </p:cNvCxnSpPr>
              <p:nvPr/>
            </p:nvCxnSpPr>
            <p:spPr>
              <a:xfrm flipH="1" flipV="1">
                <a:off x="2452644" y="2765213"/>
                <a:ext cx="504749" cy="136755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9B025F3-D113-18CA-A91C-0AAB406B3924}"/>
                  </a:ext>
                </a:extLst>
              </p:cNvPr>
              <p:cNvCxnSpPr>
                <a:cxnSpLocks/>
                <a:stCxn id="49" idx="2"/>
                <a:endCxn id="55" idx="6"/>
              </p:cNvCxnSpPr>
              <p:nvPr/>
            </p:nvCxnSpPr>
            <p:spPr>
              <a:xfrm flipH="1">
                <a:off x="2452644" y="2606266"/>
                <a:ext cx="504749" cy="47327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871D944-CA74-6ABF-BBF3-6E9CC7E6992E}"/>
                  </a:ext>
                </a:extLst>
              </p:cNvPr>
              <p:cNvCxnSpPr>
                <a:cxnSpLocks/>
                <a:stCxn id="50" idx="2"/>
                <a:endCxn id="55" idx="6"/>
              </p:cNvCxnSpPr>
              <p:nvPr/>
            </p:nvCxnSpPr>
            <p:spPr>
              <a:xfrm flipH="1">
                <a:off x="2452644" y="2920591"/>
                <a:ext cx="504749" cy="1589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15DCC34-F4FD-8224-A2BE-7C7CB47B811B}"/>
                  </a:ext>
                </a:extLst>
              </p:cNvPr>
              <p:cNvCxnSpPr>
                <a:cxnSpLocks/>
                <a:stCxn id="51" idx="2"/>
                <a:endCxn id="55" idx="6"/>
              </p:cNvCxnSpPr>
              <p:nvPr/>
            </p:nvCxnSpPr>
            <p:spPr>
              <a:xfrm flipH="1" flipV="1">
                <a:off x="2452644" y="3079538"/>
                <a:ext cx="504749" cy="15537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2FC6603-5D46-9D1D-8A9F-5E5106346B1C}"/>
                  </a:ext>
                </a:extLst>
              </p:cNvPr>
              <p:cNvCxnSpPr>
                <a:cxnSpLocks/>
                <a:stCxn id="52" idx="2"/>
                <a:endCxn id="55" idx="6"/>
              </p:cNvCxnSpPr>
              <p:nvPr/>
            </p:nvCxnSpPr>
            <p:spPr>
              <a:xfrm flipH="1" flipV="1">
                <a:off x="2452644" y="3079538"/>
                <a:ext cx="504749" cy="105322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F37B979-C150-46D7-489F-C94535580CE4}"/>
                  </a:ext>
                </a:extLst>
              </p:cNvPr>
              <p:cNvCxnSpPr>
                <a:cxnSpLocks/>
                <a:stCxn id="49" idx="2"/>
                <a:endCxn id="56" idx="6"/>
              </p:cNvCxnSpPr>
              <p:nvPr/>
            </p:nvCxnSpPr>
            <p:spPr>
              <a:xfrm flipH="1">
                <a:off x="2452644" y="2606266"/>
                <a:ext cx="504749" cy="12949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8D372F01-FFB2-7174-3DF5-15739B68CC04}"/>
                  </a:ext>
                </a:extLst>
              </p:cNvPr>
              <p:cNvCxnSpPr>
                <a:cxnSpLocks/>
                <a:stCxn id="50" idx="2"/>
                <a:endCxn id="56" idx="6"/>
              </p:cNvCxnSpPr>
              <p:nvPr/>
            </p:nvCxnSpPr>
            <p:spPr>
              <a:xfrm flipH="1">
                <a:off x="2452644" y="2920591"/>
                <a:ext cx="504749" cy="98058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8182672-14FB-85C2-C27A-FB4E31B8642D}"/>
                  </a:ext>
                </a:extLst>
              </p:cNvPr>
              <p:cNvCxnSpPr>
                <a:cxnSpLocks/>
                <a:stCxn id="51" idx="2"/>
                <a:endCxn id="56" idx="6"/>
              </p:cNvCxnSpPr>
              <p:nvPr/>
            </p:nvCxnSpPr>
            <p:spPr>
              <a:xfrm flipH="1">
                <a:off x="2452644" y="3234916"/>
                <a:ext cx="504749" cy="6662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0A4A1CD1-7D8E-2499-B938-CAD097D1FA57}"/>
                  </a:ext>
                </a:extLst>
              </p:cNvPr>
              <p:cNvCxnSpPr>
                <a:cxnSpLocks/>
                <a:stCxn id="52" idx="2"/>
                <a:endCxn id="56" idx="6"/>
              </p:cNvCxnSpPr>
              <p:nvPr/>
            </p:nvCxnSpPr>
            <p:spPr>
              <a:xfrm flipH="1" flipV="1">
                <a:off x="2452644" y="3901172"/>
                <a:ext cx="504749" cy="23159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FDDBCB8-C216-3A6F-9A03-26C01F144121}"/>
                    </a:ext>
                  </a:extLst>
                </p:cNvPr>
                <p:cNvSpPr txBox="1"/>
                <p:nvPr/>
              </p:nvSpPr>
              <p:spPr>
                <a:xfrm>
                  <a:off x="651050" y="3096352"/>
                  <a:ext cx="61685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i="1" dirty="0" smtClean="0">
                                <a:solidFill>
                                  <a:schemeClr val="bg1"/>
                                </a:solidFill>
                                <a:latin typeface="Cambria Math" panose="02040503050406030204" pitchFamily="18" charset="0"/>
                              </a:rPr>
                            </m:ctrlPr>
                          </m:sSubPr>
                          <m:e>
                            <m:r>
                              <a:rPr lang="en-GB" i="1" dirty="0">
                                <a:solidFill>
                                  <a:schemeClr val="bg1"/>
                                </a:solidFill>
                                <a:latin typeface="Cambria Math" panose="02040503050406030204" pitchFamily="18" charset="0"/>
                              </a:rPr>
                              <m:t>𝑥</m:t>
                            </m:r>
                          </m:e>
                          <m:sub>
                            <m:r>
                              <a:rPr lang="en-GB" i="1" dirty="0">
                                <a:solidFill>
                                  <a:schemeClr val="bg1"/>
                                </a:solidFill>
                                <a:latin typeface="Cambria Math" panose="02040503050406030204" pitchFamily="18" charset="0"/>
                              </a:rPr>
                              <m:t>𝑖</m:t>
                            </m:r>
                          </m:sub>
                        </m:sSub>
                      </m:oMath>
                    </m:oMathPara>
                  </a14:m>
                  <a:endParaRPr lang="en-GB" dirty="0">
                    <a:solidFill>
                      <a:schemeClr val="bg1"/>
                    </a:solidFill>
                  </a:endParaRPr>
                </a:p>
              </p:txBody>
            </p:sp>
          </mc:Choice>
          <mc:Fallback xmlns="">
            <p:sp>
              <p:nvSpPr>
                <p:cNvPr id="224" name="TextBox 223">
                  <a:extLst>
                    <a:ext uri="{FF2B5EF4-FFF2-40B4-BE49-F238E27FC236}">
                      <a16:creationId xmlns:a16="http://schemas.microsoft.com/office/drawing/2014/main" id="{BB6B4B62-F7FC-DBE0-63A4-A3E536E1129A}"/>
                    </a:ext>
                  </a:extLst>
                </p:cNvPr>
                <p:cNvSpPr txBox="1">
                  <a:spLocks noRot="1" noChangeAspect="1" noMove="1" noResize="1" noEditPoints="1" noAdjustHandles="1" noChangeArrowheads="1" noChangeShapeType="1" noTextEdit="1"/>
                </p:cNvSpPr>
                <p:nvPr/>
              </p:nvSpPr>
              <p:spPr>
                <a:xfrm>
                  <a:off x="651050" y="3096352"/>
                  <a:ext cx="616858" cy="369332"/>
                </a:xfrm>
                <a:prstGeom prst="rect">
                  <a:avLst/>
                </a:prstGeom>
                <a:blipFill>
                  <a:blip r:embed="rId4"/>
                  <a:stretch>
                    <a:fillRect b="-1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75FB5F0-CA8F-7DDE-63D9-4CBDEFA1F3B2}"/>
                    </a:ext>
                  </a:extLst>
                </p:cNvPr>
                <p:cNvSpPr txBox="1"/>
                <p:nvPr/>
              </p:nvSpPr>
              <p:spPr>
                <a:xfrm>
                  <a:off x="2058287" y="4099798"/>
                  <a:ext cx="18511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solidFill>
                              <a:schemeClr val="bg1"/>
                            </a:solidFill>
                            <a:latin typeface="Cambria Math" panose="02040503050406030204" pitchFamily="18" charset="0"/>
                          </a:rPr>
                          <m:t>h</m:t>
                        </m:r>
                      </m:oMath>
                    </m:oMathPara>
                  </a14:m>
                  <a:endParaRPr lang="en-GB" dirty="0">
                    <a:solidFill>
                      <a:schemeClr val="bg1"/>
                    </a:solidFill>
                  </a:endParaRPr>
                </a:p>
              </p:txBody>
            </p:sp>
          </mc:Choice>
          <mc:Fallback xmlns="">
            <p:sp>
              <p:nvSpPr>
                <p:cNvPr id="281" name="TextBox 280">
                  <a:extLst>
                    <a:ext uri="{FF2B5EF4-FFF2-40B4-BE49-F238E27FC236}">
                      <a16:creationId xmlns:a16="http://schemas.microsoft.com/office/drawing/2014/main" id="{6CE1A59B-835D-1352-C2D6-B0AF4AB356F5}"/>
                    </a:ext>
                  </a:extLst>
                </p:cNvPr>
                <p:cNvSpPr txBox="1">
                  <a:spLocks noRot="1" noChangeAspect="1" noMove="1" noResize="1" noEditPoints="1" noAdjustHandles="1" noChangeArrowheads="1" noChangeShapeType="1" noTextEdit="1"/>
                </p:cNvSpPr>
                <p:nvPr/>
              </p:nvSpPr>
              <p:spPr>
                <a:xfrm>
                  <a:off x="2058287" y="4099798"/>
                  <a:ext cx="185115" cy="276999"/>
                </a:xfrm>
                <a:prstGeom prst="rect">
                  <a:avLst/>
                </a:prstGeom>
                <a:blipFill>
                  <a:blip r:embed="rId5"/>
                  <a:stretch>
                    <a:fillRect l="-33333" r="-30000" b="-888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96903242-FFB1-17A7-96CD-86ED6F536DEC}"/>
                    </a:ext>
                  </a:extLst>
                </p:cNvPr>
                <p:cNvSpPr txBox="1"/>
                <p:nvPr/>
              </p:nvSpPr>
              <p:spPr>
                <a:xfrm>
                  <a:off x="2667032" y="4099798"/>
                  <a:ext cx="18511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solidFill>
                              <a:schemeClr val="bg1"/>
                            </a:solidFill>
                            <a:latin typeface="Cambria Math" panose="02040503050406030204" pitchFamily="18" charset="0"/>
                          </a:rPr>
                          <m:t>h</m:t>
                        </m:r>
                      </m:oMath>
                    </m:oMathPara>
                  </a14:m>
                  <a:endParaRPr lang="en-GB" dirty="0">
                    <a:solidFill>
                      <a:schemeClr val="bg1"/>
                    </a:solidFill>
                  </a:endParaRPr>
                </a:p>
              </p:txBody>
            </p:sp>
          </mc:Choice>
          <mc:Fallback xmlns="">
            <p:sp>
              <p:nvSpPr>
                <p:cNvPr id="282" name="TextBox 281">
                  <a:extLst>
                    <a:ext uri="{FF2B5EF4-FFF2-40B4-BE49-F238E27FC236}">
                      <a16:creationId xmlns:a16="http://schemas.microsoft.com/office/drawing/2014/main" id="{E91FAF01-24B6-44A5-8A5C-C0720C6D7E22}"/>
                    </a:ext>
                  </a:extLst>
                </p:cNvPr>
                <p:cNvSpPr txBox="1">
                  <a:spLocks noRot="1" noChangeAspect="1" noMove="1" noResize="1" noEditPoints="1" noAdjustHandles="1" noChangeArrowheads="1" noChangeShapeType="1" noTextEdit="1"/>
                </p:cNvSpPr>
                <p:nvPr/>
              </p:nvSpPr>
              <p:spPr>
                <a:xfrm>
                  <a:off x="2667032" y="4099798"/>
                  <a:ext cx="185115" cy="276999"/>
                </a:xfrm>
                <a:prstGeom prst="rect">
                  <a:avLst/>
                </a:prstGeom>
                <a:blipFill>
                  <a:blip r:embed="rId6"/>
                  <a:stretch>
                    <a:fillRect l="-33333" r="-30000" b="-888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8963F38-2AC9-791E-5A95-CC910F69C97C}"/>
                    </a:ext>
                  </a:extLst>
                </p:cNvPr>
                <p:cNvSpPr txBox="1"/>
                <p:nvPr/>
              </p:nvSpPr>
              <p:spPr>
                <a:xfrm>
                  <a:off x="3719064" y="3151153"/>
                  <a:ext cx="25083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solidFill>
                              <a:schemeClr val="bg1"/>
                            </a:solidFill>
                            <a:latin typeface="Cambria Math" panose="02040503050406030204" pitchFamily="18" charset="0"/>
                          </a:rPr>
                          <m:t>𝑚</m:t>
                        </m:r>
                      </m:oMath>
                    </m:oMathPara>
                  </a14:m>
                  <a:endParaRPr lang="en-GB" dirty="0">
                    <a:solidFill>
                      <a:schemeClr val="bg1"/>
                    </a:solidFill>
                  </a:endParaRPr>
                </a:p>
              </p:txBody>
            </p:sp>
          </mc:Choice>
          <mc:Fallback xmlns="">
            <p:sp>
              <p:nvSpPr>
                <p:cNvPr id="283" name="TextBox 282">
                  <a:extLst>
                    <a:ext uri="{FF2B5EF4-FFF2-40B4-BE49-F238E27FC236}">
                      <a16:creationId xmlns:a16="http://schemas.microsoft.com/office/drawing/2014/main" id="{EDC110E7-E7C3-6BB0-AF8C-9319770E4FD5}"/>
                    </a:ext>
                  </a:extLst>
                </p:cNvPr>
                <p:cNvSpPr txBox="1">
                  <a:spLocks noRot="1" noChangeAspect="1" noMove="1" noResize="1" noEditPoints="1" noAdjustHandles="1" noChangeArrowheads="1" noChangeShapeType="1" noTextEdit="1"/>
                </p:cNvSpPr>
                <p:nvPr/>
              </p:nvSpPr>
              <p:spPr>
                <a:xfrm>
                  <a:off x="3719064" y="3151153"/>
                  <a:ext cx="250838" cy="276999"/>
                </a:xfrm>
                <a:prstGeom prst="rect">
                  <a:avLst/>
                </a:prstGeom>
                <a:blipFill>
                  <a:blip r:embed="rId7"/>
                  <a:stretch>
                    <a:fillRect l="-14634" r="-12195"/>
                  </a:stretch>
                </a:blipFill>
              </p:spPr>
              <p:txBody>
                <a:bodyPr/>
                <a:lstStyle/>
                <a:p>
                  <a:r>
                    <a:rPr lang="en-GB">
                      <a:noFill/>
                    </a:rPr>
                    <a:t> </a:t>
                  </a:r>
                </a:p>
              </p:txBody>
            </p:sp>
          </mc:Fallback>
        </mc:AlternateContent>
      </p:grpSp>
      <p:cxnSp>
        <p:nvCxnSpPr>
          <p:cNvPr id="68" name="Straight Arrow Connector 67">
            <a:extLst>
              <a:ext uri="{FF2B5EF4-FFF2-40B4-BE49-F238E27FC236}">
                <a16:creationId xmlns:a16="http://schemas.microsoft.com/office/drawing/2014/main" id="{99514CA0-4AC7-7487-1C41-854D91F54A5A}"/>
              </a:ext>
            </a:extLst>
          </p:cNvPr>
          <p:cNvCxnSpPr>
            <a:cxnSpLocks/>
            <a:stCxn id="11" idx="3"/>
          </p:cNvCxnSpPr>
          <p:nvPr/>
        </p:nvCxnSpPr>
        <p:spPr>
          <a:xfrm>
            <a:off x="5474700" y="4346730"/>
            <a:ext cx="943175"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5206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725062-F380-C772-0084-0A280BF5775E}"/>
              </a:ext>
            </a:extLst>
          </p:cNvPr>
          <p:cNvSpPr txBox="1"/>
          <p:nvPr/>
        </p:nvSpPr>
        <p:spPr>
          <a:xfrm>
            <a:off x="547141" y="520597"/>
            <a:ext cx="8881672" cy="584775"/>
          </a:xfrm>
          <a:prstGeom prst="rect">
            <a:avLst/>
          </a:prstGeom>
          <a:noFill/>
        </p:spPr>
        <p:txBody>
          <a:bodyPr wrap="square" rtlCol="0">
            <a:spAutoFit/>
          </a:bodyPr>
          <a:lstStyle/>
          <a:p>
            <a:r>
              <a:rPr lang="en-US" sz="3200" u="sng" dirty="0">
                <a:solidFill>
                  <a:schemeClr val="bg1"/>
                </a:solidFill>
                <a:latin typeface="Bookman Old Style" panose="02050604050505020204" pitchFamily="18" charset="0"/>
              </a:rPr>
              <a:t>Results - III</a:t>
            </a:r>
          </a:p>
        </p:txBody>
      </p:sp>
      <p:pic>
        <p:nvPicPr>
          <p:cNvPr id="8" name="Picture 7">
            <a:extLst>
              <a:ext uri="{FF2B5EF4-FFF2-40B4-BE49-F238E27FC236}">
                <a16:creationId xmlns:a16="http://schemas.microsoft.com/office/drawing/2014/main" id="{64AFF53D-7608-2729-178E-BE1072C4996A}"/>
              </a:ext>
            </a:extLst>
          </p:cNvPr>
          <p:cNvPicPr>
            <a:picLocks noChangeAspect="1"/>
          </p:cNvPicPr>
          <p:nvPr/>
        </p:nvPicPr>
        <p:blipFill>
          <a:blip r:embed="rId3"/>
          <a:stretch>
            <a:fillRect/>
          </a:stretch>
        </p:blipFill>
        <p:spPr>
          <a:xfrm>
            <a:off x="647700" y="1608810"/>
            <a:ext cx="10657176" cy="3767380"/>
          </a:xfrm>
          <a:prstGeom prst="rect">
            <a:avLst/>
          </a:prstGeom>
        </p:spPr>
      </p:pic>
      <p:sp>
        <p:nvSpPr>
          <p:cNvPr id="2" name="TextBox 1">
            <a:extLst>
              <a:ext uri="{FF2B5EF4-FFF2-40B4-BE49-F238E27FC236}">
                <a16:creationId xmlns:a16="http://schemas.microsoft.com/office/drawing/2014/main" id="{4F6DAC08-8DED-7792-2FA0-E89C5AA35ABA}"/>
              </a:ext>
            </a:extLst>
          </p:cNvPr>
          <p:cNvSpPr txBox="1"/>
          <p:nvPr/>
        </p:nvSpPr>
        <p:spPr>
          <a:xfrm>
            <a:off x="1666875" y="5606235"/>
            <a:ext cx="9544050" cy="307777"/>
          </a:xfrm>
          <a:prstGeom prst="rect">
            <a:avLst/>
          </a:prstGeom>
          <a:noFill/>
        </p:spPr>
        <p:txBody>
          <a:bodyPr wrap="square" rtlCol="0">
            <a:spAutoFit/>
          </a:bodyPr>
          <a:lstStyle/>
          <a:p>
            <a:pPr algn="ctr"/>
            <a:r>
              <a:rPr lang="en-US" sz="1400" dirty="0">
                <a:solidFill>
                  <a:schemeClr val="bg1"/>
                </a:solidFill>
                <a:latin typeface="Bookman Old Style" panose="02050604050505020204" pitchFamily="18" charset="0"/>
              </a:rPr>
              <a:t>However, the distribution of IBS shows poor calibration power for both models</a:t>
            </a:r>
            <a:endParaRPr lang="en-GB" sz="1400" dirty="0">
              <a:solidFill>
                <a:schemeClr val="bg1"/>
              </a:solidFill>
              <a:latin typeface="Bookman Old Style" panose="02050604050505020204" pitchFamily="18" charset="0"/>
            </a:endParaRPr>
          </a:p>
        </p:txBody>
      </p:sp>
      <p:sp>
        <p:nvSpPr>
          <p:cNvPr id="4" name="TextBox 3">
            <a:extLst>
              <a:ext uri="{FF2B5EF4-FFF2-40B4-BE49-F238E27FC236}">
                <a16:creationId xmlns:a16="http://schemas.microsoft.com/office/drawing/2014/main" id="{8D3E0AA3-DFD7-C707-49B4-B08B669E9E00}"/>
              </a:ext>
            </a:extLst>
          </p:cNvPr>
          <p:cNvSpPr txBox="1"/>
          <p:nvPr/>
        </p:nvSpPr>
        <p:spPr>
          <a:xfrm>
            <a:off x="5361214" y="1728560"/>
            <a:ext cx="2028825" cy="900246"/>
          </a:xfrm>
          <a:prstGeom prst="rect">
            <a:avLst/>
          </a:prstGeom>
          <a:solidFill>
            <a:schemeClr val="bg1"/>
          </a:solidFill>
        </p:spPr>
        <p:txBody>
          <a:bodyPr wrap="square" rtlCol="0">
            <a:spAutoFit/>
          </a:bodyPr>
          <a:lstStyle/>
          <a:p>
            <a:r>
              <a:rPr lang="en-US" sz="1050" dirty="0"/>
              <a:t>Time Variant Survival</a:t>
            </a:r>
          </a:p>
          <a:p>
            <a:r>
              <a:rPr lang="en-US" sz="1050" dirty="0"/>
              <a:t>Random Survival Forest</a:t>
            </a:r>
          </a:p>
          <a:p>
            <a:r>
              <a:rPr lang="en-US" sz="1050" dirty="0"/>
              <a:t>Time Invariant Survival</a:t>
            </a:r>
          </a:p>
          <a:p>
            <a:r>
              <a:rPr lang="en-US" sz="1050" dirty="0"/>
              <a:t>Deep Survival Machines</a:t>
            </a:r>
          </a:p>
          <a:p>
            <a:r>
              <a:rPr lang="en-US" sz="1050" dirty="0" err="1"/>
              <a:t>PyCox</a:t>
            </a:r>
            <a:r>
              <a:rPr lang="en-US" sz="1050" dirty="0"/>
              <a:t> with Logistic Hazards</a:t>
            </a:r>
            <a:endParaRPr lang="en-GB" sz="1050" dirty="0"/>
          </a:p>
        </p:txBody>
      </p:sp>
      <p:sp>
        <p:nvSpPr>
          <p:cNvPr id="6" name="TextBox 5">
            <a:extLst>
              <a:ext uri="{FF2B5EF4-FFF2-40B4-BE49-F238E27FC236}">
                <a16:creationId xmlns:a16="http://schemas.microsoft.com/office/drawing/2014/main" id="{3CCCE15F-658A-7E1E-F850-8C113A3C65D2}"/>
              </a:ext>
            </a:extLst>
          </p:cNvPr>
          <p:cNvSpPr txBox="1"/>
          <p:nvPr/>
        </p:nvSpPr>
        <p:spPr>
          <a:xfrm>
            <a:off x="7455493" y="122255"/>
            <a:ext cx="4736507" cy="261610"/>
          </a:xfrm>
          <a:prstGeom prst="rect">
            <a:avLst/>
          </a:prstGeom>
          <a:noFill/>
        </p:spPr>
        <p:txBody>
          <a:bodyPr wrap="square">
            <a:spAutoFit/>
          </a:bodyPr>
          <a:lstStyle/>
          <a:p>
            <a:pPr algn="ctr"/>
            <a:r>
              <a:rPr lang="en-US" sz="1100" dirty="0">
                <a:solidFill>
                  <a:schemeClr val="bg1">
                    <a:lumMod val="50000"/>
                  </a:schemeClr>
                </a:solidFill>
                <a:latin typeface="Bookman Old Style" panose="02050604050505020204" pitchFamily="18" charset="0"/>
              </a:rPr>
              <a:t>Results are subject to slight change in final submission of report</a:t>
            </a:r>
          </a:p>
        </p:txBody>
      </p:sp>
    </p:spTree>
    <p:extLst>
      <p:ext uri="{BB962C8B-B14F-4D97-AF65-F5344CB8AC3E}">
        <p14:creationId xmlns:p14="http://schemas.microsoft.com/office/powerpoint/2010/main" val="3957282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725062-F380-C772-0084-0A280BF5775E}"/>
              </a:ext>
            </a:extLst>
          </p:cNvPr>
          <p:cNvSpPr txBox="1"/>
          <p:nvPr/>
        </p:nvSpPr>
        <p:spPr>
          <a:xfrm>
            <a:off x="547141" y="520597"/>
            <a:ext cx="8881672" cy="584775"/>
          </a:xfrm>
          <a:prstGeom prst="rect">
            <a:avLst/>
          </a:prstGeom>
          <a:noFill/>
        </p:spPr>
        <p:txBody>
          <a:bodyPr wrap="square" rtlCol="0">
            <a:spAutoFit/>
          </a:bodyPr>
          <a:lstStyle/>
          <a:p>
            <a:r>
              <a:rPr lang="en-US" sz="3200" u="sng" dirty="0">
                <a:solidFill>
                  <a:schemeClr val="bg1"/>
                </a:solidFill>
                <a:latin typeface="Bookman Old Style" panose="02050604050505020204" pitchFamily="18" charset="0"/>
              </a:rPr>
              <a:t>Results - IV</a:t>
            </a:r>
          </a:p>
        </p:txBody>
      </p:sp>
      <p:sp>
        <p:nvSpPr>
          <p:cNvPr id="5" name="TextBox 4">
            <a:extLst>
              <a:ext uri="{FF2B5EF4-FFF2-40B4-BE49-F238E27FC236}">
                <a16:creationId xmlns:a16="http://schemas.microsoft.com/office/drawing/2014/main" id="{BFBFA906-7A1C-6344-6627-BB80EDC8AE69}"/>
              </a:ext>
            </a:extLst>
          </p:cNvPr>
          <p:cNvSpPr txBox="1"/>
          <p:nvPr/>
        </p:nvSpPr>
        <p:spPr>
          <a:xfrm>
            <a:off x="581980" y="1270269"/>
            <a:ext cx="10733720" cy="523220"/>
          </a:xfrm>
          <a:prstGeom prst="rect">
            <a:avLst/>
          </a:prstGeom>
          <a:noFill/>
        </p:spPr>
        <p:txBody>
          <a:bodyPr wrap="square" rtlCol="0">
            <a:spAutoFit/>
          </a:bodyPr>
          <a:lstStyle/>
          <a:p>
            <a:r>
              <a:rPr lang="en-US" sz="1400" dirty="0">
                <a:solidFill>
                  <a:schemeClr val="bg1"/>
                </a:solidFill>
                <a:latin typeface="Bookman Old Style" panose="02050604050505020204" pitchFamily="18" charset="0"/>
              </a:rPr>
              <a:t>This implementation is equipped with MC dropout [14] (for generating confidence intervals on individual survival curves) and SHAP [15] (for explaining individual survival curves).</a:t>
            </a:r>
            <a:endParaRPr lang="en-GB" sz="1400" dirty="0">
              <a:solidFill>
                <a:schemeClr val="bg1"/>
              </a:solidFill>
              <a:latin typeface="Bookman Old Style" panose="02050604050505020204" pitchFamily="18" charset="0"/>
            </a:endParaRPr>
          </a:p>
        </p:txBody>
      </p:sp>
      <p:pic>
        <p:nvPicPr>
          <p:cNvPr id="7" name="Picture 6">
            <a:extLst>
              <a:ext uri="{FF2B5EF4-FFF2-40B4-BE49-F238E27FC236}">
                <a16:creationId xmlns:a16="http://schemas.microsoft.com/office/drawing/2014/main" id="{F8E1F557-D651-A3C6-C74F-7DA5636D6BDF}"/>
              </a:ext>
            </a:extLst>
          </p:cNvPr>
          <p:cNvPicPr>
            <a:picLocks noChangeAspect="1"/>
          </p:cNvPicPr>
          <p:nvPr/>
        </p:nvPicPr>
        <p:blipFill>
          <a:blip r:embed="rId3"/>
          <a:stretch>
            <a:fillRect/>
          </a:stretch>
        </p:blipFill>
        <p:spPr>
          <a:xfrm>
            <a:off x="1028403" y="1997681"/>
            <a:ext cx="4290476" cy="3221874"/>
          </a:xfrm>
          <a:prstGeom prst="rect">
            <a:avLst/>
          </a:prstGeom>
        </p:spPr>
      </p:pic>
      <p:pic>
        <p:nvPicPr>
          <p:cNvPr id="10" name="Picture 9">
            <a:extLst>
              <a:ext uri="{FF2B5EF4-FFF2-40B4-BE49-F238E27FC236}">
                <a16:creationId xmlns:a16="http://schemas.microsoft.com/office/drawing/2014/main" id="{D3BD2778-9EA2-CBD7-C4B8-D6083D310854}"/>
              </a:ext>
            </a:extLst>
          </p:cNvPr>
          <p:cNvPicPr>
            <a:picLocks noChangeAspect="1"/>
          </p:cNvPicPr>
          <p:nvPr/>
        </p:nvPicPr>
        <p:blipFill>
          <a:blip r:embed="rId4"/>
          <a:stretch>
            <a:fillRect/>
          </a:stretch>
        </p:blipFill>
        <p:spPr>
          <a:xfrm>
            <a:off x="6298797" y="1993664"/>
            <a:ext cx="4290475" cy="3229908"/>
          </a:xfrm>
          <a:prstGeom prst="rect">
            <a:avLst/>
          </a:prstGeom>
        </p:spPr>
      </p:pic>
      <p:sp>
        <p:nvSpPr>
          <p:cNvPr id="11" name="TextBox 10">
            <a:extLst>
              <a:ext uri="{FF2B5EF4-FFF2-40B4-BE49-F238E27FC236}">
                <a16:creationId xmlns:a16="http://schemas.microsoft.com/office/drawing/2014/main" id="{A5D92CD9-0AA3-9C02-2F47-18A96FB92E4B}"/>
              </a:ext>
            </a:extLst>
          </p:cNvPr>
          <p:cNvSpPr txBox="1"/>
          <p:nvPr/>
        </p:nvSpPr>
        <p:spPr>
          <a:xfrm>
            <a:off x="581979" y="5507932"/>
            <a:ext cx="5194977" cy="461665"/>
          </a:xfrm>
          <a:prstGeom prst="rect">
            <a:avLst/>
          </a:prstGeom>
          <a:noFill/>
        </p:spPr>
        <p:txBody>
          <a:bodyPr wrap="square" rtlCol="0">
            <a:spAutoFit/>
          </a:bodyPr>
          <a:lstStyle/>
          <a:p>
            <a:r>
              <a:rPr lang="en-US" sz="1200" dirty="0">
                <a:solidFill>
                  <a:schemeClr val="bg1"/>
                </a:solidFill>
                <a:latin typeface="Bookman Old Style" panose="02050604050505020204" pitchFamily="18" charset="0"/>
              </a:rPr>
              <a:t>SHAP introduces the notion of an ‘expected’ survival curve, which may be comparable to an empirical fit or a baseline survival.</a:t>
            </a:r>
            <a:endParaRPr lang="en-GB" sz="1200" dirty="0">
              <a:solidFill>
                <a:schemeClr val="bg1"/>
              </a:solidFill>
              <a:latin typeface="Bookman Old Style" panose="02050604050505020204" pitchFamily="18" charset="0"/>
            </a:endParaRPr>
          </a:p>
        </p:txBody>
      </p:sp>
      <p:sp>
        <p:nvSpPr>
          <p:cNvPr id="12" name="TextBox 11">
            <a:extLst>
              <a:ext uri="{FF2B5EF4-FFF2-40B4-BE49-F238E27FC236}">
                <a16:creationId xmlns:a16="http://schemas.microsoft.com/office/drawing/2014/main" id="{A761C877-E682-6A6C-DFE8-E15488CFA439}"/>
              </a:ext>
            </a:extLst>
          </p:cNvPr>
          <p:cNvSpPr txBox="1"/>
          <p:nvPr/>
        </p:nvSpPr>
        <p:spPr>
          <a:xfrm>
            <a:off x="5973507" y="5507932"/>
            <a:ext cx="5194977" cy="461665"/>
          </a:xfrm>
          <a:prstGeom prst="rect">
            <a:avLst/>
          </a:prstGeom>
          <a:noFill/>
        </p:spPr>
        <p:txBody>
          <a:bodyPr wrap="square" rtlCol="0">
            <a:spAutoFit/>
          </a:bodyPr>
          <a:lstStyle/>
          <a:p>
            <a:r>
              <a:rPr lang="en-US" sz="1200" dirty="0">
                <a:solidFill>
                  <a:schemeClr val="bg1"/>
                </a:solidFill>
                <a:latin typeface="Bookman Old Style" panose="02050604050505020204" pitchFamily="18" charset="0"/>
              </a:rPr>
              <a:t>How does the survival curve for an individual subject deviate from the </a:t>
            </a:r>
            <a:r>
              <a:rPr lang="en-GB" sz="1200" dirty="0">
                <a:solidFill>
                  <a:schemeClr val="bg1"/>
                </a:solidFill>
                <a:latin typeface="Bookman Old Style" panose="02050604050505020204" pitchFamily="18" charset="0"/>
              </a:rPr>
              <a:t>‘expected’ curve?</a:t>
            </a:r>
            <a:endParaRPr lang="en-US" sz="1200" dirty="0">
              <a:solidFill>
                <a:schemeClr val="bg1"/>
              </a:solidFill>
              <a:latin typeface="Bookman Old Style" panose="02050604050505020204" pitchFamily="18" charset="0"/>
            </a:endParaRPr>
          </a:p>
        </p:txBody>
      </p:sp>
      <p:cxnSp>
        <p:nvCxnSpPr>
          <p:cNvPr id="13" name="Straight Connector 12">
            <a:extLst>
              <a:ext uri="{FF2B5EF4-FFF2-40B4-BE49-F238E27FC236}">
                <a16:creationId xmlns:a16="http://schemas.microsoft.com/office/drawing/2014/main" id="{2BC6E5C1-0973-9DD2-653B-2CB1412172CC}"/>
              </a:ext>
            </a:extLst>
          </p:cNvPr>
          <p:cNvCxnSpPr>
            <a:cxnSpLocks/>
          </p:cNvCxnSpPr>
          <p:nvPr/>
        </p:nvCxnSpPr>
        <p:spPr>
          <a:xfrm>
            <a:off x="658894" y="6271025"/>
            <a:ext cx="1092350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61DF764-9EFB-5CAA-164E-F15F21E90461}"/>
              </a:ext>
            </a:extLst>
          </p:cNvPr>
          <p:cNvSpPr txBox="1"/>
          <p:nvPr/>
        </p:nvSpPr>
        <p:spPr>
          <a:xfrm>
            <a:off x="547141" y="6262480"/>
            <a:ext cx="11035259" cy="553998"/>
          </a:xfrm>
          <a:prstGeom prst="rect">
            <a:avLst/>
          </a:prstGeom>
          <a:noFill/>
        </p:spPr>
        <p:txBody>
          <a:bodyPr wrap="square" rtlCol="0">
            <a:spAutoFit/>
          </a:bodyPr>
          <a:lstStyle/>
          <a:p>
            <a:pPr algn="just"/>
            <a:r>
              <a:rPr lang="en-US" sz="1000" dirty="0">
                <a:solidFill>
                  <a:schemeClr val="bg1">
                    <a:lumMod val="50000"/>
                  </a:schemeClr>
                </a:solidFill>
                <a:latin typeface="Bookman Old Style" panose="02050604050505020204" pitchFamily="18" charset="0"/>
              </a:rPr>
              <a:t>[14] Y. Gal and Z. </a:t>
            </a:r>
            <a:r>
              <a:rPr lang="en-US" sz="1000" dirty="0" err="1">
                <a:solidFill>
                  <a:schemeClr val="bg1">
                    <a:lumMod val="50000"/>
                  </a:schemeClr>
                </a:solidFill>
                <a:latin typeface="Bookman Old Style" panose="02050604050505020204" pitchFamily="18" charset="0"/>
              </a:rPr>
              <a:t>Ghahramani</a:t>
            </a:r>
            <a:r>
              <a:rPr lang="en-US" sz="1000" dirty="0">
                <a:solidFill>
                  <a:schemeClr val="bg1">
                    <a:lumMod val="50000"/>
                  </a:schemeClr>
                </a:solidFill>
                <a:latin typeface="Bookman Old Style" panose="02050604050505020204" pitchFamily="18" charset="0"/>
              </a:rPr>
              <a:t>, Dropout as a </a:t>
            </a:r>
            <a:r>
              <a:rPr lang="en-US" sz="1000" dirty="0" err="1">
                <a:solidFill>
                  <a:schemeClr val="bg1">
                    <a:lumMod val="50000"/>
                  </a:schemeClr>
                </a:solidFill>
                <a:latin typeface="Bookman Old Style" panose="02050604050505020204" pitchFamily="18" charset="0"/>
              </a:rPr>
              <a:t>bayesian</a:t>
            </a:r>
            <a:r>
              <a:rPr lang="en-US" sz="1000" dirty="0">
                <a:solidFill>
                  <a:schemeClr val="bg1">
                    <a:lumMod val="50000"/>
                  </a:schemeClr>
                </a:solidFill>
                <a:latin typeface="Bookman Old Style" panose="02050604050505020204" pitchFamily="18" charset="0"/>
              </a:rPr>
              <a:t> approximation: Representing model uncertainty in deep learning, in Proceedings of The 33rd International Conference on Machine Learning, Proceedings of Machine Learning Research, Vol. 48</a:t>
            </a:r>
          </a:p>
          <a:p>
            <a:pPr algn="just"/>
            <a:r>
              <a:rPr lang="en-US" sz="1000" dirty="0">
                <a:solidFill>
                  <a:schemeClr val="bg1">
                    <a:lumMod val="50000"/>
                  </a:schemeClr>
                </a:solidFill>
                <a:latin typeface="Bookman Old Style" panose="02050604050505020204" pitchFamily="18" charset="0"/>
              </a:rPr>
              <a:t>[15] S. M. Lundberg and S.-I. Lee, A unified approach to interpreting model predictions (2017).</a:t>
            </a:r>
          </a:p>
        </p:txBody>
      </p:sp>
      <p:cxnSp>
        <p:nvCxnSpPr>
          <p:cNvPr id="16" name="Straight Arrow Connector 15">
            <a:extLst>
              <a:ext uri="{FF2B5EF4-FFF2-40B4-BE49-F238E27FC236}">
                <a16:creationId xmlns:a16="http://schemas.microsoft.com/office/drawing/2014/main" id="{9288569B-00D0-2778-76F4-82EBAED6501B}"/>
              </a:ext>
            </a:extLst>
          </p:cNvPr>
          <p:cNvCxnSpPr/>
          <p:nvPr/>
        </p:nvCxnSpPr>
        <p:spPr>
          <a:xfrm>
            <a:off x="9254490" y="3147060"/>
            <a:ext cx="0" cy="868680"/>
          </a:xfrm>
          <a:prstGeom prst="straightConnector1">
            <a:avLst/>
          </a:prstGeom>
          <a:ln w="19050">
            <a:solidFill>
              <a:schemeClr val="accent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Arc 18">
            <a:extLst>
              <a:ext uri="{FF2B5EF4-FFF2-40B4-BE49-F238E27FC236}">
                <a16:creationId xmlns:a16="http://schemas.microsoft.com/office/drawing/2014/main" id="{A079F6B8-81AD-D0AD-44E2-BE4BC53FB863}"/>
              </a:ext>
            </a:extLst>
          </p:cNvPr>
          <p:cNvSpPr/>
          <p:nvPr/>
        </p:nvSpPr>
        <p:spPr>
          <a:xfrm rot="15238179">
            <a:off x="9436914" y="2834871"/>
            <a:ext cx="1168391" cy="1748910"/>
          </a:xfrm>
          <a:custGeom>
            <a:avLst/>
            <a:gdLst>
              <a:gd name="connsiteX0" fmla="*/ 952938 w 1168391"/>
              <a:gd name="connsiteY0" fmla="*/ 196208 h 1748910"/>
              <a:gd name="connsiteX1" fmla="*/ 1168387 w 1168391"/>
              <a:gd name="connsiteY1" fmla="*/ 877937 h 1748910"/>
              <a:gd name="connsiteX2" fmla="*/ 946570 w 1168391"/>
              <a:gd name="connsiteY2" fmla="*/ 1560349 h 1748910"/>
              <a:gd name="connsiteX3" fmla="*/ 584196 w 1168391"/>
              <a:gd name="connsiteY3" fmla="*/ 874455 h 1748910"/>
              <a:gd name="connsiteX4" fmla="*/ 952938 w 1168391"/>
              <a:gd name="connsiteY4" fmla="*/ 196208 h 1748910"/>
              <a:gd name="connsiteX0" fmla="*/ 952938 w 1168391"/>
              <a:gd name="connsiteY0" fmla="*/ 196208 h 1748910"/>
              <a:gd name="connsiteX1" fmla="*/ 1168387 w 1168391"/>
              <a:gd name="connsiteY1" fmla="*/ 877937 h 1748910"/>
              <a:gd name="connsiteX2" fmla="*/ 946570 w 1168391"/>
              <a:gd name="connsiteY2" fmla="*/ 1560349 h 1748910"/>
            </a:gdLst>
            <a:ahLst/>
            <a:cxnLst>
              <a:cxn ang="0">
                <a:pos x="connsiteX0" y="connsiteY0"/>
              </a:cxn>
              <a:cxn ang="0">
                <a:pos x="connsiteX1" y="connsiteY1"/>
              </a:cxn>
              <a:cxn ang="0">
                <a:pos x="connsiteX2" y="connsiteY2"/>
              </a:cxn>
            </a:cxnLst>
            <a:rect l="l" t="t" r="r" b="b"/>
            <a:pathLst>
              <a:path w="1168391" h="1748910" stroke="0" extrusionOk="0">
                <a:moveTo>
                  <a:pt x="952938" y="196208"/>
                </a:moveTo>
                <a:cubicBezTo>
                  <a:pt x="1107094" y="355697"/>
                  <a:pt x="1173298" y="619762"/>
                  <a:pt x="1168387" y="877937"/>
                </a:cubicBezTo>
                <a:cubicBezTo>
                  <a:pt x="1178107" y="1162653"/>
                  <a:pt x="1061223" y="1393586"/>
                  <a:pt x="946570" y="1560349"/>
                </a:cubicBezTo>
                <a:cubicBezTo>
                  <a:pt x="792378" y="1395849"/>
                  <a:pt x="784575" y="1167025"/>
                  <a:pt x="584196" y="874455"/>
                </a:cubicBezTo>
                <a:cubicBezTo>
                  <a:pt x="723982" y="608036"/>
                  <a:pt x="879591" y="324063"/>
                  <a:pt x="952938" y="196208"/>
                </a:cubicBezTo>
                <a:close/>
              </a:path>
              <a:path w="1168391" h="1748910" fill="none" extrusionOk="0">
                <a:moveTo>
                  <a:pt x="952938" y="196208"/>
                </a:moveTo>
                <a:cubicBezTo>
                  <a:pt x="1128978" y="370195"/>
                  <a:pt x="1172995" y="623466"/>
                  <a:pt x="1168387" y="877937"/>
                </a:cubicBezTo>
                <a:cubicBezTo>
                  <a:pt x="1169971" y="1133525"/>
                  <a:pt x="1127521" y="1404643"/>
                  <a:pt x="946570" y="1560349"/>
                </a:cubicBezTo>
              </a:path>
              <a:path w="1168391" h="1748910" fill="none" stroke="0" extrusionOk="0">
                <a:moveTo>
                  <a:pt x="952938" y="196208"/>
                </a:moveTo>
                <a:cubicBezTo>
                  <a:pt x="1106431" y="386161"/>
                  <a:pt x="1186982" y="598167"/>
                  <a:pt x="1168387" y="877937"/>
                </a:cubicBezTo>
                <a:cubicBezTo>
                  <a:pt x="1201251" y="1148358"/>
                  <a:pt x="1083957" y="1381006"/>
                  <a:pt x="946570" y="1560349"/>
                </a:cubicBezTo>
              </a:path>
            </a:pathLst>
          </a:custGeom>
          <a:ln w="19050">
            <a:solidFill>
              <a:schemeClr val="accent2">
                <a:lumMod val="50000"/>
              </a:schemeClr>
            </a:solidFill>
            <a:prstDash val="lgDash"/>
            <a:extLst>
              <a:ext uri="{C807C97D-BFC1-408E-A445-0C87EB9F89A2}">
                <ask:lineSketchStyleProps xmlns:ask="http://schemas.microsoft.com/office/drawing/2018/sketchyshapes" sd="2693366876">
                  <a:prstGeom prst="arc">
                    <a:avLst>
                      <a:gd name="adj1" fmla="val 17911896"/>
                      <a:gd name="adj2" fmla="val 3729083"/>
                    </a:avLst>
                  </a:prstGeom>
                  <ask:type>
                    <ask:lineSketchCurved/>
                  </ask:type>
                </ask:lineSketchStyleProps>
              </a:ext>
            </a:extLs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0" name="Rectangle: Rounded Corners 19">
            <a:extLst>
              <a:ext uri="{FF2B5EF4-FFF2-40B4-BE49-F238E27FC236}">
                <a16:creationId xmlns:a16="http://schemas.microsoft.com/office/drawing/2014/main" id="{5F087D92-67DD-133B-F780-27DC0817C45D}"/>
              </a:ext>
            </a:extLst>
          </p:cNvPr>
          <p:cNvSpPr/>
          <p:nvPr/>
        </p:nvSpPr>
        <p:spPr>
          <a:xfrm>
            <a:off x="10589272" y="3047380"/>
            <a:ext cx="1093698" cy="531941"/>
          </a:xfrm>
          <a:prstGeom prst="roundRect">
            <a:avLst/>
          </a:prstGeom>
          <a:noFill/>
          <a:ln w="31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latin typeface="Ink Free" panose="03080402000500000000" pitchFamily="66" charset="0"/>
              </a:rPr>
              <a:t>What factors drive this change?</a:t>
            </a:r>
            <a:endParaRPr lang="en-GB" sz="1100" dirty="0">
              <a:latin typeface="Ink Free" panose="03080402000500000000" pitchFamily="66" charset="0"/>
            </a:endParaRPr>
          </a:p>
        </p:txBody>
      </p:sp>
      <p:sp>
        <p:nvSpPr>
          <p:cNvPr id="4" name="TextBox 3">
            <a:extLst>
              <a:ext uri="{FF2B5EF4-FFF2-40B4-BE49-F238E27FC236}">
                <a16:creationId xmlns:a16="http://schemas.microsoft.com/office/drawing/2014/main" id="{CDDEB2DC-E7ED-C3AE-2248-2642446A1E13}"/>
              </a:ext>
            </a:extLst>
          </p:cNvPr>
          <p:cNvSpPr txBox="1"/>
          <p:nvPr/>
        </p:nvSpPr>
        <p:spPr>
          <a:xfrm>
            <a:off x="7455493" y="122255"/>
            <a:ext cx="4736507" cy="261610"/>
          </a:xfrm>
          <a:prstGeom prst="rect">
            <a:avLst/>
          </a:prstGeom>
          <a:noFill/>
        </p:spPr>
        <p:txBody>
          <a:bodyPr wrap="square">
            <a:spAutoFit/>
          </a:bodyPr>
          <a:lstStyle/>
          <a:p>
            <a:pPr algn="ctr"/>
            <a:r>
              <a:rPr lang="en-US" sz="1100" dirty="0">
                <a:solidFill>
                  <a:schemeClr val="bg1">
                    <a:lumMod val="50000"/>
                  </a:schemeClr>
                </a:solidFill>
                <a:latin typeface="Bookman Old Style" panose="02050604050505020204" pitchFamily="18" charset="0"/>
              </a:rPr>
              <a:t>Results are subject to slight change in final submission of report</a:t>
            </a:r>
          </a:p>
        </p:txBody>
      </p:sp>
    </p:spTree>
    <p:extLst>
      <p:ext uri="{BB962C8B-B14F-4D97-AF65-F5344CB8AC3E}">
        <p14:creationId xmlns:p14="http://schemas.microsoft.com/office/powerpoint/2010/main" val="6853755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725062-F380-C772-0084-0A280BF5775E}"/>
              </a:ext>
            </a:extLst>
          </p:cNvPr>
          <p:cNvSpPr txBox="1"/>
          <p:nvPr/>
        </p:nvSpPr>
        <p:spPr>
          <a:xfrm>
            <a:off x="547141" y="520597"/>
            <a:ext cx="8881672" cy="584775"/>
          </a:xfrm>
          <a:prstGeom prst="rect">
            <a:avLst/>
          </a:prstGeom>
          <a:noFill/>
        </p:spPr>
        <p:txBody>
          <a:bodyPr wrap="square" rtlCol="0">
            <a:spAutoFit/>
          </a:bodyPr>
          <a:lstStyle/>
          <a:p>
            <a:r>
              <a:rPr lang="en-US" sz="3200" u="sng" dirty="0">
                <a:solidFill>
                  <a:schemeClr val="bg1"/>
                </a:solidFill>
                <a:latin typeface="Bookman Old Style" panose="02050604050505020204" pitchFamily="18" charset="0"/>
              </a:rPr>
              <a:t>Results - V</a:t>
            </a:r>
          </a:p>
        </p:txBody>
      </p:sp>
      <p:pic>
        <p:nvPicPr>
          <p:cNvPr id="4" name="Picture 3">
            <a:extLst>
              <a:ext uri="{FF2B5EF4-FFF2-40B4-BE49-F238E27FC236}">
                <a16:creationId xmlns:a16="http://schemas.microsoft.com/office/drawing/2014/main" id="{8AA1A1B5-A657-C73D-D695-12531B5203F3}"/>
              </a:ext>
            </a:extLst>
          </p:cNvPr>
          <p:cNvPicPr>
            <a:picLocks noChangeAspect="1"/>
          </p:cNvPicPr>
          <p:nvPr/>
        </p:nvPicPr>
        <p:blipFill>
          <a:blip r:embed="rId3"/>
          <a:stretch>
            <a:fillRect/>
          </a:stretch>
        </p:blipFill>
        <p:spPr>
          <a:xfrm>
            <a:off x="2001137" y="1981200"/>
            <a:ext cx="8189726" cy="3311498"/>
          </a:xfrm>
          <a:prstGeom prst="rect">
            <a:avLst/>
          </a:prstGeom>
        </p:spPr>
      </p:pic>
      <p:sp>
        <p:nvSpPr>
          <p:cNvPr id="6" name="TextBox 5">
            <a:extLst>
              <a:ext uri="{FF2B5EF4-FFF2-40B4-BE49-F238E27FC236}">
                <a16:creationId xmlns:a16="http://schemas.microsoft.com/office/drawing/2014/main" id="{28F4FF82-3282-5C41-B216-D9976C651BA7}"/>
              </a:ext>
            </a:extLst>
          </p:cNvPr>
          <p:cNvSpPr txBox="1"/>
          <p:nvPr/>
        </p:nvSpPr>
        <p:spPr>
          <a:xfrm>
            <a:off x="2001138" y="5507933"/>
            <a:ext cx="8189726" cy="830997"/>
          </a:xfrm>
          <a:prstGeom prst="rect">
            <a:avLst/>
          </a:prstGeom>
          <a:noFill/>
        </p:spPr>
        <p:txBody>
          <a:bodyPr wrap="square" rtlCol="0">
            <a:spAutoFit/>
          </a:bodyPr>
          <a:lstStyle/>
          <a:p>
            <a:pPr algn="just"/>
            <a:r>
              <a:rPr lang="en-US" sz="1200" dirty="0">
                <a:solidFill>
                  <a:schemeClr val="bg1"/>
                </a:solidFill>
                <a:latin typeface="Bookman Old Style" panose="02050604050505020204" pitchFamily="18" charset="0"/>
              </a:rPr>
              <a:t>SHAP [15] waterfall charts attempt to allocate credit to model covariates which lets users understand which of these had a say in the model’s output and how much that effect was. E[f(X)] and f(x) are shown on the predictor scale. Once passed through a sigmoid function, they become valid discrete hazards for the concerned subject over the chosen discrete time period.</a:t>
            </a:r>
            <a:endParaRPr lang="en-GB" sz="1200" dirty="0">
              <a:solidFill>
                <a:schemeClr val="bg1"/>
              </a:solidFill>
              <a:latin typeface="Bookman Old Style" panose="02050604050505020204" pitchFamily="18" charset="0"/>
            </a:endParaRPr>
          </a:p>
        </p:txBody>
      </p:sp>
      <p:sp>
        <p:nvSpPr>
          <p:cNvPr id="2" name="TextBox 1">
            <a:extLst>
              <a:ext uri="{FF2B5EF4-FFF2-40B4-BE49-F238E27FC236}">
                <a16:creationId xmlns:a16="http://schemas.microsoft.com/office/drawing/2014/main" id="{A4E4A43E-863D-6E6A-5A20-B2F851AAF2FD}"/>
              </a:ext>
            </a:extLst>
          </p:cNvPr>
          <p:cNvSpPr txBox="1"/>
          <p:nvPr/>
        </p:nvSpPr>
        <p:spPr>
          <a:xfrm>
            <a:off x="7455493" y="122255"/>
            <a:ext cx="4736507" cy="261610"/>
          </a:xfrm>
          <a:prstGeom prst="rect">
            <a:avLst/>
          </a:prstGeom>
          <a:noFill/>
        </p:spPr>
        <p:txBody>
          <a:bodyPr wrap="square">
            <a:spAutoFit/>
          </a:bodyPr>
          <a:lstStyle/>
          <a:p>
            <a:pPr algn="ctr"/>
            <a:r>
              <a:rPr lang="en-US" sz="1100" dirty="0">
                <a:solidFill>
                  <a:schemeClr val="bg1">
                    <a:lumMod val="50000"/>
                  </a:schemeClr>
                </a:solidFill>
                <a:latin typeface="Bookman Old Style" panose="02050604050505020204" pitchFamily="18" charset="0"/>
              </a:rPr>
              <a:t>Results are subject to slight change in final submission of report</a:t>
            </a:r>
          </a:p>
        </p:txBody>
      </p:sp>
    </p:spTree>
    <p:extLst>
      <p:ext uri="{BB962C8B-B14F-4D97-AF65-F5344CB8AC3E}">
        <p14:creationId xmlns:p14="http://schemas.microsoft.com/office/powerpoint/2010/main" val="3864979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725062-F380-C772-0084-0A280BF5775E}"/>
              </a:ext>
            </a:extLst>
          </p:cNvPr>
          <p:cNvSpPr txBox="1"/>
          <p:nvPr/>
        </p:nvSpPr>
        <p:spPr>
          <a:xfrm>
            <a:off x="547141" y="520597"/>
            <a:ext cx="8881672" cy="584775"/>
          </a:xfrm>
          <a:prstGeom prst="rect">
            <a:avLst/>
          </a:prstGeom>
          <a:noFill/>
        </p:spPr>
        <p:txBody>
          <a:bodyPr wrap="square" rtlCol="0">
            <a:spAutoFit/>
          </a:bodyPr>
          <a:lstStyle/>
          <a:p>
            <a:r>
              <a:rPr lang="en-US" sz="3200" dirty="0">
                <a:solidFill>
                  <a:schemeClr val="bg1"/>
                </a:solidFill>
                <a:latin typeface="Bookman Old Style" panose="02050604050505020204" pitchFamily="18" charset="0"/>
              </a:rPr>
              <a:t>Further Work</a:t>
            </a:r>
          </a:p>
        </p:txBody>
      </p:sp>
      <p:cxnSp>
        <p:nvCxnSpPr>
          <p:cNvPr id="4" name="Straight Connector 3">
            <a:extLst>
              <a:ext uri="{FF2B5EF4-FFF2-40B4-BE49-F238E27FC236}">
                <a16:creationId xmlns:a16="http://schemas.microsoft.com/office/drawing/2014/main" id="{2F6BEED8-228E-A349-F419-5217F2A346CA}"/>
              </a:ext>
            </a:extLst>
          </p:cNvPr>
          <p:cNvCxnSpPr>
            <a:cxnSpLocks/>
          </p:cNvCxnSpPr>
          <p:nvPr/>
        </p:nvCxnSpPr>
        <p:spPr>
          <a:xfrm>
            <a:off x="658894" y="5971922"/>
            <a:ext cx="1092350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03082D74-E05F-69E4-5AD3-1FB785A52B09}"/>
              </a:ext>
            </a:extLst>
          </p:cNvPr>
          <p:cNvSpPr txBox="1"/>
          <p:nvPr/>
        </p:nvSpPr>
        <p:spPr>
          <a:xfrm>
            <a:off x="547141" y="5971921"/>
            <a:ext cx="11035259" cy="400110"/>
          </a:xfrm>
          <a:prstGeom prst="rect">
            <a:avLst/>
          </a:prstGeom>
          <a:noFill/>
        </p:spPr>
        <p:txBody>
          <a:bodyPr wrap="square" rtlCol="0">
            <a:spAutoFit/>
          </a:bodyPr>
          <a:lstStyle/>
          <a:p>
            <a:pPr algn="just"/>
            <a:r>
              <a:rPr lang="en-US" sz="1000" dirty="0">
                <a:solidFill>
                  <a:schemeClr val="bg1">
                    <a:lumMod val="50000"/>
                  </a:schemeClr>
                </a:solidFill>
                <a:latin typeface="Bookman Old Style" panose="02050604050505020204" pitchFamily="18" charset="0"/>
              </a:rPr>
              <a:t>[16] H. Hung and C.-T. Chiang, Estimation methods for </a:t>
            </a:r>
            <a:r>
              <a:rPr lang="en-US" sz="1000" dirty="0" err="1">
                <a:solidFill>
                  <a:schemeClr val="bg1">
                    <a:lumMod val="50000"/>
                  </a:schemeClr>
                </a:solidFill>
                <a:latin typeface="Bookman Old Style" panose="02050604050505020204" pitchFamily="18" charset="0"/>
              </a:rPr>
              <a:t>timedependent</a:t>
            </a:r>
            <a:r>
              <a:rPr lang="en-US" sz="1000" dirty="0">
                <a:solidFill>
                  <a:schemeClr val="bg1">
                    <a:lumMod val="50000"/>
                  </a:schemeClr>
                </a:solidFill>
                <a:latin typeface="Bookman Old Style" panose="02050604050505020204" pitchFamily="18" charset="0"/>
              </a:rPr>
              <a:t> </a:t>
            </a:r>
            <a:r>
              <a:rPr lang="en-US" sz="1000" dirty="0" err="1">
                <a:solidFill>
                  <a:schemeClr val="bg1">
                    <a:lumMod val="50000"/>
                  </a:schemeClr>
                </a:solidFill>
                <a:latin typeface="Bookman Old Style" panose="02050604050505020204" pitchFamily="18" charset="0"/>
              </a:rPr>
              <a:t>auc</a:t>
            </a:r>
            <a:r>
              <a:rPr lang="en-US" sz="1000" dirty="0">
                <a:solidFill>
                  <a:schemeClr val="bg1">
                    <a:lumMod val="50000"/>
                  </a:schemeClr>
                </a:solidFill>
                <a:latin typeface="Bookman Old Style" panose="02050604050505020204" pitchFamily="18" charset="0"/>
              </a:rPr>
              <a:t> models with survival data., The Canadian Journal of Statistics / La Revue Canadienne de </a:t>
            </a:r>
            <a:r>
              <a:rPr lang="en-US" sz="1000" dirty="0" err="1">
                <a:solidFill>
                  <a:schemeClr val="bg1">
                    <a:lumMod val="50000"/>
                  </a:schemeClr>
                </a:solidFill>
                <a:latin typeface="Bookman Old Style" panose="02050604050505020204" pitchFamily="18" charset="0"/>
              </a:rPr>
              <a:t>Statistique</a:t>
            </a:r>
            <a:r>
              <a:rPr lang="en-US" sz="1000" dirty="0">
                <a:solidFill>
                  <a:schemeClr val="bg1">
                    <a:lumMod val="50000"/>
                  </a:schemeClr>
                </a:solidFill>
                <a:latin typeface="Bookman Old Style" panose="02050604050505020204" pitchFamily="18" charset="0"/>
              </a:rPr>
              <a:t> 38 (2010).</a:t>
            </a:r>
            <a:endParaRPr lang="en-GB" sz="1000" dirty="0">
              <a:solidFill>
                <a:schemeClr val="bg1">
                  <a:lumMod val="50000"/>
                </a:schemeClr>
              </a:solidFill>
              <a:latin typeface="Bookman Old Style" panose="02050604050505020204" pitchFamily="18" charset="0"/>
            </a:endParaRPr>
          </a:p>
        </p:txBody>
      </p:sp>
      <p:sp>
        <p:nvSpPr>
          <p:cNvPr id="8" name="Rectangle 3">
            <a:extLst>
              <a:ext uri="{FF2B5EF4-FFF2-40B4-BE49-F238E27FC236}">
                <a16:creationId xmlns:a16="http://schemas.microsoft.com/office/drawing/2014/main" id="{9BAAA419-B2B8-E317-CACF-71B42D724AF5}"/>
              </a:ext>
            </a:extLst>
          </p:cNvPr>
          <p:cNvSpPr>
            <a:spLocks noChangeArrowheads="1"/>
          </p:cNvSpPr>
          <p:nvPr/>
        </p:nvSpPr>
        <p:spPr bwMode="auto">
          <a:xfrm>
            <a:off x="547141" y="2136339"/>
            <a:ext cx="10768559" cy="2585323"/>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indent="-285750" algn="l">
              <a:buFont typeface="Courier New" panose="02070309020205020404" pitchFamily="49" charset="0"/>
              <a:buChar char="o"/>
            </a:pPr>
            <a:r>
              <a:rPr lang="en-US" b="0" i="0" dirty="0">
                <a:solidFill>
                  <a:srgbClr val="D1D5DB"/>
                </a:solidFill>
                <a:effectLst/>
                <a:latin typeface="Bookman Old Style" panose="02050604050505020204" pitchFamily="18" charset="0"/>
              </a:rPr>
              <a:t>Exploring neural network methods like RNNs that are </a:t>
            </a:r>
            <a:r>
              <a:rPr lang="en-US" dirty="0">
                <a:solidFill>
                  <a:srgbClr val="D1D5DB"/>
                </a:solidFill>
                <a:latin typeface="Bookman Old Style" panose="02050604050505020204" pitchFamily="18" charset="0"/>
              </a:rPr>
              <a:t>designed for sequential data </a:t>
            </a:r>
            <a:r>
              <a:rPr lang="en-US" b="0" i="0" dirty="0">
                <a:solidFill>
                  <a:srgbClr val="D1D5DB"/>
                </a:solidFill>
                <a:effectLst/>
                <a:latin typeface="Bookman Old Style" panose="02050604050505020204" pitchFamily="18" charset="0"/>
              </a:rPr>
              <a:t>could enhance discriminative power.</a:t>
            </a:r>
          </a:p>
          <a:p>
            <a:pPr marL="285750" indent="-285750" algn="l">
              <a:buFont typeface="Courier New" panose="02070309020205020404" pitchFamily="49" charset="0"/>
              <a:buChar char="o"/>
            </a:pPr>
            <a:r>
              <a:rPr lang="en-US" b="0" i="0" dirty="0">
                <a:solidFill>
                  <a:srgbClr val="D1D5DB"/>
                </a:solidFill>
                <a:effectLst/>
                <a:latin typeface="Bookman Old Style" panose="02050604050505020204" pitchFamily="18" charset="0"/>
              </a:rPr>
              <a:t>Future steps might involve advanced optimization like Nesterov momentum and learning rate scheduling.</a:t>
            </a:r>
          </a:p>
          <a:p>
            <a:pPr marL="285750" indent="-285750" algn="just">
              <a:buFont typeface="Courier New" panose="02070309020205020404" pitchFamily="49" charset="0"/>
              <a:buChar char="o"/>
            </a:pPr>
            <a:r>
              <a:rPr lang="en-US" b="0" i="0" dirty="0">
                <a:solidFill>
                  <a:srgbClr val="D1D5DB"/>
                </a:solidFill>
                <a:effectLst/>
                <a:latin typeface="Bookman Old Style" panose="02050604050505020204" pitchFamily="18" charset="0"/>
              </a:rPr>
              <a:t>Deeper architectures can be considered, though they may necessitate longer training times.</a:t>
            </a:r>
          </a:p>
          <a:p>
            <a:pPr marL="285750" indent="-285750" algn="just">
              <a:buFont typeface="Courier New" panose="02070309020205020404" pitchFamily="49" charset="0"/>
              <a:buChar char="o"/>
            </a:pPr>
            <a:r>
              <a:rPr lang="en-US" b="0" i="0" dirty="0">
                <a:solidFill>
                  <a:srgbClr val="D1D5DB"/>
                </a:solidFill>
                <a:effectLst/>
                <a:latin typeface="Bookman Old Style" panose="02050604050505020204" pitchFamily="18" charset="0"/>
              </a:rPr>
              <a:t>Improving the efficiency of computing the time-dependent concordance index is an important goal.</a:t>
            </a:r>
          </a:p>
          <a:p>
            <a:pPr marL="285750" indent="-285750" algn="l">
              <a:buFont typeface="Courier New" panose="02070309020205020404" pitchFamily="49" charset="0"/>
              <a:buChar char="o"/>
            </a:pPr>
            <a:r>
              <a:rPr lang="en-US" b="0" i="0" dirty="0">
                <a:solidFill>
                  <a:srgbClr val="D1D5DB"/>
                </a:solidFill>
                <a:effectLst/>
                <a:latin typeface="Bookman Old Style" panose="02050604050505020204" pitchFamily="18" charset="0"/>
              </a:rPr>
              <a:t>For evaluation, alongside current metrics, integrating the cumulative dynamic AUC [16] in future iterations could provide a more comprehensive model assessment.</a:t>
            </a:r>
          </a:p>
        </p:txBody>
      </p:sp>
    </p:spTree>
    <p:extLst>
      <p:ext uri="{BB962C8B-B14F-4D97-AF65-F5344CB8AC3E}">
        <p14:creationId xmlns:p14="http://schemas.microsoft.com/office/powerpoint/2010/main" val="22065247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725062-F380-C772-0084-0A280BF5775E}"/>
              </a:ext>
            </a:extLst>
          </p:cNvPr>
          <p:cNvSpPr txBox="1"/>
          <p:nvPr/>
        </p:nvSpPr>
        <p:spPr>
          <a:xfrm>
            <a:off x="547141" y="520597"/>
            <a:ext cx="8881672" cy="584775"/>
          </a:xfrm>
          <a:prstGeom prst="rect">
            <a:avLst/>
          </a:prstGeom>
          <a:noFill/>
        </p:spPr>
        <p:txBody>
          <a:bodyPr wrap="square" rtlCol="0">
            <a:spAutoFit/>
          </a:bodyPr>
          <a:lstStyle/>
          <a:p>
            <a:r>
              <a:rPr lang="en-US" sz="3200" dirty="0">
                <a:solidFill>
                  <a:schemeClr val="bg1"/>
                </a:solidFill>
                <a:latin typeface="Bookman Old Style" panose="02050604050505020204" pitchFamily="18" charset="0"/>
              </a:rPr>
              <a:t>Discussion</a:t>
            </a:r>
          </a:p>
        </p:txBody>
      </p:sp>
      <p:cxnSp>
        <p:nvCxnSpPr>
          <p:cNvPr id="4" name="Straight Connector 3">
            <a:extLst>
              <a:ext uri="{FF2B5EF4-FFF2-40B4-BE49-F238E27FC236}">
                <a16:creationId xmlns:a16="http://schemas.microsoft.com/office/drawing/2014/main" id="{2F6BEED8-228E-A349-F419-5217F2A346CA}"/>
              </a:ext>
            </a:extLst>
          </p:cNvPr>
          <p:cNvCxnSpPr>
            <a:cxnSpLocks/>
          </p:cNvCxnSpPr>
          <p:nvPr/>
        </p:nvCxnSpPr>
        <p:spPr>
          <a:xfrm>
            <a:off x="658894" y="5971922"/>
            <a:ext cx="1092350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03082D74-E05F-69E4-5AD3-1FB785A52B09}"/>
              </a:ext>
            </a:extLst>
          </p:cNvPr>
          <p:cNvSpPr txBox="1"/>
          <p:nvPr/>
        </p:nvSpPr>
        <p:spPr>
          <a:xfrm>
            <a:off x="547141" y="5971921"/>
            <a:ext cx="11035259" cy="400110"/>
          </a:xfrm>
          <a:prstGeom prst="rect">
            <a:avLst/>
          </a:prstGeom>
          <a:noFill/>
        </p:spPr>
        <p:txBody>
          <a:bodyPr wrap="square" rtlCol="0">
            <a:spAutoFit/>
          </a:bodyPr>
          <a:lstStyle/>
          <a:p>
            <a:pPr algn="just"/>
            <a:r>
              <a:rPr lang="en-US" sz="1000" dirty="0">
                <a:solidFill>
                  <a:schemeClr val="bg1">
                    <a:lumMod val="50000"/>
                  </a:schemeClr>
                </a:solidFill>
                <a:latin typeface="Bookman Old Style" panose="02050604050505020204" pitchFamily="18" charset="0"/>
              </a:rPr>
              <a:t>[16] H. Hung and C.-T. Chiang, Estimation methods for </a:t>
            </a:r>
            <a:r>
              <a:rPr lang="en-US" sz="1000" dirty="0" err="1">
                <a:solidFill>
                  <a:schemeClr val="bg1">
                    <a:lumMod val="50000"/>
                  </a:schemeClr>
                </a:solidFill>
                <a:latin typeface="Bookman Old Style" panose="02050604050505020204" pitchFamily="18" charset="0"/>
              </a:rPr>
              <a:t>timedependent</a:t>
            </a:r>
            <a:r>
              <a:rPr lang="en-US" sz="1000" dirty="0">
                <a:solidFill>
                  <a:schemeClr val="bg1">
                    <a:lumMod val="50000"/>
                  </a:schemeClr>
                </a:solidFill>
                <a:latin typeface="Bookman Old Style" panose="02050604050505020204" pitchFamily="18" charset="0"/>
              </a:rPr>
              <a:t> </a:t>
            </a:r>
            <a:r>
              <a:rPr lang="en-US" sz="1000" dirty="0" err="1">
                <a:solidFill>
                  <a:schemeClr val="bg1">
                    <a:lumMod val="50000"/>
                  </a:schemeClr>
                </a:solidFill>
                <a:latin typeface="Bookman Old Style" panose="02050604050505020204" pitchFamily="18" charset="0"/>
              </a:rPr>
              <a:t>auc</a:t>
            </a:r>
            <a:r>
              <a:rPr lang="en-US" sz="1000" dirty="0">
                <a:solidFill>
                  <a:schemeClr val="bg1">
                    <a:lumMod val="50000"/>
                  </a:schemeClr>
                </a:solidFill>
                <a:latin typeface="Bookman Old Style" panose="02050604050505020204" pitchFamily="18" charset="0"/>
              </a:rPr>
              <a:t> models with survival data., The Canadian Journal of Statistics / La Revue Canadienne de </a:t>
            </a:r>
            <a:r>
              <a:rPr lang="en-US" sz="1000" dirty="0" err="1">
                <a:solidFill>
                  <a:schemeClr val="bg1">
                    <a:lumMod val="50000"/>
                  </a:schemeClr>
                </a:solidFill>
                <a:latin typeface="Bookman Old Style" panose="02050604050505020204" pitchFamily="18" charset="0"/>
              </a:rPr>
              <a:t>Statistique</a:t>
            </a:r>
            <a:r>
              <a:rPr lang="en-US" sz="1000" dirty="0">
                <a:solidFill>
                  <a:schemeClr val="bg1">
                    <a:lumMod val="50000"/>
                  </a:schemeClr>
                </a:solidFill>
                <a:latin typeface="Bookman Old Style" panose="02050604050505020204" pitchFamily="18" charset="0"/>
              </a:rPr>
              <a:t> 38 (2010).</a:t>
            </a:r>
            <a:endParaRPr lang="en-GB" sz="1000" dirty="0">
              <a:solidFill>
                <a:schemeClr val="bg1">
                  <a:lumMod val="50000"/>
                </a:schemeClr>
              </a:solidFill>
              <a:latin typeface="Bookman Old Style" panose="02050604050505020204" pitchFamily="18" charset="0"/>
            </a:endParaRPr>
          </a:p>
        </p:txBody>
      </p:sp>
      <p:sp>
        <p:nvSpPr>
          <p:cNvPr id="8" name="Rectangle 3">
            <a:extLst>
              <a:ext uri="{FF2B5EF4-FFF2-40B4-BE49-F238E27FC236}">
                <a16:creationId xmlns:a16="http://schemas.microsoft.com/office/drawing/2014/main" id="{9BAAA419-B2B8-E317-CACF-71B42D724AF5}"/>
              </a:ext>
            </a:extLst>
          </p:cNvPr>
          <p:cNvSpPr>
            <a:spLocks noChangeArrowheads="1"/>
          </p:cNvSpPr>
          <p:nvPr/>
        </p:nvSpPr>
        <p:spPr bwMode="auto">
          <a:xfrm>
            <a:off x="547141" y="1859342"/>
            <a:ext cx="10768559" cy="313932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just"/>
            <a:r>
              <a:rPr lang="en-US" b="0" i="0" dirty="0">
                <a:solidFill>
                  <a:schemeClr val="bg1"/>
                </a:solidFill>
                <a:effectLst/>
                <a:latin typeface="Bookman Old Style" panose="02050604050505020204" pitchFamily="18" charset="0"/>
              </a:rPr>
              <a:t>Both the time-invariant and time-varying architectures lead to higher discriminative power in </a:t>
            </a:r>
            <a:r>
              <a:rPr lang="en-US" b="0" i="0" dirty="0" err="1">
                <a:solidFill>
                  <a:schemeClr val="bg1"/>
                </a:solidFill>
                <a:effectLst/>
                <a:latin typeface="Bookman Old Style" panose="02050604050505020204" pitchFamily="18" charset="0"/>
              </a:rPr>
              <a:t>favour</a:t>
            </a:r>
            <a:r>
              <a:rPr lang="en-US" b="0" i="0" dirty="0">
                <a:solidFill>
                  <a:schemeClr val="bg1"/>
                </a:solidFill>
                <a:effectLst/>
                <a:latin typeface="Bookman Old Style" panose="02050604050505020204" pitchFamily="18" charset="0"/>
              </a:rPr>
              <a:t> of worse calibration. For these to be applied in a clinical setting, the choice of which metric to prioritize needs to be carefully considered.</a:t>
            </a:r>
          </a:p>
          <a:p>
            <a:pPr algn="just"/>
            <a:endParaRPr lang="en-US" dirty="0">
              <a:solidFill>
                <a:schemeClr val="bg1"/>
              </a:solidFill>
              <a:latin typeface="Bookman Old Style" panose="02050604050505020204" pitchFamily="18" charset="0"/>
            </a:endParaRPr>
          </a:p>
          <a:p>
            <a:pPr algn="just"/>
            <a:r>
              <a:rPr lang="en-US" b="0" i="0" dirty="0">
                <a:solidFill>
                  <a:schemeClr val="bg1"/>
                </a:solidFill>
                <a:effectLst/>
                <a:latin typeface="Bookman Old Style" panose="02050604050505020204" pitchFamily="18" charset="0"/>
              </a:rPr>
              <a:t>Additionally, in the realm of neural networks and big data, training time and selective hyperparameter tuning are important. While deep learning can compete with (and outperform) traditional survival analysis, achieving optimal results requires meticulous hyperparameter tuning and sufficient training duration.</a:t>
            </a:r>
          </a:p>
          <a:p>
            <a:pPr algn="just"/>
            <a:endParaRPr lang="en-US" dirty="0">
              <a:solidFill>
                <a:schemeClr val="bg1"/>
              </a:solidFill>
              <a:latin typeface="Bookman Old Style" panose="02050604050505020204" pitchFamily="18" charset="0"/>
            </a:endParaRPr>
          </a:p>
          <a:p>
            <a:pPr algn="just"/>
            <a:r>
              <a:rPr lang="en-US" b="0" i="0" dirty="0">
                <a:solidFill>
                  <a:schemeClr val="bg1"/>
                </a:solidFill>
                <a:effectLst/>
                <a:latin typeface="Bookman Old Style" panose="02050604050505020204" pitchFamily="18" charset="0"/>
              </a:rPr>
              <a:t>Nonetheless, the relationship between training time and improved performance is not always linear, highlighting the need for careful evaluation.</a:t>
            </a:r>
          </a:p>
        </p:txBody>
      </p:sp>
    </p:spTree>
    <p:extLst>
      <p:ext uri="{BB962C8B-B14F-4D97-AF65-F5344CB8AC3E}">
        <p14:creationId xmlns:p14="http://schemas.microsoft.com/office/powerpoint/2010/main" val="2609001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725062-F380-C772-0084-0A280BF5775E}"/>
              </a:ext>
            </a:extLst>
          </p:cNvPr>
          <p:cNvSpPr txBox="1"/>
          <p:nvPr/>
        </p:nvSpPr>
        <p:spPr>
          <a:xfrm>
            <a:off x="547141" y="520597"/>
            <a:ext cx="8881672" cy="584775"/>
          </a:xfrm>
          <a:prstGeom prst="rect">
            <a:avLst/>
          </a:prstGeom>
          <a:noFill/>
        </p:spPr>
        <p:txBody>
          <a:bodyPr wrap="square" rtlCol="0">
            <a:spAutoFit/>
          </a:bodyPr>
          <a:lstStyle/>
          <a:p>
            <a:r>
              <a:rPr lang="en-US" sz="3200" dirty="0">
                <a:solidFill>
                  <a:schemeClr val="bg1"/>
                </a:solidFill>
                <a:latin typeface="Bookman Old Style" panose="02050604050505020204" pitchFamily="18" charset="0"/>
              </a:rPr>
              <a:t>Thank you for watching!</a:t>
            </a:r>
          </a:p>
        </p:txBody>
      </p:sp>
    </p:spTree>
    <p:extLst>
      <p:ext uri="{BB962C8B-B14F-4D97-AF65-F5344CB8AC3E}">
        <p14:creationId xmlns:p14="http://schemas.microsoft.com/office/powerpoint/2010/main" val="10208532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725062-F380-C772-0084-0A280BF5775E}"/>
              </a:ext>
            </a:extLst>
          </p:cNvPr>
          <p:cNvSpPr txBox="1"/>
          <p:nvPr/>
        </p:nvSpPr>
        <p:spPr>
          <a:xfrm>
            <a:off x="547141" y="520597"/>
            <a:ext cx="8881672" cy="584775"/>
          </a:xfrm>
          <a:prstGeom prst="rect">
            <a:avLst/>
          </a:prstGeom>
          <a:noFill/>
        </p:spPr>
        <p:txBody>
          <a:bodyPr wrap="square" rtlCol="0">
            <a:spAutoFit/>
          </a:bodyPr>
          <a:lstStyle/>
          <a:p>
            <a:r>
              <a:rPr lang="en-US" sz="3200" dirty="0">
                <a:solidFill>
                  <a:schemeClr val="bg1"/>
                </a:solidFill>
                <a:latin typeface="Bookman Old Style" panose="02050604050505020204" pitchFamily="18" charset="0"/>
              </a:rPr>
              <a:t>Additional Findings</a:t>
            </a:r>
          </a:p>
        </p:txBody>
      </p:sp>
      <p:cxnSp>
        <p:nvCxnSpPr>
          <p:cNvPr id="4" name="Straight Connector 3">
            <a:extLst>
              <a:ext uri="{FF2B5EF4-FFF2-40B4-BE49-F238E27FC236}">
                <a16:creationId xmlns:a16="http://schemas.microsoft.com/office/drawing/2014/main" id="{D06DF6F2-7DFE-3356-24B5-50DE8EEBC70D}"/>
              </a:ext>
            </a:extLst>
          </p:cNvPr>
          <p:cNvCxnSpPr>
            <a:cxnSpLocks/>
          </p:cNvCxnSpPr>
          <p:nvPr/>
        </p:nvCxnSpPr>
        <p:spPr>
          <a:xfrm>
            <a:off x="658894" y="5971922"/>
            <a:ext cx="1092350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E757AFA-ED54-4ECD-09D0-56B72A97D202}"/>
              </a:ext>
            </a:extLst>
          </p:cNvPr>
          <p:cNvSpPr txBox="1"/>
          <p:nvPr/>
        </p:nvSpPr>
        <p:spPr>
          <a:xfrm>
            <a:off x="547141" y="5971921"/>
            <a:ext cx="11035259" cy="553998"/>
          </a:xfrm>
          <a:prstGeom prst="rect">
            <a:avLst/>
          </a:prstGeom>
          <a:noFill/>
        </p:spPr>
        <p:txBody>
          <a:bodyPr wrap="square" rtlCol="0">
            <a:spAutoFit/>
          </a:bodyPr>
          <a:lstStyle/>
          <a:p>
            <a:pPr algn="just"/>
            <a:r>
              <a:rPr lang="en-US" sz="1000" dirty="0">
                <a:solidFill>
                  <a:schemeClr val="bg1">
                    <a:lumMod val="50000"/>
                  </a:schemeClr>
                </a:solidFill>
                <a:latin typeface="Bookman Old Style" panose="02050604050505020204" pitchFamily="18" charset="0"/>
              </a:rPr>
              <a:t>[1] S. L. James, D. Abate, K. H. Abate, S. M. </a:t>
            </a:r>
            <a:r>
              <a:rPr lang="en-US" sz="1000" dirty="0" err="1">
                <a:solidFill>
                  <a:schemeClr val="bg1">
                    <a:lumMod val="50000"/>
                  </a:schemeClr>
                </a:solidFill>
                <a:latin typeface="Bookman Old Style" panose="02050604050505020204" pitchFamily="18" charset="0"/>
              </a:rPr>
              <a:t>Abay</a:t>
            </a:r>
            <a:r>
              <a:rPr lang="en-US" sz="1000" dirty="0">
                <a:solidFill>
                  <a:schemeClr val="bg1">
                    <a:lumMod val="50000"/>
                  </a:schemeClr>
                </a:solidFill>
                <a:latin typeface="Bookman Old Style" panose="02050604050505020204" pitchFamily="18" charset="0"/>
              </a:rPr>
              <a:t>, C. </a:t>
            </a:r>
            <a:r>
              <a:rPr lang="en-US" sz="1000" dirty="0" err="1">
                <a:solidFill>
                  <a:schemeClr val="bg1">
                    <a:lumMod val="50000"/>
                  </a:schemeClr>
                </a:solidFill>
                <a:latin typeface="Bookman Old Style" panose="02050604050505020204" pitchFamily="18" charset="0"/>
              </a:rPr>
              <a:t>Abbafati</a:t>
            </a:r>
            <a:r>
              <a:rPr lang="en-US" sz="1000" dirty="0">
                <a:solidFill>
                  <a:schemeClr val="bg1">
                    <a:lumMod val="50000"/>
                  </a:schemeClr>
                </a:solidFill>
                <a:latin typeface="Bookman Old Style" panose="02050604050505020204" pitchFamily="18" charset="0"/>
              </a:rPr>
              <a:t>, N. Abbasi, and H. </a:t>
            </a:r>
            <a:r>
              <a:rPr lang="en-US" sz="1000" dirty="0" err="1">
                <a:solidFill>
                  <a:schemeClr val="bg1">
                    <a:lumMod val="50000"/>
                  </a:schemeClr>
                </a:solidFill>
                <a:latin typeface="Bookman Old Style" panose="02050604050505020204" pitchFamily="18" charset="0"/>
              </a:rPr>
              <a:t>Abbastabar</a:t>
            </a:r>
            <a:r>
              <a:rPr lang="en-US" sz="1000" dirty="0">
                <a:solidFill>
                  <a:schemeClr val="bg1">
                    <a:lumMod val="50000"/>
                  </a:schemeClr>
                </a:solidFill>
                <a:latin typeface="Bookman Old Style" panose="02050604050505020204" pitchFamily="18" charset="0"/>
              </a:rPr>
              <a:t>, Global, regional, and national incidence, prevalence, and years lived with disability for 354 diseases and injuries for 195 countries and territories</a:t>
            </a:r>
            <a:r>
              <a:rPr lang="en-US" sz="1000">
                <a:solidFill>
                  <a:schemeClr val="bg1">
                    <a:lumMod val="50000"/>
                  </a:schemeClr>
                </a:solidFill>
                <a:latin typeface="Bookman Old Style" panose="02050604050505020204" pitchFamily="18" charset="0"/>
              </a:rPr>
              <a:t>, 1990–2017: </a:t>
            </a:r>
            <a:r>
              <a:rPr lang="en-US" sz="1000" dirty="0">
                <a:solidFill>
                  <a:schemeClr val="bg1">
                    <a:lumMod val="50000"/>
                  </a:schemeClr>
                </a:solidFill>
                <a:latin typeface="Bookman Old Style" panose="02050604050505020204" pitchFamily="18" charset="0"/>
              </a:rPr>
              <a:t>A systematic analysis for the global burden of disease </a:t>
            </a:r>
            <a:r>
              <a:rPr lang="en-US" sz="1000">
                <a:solidFill>
                  <a:schemeClr val="bg1">
                    <a:lumMod val="50000"/>
                  </a:schemeClr>
                </a:solidFill>
                <a:latin typeface="Bookman Old Style" panose="02050604050505020204" pitchFamily="18" charset="0"/>
              </a:rPr>
              <a:t>study 2017., </a:t>
            </a:r>
            <a:r>
              <a:rPr lang="en-US" sz="1000" dirty="0">
                <a:solidFill>
                  <a:schemeClr val="bg1">
                    <a:lumMod val="50000"/>
                  </a:schemeClr>
                </a:solidFill>
                <a:latin typeface="Bookman Old Style" panose="02050604050505020204" pitchFamily="18" charset="0"/>
              </a:rPr>
              <a:t>The Lancet https://doi.org/10.1016</a:t>
            </a:r>
            <a:r>
              <a:rPr lang="en-US" sz="1000">
                <a:solidFill>
                  <a:schemeClr val="bg1">
                    <a:lumMod val="50000"/>
                  </a:schemeClr>
                </a:solidFill>
                <a:latin typeface="Bookman Old Style" panose="02050604050505020204" pitchFamily="18" charset="0"/>
              </a:rPr>
              <a:t>/S0140-6736(18)32279-7 </a:t>
            </a:r>
            <a:r>
              <a:rPr lang="en-US" sz="1000" dirty="0">
                <a:solidFill>
                  <a:schemeClr val="bg1">
                    <a:lumMod val="50000"/>
                  </a:schemeClr>
                </a:solidFill>
                <a:latin typeface="Bookman Old Style" panose="02050604050505020204" pitchFamily="18" charset="0"/>
              </a:rPr>
              <a:t>(2018).</a:t>
            </a:r>
            <a:endParaRPr lang="en-GB" sz="1000" dirty="0">
              <a:solidFill>
                <a:schemeClr val="bg1">
                  <a:lumMod val="50000"/>
                </a:schemeClr>
              </a:solidFill>
              <a:latin typeface="Bookman Old Style" panose="02050604050505020204" pitchFamily="18" charset="0"/>
            </a:endParaRPr>
          </a:p>
        </p:txBody>
      </p:sp>
    </p:spTree>
    <p:extLst>
      <p:ext uri="{BB962C8B-B14F-4D97-AF65-F5344CB8AC3E}">
        <p14:creationId xmlns:p14="http://schemas.microsoft.com/office/powerpoint/2010/main" val="4736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725062-F380-C772-0084-0A280BF5775E}"/>
              </a:ext>
            </a:extLst>
          </p:cNvPr>
          <p:cNvSpPr txBox="1"/>
          <p:nvPr/>
        </p:nvSpPr>
        <p:spPr>
          <a:xfrm>
            <a:off x="547141" y="520597"/>
            <a:ext cx="8881672" cy="584775"/>
          </a:xfrm>
          <a:prstGeom prst="rect">
            <a:avLst/>
          </a:prstGeom>
          <a:noFill/>
        </p:spPr>
        <p:txBody>
          <a:bodyPr wrap="square" rtlCol="0">
            <a:spAutoFit/>
          </a:bodyPr>
          <a:lstStyle/>
          <a:p>
            <a:r>
              <a:rPr lang="en-US" sz="3200" u="sng" dirty="0">
                <a:solidFill>
                  <a:schemeClr val="bg1"/>
                </a:solidFill>
                <a:latin typeface="Bookman Old Style" panose="02050604050505020204" pitchFamily="18" charset="0"/>
              </a:rPr>
              <a:t>Contents</a:t>
            </a:r>
          </a:p>
        </p:txBody>
      </p:sp>
      <p:sp>
        <p:nvSpPr>
          <p:cNvPr id="5" name="TextBox 4">
            <a:extLst>
              <a:ext uri="{FF2B5EF4-FFF2-40B4-BE49-F238E27FC236}">
                <a16:creationId xmlns:a16="http://schemas.microsoft.com/office/drawing/2014/main" id="{7FA9277D-DEF2-EE62-3A0A-C597648DF5A4}"/>
              </a:ext>
            </a:extLst>
          </p:cNvPr>
          <p:cNvSpPr txBox="1"/>
          <p:nvPr/>
        </p:nvSpPr>
        <p:spPr>
          <a:xfrm>
            <a:off x="1655164" y="1982450"/>
            <a:ext cx="8881672" cy="2554545"/>
          </a:xfrm>
          <a:prstGeom prst="rect">
            <a:avLst/>
          </a:prstGeom>
          <a:noFill/>
        </p:spPr>
        <p:txBody>
          <a:bodyPr wrap="square" rtlCol="0">
            <a:spAutoFit/>
          </a:bodyPr>
          <a:lstStyle/>
          <a:p>
            <a:pPr marL="514350" indent="-514350">
              <a:buFont typeface="+mj-lt"/>
              <a:buAutoNum type="arabicPeriod"/>
            </a:pPr>
            <a:r>
              <a:rPr lang="en-US" sz="1600" dirty="0">
                <a:solidFill>
                  <a:schemeClr val="bg1"/>
                </a:solidFill>
                <a:latin typeface="Bookman Old Style" panose="02050604050505020204" pitchFamily="18" charset="0"/>
              </a:rPr>
              <a:t>Research Context</a:t>
            </a:r>
          </a:p>
          <a:p>
            <a:pPr marL="971550" lvl="1" indent="-514350">
              <a:buFont typeface="+mj-lt"/>
              <a:buAutoNum type="romanLcPeriod"/>
            </a:pPr>
            <a:r>
              <a:rPr lang="en-US" sz="1600" dirty="0">
                <a:solidFill>
                  <a:schemeClr val="bg1"/>
                </a:solidFill>
                <a:latin typeface="Bookman Old Style" panose="02050604050505020204" pitchFamily="18" charset="0"/>
              </a:rPr>
              <a:t>Research Question</a:t>
            </a:r>
          </a:p>
          <a:p>
            <a:pPr marL="971550" lvl="1" indent="-514350">
              <a:buFont typeface="+mj-lt"/>
              <a:buAutoNum type="romanLcPeriod"/>
            </a:pPr>
            <a:r>
              <a:rPr lang="en-US" sz="1600" dirty="0">
                <a:solidFill>
                  <a:schemeClr val="bg1"/>
                </a:solidFill>
                <a:latin typeface="Bookman Old Style" panose="02050604050505020204" pitchFamily="18" charset="0"/>
              </a:rPr>
              <a:t>Aim(s) and Objective(s)</a:t>
            </a:r>
          </a:p>
          <a:p>
            <a:pPr marL="514350" indent="-514350">
              <a:buFont typeface="+mj-lt"/>
              <a:buAutoNum type="arabicPeriod"/>
            </a:pPr>
            <a:r>
              <a:rPr lang="en-US" sz="1600" dirty="0">
                <a:solidFill>
                  <a:schemeClr val="bg1"/>
                </a:solidFill>
                <a:latin typeface="Bookman Old Style" panose="02050604050505020204" pitchFamily="18" charset="0"/>
              </a:rPr>
              <a:t>Background</a:t>
            </a:r>
          </a:p>
          <a:p>
            <a:pPr marL="514350" indent="-514350">
              <a:buFont typeface="+mj-lt"/>
              <a:buAutoNum type="arabicPeriod"/>
            </a:pPr>
            <a:r>
              <a:rPr lang="en-US" sz="1600" dirty="0">
                <a:solidFill>
                  <a:schemeClr val="bg1"/>
                </a:solidFill>
                <a:latin typeface="Bookman Old Style" panose="02050604050505020204" pitchFamily="18" charset="0"/>
              </a:rPr>
              <a:t>Data</a:t>
            </a:r>
          </a:p>
          <a:p>
            <a:pPr marL="971550" lvl="1" indent="-514350">
              <a:buFont typeface="+mj-lt"/>
              <a:buAutoNum type="romanLcPeriod"/>
            </a:pPr>
            <a:r>
              <a:rPr lang="en-US" sz="1600" dirty="0">
                <a:solidFill>
                  <a:schemeClr val="bg1"/>
                </a:solidFill>
                <a:latin typeface="Bookman Old Style" panose="02050604050505020204" pitchFamily="18" charset="0"/>
              </a:rPr>
              <a:t>Storage</a:t>
            </a:r>
          </a:p>
          <a:p>
            <a:pPr marL="971550" lvl="1" indent="-514350">
              <a:buFont typeface="+mj-lt"/>
              <a:buAutoNum type="romanLcPeriod"/>
            </a:pPr>
            <a:r>
              <a:rPr lang="en-US" sz="1600" dirty="0">
                <a:solidFill>
                  <a:schemeClr val="bg1"/>
                </a:solidFill>
                <a:latin typeface="Bookman Old Style" panose="02050604050505020204" pitchFamily="18" charset="0"/>
              </a:rPr>
              <a:t>Processing</a:t>
            </a:r>
          </a:p>
          <a:p>
            <a:pPr marL="514350" indent="-514350">
              <a:buFont typeface="+mj-lt"/>
              <a:buAutoNum type="arabicPeriod"/>
            </a:pPr>
            <a:r>
              <a:rPr lang="en-US" sz="1600" dirty="0">
                <a:solidFill>
                  <a:schemeClr val="bg1"/>
                </a:solidFill>
                <a:latin typeface="Bookman Old Style" panose="02050604050505020204" pitchFamily="18" charset="0"/>
              </a:rPr>
              <a:t>Experimental Design</a:t>
            </a:r>
          </a:p>
          <a:p>
            <a:pPr marL="514350" indent="-514350">
              <a:buFont typeface="+mj-lt"/>
              <a:buAutoNum type="arabicPeriod"/>
            </a:pPr>
            <a:r>
              <a:rPr lang="en-US" sz="1600" dirty="0">
                <a:solidFill>
                  <a:schemeClr val="bg1"/>
                </a:solidFill>
                <a:latin typeface="Bookman Old Style" panose="02050604050505020204" pitchFamily="18" charset="0"/>
              </a:rPr>
              <a:t>Results</a:t>
            </a:r>
          </a:p>
          <a:p>
            <a:pPr marL="514350" indent="-514350">
              <a:buFont typeface="+mj-lt"/>
              <a:buAutoNum type="arabicPeriod"/>
            </a:pPr>
            <a:r>
              <a:rPr lang="en-US" sz="1600" dirty="0">
                <a:solidFill>
                  <a:schemeClr val="bg1"/>
                </a:solidFill>
                <a:latin typeface="Bookman Old Style" panose="02050604050505020204" pitchFamily="18" charset="0"/>
              </a:rPr>
              <a:t>Further Work</a:t>
            </a:r>
          </a:p>
        </p:txBody>
      </p:sp>
    </p:spTree>
    <p:extLst>
      <p:ext uri="{BB962C8B-B14F-4D97-AF65-F5344CB8AC3E}">
        <p14:creationId xmlns:p14="http://schemas.microsoft.com/office/powerpoint/2010/main" val="2662554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725062-F380-C772-0084-0A280BF5775E}"/>
              </a:ext>
            </a:extLst>
          </p:cNvPr>
          <p:cNvSpPr txBox="1"/>
          <p:nvPr/>
        </p:nvSpPr>
        <p:spPr>
          <a:xfrm>
            <a:off x="547141" y="520597"/>
            <a:ext cx="8881672" cy="584775"/>
          </a:xfrm>
          <a:prstGeom prst="rect">
            <a:avLst/>
          </a:prstGeom>
          <a:noFill/>
        </p:spPr>
        <p:txBody>
          <a:bodyPr wrap="square" rtlCol="0">
            <a:spAutoFit/>
          </a:bodyPr>
          <a:lstStyle/>
          <a:p>
            <a:r>
              <a:rPr lang="en-US" sz="3200" u="sng" dirty="0">
                <a:solidFill>
                  <a:schemeClr val="bg1"/>
                </a:solidFill>
                <a:latin typeface="Bookman Old Style" panose="02050604050505020204" pitchFamily="18" charset="0"/>
              </a:rPr>
              <a:t>Research Context</a:t>
            </a:r>
          </a:p>
        </p:txBody>
      </p:sp>
      <p:sp>
        <p:nvSpPr>
          <p:cNvPr id="4" name="TextBox 3">
            <a:extLst>
              <a:ext uri="{FF2B5EF4-FFF2-40B4-BE49-F238E27FC236}">
                <a16:creationId xmlns:a16="http://schemas.microsoft.com/office/drawing/2014/main" id="{211500C3-524D-A361-B9EB-04F687151457}"/>
              </a:ext>
            </a:extLst>
          </p:cNvPr>
          <p:cNvSpPr txBox="1"/>
          <p:nvPr/>
        </p:nvSpPr>
        <p:spPr>
          <a:xfrm>
            <a:off x="547141" y="3429000"/>
            <a:ext cx="4097430" cy="584775"/>
          </a:xfrm>
          <a:prstGeom prst="rect">
            <a:avLst/>
          </a:prstGeom>
          <a:noFill/>
        </p:spPr>
        <p:txBody>
          <a:bodyPr wrap="square" rtlCol="0">
            <a:spAutoFit/>
          </a:bodyPr>
          <a:lstStyle/>
          <a:p>
            <a:r>
              <a:rPr lang="en-US" sz="3200" u="sng" dirty="0">
                <a:solidFill>
                  <a:schemeClr val="bg1"/>
                </a:solidFill>
                <a:latin typeface="Bookman Old Style" panose="02050604050505020204" pitchFamily="18" charset="0"/>
              </a:rPr>
              <a:t>Research Question</a:t>
            </a:r>
          </a:p>
        </p:txBody>
      </p:sp>
      <p:sp>
        <p:nvSpPr>
          <p:cNvPr id="5" name="TextBox 4">
            <a:extLst>
              <a:ext uri="{FF2B5EF4-FFF2-40B4-BE49-F238E27FC236}">
                <a16:creationId xmlns:a16="http://schemas.microsoft.com/office/drawing/2014/main" id="{844E6716-807C-C024-2D09-289E74F88147}"/>
              </a:ext>
            </a:extLst>
          </p:cNvPr>
          <p:cNvSpPr txBox="1"/>
          <p:nvPr/>
        </p:nvSpPr>
        <p:spPr>
          <a:xfrm>
            <a:off x="6096000" y="3429000"/>
            <a:ext cx="4097430" cy="584775"/>
          </a:xfrm>
          <a:prstGeom prst="rect">
            <a:avLst/>
          </a:prstGeom>
          <a:noFill/>
        </p:spPr>
        <p:txBody>
          <a:bodyPr wrap="square" rtlCol="0">
            <a:spAutoFit/>
          </a:bodyPr>
          <a:lstStyle/>
          <a:p>
            <a:r>
              <a:rPr lang="en-US" sz="3200" u="sng" dirty="0">
                <a:solidFill>
                  <a:schemeClr val="bg1"/>
                </a:solidFill>
                <a:latin typeface="Bookman Old Style" panose="02050604050505020204" pitchFamily="18" charset="0"/>
              </a:rPr>
              <a:t>Aim and Objective</a:t>
            </a:r>
          </a:p>
        </p:txBody>
      </p:sp>
      <p:sp>
        <p:nvSpPr>
          <p:cNvPr id="6" name="TextBox 5">
            <a:extLst>
              <a:ext uri="{FF2B5EF4-FFF2-40B4-BE49-F238E27FC236}">
                <a16:creationId xmlns:a16="http://schemas.microsoft.com/office/drawing/2014/main" id="{5754DCFA-95A8-A822-B5A5-B86187186822}"/>
              </a:ext>
            </a:extLst>
          </p:cNvPr>
          <p:cNvSpPr txBox="1"/>
          <p:nvPr/>
        </p:nvSpPr>
        <p:spPr>
          <a:xfrm>
            <a:off x="566191" y="1488006"/>
            <a:ext cx="10943265" cy="1323439"/>
          </a:xfrm>
          <a:prstGeom prst="rect">
            <a:avLst/>
          </a:prstGeom>
          <a:noFill/>
        </p:spPr>
        <p:txBody>
          <a:bodyPr wrap="square" rtlCol="0">
            <a:spAutoFit/>
          </a:bodyPr>
          <a:lstStyle/>
          <a:p>
            <a:pPr algn="just"/>
            <a:r>
              <a:rPr lang="en-US" sz="1600" b="0" i="0" dirty="0">
                <a:solidFill>
                  <a:schemeClr val="bg1"/>
                </a:solidFill>
                <a:effectLst/>
                <a:latin typeface="Bookman Old Style" panose="02050604050505020204" pitchFamily="18" charset="0"/>
              </a:rPr>
              <a:t>Heart failure is a syndrome that interferes with the heart's pumping ability, causing circulatory problems. Globally, around 64 million people were affected by heart failure as </a:t>
            </a:r>
            <a:r>
              <a:rPr lang="en-US" sz="1600" b="0" i="0">
                <a:solidFill>
                  <a:schemeClr val="bg1"/>
                </a:solidFill>
                <a:effectLst/>
                <a:latin typeface="Bookman Old Style" panose="02050604050505020204" pitchFamily="18" charset="0"/>
              </a:rPr>
              <a:t>of 2017[1</a:t>
            </a:r>
            <a:r>
              <a:rPr lang="en-US" sz="1600" b="0" i="0" dirty="0">
                <a:solidFill>
                  <a:schemeClr val="bg1"/>
                </a:solidFill>
                <a:effectLst/>
                <a:latin typeface="Bookman Old Style" panose="02050604050505020204" pitchFamily="18" charset="0"/>
              </a:rPr>
              <a:t>]. Precise risk prediction is vital for better patient outcomes. Traditional semi-parametric models are most popular amongst medical practitioners and clinicians to ascertain risk of mortality for subjects. We compare several traditional methodologies versus newer deep learning methods to gauge their performance.</a:t>
            </a:r>
            <a:endParaRPr lang="en-GB" sz="1600" dirty="0">
              <a:solidFill>
                <a:schemeClr val="bg1"/>
              </a:solidFill>
              <a:latin typeface="Bookman Old Style" panose="02050604050505020204" pitchFamily="18" charset="0"/>
            </a:endParaRPr>
          </a:p>
        </p:txBody>
      </p:sp>
      <p:cxnSp>
        <p:nvCxnSpPr>
          <p:cNvPr id="8" name="Straight Connector 7">
            <a:extLst>
              <a:ext uri="{FF2B5EF4-FFF2-40B4-BE49-F238E27FC236}">
                <a16:creationId xmlns:a16="http://schemas.microsoft.com/office/drawing/2014/main" id="{6F4AD4F5-C63F-9FCC-70D6-4804866B6E7B}"/>
              </a:ext>
            </a:extLst>
          </p:cNvPr>
          <p:cNvCxnSpPr>
            <a:cxnSpLocks/>
          </p:cNvCxnSpPr>
          <p:nvPr/>
        </p:nvCxnSpPr>
        <p:spPr>
          <a:xfrm>
            <a:off x="658894" y="5971922"/>
            <a:ext cx="1092350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27A6659-FA21-0FCD-6F78-0C616F77FF72}"/>
              </a:ext>
            </a:extLst>
          </p:cNvPr>
          <p:cNvSpPr txBox="1"/>
          <p:nvPr/>
        </p:nvSpPr>
        <p:spPr>
          <a:xfrm>
            <a:off x="547141" y="5971921"/>
            <a:ext cx="11035259" cy="553998"/>
          </a:xfrm>
          <a:prstGeom prst="rect">
            <a:avLst/>
          </a:prstGeom>
          <a:noFill/>
        </p:spPr>
        <p:txBody>
          <a:bodyPr wrap="square" rtlCol="0">
            <a:spAutoFit/>
          </a:bodyPr>
          <a:lstStyle/>
          <a:p>
            <a:pPr algn="just"/>
            <a:r>
              <a:rPr lang="en-US" sz="1000" dirty="0">
                <a:solidFill>
                  <a:schemeClr val="bg1">
                    <a:lumMod val="50000"/>
                  </a:schemeClr>
                </a:solidFill>
                <a:latin typeface="Bookman Old Style" panose="02050604050505020204" pitchFamily="18" charset="0"/>
              </a:rPr>
              <a:t>[1] S. L. James, D. Abate, K. H. Abate, S. M. </a:t>
            </a:r>
            <a:r>
              <a:rPr lang="en-US" sz="1000" dirty="0" err="1">
                <a:solidFill>
                  <a:schemeClr val="bg1">
                    <a:lumMod val="50000"/>
                  </a:schemeClr>
                </a:solidFill>
                <a:latin typeface="Bookman Old Style" panose="02050604050505020204" pitchFamily="18" charset="0"/>
              </a:rPr>
              <a:t>Abay</a:t>
            </a:r>
            <a:r>
              <a:rPr lang="en-US" sz="1000" dirty="0">
                <a:solidFill>
                  <a:schemeClr val="bg1">
                    <a:lumMod val="50000"/>
                  </a:schemeClr>
                </a:solidFill>
                <a:latin typeface="Bookman Old Style" panose="02050604050505020204" pitchFamily="18" charset="0"/>
              </a:rPr>
              <a:t>, C. </a:t>
            </a:r>
            <a:r>
              <a:rPr lang="en-US" sz="1000" dirty="0" err="1">
                <a:solidFill>
                  <a:schemeClr val="bg1">
                    <a:lumMod val="50000"/>
                  </a:schemeClr>
                </a:solidFill>
                <a:latin typeface="Bookman Old Style" panose="02050604050505020204" pitchFamily="18" charset="0"/>
              </a:rPr>
              <a:t>Abbafati</a:t>
            </a:r>
            <a:r>
              <a:rPr lang="en-US" sz="1000" dirty="0">
                <a:solidFill>
                  <a:schemeClr val="bg1">
                    <a:lumMod val="50000"/>
                  </a:schemeClr>
                </a:solidFill>
                <a:latin typeface="Bookman Old Style" panose="02050604050505020204" pitchFamily="18" charset="0"/>
              </a:rPr>
              <a:t>, N. Abbasi, and H. </a:t>
            </a:r>
            <a:r>
              <a:rPr lang="en-US" sz="1000" dirty="0" err="1">
                <a:solidFill>
                  <a:schemeClr val="bg1">
                    <a:lumMod val="50000"/>
                  </a:schemeClr>
                </a:solidFill>
                <a:latin typeface="Bookman Old Style" panose="02050604050505020204" pitchFamily="18" charset="0"/>
              </a:rPr>
              <a:t>Abbastabar</a:t>
            </a:r>
            <a:r>
              <a:rPr lang="en-US" sz="1000" dirty="0">
                <a:solidFill>
                  <a:schemeClr val="bg1">
                    <a:lumMod val="50000"/>
                  </a:schemeClr>
                </a:solidFill>
                <a:latin typeface="Bookman Old Style" panose="02050604050505020204" pitchFamily="18" charset="0"/>
              </a:rPr>
              <a:t>, Global, regional, and national incidence, prevalence, and years lived with disability for 354 diseases and injuries for 195 countries and territories</a:t>
            </a:r>
            <a:r>
              <a:rPr lang="en-US" sz="1000">
                <a:solidFill>
                  <a:schemeClr val="bg1">
                    <a:lumMod val="50000"/>
                  </a:schemeClr>
                </a:solidFill>
                <a:latin typeface="Bookman Old Style" panose="02050604050505020204" pitchFamily="18" charset="0"/>
              </a:rPr>
              <a:t>, 1990–2017: </a:t>
            </a:r>
            <a:r>
              <a:rPr lang="en-US" sz="1000" dirty="0">
                <a:solidFill>
                  <a:schemeClr val="bg1">
                    <a:lumMod val="50000"/>
                  </a:schemeClr>
                </a:solidFill>
                <a:latin typeface="Bookman Old Style" panose="02050604050505020204" pitchFamily="18" charset="0"/>
              </a:rPr>
              <a:t>A systematic analysis for the global burden of disease </a:t>
            </a:r>
            <a:r>
              <a:rPr lang="en-US" sz="1000">
                <a:solidFill>
                  <a:schemeClr val="bg1">
                    <a:lumMod val="50000"/>
                  </a:schemeClr>
                </a:solidFill>
                <a:latin typeface="Bookman Old Style" panose="02050604050505020204" pitchFamily="18" charset="0"/>
              </a:rPr>
              <a:t>study 2017., </a:t>
            </a:r>
            <a:r>
              <a:rPr lang="en-US" sz="1000" dirty="0">
                <a:solidFill>
                  <a:schemeClr val="bg1">
                    <a:lumMod val="50000"/>
                  </a:schemeClr>
                </a:solidFill>
                <a:latin typeface="Bookman Old Style" panose="02050604050505020204" pitchFamily="18" charset="0"/>
              </a:rPr>
              <a:t>The Lancet https://doi.org/10.1016</a:t>
            </a:r>
            <a:r>
              <a:rPr lang="en-US" sz="1000">
                <a:solidFill>
                  <a:schemeClr val="bg1">
                    <a:lumMod val="50000"/>
                  </a:schemeClr>
                </a:solidFill>
                <a:latin typeface="Bookman Old Style" panose="02050604050505020204" pitchFamily="18" charset="0"/>
              </a:rPr>
              <a:t>/S0140-6736(18)32279-7 </a:t>
            </a:r>
            <a:r>
              <a:rPr lang="en-US" sz="1000" dirty="0">
                <a:solidFill>
                  <a:schemeClr val="bg1">
                    <a:lumMod val="50000"/>
                  </a:schemeClr>
                </a:solidFill>
                <a:latin typeface="Bookman Old Style" panose="02050604050505020204" pitchFamily="18" charset="0"/>
              </a:rPr>
              <a:t>(2018).</a:t>
            </a:r>
            <a:endParaRPr lang="en-GB" sz="1000" dirty="0">
              <a:solidFill>
                <a:schemeClr val="bg1">
                  <a:lumMod val="50000"/>
                </a:schemeClr>
              </a:solidFill>
              <a:latin typeface="Bookman Old Style" panose="02050604050505020204" pitchFamily="18" charset="0"/>
            </a:endParaRPr>
          </a:p>
        </p:txBody>
      </p:sp>
      <p:sp>
        <p:nvSpPr>
          <p:cNvPr id="11" name="TextBox 10">
            <a:extLst>
              <a:ext uri="{FF2B5EF4-FFF2-40B4-BE49-F238E27FC236}">
                <a16:creationId xmlns:a16="http://schemas.microsoft.com/office/drawing/2014/main" id="{29804D81-B5AD-1412-AA1F-51AF0FD14877}"/>
              </a:ext>
            </a:extLst>
          </p:cNvPr>
          <p:cNvSpPr txBox="1"/>
          <p:nvPr/>
        </p:nvSpPr>
        <p:spPr>
          <a:xfrm>
            <a:off x="566192" y="4123798"/>
            <a:ext cx="4634458" cy="1569660"/>
          </a:xfrm>
          <a:prstGeom prst="rect">
            <a:avLst/>
          </a:prstGeom>
          <a:noFill/>
        </p:spPr>
        <p:txBody>
          <a:bodyPr wrap="square" rtlCol="0">
            <a:spAutoFit/>
          </a:bodyPr>
          <a:lstStyle/>
          <a:p>
            <a:pPr algn="just"/>
            <a:r>
              <a:rPr lang="en-US" sz="1600" dirty="0">
                <a:solidFill>
                  <a:schemeClr val="bg1"/>
                </a:solidFill>
                <a:latin typeface="Bookman Old Style" panose="02050604050505020204" pitchFamily="18" charset="0"/>
              </a:rPr>
              <a:t>The questions posed in this study are:</a:t>
            </a:r>
          </a:p>
          <a:p>
            <a:pPr algn="just"/>
            <a:endParaRPr lang="en-US" sz="1600" dirty="0">
              <a:solidFill>
                <a:schemeClr val="bg1"/>
              </a:solidFill>
              <a:latin typeface="Bookman Old Style" panose="02050604050505020204" pitchFamily="18" charset="0"/>
            </a:endParaRPr>
          </a:p>
          <a:p>
            <a:pPr marL="342900" indent="-342900" algn="just">
              <a:buFont typeface="+mj-lt"/>
              <a:buAutoNum type="arabicPeriod"/>
            </a:pPr>
            <a:r>
              <a:rPr lang="en-US" sz="1600" dirty="0">
                <a:solidFill>
                  <a:schemeClr val="bg1"/>
                </a:solidFill>
                <a:latin typeface="Bookman Old Style" panose="02050604050505020204" pitchFamily="18" charset="0"/>
              </a:rPr>
              <a:t>Are deep learning methods better at predicting risk for HF patients when compared to traditional methods?</a:t>
            </a:r>
          </a:p>
          <a:p>
            <a:pPr marL="342900" indent="-342900" algn="just">
              <a:buFont typeface="+mj-lt"/>
              <a:buAutoNum type="arabicPeriod"/>
            </a:pPr>
            <a:r>
              <a:rPr lang="en-US" sz="1600" dirty="0">
                <a:solidFill>
                  <a:schemeClr val="bg1"/>
                </a:solidFill>
                <a:latin typeface="Bookman Old Style" panose="02050604050505020204" pitchFamily="18" charset="0"/>
              </a:rPr>
              <a:t>If so, what are the tradeoffs?</a:t>
            </a:r>
            <a:endParaRPr lang="en-GB" sz="1600" dirty="0">
              <a:solidFill>
                <a:schemeClr val="bg1"/>
              </a:solidFill>
              <a:latin typeface="Bookman Old Style" panose="02050604050505020204" pitchFamily="18" charset="0"/>
            </a:endParaRPr>
          </a:p>
        </p:txBody>
      </p:sp>
      <p:sp>
        <p:nvSpPr>
          <p:cNvPr id="12" name="TextBox 11">
            <a:extLst>
              <a:ext uri="{FF2B5EF4-FFF2-40B4-BE49-F238E27FC236}">
                <a16:creationId xmlns:a16="http://schemas.microsoft.com/office/drawing/2014/main" id="{3B4A8808-0FCC-E1B1-9F8A-7993875B7E5A}"/>
              </a:ext>
            </a:extLst>
          </p:cNvPr>
          <p:cNvSpPr txBox="1"/>
          <p:nvPr/>
        </p:nvSpPr>
        <p:spPr>
          <a:xfrm>
            <a:off x="6120646" y="4123798"/>
            <a:ext cx="5388809" cy="1569660"/>
          </a:xfrm>
          <a:prstGeom prst="rect">
            <a:avLst/>
          </a:prstGeom>
          <a:noFill/>
        </p:spPr>
        <p:txBody>
          <a:bodyPr wrap="square" rtlCol="0">
            <a:spAutoFit/>
          </a:bodyPr>
          <a:lstStyle/>
          <a:p>
            <a:pPr algn="just"/>
            <a:r>
              <a:rPr lang="en-US" sz="1600" dirty="0">
                <a:solidFill>
                  <a:schemeClr val="bg1"/>
                </a:solidFill>
                <a:latin typeface="Bookman Old Style" panose="02050604050505020204" pitchFamily="18" charset="0"/>
              </a:rPr>
              <a:t>Consequently the aim of this study is to analyze a suitable dataset and predict survival of patients using traditional as well as deep learning models. </a:t>
            </a:r>
          </a:p>
          <a:p>
            <a:pPr algn="just"/>
            <a:endParaRPr lang="en-US" sz="1600" dirty="0">
              <a:solidFill>
                <a:schemeClr val="bg1"/>
              </a:solidFill>
              <a:latin typeface="Bookman Old Style" panose="02050604050505020204" pitchFamily="18" charset="0"/>
            </a:endParaRPr>
          </a:p>
          <a:p>
            <a:pPr algn="just"/>
            <a:r>
              <a:rPr lang="en-US" sz="1600" dirty="0">
                <a:solidFill>
                  <a:schemeClr val="bg1"/>
                </a:solidFill>
                <a:latin typeface="Bookman Old Style" panose="02050604050505020204" pitchFamily="18" charset="0"/>
              </a:rPr>
              <a:t>Through rigorous experimentation, the validity of DL models is to be ascertained.</a:t>
            </a:r>
            <a:endParaRPr lang="en-GB" sz="1600"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629904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725062-F380-C772-0084-0A280BF5775E}"/>
              </a:ext>
            </a:extLst>
          </p:cNvPr>
          <p:cNvSpPr txBox="1"/>
          <p:nvPr/>
        </p:nvSpPr>
        <p:spPr>
          <a:xfrm>
            <a:off x="547141" y="520597"/>
            <a:ext cx="8881672" cy="584775"/>
          </a:xfrm>
          <a:prstGeom prst="rect">
            <a:avLst/>
          </a:prstGeom>
          <a:noFill/>
        </p:spPr>
        <p:txBody>
          <a:bodyPr wrap="square" rtlCol="0">
            <a:spAutoFit/>
          </a:bodyPr>
          <a:lstStyle/>
          <a:p>
            <a:r>
              <a:rPr lang="en-US" sz="3200" u="sng" dirty="0">
                <a:solidFill>
                  <a:schemeClr val="bg1"/>
                </a:solidFill>
                <a:latin typeface="Bookman Old Style" panose="02050604050505020204" pitchFamily="18" charset="0"/>
              </a:rPr>
              <a:t>Background – Survival Analysis</a:t>
            </a:r>
          </a:p>
        </p:txBody>
      </p:sp>
      <p:sp>
        <p:nvSpPr>
          <p:cNvPr id="4" name="TextBox 3">
            <a:extLst>
              <a:ext uri="{FF2B5EF4-FFF2-40B4-BE49-F238E27FC236}">
                <a16:creationId xmlns:a16="http://schemas.microsoft.com/office/drawing/2014/main" id="{5D4D903D-BC6F-52E4-6804-943BAF6B5684}"/>
              </a:ext>
            </a:extLst>
          </p:cNvPr>
          <p:cNvSpPr txBox="1"/>
          <p:nvPr/>
        </p:nvSpPr>
        <p:spPr>
          <a:xfrm>
            <a:off x="547140" y="1581765"/>
            <a:ext cx="10940009" cy="3046988"/>
          </a:xfrm>
          <a:prstGeom prst="rect">
            <a:avLst/>
          </a:prstGeom>
          <a:noFill/>
        </p:spPr>
        <p:txBody>
          <a:bodyPr wrap="square" rtlCol="0">
            <a:spAutoFit/>
          </a:bodyPr>
          <a:lstStyle/>
          <a:p>
            <a:pPr algn="just"/>
            <a:r>
              <a:rPr lang="en-US" sz="1600" b="0" i="0" dirty="0">
                <a:solidFill>
                  <a:schemeClr val="bg1"/>
                </a:solidFill>
                <a:effectLst/>
                <a:latin typeface="Bookman Old Style" panose="02050604050505020204" pitchFamily="18" charset="0"/>
              </a:rPr>
              <a:t>Survival analysis differs from ordinary regression tasks as for many some subjects, their actual time to experience the event is unknown. These are referred to as censored observations.</a:t>
            </a:r>
          </a:p>
          <a:p>
            <a:pPr algn="just"/>
            <a:endParaRPr lang="en-US" sz="1600" dirty="0">
              <a:solidFill>
                <a:schemeClr val="bg1"/>
              </a:solidFill>
              <a:latin typeface="Bookman Old Style" panose="02050604050505020204" pitchFamily="18" charset="0"/>
            </a:endParaRPr>
          </a:p>
          <a:p>
            <a:pPr algn="just"/>
            <a:r>
              <a:rPr lang="en-US" sz="1600" b="0" i="0" dirty="0">
                <a:solidFill>
                  <a:schemeClr val="bg1"/>
                </a:solidFill>
                <a:effectLst/>
                <a:latin typeface="Bookman Old Style" panose="02050604050505020204" pitchFamily="18" charset="0"/>
              </a:rPr>
              <a:t>In continuous time survival models, the Cox Proportional Hazards model has been the 'gold standard'. Extensions for nonlinear hazards have been explored, while maintaining the proportional hazards assumption, where covariates exert a multiplicative impact on the hazard.</a:t>
            </a:r>
          </a:p>
          <a:p>
            <a:pPr algn="just"/>
            <a:endParaRPr lang="en-US" sz="1600" dirty="0">
              <a:solidFill>
                <a:schemeClr val="bg1"/>
              </a:solidFill>
              <a:latin typeface="Bookman Old Style" panose="02050604050505020204" pitchFamily="18" charset="0"/>
            </a:endParaRPr>
          </a:p>
          <a:p>
            <a:pPr algn="just"/>
            <a:r>
              <a:rPr lang="en-US" sz="1600" b="0" i="0" dirty="0">
                <a:solidFill>
                  <a:schemeClr val="bg1"/>
                </a:solidFill>
                <a:effectLst/>
                <a:latin typeface="Bookman Old Style" panose="02050604050505020204" pitchFamily="18" charset="0"/>
              </a:rPr>
              <a:t>Deep learning, as well as traditional machine learning, is gaining traction in clinical settings, including survival analysis [2]-[3]. Recent approaches [4] propose using deep neural networks to handle complex electronic health record (EHR) data for risk prediction, showing promise in congestive heart failure cases, while [5] explores real-time risk prediction. Discrete time survival predictions [6] enable probabilistic mortality risk estimation.</a:t>
            </a:r>
            <a:endParaRPr lang="en-US" sz="1600" dirty="0">
              <a:solidFill>
                <a:schemeClr val="bg1"/>
              </a:solidFill>
              <a:latin typeface="Bookman Old Style" panose="02050604050505020204" pitchFamily="18" charset="0"/>
            </a:endParaRPr>
          </a:p>
        </p:txBody>
      </p:sp>
      <p:cxnSp>
        <p:nvCxnSpPr>
          <p:cNvPr id="5" name="Straight Connector 4">
            <a:extLst>
              <a:ext uri="{FF2B5EF4-FFF2-40B4-BE49-F238E27FC236}">
                <a16:creationId xmlns:a16="http://schemas.microsoft.com/office/drawing/2014/main" id="{4816D873-0272-0B9B-2776-7689153808A1}"/>
              </a:ext>
            </a:extLst>
          </p:cNvPr>
          <p:cNvCxnSpPr>
            <a:cxnSpLocks/>
          </p:cNvCxnSpPr>
          <p:nvPr/>
        </p:nvCxnSpPr>
        <p:spPr>
          <a:xfrm>
            <a:off x="658894" y="5105147"/>
            <a:ext cx="1092350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09911B04-68CB-8231-CF81-1BD4251C0C03}"/>
              </a:ext>
            </a:extLst>
          </p:cNvPr>
          <p:cNvSpPr txBox="1"/>
          <p:nvPr/>
        </p:nvSpPr>
        <p:spPr>
          <a:xfrm>
            <a:off x="547141" y="5105146"/>
            <a:ext cx="11035259" cy="1323439"/>
          </a:xfrm>
          <a:prstGeom prst="rect">
            <a:avLst/>
          </a:prstGeom>
          <a:noFill/>
        </p:spPr>
        <p:txBody>
          <a:bodyPr wrap="square" rtlCol="0">
            <a:spAutoFit/>
          </a:bodyPr>
          <a:lstStyle/>
          <a:p>
            <a:pPr algn="just"/>
            <a:r>
              <a:rPr lang="en-GB" sz="1000" dirty="0">
                <a:solidFill>
                  <a:schemeClr val="bg1">
                    <a:lumMod val="50000"/>
                  </a:schemeClr>
                </a:solidFill>
                <a:latin typeface="Bookman Old Style" panose="02050604050505020204" pitchFamily="18" charset="0"/>
              </a:rPr>
              <a:t>[2] M. </a:t>
            </a:r>
            <a:r>
              <a:rPr lang="en-GB" sz="1000" dirty="0" err="1">
                <a:solidFill>
                  <a:schemeClr val="bg1">
                    <a:lumMod val="50000"/>
                  </a:schemeClr>
                </a:solidFill>
                <a:latin typeface="Bookman Old Style" panose="02050604050505020204" pitchFamily="18" charset="0"/>
              </a:rPr>
              <a:t>Gjoreski</a:t>
            </a:r>
            <a:r>
              <a:rPr lang="en-GB" sz="1000" dirty="0">
                <a:solidFill>
                  <a:schemeClr val="bg1">
                    <a:lumMod val="50000"/>
                  </a:schemeClr>
                </a:solidFill>
                <a:latin typeface="Bookman Old Style" panose="02050604050505020204" pitchFamily="18" charset="0"/>
              </a:rPr>
              <a:t>, A. </a:t>
            </a:r>
            <a:r>
              <a:rPr lang="en-GB" sz="1000" dirty="0" err="1">
                <a:solidFill>
                  <a:schemeClr val="bg1">
                    <a:lumMod val="50000"/>
                  </a:schemeClr>
                </a:solidFill>
                <a:latin typeface="Bookman Old Style" panose="02050604050505020204" pitchFamily="18" charset="0"/>
              </a:rPr>
              <a:t>Gradisek</a:t>
            </a:r>
            <a:r>
              <a:rPr lang="en-GB" sz="1000" dirty="0">
                <a:solidFill>
                  <a:schemeClr val="bg1">
                    <a:lumMod val="50000"/>
                  </a:schemeClr>
                </a:solidFill>
                <a:latin typeface="Bookman Old Style" panose="02050604050505020204" pitchFamily="18" charset="0"/>
              </a:rPr>
              <a:t>, B. </a:t>
            </a:r>
            <a:r>
              <a:rPr lang="en-GB" sz="1000" dirty="0" err="1">
                <a:solidFill>
                  <a:schemeClr val="bg1">
                    <a:lumMod val="50000"/>
                  </a:schemeClr>
                </a:solidFill>
                <a:latin typeface="Bookman Old Style" panose="02050604050505020204" pitchFamily="18" charset="0"/>
              </a:rPr>
              <a:t>Budna</a:t>
            </a:r>
            <a:r>
              <a:rPr lang="en-GB" sz="1000" dirty="0">
                <a:solidFill>
                  <a:schemeClr val="bg1">
                    <a:lumMod val="50000"/>
                  </a:schemeClr>
                </a:solidFill>
                <a:latin typeface="Bookman Old Style" panose="02050604050505020204" pitchFamily="18" charset="0"/>
              </a:rPr>
              <a:t>, M. Gams, and G. </a:t>
            </a:r>
            <a:r>
              <a:rPr lang="en-GB" sz="1000" dirty="0" err="1">
                <a:solidFill>
                  <a:schemeClr val="bg1">
                    <a:lumMod val="50000"/>
                  </a:schemeClr>
                </a:solidFill>
                <a:latin typeface="Bookman Old Style" panose="02050604050505020204" pitchFamily="18" charset="0"/>
              </a:rPr>
              <a:t>Poglajen</a:t>
            </a:r>
            <a:r>
              <a:rPr lang="en-GB" sz="1000" dirty="0">
                <a:solidFill>
                  <a:schemeClr val="bg1">
                    <a:lumMod val="50000"/>
                  </a:schemeClr>
                </a:solidFill>
                <a:latin typeface="Bookman Old Style" panose="02050604050505020204" pitchFamily="18" charset="0"/>
              </a:rPr>
              <a:t>, Machine learning and end-to-end deep learning for the detection of chronic heart failure from heart sounds, IEEE Access 8, 20313 (2020).</a:t>
            </a:r>
          </a:p>
          <a:p>
            <a:pPr algn="just"/>
            <a:r>
              <a:rPr lang="en-GB" sz="1000" dirty="0">
                <a:solidFill>
                  <a:schemeClr val="bg1">
                    <a:lumMod val="50000"/>
                  </a:schemeClr>
                </a:solidFill>
                <a:latin typeface="Bookman Old Style" panose="02050604050505020204" pitchFamily="18" charset="0"/>
              </a:rPr>
              <a:t>[3] L. Wang, L. Sha, J. R. Lakin, J. Bynum, D. W. Bates, P. Hong, and L. Zhou, Development and Validation of a Deep Learning Algorithm for Mortality Prediction in Selecting Patients With Dementia for Earlier Palliative Care Interventions, JAMA Network Open 2, e196972 (2019).</a:t>
            </a:r>
          </a:p>
          <a:p>
            <a:pPr algn="just"/>
            <a:r>
              <a:rPr lang="en-US" sz="1000" dirty="0">
                <a:solidFill>
                  <a:schemeClr val="bg1">
                    <a:lumMod val="50000"/>
                  </a:schemeClr>
                </a:solidFill>
                <a:latin typeface="Bookman Old Style" panose="02050604050505020204" pitchFamily="18" charset="0"/>
              </a:rPr>
              <a:t>[4] Z. Che, Y. Cheng, Z. Sun, and Y. Liu, Exploiting convolutional neural network for risk prediction with medical feature embedding, </a:t>
            </a:r>
            <a:r>
              <a:rPr lang="en-US" sz="1000" dirty="0" err="1">
                <a:solidFill>
                  <a:schemeClr val="bg1">
                    <a:lumMod val="50000"/>
                  </a:schemeClr>
                </a:solidFill>
                <a:latin typeface="Bookman Old Style" panose="02050604050505020204" pitchFamily="18" charset="0"/>
              </a:rPr>
              <a:t>arXiv</a:t>
            </a:r>
            <a:r>
              <a:rPr lang="en-US" sz="1000" dirty="0">
                <a:solidFill>
                  <a:schemeClr val="bg1">
                    <a:lumMod val="50000"/>
                  </a:schemeClr>
                </a:solidFill>
                <a:latin typeface="Bookman Old Style" panose="02050604050505020204" pitchFamily="18" charset="0"/>
              </a:rPr>
              <a:t> preprint arXiv:1701.07474 (2017).</a:t>
            </a:r>
          </a:p>
          <a:p>
            <a:pPr algn="just"/>
            <a:r>
              <a:rPr lang="en-US" sz="1000" dirty="0">
                <a:solidFill>
                  <a:schemeClr val="bg1">
                    <a:lumMod val="50000"/>
                  </a:schemeClr>
                </a:solidFill>
                <a:latin typeface="Bookman Old Style" panose="02050604050505020204" pitchFamily="18" charset="0"/>
              </a:rPr>
              <a:t>[5] L. Brand, A. Patel, I. Singh, and C. Brand, Real time mortality risk prediction: A convolutional neural network approach., in HEALTHINF (2018) pp. 463–470.</a:t>
            </a:r>
          </a:p>
          <a:p>
            <a:pPr algn="just"/>
            <a:r>
              <a:rPr lang="en-GB" sz="1000" dirty="0">
                <a:solidFill>
                  <a:schemeClr val="bg1">
                    <a:lumMod val="50000"/>
                  </a:schemeClr>
                </a:solidFill>
                <a:latin typeface="Bookman Old Style" panose="02050604050505020204" pitchFamily="18" charset="0"/>
              </a:rPr>
              <a:t>[6] C. Lee, J. Yoon, and M. van der </a:t>
            </a:r>
            <a:r>
              <a:rPr lang="en-GB" sz="1000" dirty="0" err="1">
                <a:solidFill>
                  <a:schemeClr val="bg1">
                    <a:lumMod val="50000"/>
                  </a:schemeClr>
                </a:solidFill>
                <a:latin typeface="Bookman Old Style" panose="02050604050505020204" pitchFamily="18" charset="0"/>
              </a:rPr>
              <a:t>Schaar</a:t>
            </a:r>
            <a:r>
              <a:rPr lang="en-GB" sz="1000" dirty="0">
                <a:solidFill>
                  <a:schemeClr val="bg1">
                    <a:lumMod val="50000"/>
                  </a:schemeClr>
                </a:solidFill>
                <a:latin typeface="Bookman Old Style" panose="02050604050505020204" pitchFamily="18" charset="0"/>
              </a:rPr>
              <a:t>, </a:t>
            </a:r>
            <a:r>
              <a:rPr lang="en-GB" sz="1000" dirty="0" err="1">
                <a:solidFill>
                  <a:schemeClr val="bg1">
                    <a:lumMod val="50000"/>
                  </a:schemeClr>
                </a:solidFill>
                <a:latin typeface="Bookman Old Style" panose="02050604050505020204" pitchFamily="18" charset="0"/>
              </a:rPr>
              <a:t>Dynamicdeephit</a:t>
            </a:r>
            <a:r>
              <a:rPr lang="en-GB" sz="1000" dirty="0">
                <a:solidFill>
                  <a:schemeClr val="bg1">
                    <a:lumMod val="50000"/>
                  </a:schemeClr>
                </a:solidFill>
                <a:latin typeface="Bookman Old Style" panose="02050604050505020204" pitchFamily="18" charset="0"/>
              </a:rPr>
              <a:t>: A deep learning approach for dynamic survival analysis with competing risks based on longitudinal data, IEEE Transactions on Biomedical Engineering https://doi.org/10.1109/TBME.2019.2909027 (2020).</a:t>
            </a:r>
          </a:p>
        </p:txBody>
      </p:sp>
    </p:spTree>
    <p:extLst>
      <p:ext uri="{BB962C8B-B14F-4D97-AF65-F5344CB8AC3E}">
        <p14:creationId xmlns:p14="http://schemas.microsoft.com/office/powerpoint/2010/main" val="2619700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725062-F380-C772-0084-0A280BF5775E}"/>
              </a:ext>
            </a:extLst>
          </p:cNvPr>
          <p:cNvSpPr txBox="1"/>
          <p:nvPr/>
        </p:nvSpPr>
        <p:spPr>
          <a:xfrm>
            <a:off x="547141" y="520597"/>
            <a:ext cx="6049602" cy="584775"/>
          </a:xfrm>
          <a:prstGeom prst="rect">
            <a:avLst/>
          </a:prstGeom>
          <a:noFill/>
        </p:spPr>
        <p:txBody>
          <a:bodyPr wrap="square" rtlCol="0">
            <a:spAutoFit/>
          </a:bodyPr>
          <a:lstStyle/>
          <a:p>
            <a:r>
              <a:rPr lang="en-US" sz="3200" u="sng" dirty="0">
                <a:solidFill>
                  <a:schemeClr val="bg1"/>
                </a:solidFill>
                <a:latin typeface="Bookman Old Style" panose="02050604050505020204" pitchFamily="18" charset="0"/>
              </a:rPr>
              <a:t>Data Storage and Processing </a:t>
            </a:r>
          </a:p>
        </p:txBody>
      </p:sp>
      <p:cxnSp>
        <p:nvCxnSpPr>
          <p:cNvPr id="4" name="Straight Connector 3">
            <a:extLst>
              <a:ext uri="{FF2B5EF4-FFF2-40B4-BE49-F238E27FC236}">
                <a16:creationId xmlns:a16="http://schemas.microsoft.com/office/drawing/2014/main" id="{058ED055-99E3-25E3-BEA2-6C8E05013AF5}"/>
              </a:ext>
            </a:extLst>
          </p:cNvPr>
          <p:cNvCxnSpPr>
            <a:cxnSpLocks/>
          </p:cNvCxnSpPr>
          <p:nvPr/>
        </p:nvCxnSpPr>
        <p:spPr>
          <a:xfrm>
            <a:off x="658894" y="5903554"/>
            <a:ext cx="1092350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CF3EDB1-F635-565D-C112-679AC342631F}"/>
              </a:ext>
            </a:extLst>
          </p:cNvPr>
          <p:cNvSpPr txBox="1"/>
          <p:nvPr/>
        </p:nvSpPr>
        <p:spPr>
          <a:xfrm>
            <a:off x="547141" y="5895008"/>
            <a:ext cx="11035259" cy="861774"/>
          </a:xfrm>
          <a:prstGeom prst="rect">
            <a:avLst/>
          </a:prstGeom>
          <a:noFill/>
        </p:spPr>
        <p:txBody>
          <a:bodyPr wrap="square" rtlCol="0">
            <a:spAutoFit/>
          </a:bodyPr>
          <a:lstStyle/>
          <a:p>
            <a:pPr algn="just"/>
            <a:r>
              <a:rPr lang="en-GB" sz="1000" dirty="0">
                <a:solidFill>
                  <a:schemeClr val="bg1">
                    <a:lumMod val="50000"/>
                  </a:schemeClr>
                </a:solidFill>
                <a:latin typeface="Bookman Old Style" panose="02050604050505020204" pitchFamily="18" charset="0"/>
              </a:rPr>
              <a:t>[7] A. E. Johnson, L. </a:t>
            </a:r>
            <a:r>
              <a:rPr lang="en-GB" sz="1000" dirty="0" err="1">
                <a:solidFill>
                  <a:schemeClr val="bg1">
                    <a:lumMod val="50000"/>
                  </a:schemeClr>
                </a:solidFill>
                <a:latin typeface="Bookman Old Style" panose="02050604050505020204" pitchFamily="18" charset="0"/>
              </a:rPr>
              <a:t>Bulgarelli</a:t>
            </a:r>
            <a:r>
              <a:rPr lang="en-GB" sz="1000" dirty="0">
                <a:solidFill>
                  <a:schemeClr val="bg1">
                    <a:lumMod val="50000"/>
                  </a:schemeClr>
                </a:solidFill>
                <a:latin typeface="Bookman Old Style" panose="02050604050505020204" pitchFamily="18" charset="0"/>
              </a:rPr>
              <a:t>, L. Shen, A. </a:t>
            </a:r>
            <a:r>
              <a:rPr lang="en-GB" sz="1000" dirty="0" err="1">
                <a:solidFill>
                  <a:schemeClr val="bg1">
                    <a:lumMod val="50000"/>
                  </a:schemeClr>
                </a:solidFill>
                <a:latin typeface="Bookman Old Style" panose="02050604050505020204" pitchFamily="18" charset="0"/>
              </a:rPr>
              <a:t>Gayles</a:t>
            </a:r>
            <a:r>
              <a:rPr lang="en-GB" sz="1000" dirty="0">
                <a:solidFill>
                  <a:schemeClr val="bg1">
                    <a:lumMod val="50000"/>
                  </a:schemeClr>
                </a:solidFill>
                <a:latin typeface="Bookman Old Style" panose="02050604050505020204" pitchFamily="18" charset="0"/>
              </a:rPr>
              <a:t>, A. </a:t>
            </a:r>
            <a:r>
              <a:rPr lang="en-GB" sz="1000" dirty="0" err="1">
                <a:solidFill>
                  <a:schemeClr val="bg1">
                    <a:lumMod val="50000"/>
                  </a:schemeClr>
                </a:solidFill>
                <a:latin typeface="Bookman Old Style" panose="02050604050505020204" pitchFamily="18" charset="0"/>
              </a:rPr>
              <a:t>Shammout</a:t>
            </a:r>
            <a:r>
              <a:rPr lang="en-GB" sz="1000" dirty="0">
                <a:solidFill>
                  <a:schemeClr val="bg1">
                    <a:lumMod val="50000"/>
                  </a:schemeClr>
                </a:solidFill>
                <a:latin typeface="Bookman Old Style" panose="02050604050505020204" pitchFamily="18" charset="0"/>
              </a:rPr>
              <a:t>, S. </a:t>
            </a:r>
            <a:r>
              <a:rPr lang="en-GB" sz="1000" dirty="0" err="1">
                <a:solidFill>
                  <a:schemeClr val="bg1">
                    <a:lumMod val="50000"/>
                  </a:schemeClr>
                </a:solidFill>
                <a:latin typeface="Bookman Old Style" panose="02050604050505020204" pitchFamily="18" charset="0"/>
              </a:rPr>
              <a:t>Horng</a:t>
            </a:r>
            <a:r>
              <a:rPr lang="en-GB" sz="1000" dirty="0">
                <a:solidFill>
                  <a:schemeClr val="bg1">
                    <a:lumMod val="50000"/>
                  </a:schemeClr>
                </a:solidFill>
                <a:latin typeface="Bookman Old Style" panose="02050604050505020204" pitchFamily="18" charset="0"/>
              </a:rPr>
              <a:t>, T. J. Pollard, S. Hao, B. Moody, B. Gow, and et al., Mimic-iv, a freely accessible electronic health record dataset, Scientific Data 10, 10.1038/s41597-022-01899-x (2023).</a:t>
            </a:r>
          </a:p>
          <a:p>
            <a:pPr algn="just"/>
            <a:r>
              <a:rPr lang="en-US" sz="1000" dirty="0">
                <a:solidFill>
                  <a:schemeClr val="bg1">
                    <a:lumMod val="50000"/>
                  </a:schemeClr>
                </a:solidFill>
                <a:latin typeface="Bookman Old Style" panose="02050604050505020204" pitchFamily="18" charset="0"/>
              </a:rPr>
              <a:t>Although the data is freely-available, ethics approval was sought for the project. See: Application ID: </a:t>
            </a:r>
            <a:r>
              <a:rPr lang="en-GB" sz="1000" b="0" i="0" dirty="0">
                <a:solidFill>
                  <a:schemeClr val="bg1">
                    <a:lumMod val="50000"/>
                  </a:schemeClr>
                </a:solidFill>
                <a:effectLst/>
                <a:latin typeface="Bookman Old Style" panose="02050604050505020204" pitchFamily="18" charset="0"/>
              </a:rPr>
              <a:t>2669275</a:t>
            </a:r>
          </a:p>
          <a:p>
            <a:pPr algn="just"/>
            <a:r>
              <a:rPr lang="en-GB" sz="1000" dirty="0">
                <a:solidFill>
                  <a:schemeClr val="bg1">
                    <a:lumMod val="50000"/>
                  </a:schemeClr>
                </a:solidFill>
                <a:latin typeface="Bookman Old Style" panose="02050604050505020204" pitchFamily="18" charset="0"/>
              </a:rPr>
              <a:t>Date of death (</a:t>
            </a:r>
            <a:r>
              <a:rPr lang="en-GB" sz="1000" dirty="0" err="1">
                <a:solidFill>
                  <a:schemeClr val="bg1">
                    <a:lumMod val="50000"/>
                  </a:schemeClr>
                </a:solidFill>
                <a:latin typeface="Bookman Old Style" panose="02050604050505020204" pitchFamily="18" charset="0"/>
              </a:rPr>
              <a:t>dod</a:t>
            </a:r>
            <a:r>
              <a:rPr lang="en-GB" sz="1000" dirty="0">
                <a:solidFill>
                  <a:schemeClr val="bg1">
                    <a:lumMod val="50000"/>
                  </a:schemeClr>
                </a:solidFill>
                <a:latin typeface="Bookman Old Style" panose="02050604050505020204" pitchFamily="18" charset="0"/>
              </a:rPr>
              <a:t>) for discharged patients is collected from state records if they died within 1 year of discharge. Otherwise, </a:t>
            </a:r>
            <a:r>
              <a:rPr lang="en-GB" sz="1000" dirty="0" err="1">
                <a:solidFill>
                  <a:schemeClr val="bg1">
                    <a:lumMod val="50000"/>
                  </a:schemeClr>
                </a:solidFill>
                <a:latin typeface="Bookman Old Style" panose="02050604050505020204" pitchFamily="18" charset="0"/>
              </a:rPr>
              <a:t>dod</a:t>
            </a:r>
            <a:r>
              <a:rPr lang="en-GB" sz="1000" dirty="0">
                <a:solidFill>
                  <a:schemeClr val="bg1">
                    <a:lumMod val="50000"/>
                  </a:schemeClr>
                </a:solidFill>
                <a:latin typeface="Bookman Old Style" panose="02050604050505020204" pitchFamily="18" charset="0"/>
              </a:rPr>
              <a:t> column is left blank (indicating censoring).</a:t>
            </a:r>
          </a:p>
          <a:p>
            <a:pPr algn="just"/>
            <a:r>
              <a:rPr lang="en-US" sz="1000" b="0" i="0" dirty="0">
                <a:solidFill>
                  <a:schemeClr val="bg1">
                    <a:lumMod val="50000"/>
                  </a:schemeClr>
                </a:solidFill>
                <a:effectLst/>
                <a:latin typeface="Bookman Old Style" panose="02050604050505020204" pitchFamily="18" charset="0"/>
              </a:rPr>
              <a:t>For the time-varying approach, patients need records across datasets and at least 10 time steps, reducing patient count compared to the time-invariant version.</a:t>
            </a:r>
            <a:endParaRPr lang="en-GB" sz="1000" dirty="0">
              <a:solidFill>
                <a:schemeClr val="bg1">
                  <a:lumMod val="50000"/>
                </a:schemeClr>
              </a:solidFill>
              <a:latin typeface="Bookman Old Style" panose="02050604050505020204" pitchFamily="18" charset="0"/>
            </a:endParaRPr>
          </a:p>
        </p:txBody>
      </p:sp>
      <p:sp>
        <p:nvSpPr>
          <p:cNvPr id="7" name="TextBox 6">
            <a:extLst>
              <a:ext uri="{FF2B5EF4-FFF2-40B4-BE49-F238E27FC236}">
                <a16:creationId xmlns:a16="http://schemas.microsoft.com/office/drawing/2014/main" id="{DEBFEAB8-B78F-C8C5-41AC-E4564E8A164E}"/>
              </a:ext>
            </a:extLst>
          </p:cNvPr>
          <p:cNvSpPr txBox="1"/>
          <p:nvPr/>
        </p:nvSpPr>
        <p:spPr>
          <a:xfrm>
            <a:off x="569119" y="1572833"/>
            <a:ext cx="11013281" cy="1569660"/>
          </a:xfrm>
          <a:prstGeom prst="rect">
            <a:avLst/>
          </a:prstGeom>
          <a:noFill/>
        </p:spPr>
        <p:txBody>
          <a:bodyPr wrap="square">
            <a:spAutoFit/>
          </a:bodyPr>
          <a:lstStyle/>
          <a:p>
            <a:pPr algn="just"/>
            <a:r>
              <a:rPr lang="en-US" sz="1600" dirty="0">
                <a:solidFill>
                  <a:schemeClr val="bg1"/>
                </a:solidFill>
                <a:latin typeface="Bookman Old Style" panose="02050604050505020204" pitchFamily="18" charset="0"/>
              </a:rPr>
              <a:t>The study uses the large publicly available database MIMIC-IV [7], which consists of critical care data from hospital and ICU admissions for almost 300,000 patients admitted to intensive care units at the Beth Israel Deaconess Medical Center (BIDMC). For a more thorough treatment of the data, see </a:t>
            </a:r>
            <a:r>
              <a:rPr lang="en-US" sz="1600" dirty="0">
                <a:solidFill>
                  <a:schemeClr val="bg1"/>
                </a:solidFill>
                <a:latin typeface="Bookman Old Style" panose="02050604050505020204" pitchFamily="18" charset="0"/>
                <a:hlinkClick r:id="rId2">
                  <a:extLst>
                    <a:ext uri="{A12FA001-AC4F-418D-AE19-62706E023703}">
                      <ahyp:hlinkClr xmlns:ahyp="http://schemas.microsoft.com/office/drawing/2018/hyperlinkcolor" val="tx"/>
                    </a:ext>
                  </a:extLst>
                </a:hlinkClick>
              </a:rPr>
              <a:t>MIMIC-IV website</a:t>
            </a:r>
            <a:r>
              <a:rPr lang="en-US" sz="1600" dirty="0">
                <a:solidFill>
                  <a:schemeClr val="bg1"/>
                </a:solidFill>
                <a:latin typeface="Bookman Old Style" panose="02050604050505020204" pitchFamily="18" charset="0"/>
              </a:rPr>
              <a:t>.</a:t>
            </a:r>
          </a:p>
          <a:p>
            <a:pPr algn="just"/>
            <a:endParaRPr lang="en-US" sz="1600" dirty="0">
              <a:solidFill>
                <a:schemeClr val="bg1"/>
              </a:solidFill>
              <a:latin typeface="Bookman Old Style" panose="02050604050505020204" pitchFamily="18" charset="0"/>
            </a:endParaRPr>
          </a:p>
          <a:p>
            <a:pPr algn="just"/>
            <a:r>
              <a:rPr lang="en-US" sz="1600" dirty="0">
                <a:solidFill>
                  <a:schemeClr val="bg1"/>
                </a:solidFill>
                <a:latin typeface="Bookman Old Style" panose="02050604050505020204" pitchFamily="18" charset="0"/>
              </a:rPr>
              <a:t>As per the maintainers’ recommendation (see: </a:t>
            </a:r>
            <a:r>
              <a:rPr lang="en-US" sz="1600" dirty="0" err="1">
                <a:solidFill>
                  <a:schemeClr val="bg1"/>
                </a:solidFill>
                <a:latin typeface="Bookman Old Style" panose="02050604050505020204" pitchFamily="18" charset="0"/>
                <a:hlinkClick r:id="rId3">
                  <a:extLst>
                    <a:ext uri="{A12FA001-AC4F-418D-AE19-62706E023703}">
                      <ahyp:hlinkClr xmlns:ahyp="http://schemas.microsoft.com/office/drawing/2018/hyperlinkcolor" val="tx"/>
                    </a:ext>
                  </a:extLst>
                </a:hlinkClick>
              </a:rPr>
              <a:t>github</a:t>
            </a:r>
            <a:r>
              <a:rPr lang="en-US" sz="1600" dirty="0">
                <a:solidFill>
                  <a:schemeClr val="bg1"/>
                </a:solidFill>
                <a:latin typeface="Bookman Old Style" panose="02050604050505020204" pitchFamily="18" charset="0"/>
              </a:rPr>
              <a:t>), the data was set up on a local </a:t>
            </a:r>
            <a:r>
              <a:rPr lang="en-US" sz="1600" dirty="0" err="1">
                <a:solidFill>
                  <a:schemeClr val="bg1"/>
                </a:solidFill>
                <a:latin typeface="Bookman Old Style" panose="02050604050505020204" pitchFamily="18" charset="0"/>
                <a:cs typeface="Courier New" panose="02070309020205020404" pitchFamily="49" charset="0"/>
              </a:rPr>
              <a:t>postgres</a:t>
            </a:r>
            <a:r>
              <a:rPr lang="en-US" sz="1600" dirty="0">
                <a:solidFill>
                  <a:schemeClr val="bg1"/>
                </a:solidFill>
                <a:latin typeface="Bookman Old Style" panose="02050604050505020204" pitchFamily="18" charset="0"/>
              </a:rPr>
              <a:t> server to allow fast querying through Python.</a:t>
            </a:r>
            <a:endParaRPr lang="en-US" sz="1600" b="0" i="0" dirty="0">
              <a:solidFill>
                <a:schemeClr val="bg1"/>
              </a:solidFill>
              <a:effectLst/>
              <a:latin typeface="Bookman Old Style" panose="02050604050505020204" pitchFamily="18" charset="0"/>
            </a:endParaRPr>
          </a:p>
        </p:txBody>
      </p:sp>
      <p:sp>
        <p:nvSpPr>
          <p:cNvPr id="9" name="TextBox 8">
            <a:extLst>
              <a:ext uri="{FF2B5EF4-FFF2-40B4-BE49-F238E27FC236}">
                <a16:creationId xmlns:a16="http://schemas.microsoft.com/office/drawing/2014/main" id="{273E63BF-4657-514C-3563-403961C1E28B}"/>
              </a:ext>
            </a:extLst>
          </p:cNvPr>
          <p:cNvSpPr txBox="1"/>
          <p:nvPr/>
        </p:nvSpPr>
        <p:spPr>
          <a:xfrm>
            <a:off x="566193" y="3923894"/>
            <a:ext cx="5913480" cy="1323439"/>
          </a:xfrm>
          <a:prstGeom prst="rect">
            <a:avLst/>
          </a:prstGeom>
          <a:noFill/>
        </p:spPr>
        <p:txBody>
          <a:bodyPr wrap="square">
            <a:spAutoFit/>
          </a:bodyPr>
          <a:lstStyle/>
          <a:p>
            <a:pPr algn="just"/>
            <a:r>
              <a:rPr lang="en-US" sz="1600" b="0" i="0" dirty="0">
                <a:solidFill>
                  <a:schemeClr val="bg1"/>
                </a:solidFill>
                <a:effectLst/>
                <a:latin typeface="Bookman Old Style" panose="02050604050505020204" pitchFamily="18" charset="0"/>
              </a:rPr>
              <a:t>This study explores two approaches: time-invariant and time-varying. Preprocessing is similar for both. Patients with Heart Failure ICD-10 codes are selected, including admission/discharge times, and static as well as time-varying covariates.</a:t>
            </a:r>
          </a:p>
        </p:txBody>
      </p:sp>
      <p:cxnSp>
        <p:nvCxnSpPr>
          <p:cNvPr id="11" name="Straight Arrow Connector 10">
            <a:extLst>
              <a:ext uri="{FF2B5EF4-FFF2-40B4-BE49-F238E27FC236}">
                <a16:creationId xmlns:a16="http://schemas.microsoft.com/office/drawing/2014/main" id="{8BC2BE89-EF3A-B6AC-0BED-52DED60B2821}"/>
              </a:ext>
            </a:extLst>
          </p:cNvPr>
          <p:cNvCxnSpPr/>
          <p:nvPr/>
        </p:nvCxnSpPr>
        <p:spPr>
          <a:xfrm flipV="1">
            <a:off x="7093009" y="3296320"/>
            <a:ext cx="0" cy="224135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0FA63C8-DEA6-F7C0-A7DB-2580C17B90F9}"/>
              </a:ext>
            </a:extLst>
          </p:cNvPr>
          <p:cNvCxnSpPr>
            <a:cxnSpLocks/>
          </p:cNvCxnSpPr>
          <p:nvPr/>
        </p:nvCxnSpPr>
        <p:spPr>
          <a:xfrm>
            <a:off x="7093009" y="5537677"/>
            <a:ext cx="4190288"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02F048-1A75-D807-0CF8-AC044B1C95A6}"/>
              </a:ext>
            </a:extLst>
          </p:cNvPr>
          <p:cNvCxnSpPr/>
          <p:nvPr/>
        </p:nvCxnSpPr>
        <p:spPr>
          <a:xfrm>
            <a:off x="7472161" y="3885586"/>
            <a:ext cx="1400628"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2C0F8A8-867B-EB5E-A808-E8BEF32CB58A}"/>
              </a:ext>
            </a:extLst>
          </p:cNvPr>
          <p:cNvCxnSpPr>
            <a:cxnSpLocks/>
          </p:cNvCxnSpPr>
          <p:nvPr/>
        </p:nvCxnSpPr>
        <p:spPr>
          <a:xfrm>
            <a:off x="8053869" y="4297656"/>
            <a:ext cx="168365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DF50900-6779-0A3E-EEF5-011B7672876F}"/>
              </a:ext>
            </a:extLst>
          </p:cNvPr>
          <p:cNvCxnSpPr>
            <a:cxnSpLocks/>
          </p:cNvCxnSpPr>
          <p:nvPr/>
        </p:nvCxnSpPr>
        <p:spPr>
          <a:xfrm>
            <a:off x="7654727" y="4948410"/>
            <a:ext cx="2743199" cy="0"/>
          </a:xfrm>
          <a:prstGeom prst="line">
            <a:avLst/>
          </a:prstGeom>
          <a:ln w="1905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3" name="Multiplication Sign 22">
            <a:extLst>
              <a:ext uri="{FF2B5EF4-FFF2-40B4-BE49-F238E27FC236}">
                <a16:creationId xmlns:a16="http://schemas.microsoft.com/office/drawing/2014/main" id="{E9F0BE54-557A-0236-3A1C-5E557FD01B43}"/>
              </a:ext>
            </a:extLst>
          </p:cNvPr>
          <p:cNvSpPr/>
          <p:nvPr/>
        </p:nvSpPr>
        <p:spPr>
          <a:xfrm flipV="1">
            <a:off x="8663928" y="3676498"/>
            <a:ext cx="419088" cy="419088"/>
          </a:xfrm>
          <a:prstGeom prst="mathMultiply">
            <a:avLst>
              <a:gd name="adj1" fmla="val 4328"/>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4" name="Multiplication Sign 23">
            <a:extLst>
              <a:ext uri="{FF2B5EF4-FFF2-40B4-BE49-F238E27FC236}">
                <a16:creationId xmlns:a16="http://schemas.microsoft.com/office/drawing/2014/main" id="{A0876B58-ECAF-0E99-BA8F-594B9492BCEA}"/>
              </a:ext>
            </a:extLst>
          </p:cNvPr>
          <p:cNvSpPr/>
          <p:nvPr/>
        </p:nvSpPr>
        <p:spPr>
          <a:xfrm flipV="1">
            <a:off x="9527542" y="4088112"/>
            <a:ext cx="419088" cy="419088"/>
          </a:xfrm>
          <a:prstGeom prst="mathMultiply">
            <a:avLst>
              <a:gd name="adj1" fmla="val 4328"/>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5" name="Oval 24">
            <a:extLst>
              <a:ext uri="{FF2B5EF4-FFF2-40B4-BE49-F238E27FC236}">
                <a16:creationId xmlns:a16="http://schemas.microsoft.com/office/drawing/2014/main" id="{96E9DEFC-DE61-1FD1-DA7B-D19C8DC6C30D}"/>
              </a:ext>
            </a:extLst>
          </p:cNvPr>
          <p:cNvSpPr/>
          <p:nvPr/>
        </p:nvSpPr>
        <p:spPr>
          <a:xfrm>
            <a:off x="10397926" y="4866971"/>
            <a:ext cx="162878" cy="162878"/>
          </a:xfrm>
          <a:prstGeom prst="ellipse">
            <a:avLst/>
          </a:prstGeom>
          <a:noFill/>
          <a:ln w="1905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4">
                  <a:lumMod val="60000"/>
                  <a:lumOff val="40000"/>
                </a:schemeClr>
              </a:solidFill>
            </a:endParaRPr>
          </a:p>
        </p:txBody>
      </p:sp>
      <p:sp>
        <p:nvSpPr>
          <p:cNvPr id="27" name="Rectangle 26">
            <a:extLst>
              <a:ext uri="{FF2B5EF4-FFF2-40B4-BE49-F238E27FC236}">
                <a16:creationId xmlns:a16="http://schemas.microsoft.com/office/drawing/2014/main" id="{92DBA0ED-CC79-FF25-3342-38D01D59AA66}"/>
              </a:ext>
            </a:extLst>
          </p:cNvPr>
          <p:cNvSpPr/>
          <p:nvPr/>
        </p:nvSpPr>
        <p:spPr>
          <a:xfrm>
            <a:off x="9264952" y="4146412"/>
            <a:ext cx="799141" cy="303619"/>
          </a:xfrm>
          <a:prstGeom prst="rect">
            <a:avLst/>
          </a:prstGeom>
          <a:noFill/>
          <a:ln w="3175">
            <a:solidFill>
              <a:schemeClr val="bg1"/>
            </a:solidFill>
            <a:prstDash val="lg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27">
            <a:extLst>
              <a:ext uri="{FF2B5EF4-FFF2-40B4-BE49-F238E27FC236}">
                <a16:creationId xmlns:a16="http://schemas.microsoft.com/office/drawing/2014/main" id="{089E2971-F2BB-9C82-134F-BAFC73D77780}"/>
              </a:ext>
            </a:extLst>
          </p:cNvPr>
          <p:cNvSpPr/>
          <p:nvPr/>
        </p:nvSpPr>
        <p:spPr>
          <a:xfrm>
            <a:off x="9693114" y="4812051"/>
            <a:ext cx="799141" cy="303619"/>
          </a:xfrm>
          <a:prstGeom prst="rect">
            <a:avLst/>
          </a:prstGeom>
          <a:noFill/>
          <a:ln w="3175">
            <a:solidFill>
              <a:schemeClr val="bg1"/>
            </a:solidFill>
            <a:prstDash val="lg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0" name="Straight Connector 29">
            <a:extLst>
              <a:ext uri="{FF2B5EF4-FFF2-40B4-BE49-F238E27FC236}">
                <a16:creationId xmlns:a16="http://schemas.microsoft.com/office/drawing/2014/main" id="{2F8EC778-0840-5BDF-BC49-2F2196ED7FB7}"/>
              </a:ext>
            </a:extLst>
          </p:cNvPr>
          <p:cNvCxnSpPr>
            <a:cxnSpLocks/>
          </p:cNvCxnSpPr>
          <p:nvPr/>
        </p:nvCxnSpPr>
        <p:spPr>
          <a:xfrm>
            <a:off x="9264952" y="4095586"/>
            <a:ext cx="0" cy="1514160"/>
          </a:xfrm>
          <a:prstGeom prst="line">
            <a:avLst/>
          </a:prstGeom>
          <a:ln w="3175">
            <a:solidFill>
              <a:schemeClr val="bg1">
                <a:lumMod val="95000"/>
              </a:schemeClr>
            </a:solidFill>
            <a:prstDash val="lgDash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9FB307D-A03D-80FC-707B-E7851E366252}"/>
              </a:ext>
            </a:extLst>
          </p:cNvPr>
          <p:cNvCxnSpPr>
            <a:cxnSpLocks/>
          </p:cNvCxnSpPr>
          <p:nvPr/>
        </p:nvCxnSpPr>
        <p:spPr>
          <a:xfrm>
            <a:off x="9693114" y="4758501"/>
            <a:ext cx="0" cy="851245"/>
          </a:xfrm>
          <a:prstGeom prst="line">
            <a:avLst/>
          </a:prstGeom>
          <a:ln w="3175">
            <a:solidFill>
              <a:schemeClr val="bg1">
                <a:lumMod val="95000"/>
              </a:schemeClr>
            </a:solidFill>
            <a:prstDash val="lgDashDot"/>
          </a:ln>
        </p:spPr>
        <p:style>
          <a:lnRef idx="1">
            <a:schemeClr val="accent1"/>
          </a:lnRef>
          <a:fillRef idx="0">
            <a:schemeClr val="accent1"/>
          </a:fillRef>
          <a:effectRef idx="0">
            <a:schemeClr val="accent1"/>
          </a:effectRef>
          <a:fontRef idx="minor">
            <a:schemeClr val="tx1"/>
          </a:fontRef>
        </p:style>
      </p:cxnSp>
      <p:sp>
        <p:nvSpPr>
          <p:cNvPr id="36" name="Arc 35">
            <a:extLst>
              <a:ext uri="{FF2B5EF4-FFF2-40B4-BE49-F238E27FC236}">
                <a16:creationId xmlns:a16="http://schemas.microsoft.com/office/drawing/2014/main" id="{AB05DD60-8680-FDD2-D57B-1870BE540E41}"/>
              </a:ext>
            </a:extLst>
          </p:cNvPr>
          <p:cNvSpPr/>
          <p:nvPr/>
        </p:nvSpPr>
        <p:spPr>
          <a:xfrm rot="16449086">
            <a:off x="9203047" y="2986779"/>
            <a:ext cx="1168391" cy="1748910"/>
          </a:xfrm>
          <a:custGeom>
            <a:avLst/>
            <a:gdLst>
              <a:gd name="connsiteX0" fmla="*/ 584195 w 1168391"/>
              <a:gd name="connsiteY0" fmla="*/ 0 h 1748910"/>
              <a:gd name="connsiteX1" fmla="*/ 1105876 w 1168391"/>
              <a:gd name="connsiteY1" fmla="*/ 480882 h 1748910"/>
              <a:gd name="connsiteX2" fmla="*/ 1158044 w 1168391"/>
              <a:gd name="connsiteY2" fmla="*/ 1038308 h 1748910"/>
              <a:gd name="connsiteX3" fmla="*/ 584196 w 1168391"/>
              <a:gd name="connsiteY3" fmla="*/ 874455 h 1748910"/>
              <a:gd name="connsiteX4" fmla="*/ 584195 w 1168391"/>
              <a:gd name="connsiteY4" fmla="*/ 0 h 1748910"/>
              <a:gd name="connsiteX0" fmla="*/ 584195 w 1168391"/>
              <a:gd name="connsiteY0" fmla="*/ 0 h 1748910"/>
              <a:gd name="connsiteX1" fmla="*/ 1105876 w 1168391"/>
              <a:gd name="connsiteY1" fmla="*/ 480882 h 1748910"/>
              <a:gd name="connsiteX2" fmla="*/ 1158044 w 1168391"/>
              <a:gd name="connsiteY2" fmla="*/ 1038308 h 1748910"/>
            </a:gdLst>
            <a:ahLst/>
            <a:cxnLst>
              <a:cxn ang="0">
                <a:pos x="connsiteX0" y="connsiteY0"/>
              </a:cxn>
              <a:cxn ang="0">
                <a:pos x="connsiteX1" y="connsiteY1"/>
              </a:cxn>
              <a:cxn ang="0">
                <a:pos x="connsiteX2" y="connsiteY2"/>
              </a:cxn>
            </a:cxnLst>
            <a:rect l="l" t="t" r="r" b="b"/>
            <a:pathLst>
              <a:path w="1168391" h="1748910" stroke="0" extrusionOk="0">
                <a:moveTo>
                  <a:pt x="584195" y="0"/>
                </a:moveTo>
                <a:cubicBezTo>
                  <a:pt x="839512" y="-14811"/>
                  <a:pt x="1032152" y="223236"/>
                  <a:pt x="1105876" y="480882"/>
                </a:cubicBezTo>
                <a:cubicBezTo>
                  <a:pt x="1179067" y="680138"/>
                  <a:pt x="1147978" y="846666"/>
                  <a:pt x="1158044" y="1038308"/>
                </a:cubicBezTo>
                <a:cubicBezTo>
                  <a:pt x="864529" y="1001579"/>
                  <a:pt x="758383" y="936594"/>
                  <a:pt x="584196" y="874455"/>
                </a:cubicBezTo>
                <a:cubicBezTo>
                  <a:pt x="583847" y="577450"/>
                  <a:pt x="581994" y="245223"/>
                  <a:pt x="584195" y="0"/>
                </a:cubicBezTo>
                <a:close/>
              </a:path>
              <a:path w="1168391" h="1748910" fill="none" extrusionOk="0">
                <a:moveTo>
                  <a:pt x="584195" y="0"/>
                </a:moveTo>
                <a:cubicBezTo>
                  <a:pt x="819848" y="2757"/>
                  <a:pt x="1012586" y="201110"/>
                  <a:pt x="1105876" y="480882"/>
                </a:cubicBezTo>
                <a:cubicBezTo>
                  <a:pt x="1166931" y="638732"/>
                  <a:pt x="1199629" y="852920"/>
                  <a:pt x="1158044" y="1038308"/>
                </a:cubicBezTo>
              </a:path>
              <a:path w="1168391" h="1748910" fill="none" stroke="0" extrusionOk="0">
                <a:moveTo>
                  <a:pt x="584195" y="0"/>
                </a:moveTo>
                <a:cubicBezTo>
                  <a:pt x="810304" y="7699"/>
                  <a:pt x="1026763" y="168566"/>
                  <a:pt x="1105876" y="480882"/>
                </a:cubicBezTo>
                <a:cubicBezTo>
                  <a:pt x="1175910" y="654544"/>
                  <a:pt x="1178206" y="821752"/>
                  <a:pt x="1158044" y="1038308"/>
                </a:cubicBezTo>
              </a:path>
            </a:pathLst>
          </a:custGeom>
          <a:ln>
            <a:solidFill>
              <a:schemeClr val="bg1"/>
            </a:solidFill>
            <a:prstDash val="lgDash"/>
            <a:extLst>
              <a:ext uri="{C807C97D-BFC1-408E-A445-0C87EB9F89A2}">
                <ask:lineSketchStyleProps xmlns:ask="http://schemas.microsoft.com/office/drawing/2018/sketchyshapes" sd="2693366876">
                  <a:prstGeom prst="arc">
                    <a:avLst>
                      <a:gd name="adj1" fmla="val 16200000"/>
                      <a:gd name="adj2" fmla="val 956152"/>
                    </a:avLst>
                  </a:prstGeom>
                  <ask:type>
                    <ask:lineSketchCurved/>
                  </ask:type>
                </ask:lineSketchStyleProps>
              </a:ext>
            </a:extLs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7" name="Arc 36">
            <a:extLst>
              <a:ext uri="{FF2B5EF4-FFF2-40B4-BE49-F238E27FC236}">
                <a16:creationId xmlns:a16="http://schemas.microsoft.com/office/drawing/2014/main" id="{F015627D-5B35-3B0E-098C-F4911960187D}"/>
              </a:ext>
            </a:extLst>
          </p:cNvPr>
          <p:cNvSpPr/>
          <p:nvPr/>
        </p:nvSpPr>
        <p:spPr>
          <a:xfrm rot="6422290">
            <a:off x="9193279" y="2926721"/>
            <a:ext cx="1168391" cy="1748910"/>
          </a:xfrm>
          <a:custGeom>
            <a:avLst/>
            <a:gdLst>
              <a:gd name="connsiteX0" fmla="*/ 584195 w 1168391"/>
              <a:gd name="connsiteY0" fmla="*/ 0 h 1748910"/>
              <a:gd name="connsiteX1" fmla="*/ 1064301 w 1168391"/>
              <a:gd name="connsiteY1" fmla="*/ 376241 h 1748910"/>
              <a:gd name="connsiteX2" fmla="*/ 584196 w 1168391"/>
              <a:gd name="connsiteY2" fmla="*/ 874455 h 1748910"/>
              <a:gd name="connsiteX3" fmla="*/ 584195 w 1168391"/>
              <a:gd name="connsiteY3" fmla="*/ 0 h 1748910"/>
              <a:gd name="connsiteX0" fmla="*/ 584195 w 1168391"/>
              <a:gd name="connsiteY0" fmla="*/ 0 h 1748910"/>
              <a:gd name="connsiteX1" fmla="*/ 1064301 w 1168391"/>
              <a:gd name="connsiteY1" fmla="*/ 376241 h 1748910"/>
            </a:gdLst>
            <a:ahLst/>
            <a:cxnLst>
              <a:cxn ang="0">
                <a:pos x="connsiteX0" y="connsiteY0"/>
              </a:cxn>
              <a:cxn ang="0">
                <a:pos x="connsiteX1" y="connsiteY1"/>
              </a:cxn>
            </a:cxnLst>
            <a:rect l="l" t="t" r="r" b="b"/>
            <a:pathLst>
              <a:path w="1168391" h="1748910" stroke="0" extrusionOk="0">
                <a:moveTo>
                  <a:pt x="584195" y="0"/>
                </a:moveTo>
                <a:cubicBezTo>
                  <a:pt x="806722" y="-13210"/>
                  <a:pt x="973122" y="166746"/>
                  <a:pt x="1064301" y="376241"/>
                </a:cubicBezTo>
                <a:cubicBezTo>
                  <a:pt x="879603" y="504921"/>
                  <a:pt x="687771" y="752427"/>
                  <a:pt x="584196" y="874455"/>
                </a:cubicBezTo>
                <a:cubicBezTo>
                  <a:pt x="573488" y="528762"/>
                  <a:pt x="599547" y="288054"/>
                  <a:pt x="584195" y="0"/>
                </a:cubicBezTo>
                <a:close/>
              </a:path>
              <a:path w="1168391" h="1748910" fill="none" extrusionOk="0">
                <a:moveTo>
                  <a:pt x="584195" y="0"/>
                </a:moveTo>
                <a:cubicBezTo>
                  <a:pt x="793676" y="25050"/>
                  <a:pt x="964803" y="132246"/>
                  <a:pt x="1064301" y="376241"/>
                </a:cubicBezTo>
              </a:path>
              <a:path w="1168391" h="1748910" fill="none" stroke="0" extrusionOk="0">
                <a:moveTo>
                  <a:pt x="584195" y="0"/>
                </a:moveTo>
                <a:cubicBezTo>
                  <a:pt x="775084" y="-10735"/>
                  <a:pt x="953171" y="98841"/>
                  <a:pt x="1064301" y="376241"/>
                </a:cubicBezTo>
              </a:path>
            </a:pathLst>
          </a:custGeom>
          <a:ln>
            <a:solidFill>
              <a:schemeClr val="bg1"/>
            </a:solidFill>
            <a:prstDash val="lgDash"/>
            <a:extLst>
              <a:ext uri="{C807C97D-BFC1-408E-A445-0C87EB9F89A2}">
                <ask:lineSketchStyleProps xmlns:ask="http://schemas.microsoft.com/office/drawing/2018/sketchyshapes" sd="2693366876">
                  <a:prstGeom prst="arc">
                    <a:avLst>
                      <a:gd name="adj1" fmla="val 16200000"/>
                      <a:gd name="adj2" fmla="val 18836378"/>
                    </a:avLst>
                  </a:prstGeom>
                  <ask:type>
                    <ask:lineSketchCurved/>
                  </ask:type>
                </ask:lineSketchStyleProps>
              </a:ext>
            </a:extLs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8" name="Arc 37">
            <a:extLst>
              <a:ext uri="{FF2B5EF4-FFF2-40B4-BE49-F238E27FC236}">
                <a16:creationId xmlns:a16="http://schemas.microsoft.com/office/drawing/2014/main" id="{DC78880D-B7AA-BC21-E8DF-8E5299A4D8AE}"/>
              </a:ext>
            </a:extLst>
          </p:cNvPr>
          <p:cNvSpPr/>
          <p:nvPr/>
        </p:nvSpPr>
        <p:spPr>
          <a:xfrm rot="21021629">
            <a:off x="10165308" y="4931642"/>
            <a:ext cx="1168391" cy="1748910"/>
          </a:xfrm>
          <a:custGeom>
            <a:avLst/>
            <a:gdLst>
              <a:gd name="connsiteX0" fmla="*/ 584195 w 1168391"/>
              <a:gd name="connsiteY0" fmla="*/ 0 h 1748910"/>
              <a:gd name="connsiteX1" fmla="*/ 974036 w 1168391"/>
              <a:gd name="connsiteY1" fmla="*/ 223180 h 1748910"/>
              <a:gd name="connsiteX2" fmla="*/ 584196 w 1168391"/>
              <a:gd name="connsiteY2" fmla="*/ 874455 h 1748910"/>
              <a:gd name="connsiteX3" fmla="*/ 584195 w 1168391"/>
              <a:gd name="connsiteY3" fmla="*/ 0 h 1748910"/>
              <a:gd name="connsiteX0" fmla="*/ 584195 w 1168391"/>
              <a:gd name="connsiteY0" fmla="*/ 0 h 1748910"/>
              <a:gd name="connsiteX1" fmla="*/ 974036 w 1168391"/>
              <a:gd name="connsiteY1" fmla="*/ 223180 h 1748910"/>
            </a:gdLst>
            <a:ahLst/>
            <a:cxnLst>
              <a:cxn ang="0">
                <a:pos x="connsiteX0" y="connsiteY0"/>
              </a:cxn>
              <a:cxn ang="0">
                <a:pos x="connsiteX1" y="connsiteY1"/>
              </a:cxn>
            </a:cxnLst>
            <a:rect l="l" t="t" r="r" b="b"/>
            <a:pathLst>
              <a:path w="1168391" h="1748910" stroke="0" extrusionOk="0">
                <a:moveTo>
                  <a:pt x="584195" y="0"/>
                </a:moveTo>
                <a:cubicBezTo>
                  <a:pt x="744575" y="-7043"/>
                  <a:pt x="880298" y="99007"/>
                  <a:pt x="974036" y="223180"/>
                </a:cubicBezTo>
                <a:cubicBezTo>
                  <a:pt x="929392" y="405994"/>
                  <a:pt x="810456" y="587848"/>
                  <a:pt x="584196" y="874455"/>
                </a:cubicBezTo>
                <a:cubicBezTo>
                  <a:pt x="573488" y="528762"/>
                  <a:pt x="599547" y="288054"/>
                  <a:pt x="584195" y="0"/>
                </a:cubicBezTo>
                <a:close/>
              </a:path>
              <a:path w="1168391" h="1748910" fill="none" extrusionOk="0">
                <a:moveTo>
                  <a:pt x="584195" y="0"/>
                </a:moveTo>
                <a:cubicBezTo>
                  <a:pt x="741641" y="18978"/>
                  <a:pt x="869069" y="77579"/>
                  <a:pt x="974036" y="223180"/>
                </a:cubicBezTo>
              </a:path>
              <a:path w="1168391" h="1748910" fill="none" stroke="0" extrusionOk="0">
                <a:moveTo>
                  <a:pt x="584195" y="0"/>
                </a:moveTo>
                <a:cubicBezTo>
                  <a:pt x="726420" y="-26088"/>
                  <a:pt x="866789" y="77526"/>
                  <a:pt x="974036" y="223180"/>
                </a:cubicBezTo>
              </a:path>
            </a:pathLst>
          </a:custGeom>
          <a:ln>
            <a:solidFill>
              <a:schemeClr val="bg1"/>
            </a:solidFill>
            <a:prstDash val="lgDash"/>
            <a:extLst>
              <a:ext uri="{C807C97D-BFC1-408E-A445-0C87EB9F89A2}">
                <ask:lineSketchStyleProps xmlns:ask="http://schemas.microsoft.com/office/drawing/2018/sketchyshapes" sd="2693366876">
                  <a:prstGeom prst="arc">
                    <a:avLst>
                      <a:gd name="adj1" fmla="val 16200000"/>
                      <a:gd name="adj2" fmla="val 18054239"/>
                    </a:avLst>
                  </a:prstGeom>
                  <ask:type>
                    <ask:lineSketchCurved/>
                  </ask:type>
                </ask:lineSketchStyleProps>
              </a:ext>
            </a:extLs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9" name="TextBox 38">
            <a:extLst>
              <a:ext uri="{FF2B5EF4-FFF2-40B4-BE49-F238E27FC236}">
                <a16:creationId xmlns:a16="http://schemas.microsoft.com/office/drawing/2014/main" id="{BDF29DE5-862E-B2FB-6EE9-1A28D62468F0}"/>
              </a:ext>
            </a:extLst>
          </p:cNvPr>
          <p:cNvSpPr txBox="1"/>
          <p:nvPr/>
        </p:nvSpPr>
        <p:spPr>
          <a:xfrm>
            <a:off x="9835491" y="3119037"/>
            <a:ext cx="1574804" cy="461665"/>
          </a:xfrm>
          <a:prstGeom prst="rect">
            <a:avLst/>
          </a:prstGeom>
          <a:noFill/>
        </p:spPr>
        <p:txBody>
          <a:bodyPr wrap="square" rtlCol="0">
            <a:spAutoFit/>
          </a:bodyPr>
          <a:lstStyle/>
          <a:p>
            <a:pPr algn="ctr"/>
            <a:r>
              <a:rPr lang="en-US" sz="1200" dirty="0">
                <a:solidFill>
                  <a:schemeClr val="bg1"/>
                </a:solidFill>
                <a:latin typeface="Ink Free" panose="03080402000500000000" pitchFamily="66" charset="0"/>
              </a:rPr>
              <a:t>In-hospital death (uncensored)</a:t>
            </a:r>
            <a:endParaRPr lang="en-GB" sz="1200" dirty="0">
              <a:solidFill>
                <a:schemeClr val="bg1"/>
              </a:solidFill>
              <a:latin typeface="Ink Free" panose="03080402000500000000" pitchFamily="66" charset="0"/>
            </a:endParaRPr>
          </a:p>
        </p:txBody>
      </p:sp>
      <p:sp>
        <p:nvSpPr>
          <p:cNvPr id="40" name="TextBox 39">
            <a:extLst>
              <a:ext uri="{FF2B5EF4-FFF2-40B4-BE49-F238E27FC236}">
                <a16:creationId xmlns:a16="http://schemas.microsoft.com/office/drawing/2014/main" id="{3E9CC21D-17E6-33FD-13ED-A2DC0A42C873}"/>
              </a:ext>
            </a:extLst>
          </p:cNvPr>
          <p:cNvSpPr txBox="1"/>
          <p:nvPr/>
        </p:nvSpPr>
        <p:spPr>
          <a:xfrm>
            <a:off x="10025984" y="3661298"/>
            <a:ext cx="1574804" cy="461665"/>
          </a:xfrm>
          <a:prstGeom prst="rect">
            <a:avLst/>
          </a:prstGeom>
          <a:noFill/>
        </p:spPr>
        <p:txBody>
          <a:bodyPr wrap="square" rtlCol="0">
            <a:spAutoFit/>
          </a:bodyPr>
          <a:lstStyle/>
          <a:p>
            <a:pPr algn="ctr"/>
            <a:r>
              <a:rPr lang="en-US" sz="1200" dirty="0">
                <a:solidFill>
                  <a:schemeClr val="bg1"/>
                </a:solidFill>
                <a:latin typeface="Ink Free" panose="03080402000500000000" pitchFamily="66" charset="0"/>
              </a:rPr>
              <a:t>Out-of-hospital death (uncensored)</a:t>
            </a:r>
            <a:endParaRPr lang="en-GB" sz="1200" dirty="0">
              <a:solidFill>
                <a:schemeClr val="bg1"/>
              </a:solidFill>
              <a:latin typeface="Ink Free" panose="03080402000500000000" pitchFamily="66" charset="0"/>
            </a:endParaRPr>
          </a:p>
        </p:txBody>
      </p:sp>
      <p:sp>
        <p:nvSpPr>
          <p:cNvPr id="41" name="TextBox 40">
            <a:extLst>
              <a:ext uri="{FF2B5EF4-FFF2-40B4-BE49-F238E27FC236}">
                <a16:creationId xmlns:a16="http://schemas.microsoft.com/office/drawing/2014/main" id="{E4BD804D-C0E9-0586-50CA-8C99AE93F0AF}"/>
              </a:ext>
            </a:extLst>
          </p:cNvPr>
          <p:cNvSpPr txBox="1"/>
          <p:nvPr/>
        </p:nvSpPr>
        <p:spPr>
          <a:xfrm>
            <a:off x="10112036" y="5076012"/>
            <a:ext cx="1574804" cy="461665"/>
          </a:xfrm>
          <a:prstGeom prst="rect">
            <a:avLst/>
          </a:prstGeom>
          <a:noFill/>
        </p:spPr>
        <p:txBody>
          <a:bodyPr wrap="square" rtlCol="0">
            <a:spAutoFit/>
          </a:bodyPr>
          <a:lstStyle/>
          <a:p>
            <a:pPr algn="ctr"/>
            <a:r>
              <a:rPr lang="en-US" sz="1200" dirty="0">
                <a:solidFill>
                  <a:schemeClr val="bg1"/>
                </a:solidFill>
                <a:latin typeface="Ink Free" panose="03080402000500000000" pitchFamily="66" charset="0"/>
              </a:rPr>
              <a:t>Out-of-hospital death (censored)</a:t>
            </a:r>
            <a:endParaRPr lang="en-GB" sz="1200" dirty="0">
              <a:solidFill>
                <a:schemeClr val="bg1"/>
              </a:solidFill>
              <a:latin typeface="Ink Free" panose="03080402000500000000" pitchFamily="66" charset="0"/>
            </a:endParaRPr>
          </a:p>
        </p:txBody>
      </p:sp>
      <p:cxnSp>
        <p:nvCxnSpPr>
          <p:cNvPr id="42" name="Straight Connector 41">
            <a:extLst>
              <a:ext uri="{FF2B5EF4-FFF2-40B4-BE49-F238E27FC236}">
                <a16:creationId xmlns:a16="http://schemas.microsoft.com/office/drawing/2014/main" id="{148DB70E-ED42-8127-4455-E5544428176A}"/>
              </a:ext>
            </a:extLst>
          </p:cNvPr>
          <p:cNvCxnSpPr>
            <a:cxnSpLocks/>
          </p:cNvCxnSpPr>
          <p:nvPr/>
        </p:nvCxnSpPr>
        <p:spPr>
          <a:xfrm>
            <a:off x="7472756" y="3885586"/>
            <a:ext cx="0" cy="1724160"/>
          </a:xfrm>
          <a:prstGeom prst="line">
            <a:avLst/>
          </a:prstGeom>
          <a:ln w="3175">
            <a:solidFill>
              <a:schemeClr val="bg1">
                <a:lumMod val="95000"/>
              </a:schemeClr>
            </a:solidFill>
            <a:prstDash val="lgDash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377C2EA-AAB0-E03D-DE24-97CD47649760}"/>
              </a:ext>
            </a:extLst>
          </p:cNvPr>
          <p:cNvCxnSpPr>
            <a:cxnSpLocks/>
          </p:cNvCxnSpPr>
          <p:nvPr/>
        </p:nvCxnSpPr>
        <p:spPr>
          <a:xfrm>
            <a:off x="7654727" y="4948410"/>
            <a:ext cx="0" cy="661336"/>
          </a:xfrm>
          <a:prstGeom prst="line">
            <a:avLst/>
          </a:prstGeom>
          <a:ln w="3175">
            <a:solidFill>
              <a:schemeClr val="bg1">
                <a:lumMod val="95000"/>
              </a:schemeClr>
            </a:solidFill>
            <a:prstDash val="lgDash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54516AC1-5C0E-F348-BEBA-276F97C8FDB9}"/>
              </a:ext>
            </a:extLst>
          </p:cNvPr>
          <p:cNvCxnSpPr>
            <a:cxnSpLocks/>
          </p:cNvCxnSpPr>
          <p:nvPr/>
        </p:nvCxnSpPr>
        <p:spPr>
          <a:xfrm>
            <a:off x="8053869" y="4297656"/>
            <a:ext cx="0" cy="1312090"/>
          </a:xfrm>
          <a:prstGeom prst="line">
            <a:avLst/>
          </a:prstGeom>
          <a:ln w="3175">
            <a:solidFill>
              <a:schemeClr val="bg1">
                <a:lumMod val="95000"/>
              </a:schemeClr>
            </a:solidFill>
            <a:prstDash val="lgDashDot"/>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4D38F8ED-58B2-9EED-5B2D-0AF85B85BDA4}"/>
              </a:ext>
            </a:extLst>
          </p:cNvPr>
          <p:cNvCxnSpPr>
            <a:cxnSpLocks/>
          </p:cNvCxnSpPr>
          <p:nvPr/>
        </p:nvCxnSpPr>
        <p:spPr>
          <a:xfrm>
            <a:off x="9264952" y="4079086"/>
            <a:ext cx="799141" cy="0"/>
          </a:xfrm>
          <a:prstGeom prst="straightConnector1">
            <a:avLst/>
          </a:prstGeom>
          <a:ln>
            <a:solidFill>
              <a:schemeClr val="bg1">
                <a:lumMod val="9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04696016-5C81-7892-ADE1-9F419EF8096C}"/>
              </a:ext>
            </a:extLst>
          </p:cNvPr>
          <p:cNvCxnSpPr>
            <a:cxnSpLocks/>
          </p:cNvCxnSpPr>
          <p:nvPr/>
        </p:nvCxnSpPr>
        <p:spPr>
          <a:xfrm>
            <a:off x="9693114" y="4720436"/>
            <a:ext cx="799141" cy="0"/>
          </a:xfrm>
          <a:prstGeom prst="straightConnector1">
            <a:avLst/>
          </a:prstGeom>
          <a:ln>
            <a:solidFill>
              <a:schemeClr val="bg1">
                <a:lumMod val="9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4C5D9D45-327E-887C-568C-C9B76FB56A00}"/>
              </a:ext>
            </a:extLst>
          </p:cNvPr>
          <p:cNvSpPr txBox="1"/>
          <p:nvPr/>
        </p:nvSpPr>
        <p:spPr>
          <a:xfrm>
            <a:off x="9162384" y="3737498"/>
            <a:ext cx="1009650" cy="430887"/>
          </a:xfrm>
          <a:prstGeom prst="rect">
            <a:avLst/>
          </a:prstGeom>
          <a:noFill/>
        </p:spPr>
        <p:txBody>
          <a:bodyPr wrap="square" rtlCol="0">
            <a:spAutoFit/>
          </a:bodyPr>
          <a:lstStyle/>
          <a:p>
            <a:pPr algn="ctr"/>
            <a:r>
              <a:rPr lang="en-US" sz="1050" dirty="0">
                <a:solidFill>
                  <a:schemeClr val="bg1"/>
                </a:solidFill>
                <a:latin typeface="Ink Free" panose="03080402000500000000" pitchFamily="66" charset="0"/>
              </a:rPr>
              <a:t>1 year since discharge</a:t>
            </a:r>
            <a:endParaRPr lang="en-GB" sz="1050" dirty="0">
              <a:solidFill>
                <a:schemeClr val="bg1"/>
              </a:solidFill>
              <a:latin typeface="Ink Free" panose="03080402000500000000" pitchFamily="66" charset="0"/>
            </a:endParaRPr>
          </a:p>
        </p:txBody>
      </p:sp>
      <p:sp>
        <p:nvSpPr>
          <p:cNvPr id="55" name="TextBox 54">
            <a:extLst>
              <a:ext uri="{FF2B5EF4-FFF2-40B4-BE49-F238E27FC236}">
                <a16:creationId xmlns:a16="http://schemas.microsoft.com/office/drawing/2014/main" id="{4E2C6470-5470-0860-413F-118740E68262}"/>
              </a:ext>
            </a:extLst>
          </p:cNvPr>
          <p:cNvSpPr txBox="1"/>
          <p:nvPr/>
        </p:nvSpPr>
        <p:spPr>
          <a:xfrm>
            <a:off x="9598945" y="4377838"/>
            <a:ext cx="1009650" cy="430887"/>
          </a:xfrm>
          <a:prstGeom prst="rect">
            <a:avLst/>
          </a:prstGeom>
          <a:noFill/>
        </p:spPr>
        <p:txBody>
          <a:bodyPr wrap="square" rtlCol="0">
            <a:spAutoFit/>
          </a:bodyPr>
          <a:lstStyle/>
          <a:p>
            <a:pPr algn="ctr"/>
            <a:r>
              <a:rPr lang="en-US" sz="1050" dirty="0">
                <a:solidFill>
                  <a:schemeClr val="bg1"/>
                </a:solidFill>
                <a:latin typeface="Ink Free" panose="03080402000500000000" pitchFamily="66" charset="0"/>
              </a:rPr>
              <a:t>1 year since discharge</a:t>
            </a:r>
            <a:endParaRPr lang="en-GB" sz="1050" dirty="0">
              <a:solidFill>
                <a:schemeClr val="bg1"/>
              </a:solidFill>
              <a:latin typeface="Ink Free" panose="03080402000500000000" pitchFamily="66" charset="0"/>
            </a:endParaRPr>
          </a:p>
        </p:txBody>
      </p:sp>
      <p:sp>
        <p:nvSpPr>
          <p:cNvPr id="56" name="TextBox 55">
            <a:extLst>
              <a:ext uri="{FF2B5EF4-FFF2-40B4-BE49-F238E27FC236}">
                <a16:creationId xmlns:a16="http://schemas.microsoft.com/office/drawing/2014/main" id="{8D5A1DA9-D740-F13E-4502-967591FBD359}"/>
              </a:ext>
            </a:extLst>
          </p:cNvPr>
          <p:cNvSpPr txBox="1"/>
          <p:nvPr/>
        </p:nvSpPr>
        <p:spPr>
          <a:xfrm>
            <a:off x="8763216" y="5541033"/>
            <a:ext cx="1009650" cy="253916"/>
          </a:xfrm>
          <a:prstGeom prst="rect">
            <a:avLst/>
          </a:prstGeom>
          <a:noFill/>
        </p:spPr>
        <p:txBody>
          <a:bodyPr wrap="square" rtlCol="0">
            <a:spAutoFit/>
          </a:bodyPr>
          <a:lstStyle/>
          <a:p>
            <a:pPr algn="ctr"/>
            <a:r>
              <a:rPr lang="en-US" sz="1050" dirty="0">
                <a:solidFill>
                  <a:schemeClr val="bg1"/>
                </a:solidFill>
                <a:latin typeface="Ink Free" panose="03080402000500000000" pitchFamily="66" charset="0"/>
              </a:rPr>
              <a:t>Timeline</a:t>
            </a:r>
            <a:endParaRPr lang="en-GB" sz="1050" dirty="0">
              <a:solidFill>
                <a:schemeClr val="bg1"/>
              </a:solidFill>
              <a:latin typeface="Ink Free" panose="03080402000500000000" pitchFamily="66" charset="0"/>
            </a:endParaRPr>
          </a:p>
        </p:txBody>
      </p:sp>
      <p:sp>
        <p:nvSpPr>
          <p:cNvPr id="57" name="TextBox 56">
            <a:extLst>
              <a:ext uri="{FF2B5EF4-FFF2-40B4-BE49-F238E27FC236}">
                <a16:creationId xmlns:a16="http://schemas.microsoft.com/office/drawing/2014/main" id="{45A816CE-DEBD-0C2B-F4A2-0624EE667194}"/>
              </a:ext>
            </a:extLst>
          </p:cNvPr>
          <p:cNvSpPr txBox="1"/>
          <p:nvPr/>
        </p:nvSpPr>
        <p:spPr>
          <a:xfrm rot="16200000">
            <a:off x="6299002" y="4310547"/>
            <a:ext cx="1356328" cy="253916"/>
          </a:xfrm>
          <a:prstGeom prst="rect">
            <a:avLst/>
          </a:prstGeom>
          <a:noFill/>
        </p:spPr>
        <p:txBody>
          <a:bodyPr wrap="square" rtlCol="0">
            <a:spAutoFit/>
          </a:bodyPr>
          <a:lstStyle/>
          <a:p>
            <a:pPr algn="ctr"/>
            <a:r>
              <a:rPr lang="en-US" sz="1050" dirty="0">
                <a:solidFill>
                  <a:schemeClr val="bg1"/>
                </a:solidFill>
                <a:latin typeface="Ink Free" panose="03080402000500000000" pitchFamily="66" charset="0"/>
              </a:rPr>
              <a:t>Patient journeys</a:t>
            </a:r>
            <a:endParaRPr lang="en-GB" sz="1050" dirty="0">
              <a:solidFill>
                <a:schemeClr val="bg1"/>
              </a:solidFill>
              <a:latin typeface="Ink Free" panose="03080402000500000000" pitchFamily="66" charset="0"/>
            </a:endParaRPr>
          </a:p>
        </p:txBody>
      </p:sp>
      <p:cxnSp>
        <p:nvCxnSpPr>
          <p:cNvPr id="6" name="Straight Connector 5">
            <a:extLst>
              <a:ext uri="{FF2B5EF4-FFF2-40B4-BE49-F238E27FC236}">
                <a16:creationId xmlns:a16="http://schemas.microsoft.com/office/drawing/2014/main" id="{239E88F2-91B0-B4BF-BB09-4B9F28803DFC}"/>
              </a:ext>
            </a:extLst>
          </p:cNvPr>
          <p:cNvCxnSpPr>
            <a:cxnSpLocks/>
          </p:cNvCxnSpPr>
          <p:nvPr/>
        </p:nvCxnSpPr>
        <p:spPr>
          <a:xfrm>
            <a:off x="658894" y="5912099"/>
            <a:ext cx="1092350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7202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725062-F380-C772-0084-0A280BF5775E}"/>
              </a:ext>
            </a:extLst>
          </p:cNvPr>
          <p:cNvSpPr txBox="1"/>
          <p:nvPr/>
        </p:nvSpPr>
        <p:spPr>
          <a:xfrm>
            <a:off x="547141" y="520597"/>
            <a:ext cx="8881672" cy="584775"/>
          </a:xfrm>
          <a:prstGeom prst="rect">
            <a:avLst/>
          </a:prstGeom>
          <a:noFill/>
        </p:spPr>
        <p:txBody>
          <a:bodyPr wrap="square" rtlCol="0">
            <a:spAutoFit/>
          </a:bodyPr>
          <a:lstStyle/>
          <a:p>
            <a:r>
              <a:rPr lang="en-US" sz="3200" u="sng" dirty="0">
                <a:solidFill>
                  <a:schemeClr val="bg1"/>
                </a:solidFill>
                <a:latin typeface="Bookman Old Style" panose="02050604050505020204" pitchFamily="18" charset="0"/>
              </a:rPr>
              <a:t>Experimental Design - I</a:t>
            </a:r>
          </a:p>
        </p:txBody>
      </p:sp>
      <p:cxnSp>
        <p:nvCxnSpPr>
          <p:cNvPr id="4" name="Straight Connector 3">
            <a:extLst>
              <a:ext uri="{FF2B5EF4-FFF2-40B4-BE49-F238E27FC236}">
                <a16:creationId xmlns:a16="http://schemas.microsoft.com/office/drawing/2014/main" id="{C987F041-CA88-453A-B833-B01CB27FB6D2}"/>
              </a:ext>
            </a:extLst>
          </p:cNvPr>
          <p:cNvCxnSpPr>
            <a:cxnSpLocks/>
          </p:cNvCxnSpPr>
          <p:nvPr/>
        </p:nvCxnSpPr>
        <p:spPr>
          <a:xfrm>
            <a:off x="658894" y="6271025"/>
            <a:ext cx="1092350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C204DAE-4C9B-6210-AF9E-20B78B7971A3}"/>
              </a:ext>
            </a:extLst>
          </p:cNvPr>
          <p:cNvSpPr txBox="1"/>
          <p:nvPr/>
        </p:nvSpPr>
        <p:spPr>
          <a:xfrm>
            <a:off x="1613670" y="1444648"/>
            <a:ext cx="1686971" cy="338554"/>
          </a:xfrm>
          <a:prstGeom prst="rect">
            <a:avLst/>
          </a:prstGeom>
          <a:noFill/>
        </p:spPr>
        <p:txBody>
          <a:bodyPr wrap="square">
            <a:spAutoFit/>
          </a:bodyPr>
          <a:lstStyle/>
          <a:p>
            <a:pPr algn="just"/>
            <a:r>
              <a:rPr lang="en-US" sz="1600" dirty="0">
                <a:solidFill>
                  <a:schemeClr val="bg1"/>
                </a:solidFill>
                <a:latin typeface="Bookman Old Style" panose="02050604050505020204" pitchFamily="18" charset="0"/>
              </a:rPr>
              <a:t>Time-Invariant</a:t>
            </a:r>
            <a:endParaRPr lang="en-US" sz="1600" b="0" i="0" dirty="0">
              <a:solidFill>
                <a:schemeClr val="bg1"/>
              </a:solidFill>
              <a:effectLst/>
              <a:latin typeface="Bookman Old Style" panose="02050604050505020204" pitchFamily="18" charset="0"/>
            </a:endParaRPr>
          </a:p>
        </p:txBody>
      </p:sp>
      <p:sp>
        <p:nvSpPr>
          <p:cNvPr id="7" name="TextBox 6">
            <a:extLst>
              <a:ext uri="{FF2B5EF4-FFF2-40B4-BE49-F238E27FC236}">
                <a16:creationId xmlns:a16="http://schemas.microsoft.com/office/drawing/2014/main" id="{8618FE8A-CC39-9407-4265-8FD10644B4D9}"/>
              </a:ext>
            </a:extLst>
          </p:cNvPr>
          <p:cNvSpPr txBox="1"/>
          <p:nvPr/>
        </p:nvSpPr>
        <p:spPr>
          <a:xfrm>
            <a:off x="6969919" y="1444648"/>
            <a:ext cx="1686971" cy="338554"/>
          </a:xfrm>
          <a:prstGeom prst="rect">
            <a:avLst/>
          </a:prstGeom>
          <a:noFill/>
        </p:spPr>
        <p:txBody>
          <a:bodyPr wrap="square">
            <a:spAutoFit/>
          </a:bodyPr>
          <a:lstStyle/>
          <a:p>
            <a:pPr algn="just"/>
            <a:r>
              <a:rPr lang="en-US" sz="1600" dirty="0">
                <a:solidFill>
                  <a:schemeClr val="bg1"/>
                </a:solidFill>
                <a:latin typeface="Bookman Old Style" panose="02050604050505020204" pitchFamily="18" charset="0"/>
              </a:rPr>
              <a:t>Time-Variant</a:t>
            </a:r>
            <a:endParaRPr lang="en-US" sz="1600" b="0" i="0" dirty="0">
              <a:solidFill>
                <a:schemeClr val="bg1"/>
              </a:solidFill>
              <a:effectLst/>
              <a:latin typeface="Bookman Old Style" panose="02050604050505020204" pitchFamily="18" charset="0"/>
            </a:endParaRPr>
          </a:p>
        </p:txBody>
      </p:sp>
      <p:grpSp>
        <p:nvGrpSpPr>
          <p:cNvPr id="284" name="Group 283">
            <a:extLst>
              <a:ext uri="{FF2B5EF4-FFF2-40B4-BE49-F238E27FC236}">
                <a16:creationId xmlns:a16="http://schemas.microsoft.com/office/drawing/2014/main" id="{4008D3EF-6C34-C178-C4D9-3F0CDC698D68}"/>
              </a:ext>
            </a:extLst>
          </p:cNvPr>
          <p:cNvGrpSpPr/>
          <p:nvPr/>
        </p:nvGrpSpPr>
        <p:grpSpPr>
          <a:xfrm>
            <a:off x="651050" y="2387061"/>
            <a:ext cx="3318852" cy="1861551"/>
            <a:chOff x="651050" y="2515246"/>
            <a:chExt cx="3318852" cy="1861551"/>
          </a:xfrm>
        </p:grpSpPr>
        <p:grpSp>
          <p:nvGrpSpPr>
            <p:cNvPr id="167" name="Group 166">
              <a:extLst>
                <a:ext uri="{FF2B5EF4-FFF2-40B4-BE49-F238E27FC236}">
                  <a16:creationId xmlns:a16="http://schemas.microsoft.com/office/drawing/2014/main" id="{3E5BD6DD-E75A-37F2-C0A5-899D5DE0C07A}"/>
                </a:ext>
              </a:extLst>
            </p:cNvPr>
            <p:cNvGrpSpPr/>
            <p:nvPr/>
          </p:nvGrpSpPr>
          <p:grpSpPr>
            <a:xfrm>
              <a:off x="1392897" y="2515246"/>
              <a:ext cx="2138421" cy="1723052"/>
              <a:chOff x="1015526" y="2507989"/>
              <a:chExt cx="2138421" cy="1723052"/>
            </a:xfrm>
          </p:grpSpPr>
          <p:grpSp>
            <p:nvGrpSpPr>
              <p:cNvPr id="16" name="Group 15">
                <a:extLst>
                  <a:ext uri="{FF2B5EF4-FFF2-40B4-BE49-F238E27FC236}">
                    <a16:creationId xmlns:a16="http://schemas.microsoft.com/office/drawing/2014/main" id="{0FA689F5-8238-B8C4-AD76-E10D20D963B4}"/>
                  </a:ext>
                </a:extLst>
              </p:cNvPr>
              <p:cNvGrpSpPr/>
              <p:nvPr/>
            </p:nvGrpSpPr>
            <p:grpSpPr>
              <a:xfrm>
                <a:off x="1015526" y="2507989"/>
                <a:ext cx="196554" cy="1723052"/>
                <a:chOff x="863126" y="2290274"/>
                <a:chExt cx="196554" cy="1723052"/>
              </a:xfrm>
            </p:grpSpPr>
            <p:sp>
              <p:nvSpPr>
                <p:cNvPr id="8" name="Oval 7">
                  <a:extLst>
                    <a:ext uri="{FF2B5EF4-FFF2-40B4-BE49-F238E27FC236}">
                      <a16:creationId xmlns:a16="http://schemas.microsoft.com/office/drawing/2014/main" id="{4D5A1CD0-94A0-75CE-F5A8-61C43679E04F}"/>
                    </a:ext>
                  </a:extLst>
                </p:cNvPr>
                <p:cNvSpPr/>
                <p:nvPr/>
              </p:nvSpPr>
              <p:spPr>
                <a:xfrm>
                  <a:off x="863126" y="2290274"/>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DA5518C0-2B22-3325-CB80-4F618306DF99}"/>
                    </a:ext>
                  </a:extLst>
                </p:cNvPr>
                <p:cNvSpPr/>
                <p:nvPr/>
              </p:nvSpPr>
              <p:spPr>
                <a:xfrm>
                  <a:off x="863126" y="2604599"/>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8B82EB82-E86C-FE5D-FC12-CAD3BFC0B71D}"/>
                    </a:ext>
                  </a:extLst>
                </p:cNvPr>
                <p:cNvSpPr/>
                <p:nvPr/>
              </p:nvSpPr>
              <p:spPr>
                <a:xfrm>
                  <a:off x="863126" y="2918924"/>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86E897BB-45A3-F120-83C1-8F768F369623}"/>
                    </a:ext>
                  </a:extLst>
                </p:cNvPr>
                <p:cNvSpPr/>
                <p:nvPr/>
              </p:nvSpPr>
              <p:spPr>
                <a:xfrm>
                  <a:off x="863126" y="3816772"/>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a:extLst>
                    <a:ext uri="{FF2B5EF4-FFF2-40B4-BE49-F238E27FC236}">
                      <a16:creationId xmlns:a16="http://schemas.microsoft.com/office/drawing/2014/main" id="{FAC8BBE2-F041-CF88-210C-D3D600CF1097}"/>
                    </a:ext>
                  </a:extLst>
                </p:cNvPr>
                <p:cNvSpPr txBox="1"/>
                <p:nvPr/>
              </p:nvSpPr>
              <p:spPr>
                <a:xfrm>
                  <a:off x="915684" y="3166043"/>
                  <a:ext cx="45719" cy="600164"/>
                </a:xfrm>
                <a:prstGeom prst="rect">
                  <a:avLst/>
                </a:prstGeom>
                <a:noFill/>
              </p:spPr>
              <p:txBody>
                <a:bodyPr wrap="square" rtlCol="0">
                  <a:spAutoFit/>
                </a:bodyPr>
                <a:lstStyle/>
                <a:p>
                  <a:r>
                    <a:rPr lang="en-US" sz="1100" dirty="0">
                      <a:solidFill>
                        <a:schemeClr val="bg1"/>
                      </a:solidFill>
                    </a:rPr>
                    <a:t>...</a:t>
                  </a:r>
                  <a:endParaRPr lang="en-GB" sz="1100" dirty="0">
                    <a:solidFill>
                      <a:schemeClr val="bg1"/>
                    </a:solidFill>
                  </a:endParaRPr>
                </a:p>
              </p:txBody>
            </p:sp>
          </p:grpSp>
          <p:grpSp>
            <p:nvGrpSpPr>
              <p:cNvPr id="49" name="Group 48">
                <a:extLst>
                  <a:ext uri="{FF2B5EF4-FFF2-40B4-BE49-F238E27FC236}">
                    <a16:creationId xmlns:a16="http://schemas.microsoft.com/office/drawing/2014/main" id="{1D60110C-CED0-E5C8-2DE6-8CC483EFAAAB}"/>
                  </a:ext>
                </a:extLst>
              </p:cNvPr>
              <p:cNvGrpSpPr/>
              <p:nvPr/>
            </p:nvGrpSpPr>
            <p:grpSpPr>
              <a:xfrm>
                <a:off x="1680916" y="2666936"/>
                <a:ext cx="196554" cy="1332513"/>
                <a:chOff x="1690441" y="2507989"/>
                <a:chExt cx="196554" cy="1332513"/>
              </a:xfrm>
            </p:grpSpPr>
            <p:sp>
              <p:nvSpPr>
                <p:cNvPr id="24" name="Oval 23">
                  <a:extLst>
                    <a:ext uri="{FF2B5EF4-FFF2-40B4-BE49-F238E27FC236}">
                      <a16:creationId xmlns:a16="http://schemas.microsoft.com/office/drawing/2014/main" id="{8A90A164-2C8D-1E26-0A65-ABABE16FBB0D}"/>
                    </a:ext>
                  </a:extLst>
                </p:cNvPr>
                <p:cNvSpPr/>
                <p:nvPr/>
              </p:nvSpPr>
              <p:spPr>
                <a:xfrm>
                  <a:off x="1690441" y="2507989"/>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Oval 24">
                  <a:extLst>
                    <a:ext uri="{FF2B5EF4-FFF2-40B4-BE49-F238E27FC236}">
                      <a16:creationId xmlns:a16="http://schemas.microsoft.com/office/drawing/2014/main" id="{55B5349A-6A51-C26D-4A12-7D49C9144135}"/>
                    </a:ext>
                  </a:extLst>
                </p:cNvPr>
                <p:cNvSpPr/>
                <p:nvPr/>
              </p:nvSpPr>
              <p:spPr>
                <a:xfrm>
                  <a:off x="1690441" y="2822314"/>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a:extLst>
                    <a:ext uri="{FF2B5EF4-FFF2-40B4-BE49-F238E27FC236}">
                      <a16:creationId xmlns:a16="http://schemas.microsoft.com/office/drawing/2014/main" id="{D5A2FF20-EAC7-AF03-D585-55CD515FBA3D}"/>
                    </a:ext>
                  </a:extLst>
                </p:cNvPr>
                <p:cNvSpPr/>
                <p:nvPr/>
              </p:nvSpPr>
              <p:spPr>
                <a:xfrm>
                  <a:off x="1690441" y="3643948"/>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TextBox 27">
                  <a:extLst>
                    <a:ext uri="{FF2B5EF4-FFF2-40B4-BE49-F238E27FC236}">
                      <a16:creationId xmlns:a16="http://schemas.microsoft.com/office/drawing/2014/main" id="{4982B5C2-4798-C0D5-E269-9395DC018F15}"/>
                    </a:ext>
                  </a:extLst>
                </p:cNvPr>
                <p:cNvSpPr txBox="1"/>
                <p:nvPr/>
              </p:nvSpPr>
              <p:spPr>
                <a:xfrm>
                  <a:off x="1742999" y="2993219"/>
                  <a:ext cx="45719" cy="600164"/>
                </a:xfrm>
                <a:prstGeom prst="rect">
                  <a:avLst/>
                </a:prstGeom>
                <a:noFill/>
              </p:spPr>
              <p:txBody>
                <a:bodyPr wrap="square" rtlCol="0">
                  <a:spAutoFit/>
                </a:bodyPr>
                <a:lstStyle/>
                <a:p>
                  <a:r>
                    <a:rPr lang="en-US" sz="1100" dirty="0">
                      <a:solidFill>
                        <a:schemeClr val="bg1"/>
                      </a:solidFill>
                    </a:rPr>
                    <a:t>...</a:t>
                  </a:r>
                  <a:endParaRPr lang="en-GB" sz="1100" dirty="0">
                    <a:solidFill>
                      <a:schemeClr val="bg1"/>
                    </a:solidFill>
                  </a:endParaRPr>
                </a:p>
              </p:txBody>
            </p:sp>
          </p:grpSp>
          <p:grpSp>
            <p:nvGrpSpPr>
              <p:cNvPr id="50" name="Group 49">
                <a:extLst>
                  <a:ext uri="{FF2B5EF4-FFF2-40B4-BE49-F238E27FC236}">
                    <a16:creationId xmlns:a16="http://schemas.microsoft.com/office/drawing/2014/main" id="{0B0CE42E-DA59-75AE-1C62-1D6730729691}"/>
                  </a:ext>
                </a:extLst>
              </p:cNvPr>
              <p:cNvGrpSpPr/>
              <p:nvPr/>
            </p:nvGrpSpPr>
            <p:grpSpPr>
              <a:xfrm>
                <a:off x="2256090" y="2666936"/>
                <a:ext cx="196554" cy="1332513"/>
                <a:chOff x="1690441" y="2507989"/>
                <a:chExt cx="196554" cy="1332513"/>
              </a:xfrm>
            </p:grpSpPr>
            <p:sp>
              <p:nvSpPr>
                <p:cNvPr id="51" name="Oval 50">
                  <a:extLst>
                    <a:ext uri="{FF2B5EF4-FFF2-40B4-BE49-F238E27FC236}">
                      <a16:creationId xmlns:a16="http://schemas.microsoft.com/office/drawing/2014/main" id="{A6CEDA14-698E-AF9C-EEBD-AE2B2BA7ABA3}"/>
                    </a:ext>
                  </a:extLst>
                </p:cNvPr>
                <p:cNvSpPr/>
                <p:nvPr/>
              </p:nvSpPr>
              <p:spPr>
                <a:xfrm>
                  <a:off x="1690441" y="2507989"/>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2" name="Oval 51">
                  <a:extLst>
                    <a:ext uri="{FF2B5EF4-FFF2-40B4-BE49-F238E27FC236}">
                      <a16:creationId xmlns:a16="http://schemas.microsoft.com/office/drawing/2014/main" id="{9F25613D-ABEB-52E7-9A36-3E4DB95A0839}"/>
                    </a:ext>
                  </a:extLst>
                </p:cNvPr>
                <p:cNvSpPr/>
                <p:nvPr/>
              </p:nvSpPr>
              <p:spPr>
                <a:xfrm>
                  <a:off x="1690441" y="2822314"/>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Oval 52">
                  <a:extLst>
                    <a:ext uri="{FF2B5EF4-FFF2-40B4-BE49-F238E27FC236}">
                      <a16:creationId xmlns:a16="http://schemas.microsoft.com/office/drawing/2014/main" id="{FD0067AF-3AAE-380A-27F0-223F4890F11A}"/>
                    </a:ext>
                  </a:extLst>
                </p:cNvPr>
                <p:cNvSpPr/>
                <p:nvPr/>
              </p:nvSpPr>
              <p:spPr>
                <a:xfrm>
                  <a:off x="1690441" y="3643948"/>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TextBox 53">
                  <a:extLst>
                    <a:ext uri="{FF2B5EF4-FFF2-40B4-BE49-F238E27FC236}">
                      <a16:creationId xmlns:a16="http://schemas.microsoft.com/office/drawing/2014/main" id="{664CBA40-7DA9-43B8-3BAB-F08D0933395B}"/>
                    </a:ext>
                  </a:extLst>
                </p:cNvPr>
                <p:cNvSpPr txBox="1"/>
                <p:nvPr/>
              </p:nvSpPr>
              <p:spPr>
                <a:xfrm>
                  <a:off x="1742999" y="2993219"/>
                  <a:ext cx="45719" cy="600164"/>
                </a:xfrm>
                <a:prstGeom prst="rect">
                  <a:avLst/>
                </a:prstGeom>
                <a:noFill/>
              </p:spPr>
              <p:txBody>
                <a:bodyPr wrap="square" rtlCol="0">
                  <a:spAutoFit/>
                </a:bodyPr>
                <a:lstStyle/>
                <a:p>
                  <a:r>
                    <a:rPr lang="en-US" sz="1100" dirty="0">
                      <a:solidFill>
                        <a:schemeClr val="bg1"/>
                      </a:solidFill>
                    </a:rPr>
                    <a:t>...</a:t>
                  </a:r>
                  <a:endParaRPr lang="en-GB" sz="1100" dirty="0">
                    <a:solidFill>
                      <a:schemeClr val="bg1"/>
                    </a:solidFill>
                  </a:endParaRPr>
                </a:p>
              </p:txBody>
            </p:sp>
          </p:grpSp>
          <p:grpSp>
            <p:nvGrpSpPr>
              <p:cNvPr id="55" name="Group 54">
                <a:extLst>
                  <a:ext uri="{FF2B5EF4-FFF2-40B4-BE49-F238E27FC236}">
                    <a16:creationId xmlns:a16="http://schemas.microsoft.com/office/drawing/2014/main" id="{69160E59-D297-D8BC-62F6-6FC69ADE5D0E}"/>
                  </a:ext>
                </a:extLst>
              </p:cNvPr>
              <p:cNvGrpSpPr/>
              <p:nvPr/>
            </p:nvGrpSpPr>
            <p:grpSpPr>
              <a:xfrm>
                <a:off x="2957393" y="2507989"/>
                <a:ext cx="196554" cy="1723052"/>
                <a:chOff x="863126" y="2290274"/>
                <a:chExt cx="196554" cy="1723052"/>
              </a:xfrm>
            </p:grpSpPr>
            <p:sp>
              <p:nvSpPr>
                <p:cNvPr id="56" name="Oval 55">
                  <a:extLst>
                    <a:ext uri="{FF2B5EF4-FFF2-40B4-BE49-F238E27FC236}">
                      <a16:creationId xmlns:a16="http://schemas.microsoft.com/office/drawing/2014/main" id="{54B822F9-DFDF-9A16-4C2C-40B7C1875483}"/>
                    </a:ext>
                  </a:extLst>
                </p:cNvPr>
                <p:cNvSpPr/>
                <p:nvPr/>
              </p:nvSpPr>
              <p:spPr>
                <a:xfrm>
                  <a:off x="863126" y="2290274"/>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Oval 56">
                  <a:extLst>
                    <a:ext uri="{FF2B5EF4-FFF2-40B4-BE49-F238E27FC236}">
                      <a16:creationId xmlns:a16="http://schemas.microsoft.com/office/drawing/2014/main" id="{A8BF3EFB-F163-6AF7-F19A-F2073EC527EE}"/>
                    </a:ext>
                  </a:extLst>
                </p:cNvPr>
                <p:cNvSpPr/>
                <p:nvPr/>
              </p:nvSpPr>
              <p:spPr>
                <a:xfrm>
                  <a:off x="863126" y="2604599"/>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Oval 57">
                  <a:extLst>
                    <a:ext uri="{FF2B5EF4-FFF2-40B4-BE49-F238E27FC236}">
                      <a16:creationId xmlns:a16="http://schemas.microsoft.com/office/drawing/2014/main" id="{AF376DE7-9C30-0B74-7E8D-B18E2A6B2F9C}"/>
                    </a:ext>
                  </a:extLst>
                </p:cNvPr>
                <p:cNvSpPr/>
                <p:nvPr/>
              </p:nvSpPr>
              <p:spPr>
                <a:xfrm>
                  <a:off x="863126" y="2918924"/>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Oval 58">
                  <a:extLst>
                    <a:ext uri="{FF2B5EF4-FFF2-40B4-BE49-F238E27FC236}">
                      <a16:creationId xmlns:a16="http://schemas.microsoft.com/office/drawing/2014/main" id="{0A373218-BF0B-BEBC-CC35-20BAA047F33C}"/>
                    </a:ext>
                  </a:extLst>
                </p:cNvPr>
                <p:cNvSpPr/>
                <p:nvPr/>
              </p:nvSpPr>
              <p:spPr>
                <a:xfrm>
                  <a:off x="863126" y="3816772"/>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TextBox 59">
                  <a:extLst>
                    <a:ext uri="{FF2B5EF4-FFF2-40B4-BE49-F238E27FC236}">
                      <a16:creationId xmlns:a16="http://schemas.microsoft.com/office/drawing/2014/main" id="{B7DAA304-DED4-D67F-BE6E-AF0B8C34601E}"/>
                    </a:ext>
                  </a:extLst>
                </p:cNvPr>
                <p:cNvSpPr txBox="1"/>
                <p:nvPr/>
              </p:nvSpPr>
              <p:spPr>
                <a:xfrm>
                  <a:off x="915684" y="3166043"/>
                  <a:ext cx="45719" cy="600164"/>
                </a:xfrm>
                <a:prstGeom prst="rect">
                  <a:avLst/>
                </a:prstGeom>
                <a:noFill/>
              </p:spPr>
              <p:txBody>
                <a:bodyPr wrap="square" rtlCol="0">
                  <a:spAutoFit/>
                </a:bodyPr>
                <a:lstStyle/>
                <a:p>
                  <a:r>
                    <a:rPr lang="en-US" sz="1100" dirty="0">
                      <a:solidFill>
                        <a:schemeClr val="bg1"/>
                      </a:solidFill>
                    </a:rPr>
                    <a:t>...</a:t>
                  </a:r>
                  <a:endParaRPr lang="en-GB" sz="1100" dirty="0">
                    <a:solidFill>
                      <a:schemeClr val="bg1"/>
                    </a:solidFill>
                  </a:endParaRPr>
                </a:p>
              </p:txBody>
            </p:sp>
          </p:grpSp>
          <p:cxnSp>
            <p:nvCxnSpPr>
              <p:cNvPr id="64" name="Straight Connector 63">
                <a:extLst>
                  <a:ext uri="{FF2B5EF4-FFF2-40B4-BE49-F238E27FC236}">
                    <a16:creationId xmlns:a16="http://schemas.microsoft.com/office/drawing/2014/main" id="{BA51F25D-7AED-EBD3-6830-1A67CE6A9B07}"/>
                  </a:ext>
                </a:extLst>
              </p:cNvPr>
              <p:cNvCxnSpPr>
                <a:cxnSpLocks/>
                <a:stCxn id="8" idx="6"/>
                <a:endCxn id="24" idx="2"/>
              </p:cNvCxnSpPr>
              <p:nvPr/>
            </p:nvCxnSpPr>
            <p:spPr>
              <a:xfrm>
                <a:off x="1212080" y="2606266"/>
                <a:ext cx="468836" cy="1589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D68AD6C5-4CB2-C7DE-BBB7-5721A9EECE05}"/>
                  </a:ext>
                </a:extLst>
              </p:cNvPr>
              <p:cNvCxnSpPr>
                <a:stCxn id="8" idx="6"/>
                <a:endCxn id="25" idx="2"/>
              </p:cNvCxnSpPr>
              <p:nvPr/>
            </p:nvCxnSpPr>
            <p:spPr>
              <a:xfrm>
                <a:off x="1212080" y="2606266"/>
                <a:ext cx="468836" cy="47327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0D23992D-EB21-D63A-D57E-5FB46B844236}"/>
                  </a:ext>
                </a:extLst>
              </p:cNvPr>
              <p:cNvCxnSpPr>
                <a:cxnSpLocks/>
                <a:stCxn id="8" idx="6"/>
                <a:endCxn id="27" idx="2"/>
              </p:cNvCxnSpPr>
              <p:nvPr/>
            </p:nvCxnSpPr>
            <p:spPr>
              <a:xfrm>
                <a:off x="1212080" y="2606266"/>
                <a:ext cx="468836" cy="12949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D4A89083-6E01-C1AD-484C-4AA6C54637A6}"/>
                  </a:ext>
                </a:extLst>
              </p:cNvPr>
              <p:cNvCxnSpPr>
                <a:cxnSpLocks/>
                <a:stCxn id="9" idx="6"/>
                <a:endCxn id="24" idx="2"/>
              </p:cNvCxnSpPr>
              <p:nvPr/>
            </p:nvCxnSpPr>
            <p:spPr>
              <a:xfrm flipV="1">
                <a:off x="1212080" y="2765213"/>
                <a:ext cx="468836" cy="15537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5B0257B-42BA-E404-497F-AC26F7108ABB}"/>
                  </a:ext>
                </a:extLst>
              </p:cNvPr>
              <p:cNvCxnSpPr>
                <a:cxnSpLocks/>
                <a:stCxn id="9" idx="6"/>
                <a:endCxn id="25" idx="2"/>
              </p:cNvCxnSpPr>
              <p:nvPr/>
            </p:nvCxnSpPr>
            <p:spPr>
              <a:xfrm>
                <a:off x="1212080" y="2920591"/>
                <a:ext cx="468836" cy="1589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20F350CF-409F-5ABE-BC94-C93D564A1825}"/>
                  </a:ext>
                </a:extLst>
              </p:cNvPr>
              <p:cNvCxnSpPr>
                <a:cxnSpLocks/>
                <a:stCxn id="9" idx="7"/>
                <a:endCxn id="27" idx="2"/>
              </p:cNvCxnSpPr>
              <p:nvPr/>
            </p:nvCxnSpPr>
            <p:spPr>
              <a:xfrm>
                <a:off x="1183295" y="2851099"/>
                <a:ext cx="497621" cy="10500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C30FAFC2-2A55-D660-E941-3610284AF5D5}"/>
                  </a:ext>
                </a:extLst>
              </p:cNvPr>
              <p:cNvCxnSpPr>
                <a:cxnSpLocks/>
                <a:stCxn id="12" idx="6"/>
                <a:endCxn id="24" idx="2"/>
              </p:cNvCxnSpPr>
              <p:nvPr/>
            </p:nvCxnSpPr>
            <p:spPr>
              <a:xfrm flipV="1">
                <a:off x="1212080" y="2765213"/>
                <a:ext cx="468836" cy="4697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C3605B7-FFD8-0AFE-DC91-2540F9E03F3E}"/>
                  </a:ext>
                </a:extLst>
              </p:cNvPr>
              <p:cNvCxnSpPr>
                <a:cxnSpLocks/>
                <a:stCxn id="12" idx="6"/>
                <a:endCxn id="25" idx="2"/>
              </p:cNvCxnSpPr>
              <p:nvPr/>
            </p:nvCxnSpPr>
            <p:spPr>
              <a:xfrm flipV="1">
                <a:off x="1212080" y="3079538"/>
                <a:ext cx="468836" cy="15537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E8D6667-3B4E-F753-48E7-A7B0F1A36431}"/>
                  </a:ext>
                </a:extLst>
              </p:cNvPr>
              <p:cNvCxnSpPr>
                <a:cxnSpLocks/>
                <a:stCxn id="12" idx="6"/>
                <a:endCxn id="27" idx="2"/>
              </p:cNvCxnSpPr>
              <p:nvPr/>
            </p:nvCxnSpPr>
            <p:spPr>
              <a:xfrm>
                <a:off x="1212080" y="3234916"/>
                <a:ext cx="468836" cy="6662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5BDDEB57-AB8C-F9DB-C418-C4B680EC49F7}"/>
                  </a:ext>
                </a:extLst>
              </p:cNvPr>
              <p:cNvCxnSpPr>
                <a:cxnSpLocks/>
                <a:stCxn id="13" idx="6"/>
                <a:endCxn id="24" idx="2"/>
              </p:cNvCxnSpPr>
              <p:nvPr/>
            </p:nvCxnSpPr>
            <p:spPr>
              <a:xfrm flipV="1">
                <a:off x="1212080" y="2765213"/>
                <a:ext cx="468836" cy="136755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EE7B103-2358-2892-EFD1-C462B11442B3}"/>
                  </a:ext>
                </a:extLst>
              </p:cNvPr>
              <p:cNvCxnSpPr>
                <a:cxnSpLocks/>
                <a:stCxn id="13" idx="6"/>
                <a:endCxn id="25" idx="2"/>
              </p:cNvCxnSpPr>
              <p:nvPr/>
            </p:nvCxnSpPr>
            <p:spPr>
              <a:xfrm flipV="1">
                <a:off x="1212080" y="3079538"/>
                <a:ext cx="468836" cy="105322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C872BC43-A1B4-975D-6679-52D302A8FE9D}"/>
                  </a:ext>
                </a:extLst>
              </p:cNvPr>
              <p:cNvCxnSpPr>
                <a:cxnSpLocks/>
                <a:stCxn id="13" idx="6"/>
                <a:endCxn id="27" idx="2"/>
              </p:cNvCxnSpPr>
              <p:nvPr/>
            </p:nvCxnSpPr>
            <p:spPr>
              <a:xfrm flipV="1">
                <a:off x="1212080" y="3901172"/>
                <a:ext cx="468836" cy="23159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DB505CF3-6EC9-8FCD-D156-FFB5279EEF5D}"/>
                  </a:ext>
                </a:extLst>
              </p:cNvPr>
              <p:cNvCxnSpPr>
                <a:cxnSpLocks/>
                <a:stCxn id="24" idx="6"/>
                <a:endCxn id="51" idx="2"/>
              </p:cNvCxnSpPr>
              <p:nvPr/>
            </p:nvCxnSpPr>
            <p:spPr>
              <a:xfrm>
                <a:off x="1877470" y="2765213"/>
                <a:ext cx="3786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431FA1C-F80A-5C66-75CF-3B1D7E6DFCA8}"/>
                  </a:ext>
                </a:extLst>
              </p:cNvPr>
              <p:cNvCxnSpPr>
                <a:cxnSpLocks/>
                <a:stCxn id="24" idx="6"/>
                <a:endCxn id="52" idx="2"/>
              </p:cNvCxnSpPr>
              <p:nvPr/>
            </p:nvCxnSpPr>
            <p:spPr>
              <a:xfrm>
                <a:off x="1877470" y="2765213"/>
                <a:ext cx="378620" cy="3143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96F7AAAE-B8D4-006F-3EBA-2536A3976510}"/>
                  </a:ext>
                </a:extLst>
              </p:cNvPr>
              <p:cNvCxnSpPr>
                <a:cxnSpLocks/>
                <a:stCxn id="24" idx="6"/>
                <a:endCxn id="53" idx="2"/>
              </p:cNvCxnSpPr>
              <p:nvPr/>
            </p:nvCxnSpPr>
            <p:spPr>
              <a:xfrm>
                <a:off x="1877470" y="2765213"/>
                <a:ext cx="378620" cy="113595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70FF3F0D-5888-087B-FE7A-A71AA38B0967}"/>
                  </a:ext>
                </a:extLst>
              </p:cNvPr>
              <p:cNvCxnSpPr>
                <a:cxnSpLocks/>
                <a:stCxn id="25" idx="6"/>
                <a:endCxn id="51" idx="2"/>
              </p:cNvCxnSpPr>
              <p:nvPr/>
            </p:nvCxnSpPr>
            <p:spPr>
              <a:xfrm flipV="1">
                <a:off x="1877470" y="2765213"/>
                <a:ext cx="378620" cy="3143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99AC5615-8DE1-4616-6DD7-C45E77A7BE80}"/>
                  </a:ext>
                </a:extLst>
              </p:cNvPr>
              <p:cNvCxnSpPr>
                <a:cxnSpLocks/>
                <a:stCxn id="25" idx="6"/>
                <a:endCxn id="52" idx="2"/>
              </p:cNvCxnSpPr>
              <p:nvPr/>
            </p:nvCxnSpPr>
            <p:spPr>
              <a:xfrm>
                <a:off x="1877470" y="3079538"/>
                <a:ext cx="3786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79D67CBE-B153-CF89-718C-326AA379811E}"/>
                  </a:ext>
                </a:extLst>
              </p:cNvPr>
              <p:cNvCxnSpPr>
                <a:cxnSpLocks/>
                <a:stCxn id="25" idx="6"/>
                <a:endCxn id="53" idx="2"/>
              </p:cNvCxnSpPr>
              <p:nvPr/>
            </p:nvCxnSpPr>
            <p:spPr>
              <a:xfrm>
                <a:off x="1877470" y="3079538"/>
                <a:ext cx="378620" cy="82163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D8028550-0C52-4864-A536-27F47FF1ABDD}"/>
                  </a:ext>
                </a:extLst>
              </p:cNvPr>
              <p:cNvCxnSpPr>
                <a:cxnSpLocks/>
                <a:stCxn id="27" idx="6"/>
                <a:endCxn id="53" idx="2"/>
              </p:cNvCxnSpPr>
              <p:nvPr/>
            </p:nvCxnSpPr>
            <p:spPr>
              <a:xfrm>
                <a:off x="1877470" y="3901172"/>
                <a:ext cx="3786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FB90FE48-42F0-39DE-29EE-B1476055624A}"/>
                  </a:ext>
                </a:extLst>
              </p:cNvPr>
              <p:cNvCxnSpPr>
                <a:cxnSpLocks/>
                <a:stCxn id="27" idx="6"/>
                <a:endCxn id="52" idx="2"/>
              </p:cNvCxnSpPr>
              <p:nvPr/>
            </p:nvCxnSpPr>
            <p:spPr>
              <a:xfrm flipV="1">
                <a:off x="1877470" y="3079538"/>
                <a:ext cx="378620" cy="82163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E2552E5F-95EA-FA7A-E6D2-603391587502}"/>
                  </a:ext>
                </a:extLst>
              </p:cNvPr>
              <p:cNvCxnSpPr>
                <a:cxnSpLocks/>
                <a:stCxn id="27" idx="6"/>
                <a:endCxn id="51" idx="2"/>
              </p:cNvCxnSpPr>
              <p:nvPr/>
            </p:nvCxnSpPr>
            <p:spPr>
              <a:xfrm flipV="1">
                <a:off x="1877470" y="2765213"/>
                <a:ext cx="378620" cy="113595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F9E6A372-097B-1940-C9F2-62B22DC615B5}"/>
                  </a:ext>
                </a:extLst>
              </p:cNvPr>
              <p:cNvCxnSpPr>
                <a:cxnSpLocks/>
                <a:stCxn id="56" idx="2"/>
                <a:endCxn id="51" idx="6"/>
              </p:cNvCxnSpPr>
              <p:nvPr/>
            </p:nvCxnSpPr>
            <p:spPr>
              <a:xfrm flipH="1">
                <a:off x="2452644" y="2606266"/>
                <a:ext cx="504749" cy="1589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2AF6315C-65C0-A9A5-F38A-9A4C80AAB378}"/>
                  </a:ext>
                </a:extLst>
              </p:cNvPr>
              <p:cNvCxnSpPr>
                <a:cxnSpLocks/>
                <a:stCxn id="57" idx="2"/>
                <a:endCxn id="51" idx="6"/>
              </p:cNvCxnSpPr>
              <p:nvPr/>
            </p:nvCxnSpPr>
            <p:spPr>
              <a:xfrm flipH="1" flipV="1">
                <a:off x="2452644" y="2765213"/>
                <a:ext cx="504749" cy="15537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00759152-AB98-6A31-5808-3A898375FAA3}"/>
                  </a:ext>
                </a:extLst>
              </p:cNvPr>
              <p:cNvCxnSpPr>
                <a:cxnSpLocks/>
                <a:stCxn id="58" idx="2"/>
                <a:endCxn id="51" idx="6"/>
              </p:cNvCxnSpPr>
              <p:nvPr/>
            </p:nvCxnSpPr>
            <p:spPr>
              <a:xfrm flipH="1" flipV="1">
                <a:off x="2452644" y="2765213"/>
                <a:ext cx="504749" cy="4697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75D9C486-FBDE-940E-EB73-B900D3C13132}"/>
                  </a:ext>
                </a:extLst>
              </p:cNvPr>
              <p:cNvCxnSpPr>
                <a:cxnSpLocks/>
                <a:stCxn id="59" idx="2"/>
                <a:endCxn id="51" idx="6"/>
              </p:cNvCxnSpPr>
              <p:nvPr/>
            </p:nvCxnSpPr>
            <p:spPr>
              <a:xfrm flipH="1" flipV="1">
                <a:off x="2452644" y="2765213"/>
                <a:ext cx="504749" cy="136755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1D2DD3A7-16D2-A850-AB38-94711394D3C1}"/>
                  </a:ext>
                </a:extLst>
              </p:cNvPr>
              <p:cNvCxnSpPr>
                <a:cxnSpLocks/>
                <a:stCxn id="56" idx="2"/>
                <a:endCxn id="52" idx="6"/>
              </p:cNvCxnSpPr>
              <p:nvPr/>
            </p:nvCxnSpPr>
            <p:spPr>
              <a:xfrm flipH="1">
                <a:off x="2452644" y="2606266"/>
                <a:ext cx="504749" cy="47327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BDE0F219-3575-EF6F-6F48-CEEC0BFA1BD6}"/>
                  </a:ext>
                </a:extLst>
              </p:cNvPr>
              <p:cNvCxnSpPr>
                <a:cxnSpLocks/>
                <a:stCxn id="57" idx="2"/>
                <a:endCxn id="52" idx="6"/>
              </p:cNvCxnSpPr>
              <p:nvPr/>
            </p:nvCxnSpPr>
            <p:spPr>
              <a:xfrm flipH="1">
                <a:off x="2452644" y="2920591"/>
                <a:ext cx="504749" cy="1589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DF0F35FF-0604-0A0E-09B7-CB6D85D0C249}"/>
                  </a:ext>
                </a:extLst>
              </p:cNvPr>
              <p:cNvCxnSpPr>
                <a:cxnSpLocks/>
                <a:stCxn id="58" idx="2"/>
                <a:endCxn id="52" idx="6"/>
              </p:cNvCxnSpPr>
              <p:nvPr/>
            </p:nvCxnSpPr>
            <p:spPr>
              <a:xfrm flipH="1" flipV="1">
                <a:off x="2452644" y="3079538"/>
                <a:ext cx="504749" cy="15537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FD485C1B-C904-7424-655C-4754CC959B43}"/>
                  </a:ext>
                </a:extLst>
              </p:cNvPr>
              <p:cNvCxnSpPr>
                <a:cxnSpLocks/>
                <a:stCxn id="59" idx="2"/>
                <a:endCxn id="52" idx="6"/>
              </p:cNvCxnSpPr>
              <p:nvPr/>
            </p:nvCxnSpPr>
            <p:spPr>
              <a:xfrm flipH="1" flipV="1">
                <a:off x="2452644" y="3079538"/>
                <a:ext cx="504749" cy="105322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17CD286E-5C28-494B-84BB-CF66E514D57D}"/>
                  </a:ext>
                </a:extLst>
              </p:cNvPr>
              <p:cNvCxnSpPr>
                <a:cxnSpLocks/>
                <a:stCxn id="56" idx="2"/>
                <a:endCxn id="53" idx="6"/>
              </p:cNvCxnSpPr>
              <p:nvPr/>
            </p:nvCxnSpPr>
            <p:spPr>
              <a:xfrm flipH="1">
                <a:off x="2452644" y="2606266"/>
                <a:ext cx="504749" cy="12949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6B048EC4-3F7C-9C09-DB30-AB7D76C2AEBC}"/>
                  </a:ext>
                </a:extLst>
              </p:cNvPr>
              <p:cNvCxnSpPr>
                <a:cxnSpLocks/>
                <a:stCxn id="57" idx="2"/>
                <a:endCxn id="53" idx="6"/>
              </p:cNvCxnSpPr>
              <p:nvPr/>
            </p:nvCxnSpPr>
            <p:spPr>
              <a:xfrm flipH="1">
                <a:off x="2452644" y="2920591"/>
                <a:ext cx="504749" cy="98058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7ED9EAF2-FBFA-DA8E-8510-D7E73AA8B00E}"/>
                  </a:ext>
                </a:extLst>
              </p:cNvPr>
              <p:cNvCxnSpPr>
                <a:cxnSpLocks/>
                <a:stCxn id="58" idx="2"/>
                <a:endCxn id="53" idx="6"/>
              </p:cNvCxnSpPr>
              <p:nvPr/>
            </p:nvCxnSpPr>
            <p:spPr>
              <a:xfrm flipH="1">
                <a:off x="2452644" y="3234916"/>
                <a:ext cx="504749" cy="6662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704A677D-BC76-25B8-55DB-16EC4987450E}"/>
                  </a:ext>
                </a:extLst>
              </p:cNvPr>
              <p:cNvCxnSpPr>
                <a:cxnSpLocks/>
                <a:stCxn id="59" idx="2"/>
                <a:endCxn id="53" idx="6"/>
              </p:cNvCxnSpPr>
              <p:nvPr/>
            </p:nvCxnSpPr>
            <p:spPr>
              <a:xfrm flipH="1" flipV="1">
                <a:off x="2452644" y="3901172"/>
                <a:ext cx="504749" cy="23159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24" name="TextBox 223">
                  <a:extLst>
                    <a:ext uri="{FF2B5EF4-FFF2-40B4-BE49-F238E27FC236}">
                      <a16:creationId xmlns:a16="http://schemas.microsoft.com/office/drawing/2014/main" id="{BB6B4B62-F7FC-DBE0-63A4-A3E536E1129A}"/>
                    </a:ext>
                  </a:extLst>
                </p:cNvPr>
                <p:cNvSpPr txBox="1"/>
                <p:nvPr/>
              </p:nvSpPr>
              <p:spPr>
                <a:xfrm>
                  <a:off x="651050" y="3096352"/>
                  <a:ext cx="61685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i="1" dirty="0" smtClean="0">
                                <a:solidFill>
                                  <a:schemeClr val="bg1"/>
                                </a:solidFill>
                                <a:latin typeface="Cambria Math" panose="02040503050406030204" pitchFamily="18" charset="0"/>
                              </a:rPr>
                            </m:ctrlPr>
                          </m:sSubPr>
                          <m:e>
                            <m:r>
                              <a:rPr lang="en-GB" i="1" dirty="0">
                                <a:solidFill>
                                  <a:schemeClr val="bg1"/>
                                </a:solidFill>
                                <a:latin typeface="Cambria Math" panose="02040503050406030204" pitchFamily="18" charset="0"/>
                              </a:rPr>
                              <m:t>𝑥</m:t>
                            </m:r>
                          </m:e>
                          <m:sub>
                            <m:r>
                              <a:rPr lang="en-GB" i="1" dirty="0">
                                <a:solidFill>
                                  <a:schemeClr val="bg1"/>
                                </a:solidFill>
                                <a:latin typeface="Cambria Math" panose="02040503050406030204" pitchFamily="18" charset="0"/>
                              </a:rPr>
                              <m:t>𝑖</m:t>
                            </m:r>
                          </m:sub>
                        </m:sSub>
                      </m:oMath>
                    </m:oMathPara>
                  </a14:m>
                  <a:endParaRPr lang="en-GB" dirty="0">
                    <a:solidFill>
                      <a:schemeClr val="bg1"/>
                    </a:solidFill>
                  </a:endParaRPr>
                </a:p>
              </p:txBody>
            </p:sp>
          </mc:Choice>
          <mc:Fallback xmlns="">
            <p:sp>
              <p:nvSpPr>
                <p:cNvPr id="224" name="TextBox 223">
                  <a:extLst>
                    <a:ext uri="{FF2B5EF4-FFF2-40B4-BE49-F238E27FC236}">
                      <a16:creationId xmlns:a16="http://schemas.microsoft.com/office/drawing/2014/main" id="{BB6B4B62-F7FC-DBE0-63A4-A3E536E1129A}"/>
                    </a:ext>
                  </a:extLst>
                </p:cNvPr>
                <p:cNvSpPr txBox="1">
                  <a:spLocks noRot="1" noChangeAspect="1" noMove="1" noResize="1" noEditPoints="1" noAdjustHandles="1" noChangeArrowheads="1" noChangeShapeType="1" noTextEdit="1"/>
                </p:cNvSpPr>
                <p:nvPr/>
              </p:nvSpPr>
              <p:spPr>
                <a:xfrm>
                  <a:off x="651050" y="3096352"/>
                  <a:ext cx="616858" cy="369332"/>
                </a:xfrm>
                <a:prstGeom prst="rect">
                  <a:avLst/>
                </a:prstGeom>
                <a:blipFill>
                  <a:blip r:embed="rId2"/>
                  <a:stretch>
                    <a:fillRect b="-1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81" name="TextBox 280">
                  <a:extLst>
                    <a:ext uri="{FF2B5EF4-FFF2-40B4-BE49-F238E27FC236}">
                      <a16:creationId xmlns:a16="http://schemas.microsoft.com/office/drawing/2014/main" id="{6CE1A59B-835D-1352-C2D6-B0AF4AB356F5}"/>
                    </a:ext>
                  </a:extLst>
                </p:cNvPr>
                <p:cNvSpPr txBox="1"/>
                <p:nvPr/>
              </p:nvSpPr>
              <p:spPr>
                <a:xfrm>
                  <a:off x="2058287" y="4099798"/>
                  <a:ext cx="18511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solidFill>
                              <a:schemeClr val="bg1"/>
                            </a:solidFill>
                            <a:latin typeface="Cambria Math" panose="02040503050406030204" pitchFamily="18" charset="0"/>
                          </a:rPr>
                          <m:t>h</m:t>
                        </m:r>
                      </m:oMath>
                    </m:oMathPara>
                  </a14:m>
                  <a:endParaRPr lang="en-GB" dirty="0">
                    <a:solidFill>
                      <a:schemeClr val="bg1"/>
                    </a:solidFill>
                  </a:endParaRPr>
                </a:p>
              </p:txBody>
            </p:sp>
          </mc:Choice>
          <mc:Fallback xmlns="">
            <p:sp>
              <p:nvSpPr>
                <p:cNvPr id="281" name="TextBox 280">
                  <a:extLst>
                    <a:ext uri="{FF2B5EF4-FFF2-40B4-BE49-F238E27FC236}">
                      <a16:creationId xmlns:a16="http://schemas.microsoft.com/office/drawing/2014/main" id="{6CE1A59B-835D-1352-C2D6-B0AF4AB356F5}"/>
                    </a:ext>
                  </a:extLst>
                </p:cNvPr>
                <p:cNvSpPr txBox="1">
                  <a:spLocks noRot="1" noChangeAspect="1" noMove="1" noResize="1" noEditPoints="1" noAdjustHandles="1" noChangeArrowheads="1" noChangeShapeType="1" noTextEdit="1"/>
                </p:cNvSpPr>
                <p:nvPr/>
              </p:nvSpPr>
              <p:spPr>
                <a:xfrm>
                  <a:off x="2058287" y="4099798"/>
                  <a:ext cx="185115" cy="276999"/>
                </a:xfrm>
                <a:prstGeom prst="rect">
                  <a:avLst/>
                </a:prstGeom>
                <a:blipFill>
                  <a:blip r:embed="rId3"/>
                  <a:stretch>
                    <a:fillRect l="-33333" r="-30000" b="-888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82" name="TextBox 281">
                  <a:extLst>
                    <a:ext uri="{FF2B5EF4-FFF2-40B4-BE49-F238E27FC236}">
                      <a16:creationId xmlns:a16="http://schemas.microsoft.com/office/drawing/2014/main" id="{E91FAF01-24B6-44A5-8A5C-C0720C6D7E22}"/>
                    </a:ext>
                  </a:extLst>
                </p:cNvPr>
                <p:cNvSpPr txBox="1"/>
                <p:nvPr/>
              </p:nvSpPr>
              <p:spPr>
                <a:xfrm>
                  <a:off x="2667032" y="4099798"/>
                  <a:ext cx="18511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solidFill>
                              <a:schemeClr val="bg1"/>
                            </a:solidFill>
                            <a:latin typeface="Cambria Math" panose="02040503050406030204" pitchFamily="18" charset="0"/>
                          </a:rPr>
                          <m:t>h</m:t>
                        </m:r>
                      </m:oMath>
                    </m:oMathPara>
                  </a14:m>
                  <a:endParaRPr lang="en-GB" dirty="0">
                    <a:solidFill>
                      <a:schemeClr val="bg1"/>
                    </a:solidFill>
                  </a:endParaRPr>
                </a:p>
              </p:txBody>
            </p:sp>
          </mc:Choice>
          <mc:Fallback xmlns="">
            <p:sp>
              <p:nvSpPr>
                <p:cNvPr id="282" name="TextBox 281">
                  <a:extLst>
                    <a:ext uri="{FF2B5EF4-FFF2-40B4-BE49-F238E27FC236}">
                      <a16:creationId xmlns:a16="http://schemas.microsoft.com/office/drawing/2014/main" id="{E91FAF01-24B6-44A5-8A5C-C0720C6D7E22}"/>
                    </a:ext>
                  </a:extLst>
                </p:cNvPr>
                <p:cNvSpPr txBox="1">
                  <a:spLocks noRot="1" noChangeAspect="1" noMove="1" noResize="1" noEditPoints="1" noAdjustHandles="1" noChangeArrowheads="1" noChangeShapeType="1" noTextEdit="1"/>
                </p:cNvSpPr>
                <p:nvPr/>
              </p:nvSpPr>
              <p:spPr>
                <a:xfrm>
                  <a:off x="2667032" y="4099798"/>
                  <a:ext cx="185115" cy="276999"/>
                </a:xfrm>
                <a:prstGeom prst="rect">
                  <a:avLst/>
                </a:prstGeom>
                <a:blipFill>
                  <a:blip r:embed="rId4"/>
                  <a:stretch>
                    <a:fillRect l="-33333" r="-30000" b="-888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83" name="TextBox 282">
                  <a:extLst>
                    <a:ext uri="{FF2B5EF4-FFF2-40B4-BE49-F238E27FC236}">
                      <a16:creationId xmlns:a16="http://schemas.microsoft.com/office/drawing/2014/main" id="{EDC110E7-E7C3-6BB0-AF8C-9319770E4FD5}"/>
                    </a:ext>
                  </a:extLst>
                </p:cNvPr>
                <p:cNvSpPr txBox="1"/>
                <p:nvPr/>
              </p:nvSpPr>
              <p:spPr>
                <a:xfrm>
                  <a:off x="3719064" y="3151153"/>
                  <a:ext cx="25083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solidFill>
                              <a:schemeClr val="bg1"/>
                            </a:solidFill>
                            <a:latin typeface="Cambria Math" panose="02040503050406030204" pitchFamily="18" charset="0"/>
                          </a:rPr>
                          <m:t>𝑚</m:t>
                        </m:r>
                      </m:oMath>
                    </m:oMathPara>
                  </a14:m>
                  <a:endParaRPr lang="en-GB" dirty="0">
                    <a:solidFill>
                      <a:schemeClr val="bg1"/>
                    </a:solidFill>
                  </a:endParaRPr>
                </a:p>
              </p:txBody>
            </p:sp>
          </mc:Choice>
          <mc:Fallback xmlns="">
            <p:sp>
              <p:nvSpPr>
                <p:cNvPr id="283" name="TextBox 282">
                  <a:extLst>
                    <a:ext uri="{FF2B5EF4-FFF2-40B4-BE49-F238E27FC236}">
                      <a16:creationId xmlns:a16="http://schemas.microsoft.com/office/drawing/2014/main" id="{EDC110E7-E7C3-6BB0-AF8C-9319770E4FD5}"/>
                    </a:ext>
                  </a:extLst>
                </p:cNvPr>
                <p:cNvSpPr txBox="1">
                  <a:spLocks noRot="1" noChangeAspect="1" noMove="1" noResize="1" noEditPoints="1" noAdjustHandles="1" noChangeArrowheads="1" noChangeShapeType="1" noTextEdit="1"/>
                </p:cNvSpPr>
                <p:nvPr/>
              </p:nvSpPr>
              <p:spPr>
                <a:xfrm>
                  <a:off x="3719064" y="3151153"/>
                  <a:ext cx="250838" cy="276999"/>
                </a:xfrm>
                <a:prstGeom prst="rect">
                  <a:avLst/>
                </a:prstGeom>
                <a:blipFill>
                  <a:blip r:embed="rId5"/>
                  <a:stretch>
                    <a:fillRect l="-14634" r="-12195"/>
                  </a:stretch>
                </a:blipFill>
              </p:spPr>
              <p:txBody>
                <a:bodyPr/>
                <a:lstStyle/>
                <a:p>
                  <a:r>
                    <a:rPr lang="en-GB">
                      <a:noFill/>
                    </a:rPr>
                    <a:t> </a:t>
                  </a:r>
                </a:p>
              </p:txBody>
            </p:sp>
          </mc:Fallback>
        </mc:AlternateContent>
      </p:grpSp>
      <p:grpSp>
        <p:nvGrpSpPr>
          <p:cNvPr id="384" name="Group 383">
            <a:extLst>
              <a:ext uri="{FF2B5EF4-FFF2-40B4-BE49-F238E27FC236}">
                <a16:creationId xmlns:a16="http://schemas.microsoft.com/office/drawing/2014/main" id="{D850FF82-1981-0D66-A77D-60DF2D54D02C}"/>
              </a:ext>
            </a:extLst>
          </p:cNvPr>
          <p:cNvGrpSpPr/>
          <p:nvPr/>
        </p:nvGrpSpPr>
        <p:grpSpPr>
          <a:xfrm>
            <a:off x="6346110" y="2505720"/>
            <a:ext cx="1415593" cy="1314920"/>
            <a:chOff x="5176930" y="2380647"/>
            <a:chExt cx="2147211" cy="1994507"/>
          </a:xfrm>
        </p:grpSpPr>
        <p:grpSp>
          <p:nvGrpSpPr>
            <p:cNvPr id="307" name="Group 306">
              <a:extLst>
                <a:ext uri="{FF2B5EF4-FFF2-40B4-BE49-F238E27FC236}">
                  <a16:creationId xmlns:a16="http://schemas.microsoft.com/office/drawing/2014/main" id="{AFE557BD-6FBA-E8A7-7958-C76E5CB01133}"/>
                </a:ext>
              </a:extLst>
            </p:cNvPr>
            <p:cNvGrpSpPr/>
            <p:nvPr/>
          </p:nvGrpSpPr>
          <p:grpSpPr>
            <a:xfrm>
              <a:off x="5176930" y="2380647"/>
              <a:ext cx="1659847" cy="1526498"/>
              <a:chOff x="4987977" y="2647632"/>
              <a:chExt cx="1659847" cy="1526498"/>
            </a:xfrm>
            <a:solidFill>
              <a:schemeClr val="tx1">
                <a:lumMod val="85000"/>
                <a:lumOff val="15000"/>
              </a:schemeClr>
            </a:solidFill>
          </p:grpSpPr>
          <p:grpSp>
            <p:nvGrpSpPr>
              <p:cNvPr id="298" name="Group 297">
                <a:extLst>
                  <a:ext uri="{FF2B5EF4-FFF2-40B4-BE49-F238E27FC236}">
                    <a16:creationId xmlns:a16="http://schemas.microsoft.com/office/drawing/2014/main" id="{9E17AE32-822A-5BD9-A403-B16A5EF51C20}"/>
                  </a:ext>
                </a:extLst>
              </p:cNvPr>
              <p:cNvGrpSpPr/>
              <p:nvPr/>
            </p:nvGrpSpPr>
            <p:grpSpPr>
              <a:xfrm>
                <a:off x="4987977" y="2647632"/>
                <a:ext cx="1659847" cy="1526498"/>
                <a:chOff x="4987977" y="2647632"/>
                <a:chExt cx="1659847" cy="1526498"/>
              </a:xfrm>
              <a:grpFill/>
            </p:grpSpPr>
            <p:sp>
              <p:nvSpPr>
                <p:cNvPr id="285" name="Rectangle 284">
                  <a:extLst>
                    <a:ext uri="{FF2B5EF4-FFF2-40B4-BE49-F238E27FC236}">
                      <a16:creationId xmlns:a16="http://schemas.microsoft.com/office/drawing/2014/main" id="{7D060AC0-24B0-87C4-E260-50A8155141D0}"/>
                    </a:ext>
                  </a:extLst>
                </p:cNvPr>
                <p:cNvSpPr/>
                <p:nvPr/>
              </p:nvSpPr>
              <p:spPr>
                <a:xfrm>
                  <a:off x="4987977" y="2647632"/>
                  <a:ext cx="1659847" cy="1526498"/>
                </a:xfrm>
                <a:prstGeom prst="rect">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87" name="Straight Connector 286">
                  <a:extLst>
                    <a:ext uri="{FF2B5EF4-FFF2-40B4-BE49-F238E27FC236}">
                      <a16:creationId xmlns:a16="http://schemas.microsoft.com/office/drawing/2014/main" id="{3B1CDDD4-1736-E220-96D4-337021B32234}"/>
                    </a:ext>
                  </a:extLst>
                </p:cNvPr>
                <p:cNvCxnSpPr>
                  <a:cxnSpLocks/>
                </p:cNvCxnSpPr>
                <p:nvPr/>
              </p:nvCxnSpPr>
              <p:spPr>
                <a:xfrm>
                  <a:off x="4987977" y="2829571"/>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7C91B6F5-0AA6-55DD-F178-1E96377DF2DA}"/>
                    </a:ext>
                  </a:extLst>
                </p:cNvPr>
                <p:cNvCxnSpPr>
                  <a:cxnSpLocks/>
                </p:cNvCxnSpPr>
                <p:nvPr/>
              </p:nvCxnSpPr>
              <p:spPr>
                <a:xfrm>
                  <a:off x="4987977" y="2981971"/>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757D6638-E698-BDF2-E875-5BD588E36A92}"/>
                    </a:ext>
                  </a:extLst>
                </p:cNvPr>
                <p:cNvCxnSpPr>
                  <a:cxnSpLocks/>
                </p:cNvCxnSpPr>
                <p:nvPr/>
              </p:nvCxnSpPr>
              <p:spPr>
                <a:xfrm>
                  <a:off x="4987977" y="3116787"/>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0845E613-849B-6A01-4769-5F5621A879CB}"/>
                    </a:ext>
                  </a:extLst>
                </p:cNvPr>
                <p:cNvCxnSpPr>
                  <a:cxnSpLocks/>
                </p:cNvCxnSpPr>
                <p:nvPr/>
              </p:nvCxnSpPr>
              <p:spPr>
                <a:xfrm>
                  <a:off x="4987977" y="3269187"/>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66FEBA41-A6A3-DBD7-FD86-E5AE67FFADD5}"/>
                    </a:ext>
                  </a:extLst>
                </p:cNvPr>
                <p:cNvCxnSpPr>
                  <a:cxnSpLocks/>
                </p:cNvCxnSpPr>
                <p:nvPr/>
              </p:nvCxnSpPr>
              <p:spPr>
                <a:xfrm>
                  <a:off x="4987977" y="3403877"/>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9EEB262A-AD12-3196-ABA8-3B6E1110E054}"/>
                    </a:ext>
                  </a:extLst>
                </p:cNvPr>
                <p:cNvCxnSpPr>
                  <a:cxnSpLocks/>
                </p:cNvCxnSpPr>
                <p:nvPr/>
              </p:nvCxnSpPr>
              <p:spPr>
                <a:xfrm>
                  <a:off x="4987977" y="3556277"/>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09F3D431-B0BF-7B54-DFAF-1418AFBCE8F3}"/>
                    </a:ext>
                  </a:extLst>
                </p:cNvPr>
                <p:cNvCxnSpPr>
                  <a:cxnSpLocks/>
                </p:cNvCxnSpPr>
                <p:nvPr/>
              </p:nvCxnSpPr>
              <p:spPr>
                <a:xfrm>
                  <a:off x="4987977" y="3691093"/>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9F5C6F24-53D0-EC99-A8AD-BA2A1D315510}"/>
                    </a:ext>
                  </a:extLst>
                </p:cNvPr>
                <p:cNvCxnSpPr>
                  <a:cxnSpLocks/>
                </p:cNvCxnSpPr>
                <p:nvPr/>
              </p:nvCxnSpPr>
              <p:spPr>
                <a:xfrm>
                  <a:off x="4987977" y="3843493"/>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201E428F-EF48-C189-6F4C-6FC3308AC0F5}"/>
                    </a:ext>
                  </a:extLst>
                </p:cNvPr>
                <p:cNvCxnSpPr>
                  <a:cxnSpLocks/>
                </p:cNvCxnSpPr>
                <p:nvPr/>
              </p:nvCxnSpPr>
              <p:spPr>
                <a:xfrm>
                  <a:off x="4987977" y="3991179"/>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300" name="Straight Connector 299">
                <a:extLst>
                  <a:ext uri="{FF2B5EF4-FFF2-40B4-BE49-F238E27FC236}">
                    <a16:creationId xmlns:a16="http://schemas.microsoft.com/office/drawing/2014/main" id="{D864FBF3-DD89-0B20-FC82-1445C55FE42C}"/>
                  </a:ext>
                </a:extLst>
              </p:cNvPr>
              <p:cNvCxnSpPr/>
              <p:nvPr/>
            </p:nvCxnSpPr>
            <p:spPr>
              <a:xfrm>
                <a:off x="5191125"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97D7ED16-15ED-2D9B-9815-9C910ACBF821}"/>
                  </a:ext>
                </a:extLst>
              </p:cNvPr>
              <p:cNvCxnSpPr/>
              <p:nvPr/>
            </p:nvCxnSpPr>
            <p:spPr>
              <a:xfrm>
                <a:off x="5391150"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F33B1BB5-4569-33F6-6B09-B0AB43978159}"/>
                  </a:ext>
                </a:extLst>
              </p:cNvPr>
              <p:cNvCxnSpPr/>
              <p:nvPr/>
            </p:nvCxnSpPr>
            <p:spPr>
              <a:xfrm>
                <a:off x="5591175"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401B1E7D-9DB9-CFC2-955D-3C16E95AFD95}"/>
                  </a:ext>
                </a:extLst>
              </p:cNvPr>
              <p:cNvCxnSpPr/>
              <p:nvPr/>
            </p:nvCxnSpPr>
            <p:spPr>
              <a:xfrm>
                <a:off x="5791200"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BF8B515B-6B98-ED0A-59B6-16FC2042E061}"/>
                  </a:ext>
                </a:extLst>
              </p:cNvPr>
              <p:cNvCxnSpPr/>
              <p:nvPr/>
            </p:nvCxnSpPr>
            <p:spPr>
              <a:xfrm>
                <a:off x="5986463"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DCBE9202-53FB-1180-3B58-719512DBF89C}"/>
                  </a:ext>
                </a:extLst>
              </p:cNvPr>
              <p:cNvCxnSpPr/>
              <p:nvPr/>
            </p:nvCxnSpPr>
            <p:spPr>
              <a:xfrm>
                <a:off x="6186488"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82C8E17E-2917-7AF5-7360-D6532AD38BBC}"/>
                  </a:ext>
                </a:extLst>
              </p:cNvPr>
              <p:cNvCxnSpPr/>
              <p:nvPr/>
            </p:nvCxnSpPr>
            <p:spPr>
              <a:xfrm>
                <a:off x="6386513"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27" name="Group 326">
              <a:extLst>
                <a:ext uri="{FF2B5EF4-FFF2-40B4-BE49-F238E27FC236}">
                  <a16:creationId xmlns:a16="http://schemas.microsoft.com/office/drawing/2014/main" id="{4823FC72-9898-5972-F749-9BA6874225DA}"/>
                </a:ext>
              </a:extLst>
            </p:cNvPr>
            <p:cNvGrpSpPr/>
            <p:nvPr/>
          </p:nvGrpSpPr>
          <p:grpSpPr>
            <a:xfrm>
              <a:off x="5335006" y="2534966"/>
              <a:ext cx="1659847" cy="1526498"/>
              <a:chOff x="4987977" y="2647632"/>
              <a:chExt cx="1659847" cy="1526498"/>
            </a:xfrm>
            <a:solidFill>
              <a:schemeClr val="tx1">
                <a:lumMod val="85000"/>
                <a:lumOff val="15000"/>
              </a:schemeClr>
            </a:solidFill>
          </p:grpSpPr>
          <p:grpSp>
            <p:nvGrpSpPr>
              <p:cNvPr id="328" name="Group 327">
                <a:extLst>
                  <a:ext uri="{FF2B5EF4-FFF2-40B4-BE49-F238E27FC236}">
                    <a16:creationId xmlns:a16="http://schemas.microsoft.com/office/drawing/2014/main" id="{4F4D0233-402F-8DE5-6DDB-1D377B0774E3}"/>
                  </a:ext>
                </a:extLst>
              </p:cNvPr>
              <p:cNvGrpSpPr/>
              <p:nvPr/>
            </p:nvGrpSpPr>
            <p:grpSpPr>
              <a:xfrm>
                <a:off x="4987977" y="2647632"/>
                <a:ext cx="1659847" cy="1526498"/>
                <a:chOff x="4987977" y="2647632"/>
                <a:chExt cx="1659847" cy="1526498"/>
              </a:xfrm>
              <a:grpFill/>
            </p:grpSpPr>
            <p:sp>
              <p:nvSpPr>
                <p:cNvPr id="336" name="Rectangle 335">
                  <a:extLst>
                    <a:ext uri="{FF2B5EF4-FFF2-40B4-BE49-F238E27FC236}">
                      <a16:creationId xmlns:a16="http://schemas.microsoft.com/office/drawing/2014/main" id="{DE5AA0E4-9F4D-A882-49EC-D34C283026F3}"/>
                    </a:ext>
                  </a:extLst>
                </p:cNvPr>
                <p:cNvSpPr/>
                <p:nvPr/>
              </p:nvSpPr>
              <p:spPr>
                <a:xfrm>
                  <a:off x="4987977" y="2647632"/>
                  <a:ext cx="1659847" cy="1526498"/>
                </a:xfrm>
                <a:prstGeom prst="rect">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37" name="Straight Connector 336">
                  <a:extLst>
                    <a:ext uri="{FF2B5EF4-FFF2-40B4-BE49-F238E27FC236}">
                      <a16:creationId xmlns:a16="http://schemas.microsoft.com/office/drawing/2014/main" id="{1D3EC3CA-67F8-4EA2-E8A4-E220BEEA8D66}"/>
                    </a:ext>
                  </a:extLst>
                </p:cNvPr>
                <p:cNvCxnSpPr>
                  <a:cxnSpLocks/>
                </p:cNvCxnSpPr>
                <p:nvPr/>
              </p:nvCxnSpPr>
              <p:spPr>
                <a:xfrm>
                  <a:off x="4987977" y="2829571"/>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E42D3936-6D54-C9B9-E874-4B61C6F995F6}"/>
                    </a:ext>
                  </a:extLst>
                </p:cNvPr>
                <p:cNvCxnSpPr>
                  <a:cxnSpLocks/>
                </p:cNvCxnSpPr>
                <p:nvPr/>
              </p:nvCxnSpPr>
              <p:spPr>
                <a:xfrm>
                  <a:off x="4987977" y="2981971"/>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5A000153-4BB9-8DF6-314F-18C69BE0E33D}"/>
                    </a:ext>
                  </a:extLst>
                </p:cNvPr>
                <p:cNvCxnSpPr>
                  <a:cxnSpLocks/>
                </p:cNvCxnSpPr>
                <p:nvPr/>
              </p:nvCxnSpPr>
              <p:spPr>
                <a:xfrm>
                  <a:off x="4987977" y="3116787"/>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1795B1D6-0D87-CE54-7FBB-690B2CDD8A21}"/>
                    </a:ext>
                  </a:extLst>
                </p:cNvPr>
                <p:cNvCxnSpPr>
                  <a:cxnSpLocks/>
                </p:cNvCxnSpPr>
                <p:nvPr/>
              </p:nvCxnSpPr>
              <p:spPr>
                <a:xfrm>
                  <a:off x="4987977" y="3269187"/>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8A73DB25-3E0C-9831-1EC8-11C84C48817B}"/>
                    </a:ext>
                  </a:extLst>
                </p:cNvPr>
                <p:cNvCxnSpPr>
                  <a:cxnSpLocks/>
                </p:cNvCxnSpPr>
                <p:nvPr/>
              </p:nvCxnSpPr>
              <p:spPr>
                <a:xfrm>
                  <a:off x="4987977" y="3403877"/>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a:extLst>
                    <a:ext uri="{FF2B5EF4-FFF2-40B4-BE49-F238E27FC236}">
                      <a16:creationId xmlns:a16="http://schemas.microsoft.com/office/drawing/2014/main" id="{F461EA9E-6CE4-80B0-F9F4-09E7B299ED25}"/>
                    </a:ext>
                  </a:extLst>
                </p:cNvPr>
                <p:cNvCxnSpPr>
                  <a:cxnSpLocks/>
                </p:cNvCxnSpPr>
                <p:nvPr/>
              </p:nvCxnSpPr>
              <p:spPr>
                <a:xfrm>
                  <a:off x="4987977" y="3556277"/>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a:extLst>
                    <a:ext uri="{FF2B5EF4-FFF2-40B4-BE49-F238E27FC236}">
                      <a16:creationId xmlns:a16="http://schemas.microsoft.com/office/drawing/2014/main" id="{AD419A5F-441F-1744-9309-FA784BE1682C}"/>
                    </a:ext>
                  </a:extLst>
                </p:cNvPr>
                <p:cNvCxnSpPr>
                  <a:cxnSpLocks/>
                </p:cNvCxnSpPr>
                <p:nvPr/>
              </p:nvCxnSpPr>
              <p:spPr>
                <a:xfrm>
                  <a:off x="4987977" y="3691093"/>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a:extLst>
                    <a:ext uri="{FF2B5EF4-FFF2-40B4-BE49-F238E27FC236}">
                      <a16:creationId xmlns:a16="http://schemas.microsoft.com/office/drawing/2014/main" id="{281DB67B-E7BC-03D9-1EBA-E56323DCD784}"/>
                    </a:ext>
                  </a:extLst>
                </p:cNvPr>
                <p:cNvCxnSpPr>
                  <a:cxnSpLocks/>
                </p:cNvCxnSpPr>
                <p:nvPr/>
              </p:nvCxnSpPr>
              <p:spPr>
                <a:xfrm>
                  <a:off x="4987977" y="3843493"/>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a:extLst>
                    <a:ext uri="{FF2B5EF4-FFF2-40B4-BE49-F238E27FC236}">
                      <a16:creationId xmlns:a16="http://schemas.microsoft.com/office/drawing/2014/main" id="{80BC4C7E-67C3-698C-B824-23F367FD4FCA}"/>
                    </a:ext>
                  </a:extLst>
                </p:cNvPr>
                <p:cNvCxnSpPr>
                  <a:cxnSpLocks/>
                </p:cNvCxnSpPr>
                <p:nvPr/>
              </p:nvCxnSpPr>
              <p:spPr>
                <a:xfrm>
                  <a:off x="4987977" y="3991179"/>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329" name="Straight Connector 328">
                <a:extLst>
                  <a:ext uri="{FF2B5EF4-FFF2-40B4-BE49-F238E27FC236}">
                    <a16:creationId xmlns:a16="http://schemas.microsoft.com/office/drawing/2014/main" id="{7A56F613-CD95-6327-2EC3-CAF9CE50F25F}"/>
                  </a:ext>
                </a:extLst>
              </p:cNvPr>
              <p:cNvCxnSpPr/>
              <p:nvPr/>
            </p:nvCxnSpPr>
            <p:spPr>
              <a:xfrm>
                <a:off x="5191125"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1433CF01-5F60-1E1E-E4CF-5BA0B95DA449}"/>
                  </a:ext>
                </a:extLst>
              </p:cNvPr>
              <p:cNvCxnSpPr/>
              <p:nvPr/>
            </p:nvCxnSpPr>
            <p:spPr>
              <a:xfrm>
                <a:off x="5391150"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728829C6-1B8E-1B2A-B7A1-25987DCD7946}"/>
                  </a:ext>
                </a:extLst>
              </p:cNvPr>
              <p:cNvCxnSpPr/>
              <p:nvPr/>
            </p:nvCxnSpPr>
            <p:spPr>
              <a:xfrm>
                <a:off x="5591175"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A12E41E3-303B-3910-AB2C-E0D2B0170209}"/>
                  </a:ext>
                </a:extLst>
              </p:cNvPr>
              <p:cNvCxnSpPr/>
              <p:nvPr/>
            </p:nvCxnSpPr>
            <p:spPr>
              <a:xfrm>
                <a:off x="5791200"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E3E3E5E9-D425-64D1-DE6F-4ED23E117701}"/>
                  </a:ext>
                </a:extLst>
              </p:cNvPr>
              <p:cNvCxnSpPr/>
              <p:nvPr/>
            </p:nvCxnSpPr>
            <p:spPr>
              <a:xfrm>
                <a:off x="5986463"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3FA09F44-EC42-912B-E365-06514FD2AB3B}"/>
                  </a:ext>
                </a:extLst>
              </p:cNvPr>
              <p:cNvCxnSpPr/>
              <p:nvPr/>
            </p:nvCxnSpPr>
            <p:spPr>
              <a:xfrm>
                <a:off x="6186488"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99300CDB-3EF4-1203-9E9A-DCF5BF7F3046}"/>
                  </a:ext>
                </a:extLst>
              </p:cNvPr>
              <p:cNvCxnSpPr/>
              <p:nvPr/>
            </p:nvCxnSpPr>
            <p:spPr>
              <a:xfrm>
                <a:off x="6386513"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46" name="Group 345">
              <a:extLst>
                <a:ext uri="{FF2B5EF4-FFF2-40B4-BE49-F238E27FC236}">
                  <a16:creationId xmlns:a16="http://schemas.microsoft.com/office/drawing/2014/main" id="{6C8D4571-1688-168E-28B7-701F6C5EDB0D}"/>
                </a:ext>
              </a:extLst>
            </p:cNvPr>
            <p:cNvGrpSpPr/>
            <p:nvPr/>
          </p:nvGrpSpPr>
          <p:grpSpPr>
            <a:xfrm>
              <a:off x="5511894" y="2696256"/>
              <a:ext cx="1659847" cy="1526498"/>
              <a:chOff x="4987977" y="2647632"/>
              <a:chExt cx="1659847" cy="1526498"/>
            </a:xfrm>
            <a:solidFill>
              <a:schemeClr val="tx1">
                <a:lumMod val="85000"/>
                <a:lumOff val="15000"/>
              </a:schemeClr>
            </a:solidFill>
          </p:grpSpPr>
          <p:grpSp>
            <p:nvGrpSpPr>
              <p:cNvPr id="347" name="Group 346">
                <a:extLst>
                  <a:ext uri="{FF2B5EF4-FFF2-40B4-BE49-F238E27FC236}">
                    <a16:creationId xmlns:a16="http://schemas.microsoft.com/office/drawing/2014/main" id="{609D4D0C-329D-2CC8-3B40-71BC6ED9CF6E}"/>
                  </a:ext>
                </a:extLst>
              </p:cNvPr>
              <p:cNvGrpSpPr/>
              <p:nvPr/>
            </p:nvGrpSpPr>
            <p:grpSpPr>
              <a:xfrm>
                <a:off x="4987977" y="2647632"/>
                <a:ext cx="1659847" cy="1526498"/>
                <a:chOff x="4987977" y="2647632"/>
                <a:chExt cx="1659847" cy="1526498"/>
              </a:xfrm>
              <a:grpFill/>
            </p:grpSpPr>
            <p:sp>
              <p:nvSpPr>
                <p:cNvPr id="355" name="Rectangle 354">
                  <a:extLst>
                    <a:ext uri="{FF2B5EF4-FFF2-40B4-BE49-F238E27FC236}">
                      <a16:creationId xmlns:a16="http://schemas.microsoft.com/office/drawing/2014/main" id="{655030BD-4661-B3B3-D353-D72FF091D9C7}"/>
                    </a:ext>
                  </a:extLst>
                </p:cNvPr>
                <p:cNvSpPr/>
                <p:nvPr/>
              </p:nvSpPr>
              <p:spPr>
                <a:xfrm>
                  <a:off x="4987977" y="2647632"/>
                  <a:ext cx="1659847" cy="1526498"/>
                </a:xfrm>
                <a:prstGeom prst="rect">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56" name="Straight Connector 355">
                  <a:extLst>
                    <a:ext uri="{FF2B5EF4-FFF2-40B4-BE49-F238E27FC236}">
                      <a16:creationId xmlns:a16="http://schemas.microsoft.com/office/drawing/2014/main" id="{0228018D-585C-0614-6383-4432D0205B29}"/>
                    </a:ext>
                  </a:extLst>
                </p:cNvPr>
                <p:cNvCxnSpPr>
                  <a:cxnSpLocks/>
                </p:cNvCxnSpPr>
                <p:nvPr/>
              </p:nvCxnSpPr>
              <p:spPr>
                <a:xfrm>
                  <a:off x="4987977" y="2829571"/>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a:extLst>
                    <a:ext uri="{FF2B5EF4-FFF2-40B4-BE49-F238E27FC236}">
                      <a16:creationId xmlns:a16="http://schemas.microsoft.com/office/drawing/2014/main" id="{5470A779-561F-6B8A-F9A7-76835D6DAF7E}"/>
                    </a:ext>
                  </a:extLst>
                </p:cNvPr>
                <p:cNvCxnSpPr>
                  <a:cxnSpLocks/>
                </p:cNvCxnSpPr>
                <p:nvPr/>
              </p:nvCxnSpPr>
              <p:spPr>
                <a:xfrm>
                  <a:off x="4987977" y="2981971"/>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id="{42113990-3C53-2F81-8168-79A0A6904A66}"/>
                    </a:ext>
                  </a:extLst>
                </p:cNvPr>
                <p:cNvCxnSpPr>
                  <a:cxnSpLocks/>
                </p:cNvCxnSpPr>
                <p:nvPr/>
              </p:nvCxnSpPr>
              <p:spPr>
                <a:xfrm>
                  <a:off x="4987977" y="3116787"/>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9" name="Straight Connector 358">
                  <a:extLst>
                    <a:ext uri="{FF2B5EF4-FFF2-40B4-BE49-F238E27FC236}">
                      <a16:creationId xmlns:a16="http://schemas.microsoft.com/office/drawing/2014/main" id="{D01F4DF7-290A-044F-AFCA-BF961981ED59}"/>
                    </a:ext>
                  </a:extLst>
                </p:cNvPr>
                <p:cNvCxnSpPr>
                  <a:cxnSpLocks/>
                </p:cNvCxnSpPr>
                <p:nvPr/>
              </p:nvCxnSpPr>
              <p:spPr>
                <a:xfrm>
                  <a:off x="4987977" y="3269187"/>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0" name="Straight Connector 359">
                  <a:extLst>
                    <a:ext uri="{FF2B5EF4-FFF2-40B4-BE49-F238E27FC236}">
                      <a16:creationId xmlns:a16="http://schemas.microsoft.com/office/drawing/2014/main" id="{AA0F77C9-64FC-F84D-DF4C-5F76A9486CF0}"/>
                    </a:ext>
                  </a:extLst>
                </p:cNvPr>
                <p:cNvCxnSpPr>
                  <a:cxnSpLocks/>
                </p:cNvCxnSpPr>
                <p:nvPr/>
              </p:nvCxnSpPr>
              <p:spPr>
                <a:xfrm>
                  <a:off x="4987977" y="3403877"/>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1" name="Straight Connector 360">
                  <a:extLst>
                    <a:ext uri="{FF2B5EF4-FFF2-40B4-BE49-F238E27FC236}">
                      <a16:creationId xmlns:a16="http://schemas.microsoft.com/office/drawing/2014/main" id="{44B610BD-E9EA-7E82-F29E-E24FD03C75D0}"/>
                    </a:ext>
                  </a:extLst>
                </p:cNvPr>
                <p:cNvCxnSpPr>
                  <a:cxnSpLocks/>
                </p:cNvCxnSpPr>
                <p:nvPr/>
              </p:nvCxnSpPr>
              <p:spPr>
                <a:xfrm>
                  <a:off x="4987977" y="3556277"/>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112957FB-8BDA-A8DA-E1DD-675D107BA226}"/>
                    </a:ext>
                  </a:extLst>
                </p:cNvPr>
                <p:cNvCxnSpPr>
                  <a:cxnSpLocks/>
                </p:cNvCxnSpPr>
                <p:nvPr/>
              </p:nvCxnSpPr>
              <p:spPr>
                <a:xfrm>
                  <a:off x="4987977" y="3691093"/>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3" name="Straight Connector 362">
                  <a:extLst>
                    <a:ext uri="{FF2B5EF4-FFF2-40B4-BE49-F238E27FC236}">
                      <a16:creationId xmlns:a16="http://schemas.microsoft.com/office/drawing/2014/main" id="{73A39F87-DFB9-CDDD-5CBD-6A1210D6CC3F}"/>
                    </a:ext>
                  </a:extLst>
                </p:cNvPr>
                <p:cNvCxnSpPr>
                  <a:cxnSpLocks/>
                </p:cNvCxnSpPr>
                <p:nvPr/>
              </p:nvCxnSpPr>
              <p:spPr>
                <a:xfrm>
                  <a:off x="4987977" y="3843493"/>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4" name="Straight Connector 363">
                  <a:extLst>
                    <a:ext uri="{FF2B5EF4-FFF2-40B4-BE49-F238E27FC236}">
                      <a16:creationId xmlns:a16="http://schemas.microsoft.com/office/drawing/2014/main" id="{1E38DCC2-928B-DD67-B4BB-9F25849A8B8B}"/>
                    </a:ext>
                  </a:extLst>
                </p:cNvPr>
                <p:cNvCxnSpPr>
                  <a:cxnSpLocks/>
                </p:cNvCxnSpPr>
                <p:nvPr/>
              </p:nvCxnSpPr>
              <p:spPr>
                <a:xfrm>
                  <a:off x="4987977" y="3991179"/>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348" name="Straight Connector 347">
                <a:extLst>
                  <a:ext uri="{FF2B5EF4-FFF2-40B4-BE49-F238E27FC236}">
                    <a16:creationId xmlns:a16="http://schemas.microsoft.com/office/drawing/2014/main" id="{73263017-2A68-F49D-39D5-A8A815B8A92D}"/>
                  </a:ext>
                </a:extLst>
              </p:cNvPr>
              <p:cNvCxnSpPr/>
              <p:nvPr/>
            </p:nvCxnSpPr>
            <p:spPr>
              <a:xfrm>
                <a:off x="5191125"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a:extLst>
                  <a:ext uri="{FF2B5EF4-FFF2-40B4-BE49-F238E27FC236}">
                    <a16:creationId xmlns:a16="http://schemas.microsoft.com/office/drawing/2014/main" id="{57CCFD6C-470A-0D62-C2ED-D0562E1C053F}"/>
                  </a:ext>
                </a:extLst>
              </p:cNvPr>
              <p:cNvCxnSpPr/>
              <p:nvPr/>
            </p:nvCxnSpPr>
            <p:spPr>
              <a:xfrm>
                <a:off x="5391150"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a:extLst>
                  <a:ext uri="{FF2B5EF4-FFF2-40B4-BE49-F238E27FC236}">
                    <a16:creationId xmlns:a16="http://schemas.microsoft.com/office/drawing/2014/main" id="{7EAB38E3-DE06-9310-836F-0D4BFA2E3788}"/>
                  </a:ext>
                </a:extLst>
              </p:cNvPr>
              <p:cNvCxnSpPr/>
              <p:nvPr/>
            </p:nvCxnSpPr>
            <p:spPr>
              <a:xfrm>
                <a:off x="5591175"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a:extLst>
                  <a:ext uri="{FF2B5EF4-FFF2-40B4-BE49-F238E27FC236}">
                    <a16:creationId xmlns:a16="http://schemas.microsoft.com/office/drawing/2014/main" id="{D417FC6F-CDAA-7CB0-694B-75E1C4387538}"/>
                  </a:ext>
                </a:extLst>
              </p:cNvPr>
              <p:cNvCxnSpPr/>
              <p:nvPr/>
            </p:nvCxnSpPr>
            <p:spPr>
              <a:xfrm>
                <a:off x="5791200"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id="{082E808E-C83D-1CE6-AF0C-160913C27F33}"/>
                  </a:ext>
                </a:extLst>
              </p:cNvPr>
              <p:cNvCxnSpPr/>
              <p:nvPr/>
            </p:nvCxnSpPr>
            <p:spPr>
              <a:xfrm>
                <a:off x="5986463"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a:extLst>
                  <a:ext uri="{FF2B5EF4-FFF2-40B4-BE49-F238E27FC236}">
                    <a16:creationId xmlns:a16="http://schemas.microsoft.com/office/drawing/2014/main" id="{89F2E50D-6B01-E192-F0FD-55826523A18F}"/>
                  </a:ext>
                </a:extLst>
              </p:cNvPr>
              <p:cNvCxnSpPr/>
              <p:nvPr/>
            </p:nvCxnSpPr>
            <p:spPr>
              <a:xfrm>
                <a:off x="6186488"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F83EF626-BD0F-B10F-AE0C-BE9CBEE84AE9}"/>
                  </a:ext>
                </a:extLst>
              </p:cNvPr>
              <p:cNvCxnSpPr/>
              <p:nvPr/>
            </p:nvCxnSpPr>
            <p:spPr>
              <a:xfrm>
                <a:off x="6386513"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65" name="Group 364">
              <a:extLst>
                <a:ext uri="{FF2B5EF4-FFF2-40B4-BE49-F238E27FC236}">
                  <a16:creationId xmlns:a16="http://schemas.microsoft.com/office/drawing/2014/main" id="{0581289F-5659-705F-B4CE-AAEB180A035E}"/>
                </a:ext>
              </a:extLst>
            </p:cNvPr>
            <p:cNvGrpSpPr/>
            <p:nvPr/>
          </p:nvGrpSpPr>
          <p:grpSpPr>
            <a:xfrm>
              <a:off x="5664294" y="2848656"/>
              <a:ext cx="1659847" cy="1526498"/>
              <a:chOff x="4987977" y="2647632"/>
              <a:chExt cx="1659847" cy="1526498"/>
            </a:xfrm>
            <a:solidFill>
              <a:schemeClr val="tx1">
                <a:lumMod val="85000"/>
                <a:lumOff val="15000"/>
              </a:schemeClr>
            </a:solidFill>
          </p:grpSpPr>
          <p:grpSp>
            <p:nvGrpSpPr>
              <p:cNvPr id="366" name="Group 365">
                <a:extLst>
                  <a:ext uri="{FF2B5EF4-FFF2-40B4-BE49-F238E27FC236}">
                    <a16:creationId xmlns:a16="http://schemas.microsoft.com/office/drawing/2014/main" id="{322F23B7-A01A-59BC-54FE-FEBEEC03420F}"/>
                  </a:ext>
                </a:extLst>
              </p:cNvPr>
              <p:cNvGrpSpPr/>
              <p:nvPr/>
            </p:nvGrpSpPr>
            <p:grpSpPr>
              <a:xfrm>
                <a:off x="4987977" y="2647632"/>
                <a:ext cx="1659847" cy="1526498"/>
                <a:chOff x="4987977" y="2647632"/>
                <a:chExt cx="1659847" cy="1526498"/>
              </a:xfrm>
              <a:grpFill/>
            </p:grpSpPr>
            <p:sp>
              <p:nvSpPr>
                <p:cNvPr id="374" name="Rectangle 373">
                  <a:extLst>
                    <a:ext uri="{FF2B5EF4-FFF2-40B4-BE49-F238E27FC236}">
                      <a16:creationId xmlns:a16="http://schemas.microsoft.com/office/drawing/2014/main" id="{2C208131-88A7-5B3A-88F2-D9A52D6FBE58}"/>
                    </a:ext>
                  </a:extLst>
                </p:cNvPr>
                <p:cNvSpPr/>
                <p:nvPr/>
              </p:nvSpPr>
              <p:spPr>
                <a:xfrm>
                  <a:off x="4987977" y="2647632"/>
                  <a:ext cx="1659847" cy="1526498"/>
                </a:xfrm>
                <a:prstGeom prst="rect">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75" name="Straight Connector 374">
                  <a:extLst>
                    <a:ext uri="{FF2B5EF4-FFF2-40B4-BE49-F238E27FC236}">
                      <a16:creationId xmlns:a16="http://schemas.microsoft.com/office/drawing/2014/main" id="{FC54883B-CCD2-2D5E-36D8-7AF4373C5DBB}"/>
                    </a:ext>
                  </a:extLst>
                </p:cNvPr>
                <p:cNvCxnSpPr>
                  <a:cxnSpLocks/>
                </p:cNvCxnSpPr>
                <p:nvPr/>
              </p:nvCxnSpPr>
              <p:spPr>
                <a:xfrm>
                  <a:off x="4987977" y="2829571"/>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6" name="Straight Connector 375">
                  <a:extLst>
                    <a:ext uri="{FF2B5EF4-FFF2-40B4-BE49-F238E27FC236}">
                      <a16:creationId xmlns:a16="http://schemas.microsoft.com/office/drawing/2014/main" id="{DAB52B6D-B152-B3F3-481C-5EDCF19106B1}"/>
                    </a:ext>
                  </a:extLst>
                </p:cNvPr>
                <p:cNvCxnSpPr>
                  <a:cxnSpLocks/>
                </p:cNvCxnSpPr>
                <p:nvPr/>
              </p:nvCxnSpPr>
              <p:spPr>
                <a:xfrm>
                  <a:off x="4987977" y="2981971"/>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7" name="Straight Connector 376">
                  <a:extLst>
                    <a:ext uri="{FF2B5EF4-FFF2-40B4-BE49-F238E27FC236}">
                      <a16:creationId xmlns:a16="http://schemas.microsoft.com/office/drawing/2014/main" id="{0C9779BE-347F-4AF5-3D03-B60ECE55F012}"/>
                    </a:ext>
                  </a:extLst>
                </p:cNvPr>
                <p:cNvCxnSpPr>
                  <a:cxnSpLocks/>
                </p:cNvCxnSpPr>
                <p:nvPr/>
              </p:nvCxnSpPr>
              <p:spPr>
                <a:xfrm>
                  <a:off x="4987977" y="3116787"/>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8" name="Straight Connector 377">
                  <a:extLst>
                    <a:ext uri="{FF2B5EF4-FFF2-40B4-BE49-F238E27FC236}">
                      <a16:creationId xmlns:a16="http://schemas.microsoft.com/office/drawing/2014/main" id="{FEC0D3C8-DF5A-F05A-A19D-015DC08EEBB4}"/>
                    </a:ext>
                  </a:extLst>
                </p:cNvPr>
                <p:cNvCxnSpPr>
                  <a:cxnSpLocks/>
                </p:cNvCxnSpPr>
                <p:nvPr/>
              </p:nvCxnSpPr>
              <p:spPr>
                <a:xfrm>
                  <a:off x="4987977" y="3269187"/>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9" name="Straight Connector 378">
                  <a:extLst>
                    <a:ext uri="{FF2B5EF4-FFF2-40B4-BE49-F238E27FC236}">
                      <a16:creationId xmlns:a16="http://schemas.microsoft.com/office/drawing/2014/main" id="{55239330-FB7D-0E91-6481-AC8A2A1F79F1}"/>
                    </a:ext>
                  </a:extLst>
                </p:cNvPr>
                <p:cNvCxnSpPr>
                  <a:cxnSpLocks/>
                </p:cNvCxnSpPr>
                <p:nvPr/>
              </p:nvCxnSpPr>
              <p:spPr>
                <a:xfrm>
                  <a:off x="4987977" y="3403877"/>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0" name="Straight Connector 379">
                  <a:extLst>
                    <a:ext uri="{FF2B5EF4-FFF2-40B4-BE49-F238E27FC236}">
                      <a16:creationId xmlns:a16="http://schemas.microsoft.com/office/drawing/2014/main" id="{D6D8A7A2-A339-22D4-0C5E-AB5F0137AA05}"/>
                    </a:ext>
                  </a:extLst>
                </p:cNvPr>
                <p:cNvCxnSpPr>
                  <a:cxnSpLocks/>
                </p:cNvCxnSpPr>
                <p:nvPr/>
              </p:nvCxnSpPr>
              <p:spPr>
                <a:xfrm>
                  <a:off x="4987977" y="3556277"/>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1" name="Straight Connector 380">
                  <a:extLst>
                    <a:ext uri="{FF2B5EF4-FFF2-40B4-BE49-F238E27FC236}">
                      <a16:creationId xmlns:a16="http://schemas.microsoft.com/office/drawing/2014/main" id="{CAA744C1-7FA6-9DEA-5439-E94FDD274E67}"/>
                    </a:ext>
                  </a:extLst>
                </p:cNvPr>
                <p:cNvCxnSpPr>
                  <a:cxnSpLocks/>
                </p:cNvCxnSpPr>
                <p:nvPr/>
              </p:nvCxnSpPr>
              <p:spPr>
                <a:xfrm>
                  <a:off x="4987977" y="3691093"/>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2" name="Straight Connector 381">
                  <a:extLst>
                    <a:ext uri="{FF2B5EF4-FFF2-40B4-BE49-F238E27FC236}">
                      <a16:creationId xmlns:a16="http://schemas.microsoft.com/office/drawing/2014/main" id="{88DE6755-ECDA-B4A0-9CE3-05ABA5DBD0B2}"/>
                    </a:ext>
                  </a:extLst>
                </p:cNvPr>
                <p:cNvCxnSpPr>
                  <a:cxnSpLocks/>
                </p:cNvCxnSpPr>
                <p:nvPr/>
              </p:nvCxnSpPr>
              <p:spPr>
                <a:xfrm>
                  <a:off x="4987977" y="3843493"/>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3" name="Straight Connector 382">
                  <a:extLst>
                    <a:ext uri="{FF2B5EF4-FFF2-40B4-BE49-F238E27FC236}">
                      <a16:creationId xmlns:a16="http://schemas.microsoft.com/office/drawing/2014/main" id="{C5178791-8A15-7F2F-2C74-1387FC20A419}"/>
                    </a:ext>
                  </a:extLst>
                </p:cNvPr>
                <p:cNvCxnSpPr>
                  <a:cxnSpLocks/>
                </p:cNvCxnSpPr>
                <p:nvPr/>
              </p:nvCxnSpPr>
              <p:spPr>
                <a:xfrm>
                  <a:off x="4987977" y="3991179"/>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367" name="Straight Connector 366">
                <a:extLst>
                  <a:ext uri="{FF2B5EF4-FFF2-40B4-BE49-F238E27FC236}">
                    <a16:creationId xmlns:a16="http://schemas.microsoft.com/office/drawing/2014/main" id="{9B211F9E-1991-F7A8-81F5-31D4AC45EE2E}"/>
                  </a:ext>
                </a:extLst>
              </p:cNvPr>
              <p:cNvCxnSpPr/>
              <p:nvPr/>
            </p:nvCxnSpPr>
            <p:spPr>
              <a:xfrm>
                <a:off x="5191125"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D7FD504E-2B74-212F-725A-CEF1FD74BA3D}"/>
                  </a:ext>
                </a:extLst>
              </p:cNvPr>
              <p:cNvCxnSpPr/>
              <p:nvPr/>
            </p:nvCxnSpPr>
            <p:spPr>
              <a:xfrm>
                <a:off x="5391150"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9" name="Straight Connector 368">
                <a:extLst>
                  <a:ext uri="{FF2B5EF4-FFF2-40B4-BE49-F238E27FC236}">
                    <a16:creationId xmlns:a16="http://schemas.microsoft.com/office/drawing/2014/main" id="{6831EF96-B451-5BFE-2860-21C258C79E26}"/>
                  </a:ext>
                </a:extLst>
              </p:cNvPr>
              <p:cNvCxnSpPr/>
              <p:nvPr/>
            </p:nvCxnSpPr>
            <p:spPr>
              <a:xfrm>
                <a:off x="5591175"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0" name="Straight Connector 369">
                <a:extLst>
                  <a:ext uri="{FF2B5EF4-FFF2-40B4-BE49-F238E27FC236}">
                    <a16:creationId xmlns:a16="http://schemas.microsoft.com/office/drawing/2014/main" id="{D2098F89-5012-4F2C-A871-A837590123D7}"/>
                  </a:ext>
                </a:extLst>
              </p:cNvPr>
              <p:cNvCxnSpPr/>
              <p:nvPr/>
            </p:nvCxnSpPr>
            <p:spPr>
              <a:xfrm>
                <a:off x="5791200"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1" name="Straight Connector 370">
                <a:extLst>
                  <a:ext uri="{FF2B5EF4-FFF2-40B4-BE49-F238E27FC236}">
                    <a16:creationId xmlns:a16="http://schemas.microsoft.com/office/drawing/2014/main" id="{B0F695B7-754D-1B8E-6BC0-2CD97ACF2509}"/>
                  </a:ext>
                </a:extLst>
              </p:cNvPr>
              <p:cNvCxnSpPr/>
              <p:nvPr/>
            </p:nvCxnSpPr>
            <p:spPr>
              <a:xfrm>
                <a:off x="5986463"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2" name="Straight Connector 371">
                <a:extLst>
                  <a:ext uri="{FF2B5EF4-FFF2-40B4-BE49-F238E27FC236}">
                    <a16:creationId xmlns:a16="http://schemas.microsoft.com/office/drawing/2014/main" id="{547CD505-FADB-E5A8-1BFB-CBCDE61860DC}"/>
                  </a:ext>
                </a:extLst>
              </p:cNvPr>
              <p:cNvCxnSpPr/>
              <p:nvPr/>
            </p:nvCxnSpPr>
            <p:spPr>
              <a:xfrm>
                <a:off x="6186488"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3" name="Straight Connector 372">
                <a:extLst>
                  <a:ext uri="{FF2B5EF4-FFF2-40B4-BE49-F238E27FC236}">
                    <a16:creationId xmlns:a16="http://schemas.microsoft.com/office/drawing/2014/main" id="{BF822215-EB84-C82F-58EE-1239C1479F48}"/>
                  </a:ext>
                </a:extLst>
              </p:cNvPr>
              <p:cNvCxnSpPr/>
              <p:nvPr/>
            </p:nvCxnSpPr>
            <p:spPr>
              <a:xfrm>
                <a:off x="6386513"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385" name="Rectangle 384">
            <a:extLst>
              <a:ext uri="{FF2B5EF4-FFF2-40B4-BE49-F238E27FC236}">
                <a16:creationId xmlns:a16="http://schemas.microsoft.com/office/drawing/2014/main" id="{787BD44A-3FBD-1AEE-A48C-C43D44707981}"/>
              </a:ext>
            </a:extLst>
          </p:cNvPr>
          <p:cNvSpPr/>
          <p:nvPr/>
        </p:nvSpPr>
        <p:spPr>
          <a:xfrm>
            <a:off x="8020478" y="2031298"/>
            <a:ext cx="301530" cy="2590800"/>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6" name="Rectangle 385">
            <a:extLst>
              <a:ext uri="{FF2B5EF4-FFF2-40B4-BE49-F238E27FC236}">
                <a16:creationId xmlns:a16="http://schemas.microsoft.com/office/drawing/2014/main" id="{5DE6AC56-597E-0997-81BF-6CFA83925094}"/>
              </a:ext>
            </a:extLst>
          </p:cNvPr>
          <p:cNvSpPr/>
          <p:nvPr/>
        </p:nvSpPr>
        <p:spPr>
          <a:xfrm>
            <a:off x="8563233" y="2031298"/>
            <a:ext cx="301530" cy="2590800"/>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87" name="TextBox 386">
            <a:extLst>
              <a:ext uri="{FF2B5EF4-FFF2-40B4-BE49-F238E27FC236}">
                <a16:creationId xmlns:a16="http://schemas.microsoft.com/office/drawing/2014/main" id="{3BE8C2CF-4BE9-01CB-3A74-2842D28903E5}"/>
              </a:ext>
            </a:extLst>
          </p:cNvPr>
          <p:cNvSpPr txBox="1"/>
          <p:nvPr/>
        </p:nvSpPr>
        <p:spPr>
          <a:xfrm rot="16200000">
            <a:off x="7684503" y="3147353"/>
            <a:ext cx="942979" cy="338554"/>
          </a:xfrm>
          <a:prstGeom prst="rect">
            <a:avLst/>
          </a:prstGeom>
          <a:noFill/>
        </p:spPr>
        <p:txBody>
          <a:bodyPr wrap="square">
            <a:spAutoFit/>
          </a:bodyPr>
          <a:lstStyle/>
          <a:p>
            <a:pPr algn="just"/>
            <a:r>
              <a:rPr lang="en-US" sz="1600" dirty="0">
                <a:solidFill>
                  <a:schemeClr val="bg1"/>
                </a:solidFill>
                <a:latin typeface="Bookman Old Style" panose="02050604050505020204" pitchFamily="18" charset="0"/>
              </a:rPr>
              <a:t>Conv2d</a:t>
            </a:r>
            <a:endParaRPr lang="en-US" sz="1600" b="0" i="0" dirty="0">
              <a:solidFill>
                <a:schemeClr val="bg1"/>
              </a:solidFill>
              <a:effectLst/>
              <a:latin typeface="Bookman Old Style" panose="02050604050505020204" pitchFamily="18" charset="0"/>
            </a:endParaRPr>
          </a:p>
        </p:txBody>
      </p:sp>
      <p:sp>
        <p:nvSpPr>
          <p:cNvPr id="388" name="TextBox 387">
            <a:extLst>
              <a:ext uri="{FF2B5EF4-FFF2-40B4-BE49-F238E27FC236}">
                <a16:creationId xmlns:a16="http://schemas.microsoft.com/office/drawing/2014/main" id="{71E57152-4FB6-0991-7B0C-46B41D9F60A1}"/>
              </a:ext>
            </a:extLst>
          </p:cNvPr>
          <p:cNvSpPr txBox="1"/>
          <p:nvPr/>
        </p:nvSpPr>
        <p:spPr>
          <a:xfrm rot="16200000">
            <a:off x="8242525" y="3147353"/>
            <a:ext cx="942979" cy="338554"/>
          </a:xfrm>
          <a:prstGeom prst="rect">
            <a:avLst/>
          </a:prstGeom>
          <a:noFill/>
        </p:spPr>
        <p:txBody>
          <a:bodyPr wrap="square">
            <a:spAutoFit/>
          </a:bodyPr>
          <a:lstStyle/>
          <a:p>
            <a:pPr algn="just"/>
            <a:r>
              <a:rPr lang="en-US" sz="1600" dirty="0">
                <a:solidFill>
                  <a:schemeClr val="bg1"/>
                </a:solidFill>
                <a:latin typeface="Bookman Old Style" panose="02050604050505020204" pitchFamily="18" charset="0"/>
              </a:rPr>
              <a:t>Conv2d</a:t>
            </a:r>
            <a:endParaRPr lang="en-US" sz="1600" b="0" i="0" dirty="0">
              <a:solidFill>
                <a:schemeClr val="bg1"/>
              </a:solidFill>
              <a:effectLst/>
              <a:latin typeface="Bookman Old Style" panose="02050604050505020204" pitchFamily="18" charset="0"/>
            </a:endParaRPr>
          </a:p>
        </p:txBody>
      </p:sp>
      <p:cxnSp>
        <p:nvCxnSpPr>
          <p:cNvPr id="391" name="Straight Arrow Connector 390">
            <a:extLst>
              <a:ext uri="{FF2B5EF4-FFF2-40B4-BE49-F238E27FC236}">
                <a16:creationId xmlns:a16="http://schemas.microsoft.com/office/drawing/2014/main" id="{C0009C97-A06F-5ED1-70E3-4D11D070B941}"/>
              </a:ext>
            </a:extLst>
          </p:cNvPr>
          <p:cNvCxnSpPr>
            <a:stCxn id="374" idx="3"/>
            <a:endCxn id="387" idx="0"/>
          </p:cNvCxnSpPr>
          <p:nvPr/>
        </p:nvCxnSpPr>
        <p:spPr>
          <a:xfrm flipV="1">
            <a:off x="7761703" y="3316630"/>
            <a:ext cx="225013" cy="82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92" name="Straight Arrow Connector 391">
            <a:extLst>
              <a:ext uri="{FF2B5EF4-FFF2-40B4-BE49-F238E27FC236}">
                <a16:creationId xmlns:a16="http://schemas.microsoft.com/office/drawing/2014/main" id="{DF0BDEB7-3261-00B6-3634-CCF6100003D2}"/>
              </a:ext>
            </a:extLst>
          </p:cNvPr>
          <p:cNvCxnSpPr>
            <a:cxnSpLocks/>
            <a:stCxn id="387" idx="2"/>
            <a:endCxn id="388" idx="0"/>
          </p:cNvCxnSpPr>
          <p:nvPr/>
        </p:nvCxnSpPr>
        <p:spPr>
          <a:xfrm>
            <a:off x="8325270" y="3316630"/>
            <a:ext cx="219468"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95" name="Straight Arrow Connector 394">
            <a:extLst>
              <a:ext uri="{FF2B5EF4-FFF2-40B4-BE49-F238E27FC236}">
                <a16:creationId xmlns:a16="http://schemas.microsoft.com/office/drawing/2014/main" id="{6A4468FE-9351-3B12-09A7-3762EAE92C34}"/>
              </a:ext>
            </a:extLst>
          </p:cNvPr>
          <p:cNvCxnSpPr>
            <a:cxnSpLocks/>
            <a:stCxn id="388" idx="2"/>
            <a:endCxn id="223" idx="0"/>
          </p:cNvCxnSpPr>
          <p:nvPr/>
        </p:nvCxnSpPr>
        <p:spPr>
          <a:xfrm flipV="1">
            <a:off x="8883292" y="3308308"/>
            <a:ext cx="372562" cy="832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99" name="TextBox 398">
            <a:extLst>
              <a:ext uri="{FF2B5EF4-FFF2-40B4-BE49-F238E27FC236}">
                <a16:creationId xmlns:a16="http://schemas.microsoft.com/office/drawing/2014/main" id="{BDF59BE4-D945-94BF-4B2E-AA8B1FBFB372}"/>
              </a:ext>
            </a:extLst>
          </p:cNvPr>
          <p:cNvSpPr txBox="1"/>
          <p:nvPr/>
        </p:nvSpPr>
        <p:spPr>
          <a:xfrm>
            <a:off x="6285749" y="4227281"/>
            <a:ext cx="1686971" cy="261610"/>
          </a:xfrm>
          <a:prstGeom prst="rect">
            <a:avLst/>
          </a:prstGeom>
          <a:noFill/>
        </p:spPr>
        <p:txBody>
          <a:bodyPr wrap="square">
            <a:spAutoFit/>
          </a:bodyPr>
          <a:lstStyle/>
          <a:p>
            <a:pPr algn="ctr"/>
            <a:r>
              <a:rPr lang="en-US" sz="1100" dirty="0">
                <a:solidFill>
                  <a:schemeClr val="bg1"/>
                </a:solidFill>
                <a:latin typeface="Bookman Old Style" panose="02050604050505020204" pitchFamily="18" charset="0"/>
              </a:rPr>
              <a:t>Patient Image</a:t>
            </a:r>
            <a:endParaRPr lang="en-US" sz="1100" b="0" i="0" dirty="0">
              <a:solidFill>
                <a:schemeClr val="bg1"/>
              </a:solidFill>
              <a:effectLst/>
              <a:latin typeface="Bookman Old Style" panose="02050604050505020204" pitchFamily="18" charset="0"/>
            </a:endParaRPr>
          </a:p>
        </p:txBody>
      </p:sp>
      <p:sp>
        <p:nvSpPr>
          <p:cNvPr id="400" name="TextBox 399">
            <a:extLst>
              <a:ext uri="{FF2B5EF4-FFF2-40B4-BE49-F238E27FC236}">
                <a16:creationId xmlns:a16="http://schemas.microsoft.com/office/drawing/2014/main" id="{BB78B320-9D13-DFCC-C281-354322C584AE}"/>
              </a:ext>
            </a:extLst>
          </p:cNvPr>
          <p:cNvSpPr txBox="1"/>
          <p:nvPr/>
        </p:nvSpPr>
        <p:spPr>
          <a:xfrm>
            <a:off x="6062402" y="2188005"/>
            <a:ext cx="1686971" cy="261610"/>
          </a:xfrm>
          <a:prstGeom prst="rect">
            <a:avLst/>
          </a:prstGeom>
          <a:noFill/>
        </p:spPr>
        <p:txBody>
          <a:bodyPr wrap="square">
            <a:spAutoFit/>
          </a:bodyPr>
          <a:lstStyle/>
          <a:p>
            <a:pPr algn="ctr"/>
            <a:r>
              <a:rPr lang="en-US" sz="1100" dirty="0">
                <a:solidFill>
                  <a:schemeClr val="bg1"/>
                </a:solidFill>
                <a:latin typeface="Bookman Old Style" panose="02050604050505020204" pitchFamily="18" charset="0"/>
              </a:rPr>
              <a:t>Covariates</a:t>
            </a:r>
            <a:endParaRPr lang="en-US" sz="1100" b="0" i="0" dirty="0">
              <a:solidFill>
                <a:schemeClr val="bg1"/>
              </a:solidFill>
              <a:effectLst/>
              <a:latin typeface="Bookman Old Style" panose="02050604050505020204" pitchFamily="18" charset="0"/>
            </a:endParaRPr>
          </a:p>
        </p:txBody>
      </p:sp>
      <p:sp>
        <p:nvSpPr>
          <p:cNvPr id="401" name="TextBox 400">
            <a:extLst>
              <a:ext uri="{FF2B5EF4-FFF2-40B4-BE49-F238E27FC236}">
                <a16:creationId xmlns:a16="http://schemas.microsoft.com/office/drawing/2014/main" id="{3352E575-9A88-9D22-16E8-BFD6271C3CB9}"/>
              </a:ext>
            </a:extLst>
          </p:cNvPr>
          <p:cNvSpPr txBox="1"/>
          <p:nvPr/>
        </p:nvSpPr>
        <p:spPr>
          <a:xfrm rot="16200000">
            <a:off x="5337555" y="2840062"/>
            <a:ext cx="1686971" cy="261610"/>
          </a:xfrm>
          <a:prstGeom prst="rect">
            <a:avLst/>
          </a:prstGeom>
          <a:noFill/>
        </p:spPr>
        <p:txBody>
          <a:bodyPr wrap="square">
            <a:spAutoFit/>
          </a:bodyPr>
          <a:lstStyle/>
          <a:p>
            <a:pPr algn="ctr"/>
            <a:r>
              <a:rPr lang="en-US" sz="1100" dirty="0">
                <a:solidFill>
                  <a:schemeClr val="bg1"/>
                </a:solidFill>
                <a:latin typeface="Bookman Old Style" panose="02050604050505020204" pitchFamily="18" charset="0"/>
              </a:rPr>
              <a:t>Time steps</a:t>
            </a:r>
            <a:endParaRPr lang="en-US" sz="1100" b="0" i="0" dirty="0">
              <a:solidFill>
                <a:schemeClr val="bg1"/>
              </a:solidFill>
              <a:effectLst/>
              <a:latin typeface="Bookman Old Style" panose="02050604050505020204" pitchFamily="18" charset="0"/>
            </a:endParaRPr>
          </a:p>
        </p:txBody>
      </p:sp>
      <p:sp>
        <p:nvSpPr>
          <p:cNvPr id="403" name="TextBox 402">
            <a:extLst>
              <a:ext uri="{FF2B5EF4-FFF2-40B4-BE49-F238E27FC236}">
                <a16:creationId xmlns:a16="http://schemas.microsoft.com/office/drawing/2014/main" id="{1AAC7DC2-4592-5270-5F61-923F8551A8D3}"/>
              </a:ext>
            </a:extLst>
          </p:cNvPr>
          <p:cNvSpPr txBox="1"/>
          <p:nvPr/>
        </p:nvSpPr>
        <p:spPr>
          <a:xfrm rot="2554227">
            <a:off x="5488675" y="3637589"/>
            <a:ext cx="1686971" cy="261610"/>
          </a:xfrm>
          <a:prstGeom prst="rect">
            <a:avLst/>
          </a:prstGeom>
          <a:noFill/>
        </p:spPr>
        <p:txBody>
          <a:bodyPr wrap="square">
            <a:spAutoFit/>
          </a:bodyPr>
          <a:lstStyle/>
          <a:p>
            <a:pPr algn="ctr"/>
            <a:r>
              <a:rPr lang="en-US" sz="1100" dirty="0">
                <a:solidFill>
                  <a:schemeClr val="bg1"/>
                </a:solidFill>
                <a:latin typeface="Bookman Old Style" panose="02050604050505020204" pitchFamily="18" charset="0"/>
              </a:rPr>
              <a:t>Patients</a:t>
            </a:r>
            <a:endParaRPr lang="en-US" sz="1100" b="0" i="0" dirty="0">
              <a:solidFill>
                <a:schemeClr val="bg1"/>
              </a:solidFill>
              <a:effectLst/>
              <a:latin typeface="Bookman Old Style" panose="02050604050505020204" pitchFamily="18" charset="0"/>
            </a:endParaRPr>
          </a:p>
        </p:txBody>
      </p:sp>
      <p:grpSp>
        <p:nvGrpSpPr>
          <p:cNvPr id="416" name="Group 415">
            <a:extLst>
              <a:ext uri="{FF2B5EF4-FFF2-40B4-BE49-F238E27FC236}">
                <a16:creationId xmlns:a16="http://schemas.microsoft.com/office/drawing/2014/main" id="{547AE9C7-136D-C8C3-00E8-BAFB5AE96861}"/>
              </a:ext>
            </a:extLst>
          </p:cNvPr>
          <p:cNvGrpSpPr/>
          <p:nvPr/>
        </p:nvGrpSpPr>
        <p:grpSpPr>
          <a:xfrm>
            <a:off x="9180436" y="2432539"/>
            <a:ext cx="2584592" cy="1867702"/>
            <a:chOff x="9180436" y="2560724"/>
            <a:chExt cx="2584592" cy="1867702"/>
          </a:xfrm>
        </p:grpSpPr>
        <p:grpSp>
          <p:nvGrpSpPr>
            <p:cNvPr id="168" name="Group 167">
              <a:extLst>
                <a:ext uri="{FF2B5EF4-FFF2-40B4-BE49-F238E27FC236}">
                  <a16:creationId xmlns:a16="http://schemas.microsoft.com/office/drawing/2014/main" id="{4E5DB316-69CE-4802-6D98-97D78EE545E0}"/>
                </a:ext>
              </a:extLst>
            </p:cNvPr>
            <p:cNvGrpSpPr/>
            <p:nvPr/>
          </p:nvGrpSpPr>
          <p:grpSpPr>
            <a:xfrm>
              <a:off x="9180436" y="2560724"/>
              <a:ext cx="2138421" cy="1723052"/>
              <a:chOff x="1015526" y="2507989"/>
              <a:chExt cx="2138421" cy="1723052"/>
            </a:xfrm>
          </p:grpSpPr>
          <p:grpSp>
            <p:nvGrpSpPr>
              <p:cNvPr id="169" name="Group 168">
                <a:extLst>
                  <a:ext uri="{FF2B5EF4-FFF2-40B4-BE49-F238E27FC236}">
                    <a16:creationId xmlns:a16="http://schemas.microsoft.com/office/drawing/2014/main" id="{52B164FA-9B6D-0A7A-13F5-5C705DFA4D2A}"/>
                  </a:ext>
                </a:extLst>
              </p:cNvPr>
              <p:cNvGrpSpPr/>
              <p:nvPr/>
            </p:nvGrpSpPr>
            <p:grpSpPr>
              <a:xfrm>
                <a:off x="1015526" y="2507989"/>
                <a:ext cx="196554" cy="1723052"/>
                <a:chOff x="863126" y="2290274"/>
                <a:chExt cx="196554" cy="1723052"/>
              </a:xfrm>
            </p:grpSpPr>
            <p:sp>
              <p:nvSpPr>
                <p:cNvPr id="219" name="Oval 218">
                  <a:extLst>
                    <a:ext uri="{FF2B5EF4-FFF2-40B4-BE49-F238E27FC236}">
                      <a16:creationId xmlns:a16="http://schemas.microsoft.com/office/drawing/2014/main" id="{46708F3C-90C5-2E5A-609D-FB24973F3A16}"/>
                    </a:ext>
                  </a:extLst>
                </p:cNvPr>
                <p:cNvSpPr/>
                <p:nvPr/>
              </p:nvSpPr>
              <p:spPr>
                <a:xfrm>
                  <a:off x="863126" y="2290274"/>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0" name="Oval 219">
                  <a:extLst>
                    <a:ext uri="{FF2B5EF4-FFF2-40B4-BE49-F238E27FC236}">
                      <a16:creationId xmlns:a16="http://schemas.microsoft.com/office/drawing/2014/main" id="{28CA846B-783F-2BB0-49DF-6D0B05BB6F64}"/>
                    </a:ext>
                  </a:extLst>
                </p:cNvPr>
                <p:cNvSpPr/>
                <p:nvPr/>
              </p:nvSpPr>
              <p:spPr>
                <a:xfrm>
                  <a:off x="863126" y="2604599"/>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1" name="Oval 220">
                  <a:extLst>
                    <a:ext uri="{FF2B5EF4-FFF2-40B4-BE49-F238E27FC236}">
                      <a16:creationId xmlns:a16="http://schemas.microsoft.com/office/drawing/2014/main" id="{219D24F8-66E9-2B41-FB9E-57489C71F24C}"/>
                    </a:ext>
                  </a:extLst>
                </p:cNvPr>
                <p:cNvSpPr/>
                <p:nvPr/>
              </p:nvSpPr>
              <p:spPr>
                <a:xfrm>
                  <a:off x="863126" y="2918924"/>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2" name="Oval 221">
                  <a:extLst>
                    <a:ext uri="{FF2B5EF4-FFF2-40B4-BE49-F238E27FC236}">
                      <a16:creationId xmlns:a16="http://schemas.microsoft.com/office/drawing/2014/main" id="{7AEBF081-EA4B-FA35-7EDC-F95254E0BFFA}"/>
                    </a:ext>
                  </a:extLst>
                </p:cNvPr>
                <p:cNvSpPr/>
                <p:nvPr/>
              </p:nvSpPr>
              <p:spPr>
                <a:xfrm>
                  <a:off x="863126" y="3816772"/>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3" name="TextBox 222">
                  <a:extLst>
                    <a:ext uri="{FF2B5EF4-FFF2-40B4-BE49-F238E27FC236}">
                      <a16:creationId xmlns:a16="http://schemas.microsoft.com/office/drawing/2014/main" id="{7A2C9C2F-E280-68DB-7578-43646154EB35}"/>
                    </a:ext>
                  </a:extLst>
                </p:cNvPr>
                <p:cNvSpPr txBox="1"/>
                <p:nvPr/>
              </p:nvSpPr>
              <p:spPr>
                <a:xfrm>
                  <a:off x="915684" y="3166043"/>
                  <a:ext cx="45719" cy="600164"/>
                </a:xfrm>
                <a:prstGeom prst="rect">
                  <a:avLst/>
                </a:prstGeom>
                <a:noFill/>
              </p:spPr>
              <p:txBody>
                <a:bodyPr wrap="square" rtlCol="0">
                  <a:spAutoFit/>
                </a:bodyPr>
                <a:lstStyle/>
                <a:p>
                  <a:r>
                    <a:rPr lang="en-US" sz="1100" dirty="0">
                      <a:solidFill>
                        <a:schemeClr val="bg1"/>
                      </a:solidFill>
                    </a:rPr>
                    <a:t>...</a:t>
                  </a:r>
                  <a:endParaRPr lang="en-GB" sz="1100" dirty="0">
                    <a:solidFill>
                      <a:schemeClr val="bg1"/>
                    </a:solidFill>
                  </a:endParaRPr>
                </a:p>
              </p:txBody>
            </p:sp>
          </p:grpSp>
          <p:grpSp>
            <p:nvGrpSpPr>
              <p:cNvPr id="170" name="Group 169">
                <a:extLst>
                  <a:ext uri="{FF2B5EF4-FFF2-40B4-BE49-F238E27FC236}">
                    <a16:creationId xmlns:a16="http://schemas.microsoft.com/office/drawing/2014/main" id="{805B0837-F1A1-2762-E6DC-EF6D7013F756}"/>
                  </a:ext>
                </a:extLst>
              </p:cNvPr>
              <p:cNvGrpSpPr/>
              <p:nvPr/>
            </p:nvGrpSpPr>
            <p:grpSpPr>
              <a:xfrm>
                <a:off x="1680916" y="2666936"/>
                <a:ext cx="196554" cy="1332513"/>
                <a:chOff x="1690441" y="2507989"/>
                <a:chExt cx="196554" cy="1332513"/>
              </a:xfrm>
            </p:grpSpPr>
            <p:sp>
              <p:nvSpPr>
                <p:cNvPr id="215" name="Oval 214">
                  <a:extLst>
                    <a:ext uri="{FF2B5EF4-FFF2-40B4-BE49-F238E27FC236}">
                      <a16:creationId xmlns:a16="http://schemas.microsoft.com/office/drawing/2014/main" id="{EF7EACD7-2859-E354-DCAA-59CF3CCF0AEE}"/>
                    </a:ext>
                  </a:extLst>
                </p:cNvPr>
                <p:cNvSpPr/>
                <p:nvPr/>
              </p:nvSpPr>
              <p:spPr>
                <a:xfrm>
                  <a:off x="1690441" y="2507989"/>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6" name="Oval 215">
                  <a:extLst>
                    <a:ext uri="{FF2B5EF4-FFF2-40B4-BE49-F238E27FC236}">
                      <a16:creationId xmlns:a16="http://schemas.microsoft.com/office/drawing/2014/main" id="{018EBE1C-9349-7D40-8027-D3D2D7093D1F}"/>
                    </a:ext>
                  </a:extLst>
                </p:cNvPr>
                <p:cNvSpPr/>
                <p:nvPr/>
              </p:nvSpPr>
              <p:spPr>
                <a:xfrm>
                  <a:off x="1690441" y="2822314"/>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7" name="Oval 216">
                  <a:extLst>
                    <a:ext uri="{FF2B5EF4-FFF2-40B4-BE49-F238E27FC236}">
                      <a16:creationId xmlns:a16="http://schemas.microsoft.com/office/drawing/2014/main" id="{95BCE519-C94A-2E86-6EDF-10822E7D3845}"/>
                    </a:ext>
                  </a:extLst>
                </p:cNvPr>
                <p:cNvSpPr/>
                <p:nvPr/>
              </p:nvSpPr>
              <p:spPr>
                <a:xfrm>
                  <a:off x="1690441" y="3643948"/>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8" name="TextBox 217">
                  <a:extLst>
                    <a:ext uri="{FF2B5EF4-FFF2-40B4-BE49-F238E27FC236}">
                      <a16:creationId xmlns:a16="http://schemas.microsoft.com/office/drawing/2014/main" id="{A6DD036F-FEAA-0D34-6855-7F5B861B712F}"/>
                    </a:ext>
                  </a:extLst>
                </p:cNvPr>
                <p:cNvSpPr txBox="1"/>
                <p:nvPr/>
              </p:nvSpPr>
              <p:spPr>
                <a:xfrm>
                  <a:off x="1742999" y="2993219"/>
                  <a:ext cx="45719" cy="600164"/>
                </a:xfrm>
                <a:prstGeom prst="rect">
                  <a:avLst/>
                </a:prstGeom>
                <a:noFill/>
              </p:spPr>
              <p:txBody>
                <a:bodyPr wrap="square" rtlCol="0">
                  <a:spAutoFit/>
                </a:bodyPr>
                <a:lstStyle/>
                <a:p>
                  <a:r>
                    <a:rPr lang="en-US" sz="1100" dirty="0">
                      <a:solidFill>
                        <a:schemeClr val="bg1"/>
                      </a:solidFill>
                    </a:rPr>
                    <a:t>...</a:t>
                  </a:r>
                  <a:endParaRPr lang="en-GB" sz="1100" dirty="0">
                    <a:solidFill>
                      <a:schemeClr val="bg1"/>
                    </a:solidFill>
                  </a:endParaRPr>
                </a:p>
              </p:txBody>
            </p:sp>
          </p:grpSp>
          <p:grpSp>
            <p:nvGrpSpPr>
              <p:cNvPr id="171" name="Group 170">
                <a:extLst>
                  <a:ext uri="{FF2B5EF4-FFF2-40B4-BE49-F238E27FC236}">
                    <a16:creationId xmlns:a16="http://schemas.microsoft.com/office/drawing/2014/main" id="{C2BCC2BE-828F-AC5F-8CD2-F7D8867293BB}"/>
                  </a:ext>
                </a:extLst>
              </p:cNvPr>
              <p:cNvGrpSpPr/>
              <p:nvPr/>
            </p:nvGrpSpPr>
            <p:grpSpPr>
              <a:xfrm>
                <a:off x="2256090" y="2666936"/>
                <a:ext cx="196554" cy="1332513"/>
                <a:chOff x="1690441" y="2507989"/>
                <a:chExt cx="196554" cy="1332513"/>
              </a:xfrm>
            </p:grpSpPr>
            <p:sp>
              <p:nvSpPr>
                <p:cNvPr id="211" name="Oval 210">
                  <a:extLst>
                    <a:ext uri="{FF2B5EF4-FFF2-40B4-BE49-F238E27FC236}">
                      <a16:creationId xmlns:a16="http://schemas.microsoft.com/office/drawing/2014/main" id="{B9658B75-57B5-BF53-6DA2-01749436A1D2}"/>
                    </a:ext>
                  </a:extLst>
                </p:cNvPr>
                <p:cNvSpPr/>
                <p:nvPr/>
              </p:nvSpPr>
              <p:spPr>
                <a:xfrm>
                  <a:off x="1690441" y="2507989"/>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2" name="Oval 211">
                  <a:extLst>
                    <a:ext uri="{FF2B5EF4-FFF2-40B4-BE49-F238E27FC236}">
                      <a16:creationId xmlns:a16="http://schemas.microsoft.com/office/drawing/2014/main" id="{641E7ECD-D428-C472-300B-07107DB73720}"/>
                    </a:ext>
                  </a:extLst>
                </p:cNvPr>
                <p:cNvSpPr/>
                <p:nvPr/>
              </p:nvSpPr>
              <p:spPr>
                <a:xfrm>
                  <a:off x="1690441" y="2822314"/>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3" name="Oval 212">
                  <a:extLst>
                    <a:ext uri="{FF2B5EF4-FFF2-40B4-BE49-F238E27FC236}">
                      <a16:creationId xmlns:a16="http://schemas.microsoft.com/office/drawing/2014/main" id="{8241262F-794D-0B87-1817-84AA75C51E8C}"/>
                    </a:ext>
                  </a:extLst>
                </p:cNvPr>
                <p:cNvSpPr/>
                <p:nvPr/>
              </p:nvSpPr>
              <p:spPr>
                <a:xfrm>
                  <a:off x="1690441" y="3643948"/>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4" name="TextBox 213">
                  <a:extLst>
                    <a:ext uri="{FF2B5EF4-FFF2-40B4-BE49-F238E27FC236}">
                      <a16:creationId xmlns:a16="http://schemas.microsoft.com/office/drawing/2014/main" id="{042CD5C4-867D-21D5-1A3C-6DCEF4DFF979}"/>
                    </a:ext>
                  </a:extLst>
                </p:cNvPr>
                <p:cNvSpPr txBox="1"/>
                <p:nvPr/>
              </p:nvSpPr>
              <p:spPr>
                <a:xfrm>
                  <a:off x="1742999" y="2993219"/>
                  <a:ext cx="45719" cy="600164"/>
                </a:xfrm>
                <a:prstGeom prst="rect">
                  <a:avLst/>
                </a:prstGeom>
                <a:noFill/>
              </p:spPr>
              <p:txBody>
                <a:bodyPr wrap="square" rtlCol="0">
                  <a:spAutoFit/>
                </a:bodyPr>
                <a:lstStyle/>
                <a:p>
                  <a:r>
                    <a:rPr lang="en-US" sz="1100" dirty="0">
                      <a:solidFill>
                        <a:schemeClr val="bg1"/>
                      </a:solidFill>
                    </a:rPr>
                    <a:t>...</a:t>
                  </a:r>
                  <a:endParaRPr lang="en-GB" sz="1100" dirty="0">
                    <a:solidFill>
                      <a:schemeClr val="bg1"/>
                    </a:solidFill>
                  </a:endParaRPr>
                </a:p>
              </p:txBody>
            </p:sp>
          </p:grpSp>
          <p:grpSp>
            <p:nvGrpSpPr>
              <p:cNvPr id="172" name="Group 171">
                <a:extLst>
                  <a:ext uri="{FF2B5EF4-FFF2-40B4-BE49-F238E27FC236}">
                    <a16:creationId xmlns:a16="http://schemas.microsoft.com/office/drawing/2014/main" id="{FEA4ED7D-1638-0094-912B-B3DB39EAB676}"/>
                  </a:ext>
                </a:extLst>
              </p:cNvPr>
              <p:cNvGrpSpPr/>
              <p:nvPr/>
            </p:nvGrpSpPr>
            <p:grpSpPr>
              <a:xfrm>
                <a:off x="2957393" y="2507989"/>
                <a:ext cx="196554" cy="1723052"/>
                <a:chOff x="863126" y="2290274"/>
                <a:chExt cx="196554" cy="1723052"/>
              </a:xfrm>
            </p:grpSpPr>
            <p:sp>
              <p:nvSpPr>
                <p:cNvPr id="206" name="Oval 205">
                  <a:extLst>
                    <a:ext uri="{FF2B5EF4-FFF2-40B4-BE49-F238E27FC236}">
                      <a16:creationId xmlns:a16="http://schemas.microsoft.com/office/drawing/2014/main" id="{85B51A4D-F99D-DE76-EA59-E44F7885C376}"/>
                    </a:ext>
                  </a:extLst>
                </p:cNvPr>
                <p:cNvSpPr/>
                <p:nvPr/>
              </p:nvSpPr>
              <p:spPr>
                <a:xfrm>
                  <a:off x="863126" y="2290274"/>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7" name="Oval 206">
                  <a:extLst>
                    <a:ext uri="{FF2B5EF4-FFF2-40B4-BE49-F238E27FC236}">
                      <a16:creationId xmlns:a16="http://schemas.microsoft.com/office/drawing/2014/main" id="{7EB9BB55-0993-CD18-F19B-4CA0ED696B04}"/>
                    </a:ext>
                  </a:extLst>
                </p:cNvPr>
                <p:cNvSpPr/>
                <p:nvPr/>
              </p:nvSpPr>
              <p:spPr>
                <a:xfrm>
                  <a:off x="863126" y="2604599"/>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8" name="Oval 207">
                  <a:extLst>
                    <a:ext uri="{FF2B5EF4-FFF2-40B4-BE49-F238E27FC236}">
                      <a16:creationId xmlns:a16="http://schemas.microsoft.com/office/drawing/2014/main" id="{A729B858-135E-F435-C720-0F9AD63C56AA}"/>
                    </a:ext>
                  </a:extLst>
                </p:cNvPr>
                <p:cNvSpPr/>
                <p:nvPr/>
              </p:nvSpPr>
              <p:spPr>
                <a:xfrm>
                  <a:off x="863126" y="2918924"/>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9" name="Oval 208">
                  <a:extLst>
                    <a:ext uri="{FF2B5EF4-FFF2-40B4-BE49-F238E27FC236}">
                      <a16:creationId xmlns:a16="http://schemas.microsoft.com/office/drawing/2014/main" id="{1D9DD3C0-6E9F-A180-4914-077DF85650EC}"/>
                    </a:ext>
                  </a:extLst>
                </p:cNvPr>
                <p:cNvSpPr/>
                <p:nvPr/>
              </p:nvSpPr>
              <p:spPr>
                <a:xfrm>
                  <a:off x="863126" y="3816772"/>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0" name="TextBox 209">
                  <a:extLst>
                    <a:ext uri="{FF2B5EF4-FFF2-40B4-BE49-F238E27FC236}">
                      <a16:creationId xmlns:a16="http://schemas.microsoft.com/office/drawing/2014/main" id="{29766882-BD5C-278B-27E3-3A57DD20CB72}"/>
                    </a:ext>
                  </a:extLst>
                </p:cNvPr>
                <p:cNvSpPr txBox="1"/>
                <p:nvPr/>
              </p:nvSpPr>
              <p:spPr>
                <a:xfrm>
                  <a:off x="915684" y="3166043"/>
                  <a:ext cx="45719" cy="600164"/>
                </a:xfrm>
                <a:prstGeom prst="rect">
                  <a:avLst/>
                </a:prstGeom>
                <a:noFill/>
              </p:spPr>
              <p:txBody>
                <a:bodyPr wrap="square" rtlCol="0">
                  <a:spAutoFit/>
                </a:bodyPr>
                <a:lstStyle/>
                <a:p>
                  <a:r>
                    <a:rPr lang="en-US" sz="1100" dirty="0">
                      <a:solidFill>
                        <a:schemeClr val="bg1"/>
                      </a:solidFill>
                    </a:rPr>
                    <a:t>...</a:t>
                  </a:r>
                  <a:endParaRPr lang="en-GB" sz="1100" dirty="0">
                    <a:solidFill>
                      <a:schemeClr val="bg1"/>
                    </a:solidFill>
                  </a:endParaRPr>
                </a:p>
              </p:txBody>
            </p:sp>
          </p:grpSp>
          <p:cxnSp>
            <p:nvCxnSpPr>
              <p:cNvPr id="173" name="Straight Connector 172">
                <a:extLst>
                  <a:ext uri="{FF2B5EF4-FFF2-40B4-BE49-F238E27FC236}">
                    <a16:creationId xmlns:a16="http://schemas.microsoft.com/office/drawing/2014/main" id="{D1F66796-5873-55E2-91DA-BF1BC6C58291}"/>
                  </a:ext>
                </a:extLst>
              </p:cNvPr>
              <p:cNvCxnSpPr>
                <a:cxnSpLocks/>
                <a:stCxn id="219" idx="6"/>
                <a:endCxn id="215" idx="2"/>
              </p:cNvCxnSpPr>
              <p:nvPr/>
            </p:nvCxnSpPr>
            <p:spPr>
              <a:xfrm>
                <a:off x="1212080" y="2606266"/>
                <a:ext cx="468836" cy="1589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770B8807-C169-38A2-05C1-83A840C9AD2F}"/>
                  </a:ext>
                </a:extLst>
              </p:cNvPr>
              <p:cNvCxnSpPr>
                <a:stCxn id="219" idx="6"/>
                <a:endCxn id="216" idx="2"/>
              </p:cNvCxnSpPr>
              <p:nvPr/>
            </p:nvCxnSpPr>
            <p:spPr>
              <a:xfrm>
                <a:off x="1212080" y="2606266"/>
                <a:ext cx="468836" cy="47327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DDBA0150-E009-3580-7DAC-9980E51B714A}"/>
                  </a:ext>
                </a:extLst>
              </p:cNvPr>
              <p:cNvCxnSpPr>
                <a:cxnSpLocks/>
                <a:stCxn id="219" idx="6"/>
                <a:endCxn id="217" idx="2"/>
              </p:cNvCxnSpPr>
              <p:nvPr/>
            </p:nvCxnSpPr>
            <p:spPr>
              <a:xfrm>
                <a:off x="1212080" y="2606266"/>
                <a:ext cx="468836" cy="12949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5E888C6E-96B1-4168-CC77-8890B3AC4FC2}"/>
                  </a:ext>
                </a:extLst>
              </p:cNvPr>
              <p:cNvCxnSpPr>
                <a:cxnSpLocks/>
                <a:stCxn id="220" idx="6"/>
                <a:endCxn id="215" idx="2"/>
              </p:cNvCxnSpPr>
              <p:nvPr/>
            </p:nvCxnSpPr>
            <p:spPr>
              <a:xfrm flipV="1">
                <a:off x="1212080" y="2765213"/>
                <a:ext cx="468836" cy="15537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071B1D31-CC94-F519-6359-BD4F23501849}"/>
                  </a:ext>
                </a:extLst>
              </p:cNvPr>
              <p:cNvCxnSpPr>
                <a:cxnSpLocks/>
                <a:stCxn id="220" idx="6"/>
                <a:endCxn id="216" idx="2"/>
              </p:cNvCxnSpPr>
              <p:nvPr/>
            </p:nvCxnSpPr>
            <p:spPr>
              <a:xfrm>
                <a:off x="1212080" y="2920591"/>
                <a:ext cx="468836" cy="1589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CDD5F9AA-C18A-5D2B-4D3D-A5556E32552A}"/>
                  </a:ext>
                </a:extLst>
              </p:cNvPr>
              <p:cNvCxnSpPr>
                <a:cxnSpLocks/>
                <a:stCxn id="220" idx="7"/>
                <a:endCxn id="217" idx="2"/>
              </p:cNvCxnSpPr>
              <p:nvPr/>
            </p:nvCxnSpPr>
            <p:spPr>
              <a:xfrm>
                <a:off x="1183295" y="2851099"/>
                <a:ext cx="497621" cy="10500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ED278614-98BB-2B58-99B0-E24AD57F91EA}"/>
                  </a:ext>
                </a:extLst>
              </p:cNvPr>
              <p:cNvCxnSpPr>
                <a:cxnSpLocks/>
                <a:stCxn id="221" idx="6"/>
                <a:endCxn id="215" idx="2"/>
              </p:cNvCxnSpPr>
              <p:nvPr/>
            </p:nvCxnSpPr>
            <p:spPr>
              <a:xfrm flipV="1">
                <a:off x="1212080" y="2765213"/>
                <a:ext cx="468836" cy="4697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1B85DF3A-BC33-70BD-D00B-10D4A361C1C7}"/>
                  </a:ext>
                </a:extLst>
              </p:cNvPr>
              <p:cNvCxnSpPr>
                <a:cxnSpLocks/>
                <a:stCxn id="221" idx="6"/>
                <a:endCxn id="216" idx="2"/>
              </p:cNvCxnSpPr>
              <p:nvPr/>
            </p:nvCxnSpPr>
            <p:spPr>
              <a:xfrm flipV="1">
                <a:off x="1212080" y="3079538"/>
                <a:ext cx="468836" cy="15537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E3F26A9C-C5CB-9653-4510-76AA074DB2BA}"/>
                  </a:ext>
                </a:extLst>
              </p:cNvPr>
              <p:cNvCxnSpPr>
                <a:cxnSpLocks/>
                <a:stCxn id="221" idx="6"/>
                <a:endCxn id="217" idx="2"/>
              </p:cNvCxnSpPr>
              <p:nvPr/>
            </p:nvCxnSpPr>
            <p:spPr>
              <a:xfrm>
                <a:off x="1212080" y="3234916"/>
                <a:ext cx="468836" cy="6662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9F6D8FA7-3A88-8B4E-9D27-3ACC9EC1294F}"/>
                  </a:ext>
                </a:extLst>
              </p:cNvPr>
              <p:cNvCxnSpPr>
                <a:cxnSpLocks/>
                <a:stCxn id="222" idx="6"/>
                <a:endCxn id="215" idx="2"/>
              </p:cNvCxnSpPr>
              <p:nvPr/>
            </p:nvCxnSpPr>
            <p:spPr>
              <a:xfrm flipV="1">
                <a:off x="1212080" y="2765213"/>
                <a:ext cx="468836" cy="136755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E179EE1D-6DF4-9257-9FEB-0A57D6FB5466}"/>
                  </a:ext>
                </a:extLst>
              </p:cNvPr>
              <p:cNvCxnSpPr>
                <a:cxnSpLocks/>
                <a:stCxn id="222" idx="6"/>
                <a:endCxn id="216" idx="2"/>
              </p:cNvCxnSpPr>
              <p:nvPr/>
            </p:nvCxnSpPr>
            <p:spPr>
              <a:xfrm flipV="1">
                <a:off x="1212080" y="3079538"/>
                <a:ext cx="468836" cy="105322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EA74BCBE-835D-C7D2-1044-B1F765061783}"/>
                  </a:ext>
                </a:extLst>
              </p:cNvPr>
              <p:cNvCxnSpPr>
                <a:cxnSpLocks/>
                <a:stCxn id="222" idx="6"/>
                <a:endCxn id="217" idx="2"/>
              </p:cNvCxnSpPr>
              <p:nvPr/>
            </p:nvCxnSpPr>
            <p:spPr>
              <a:xfrm flipV="1">
                <a:off x="1212080" y="3901172"/>
                <a:ext cx="468836" cy="23159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7FDF6C3D-F596-9853-AE8B-66E62C461745}"/>
                  </a:ext>
                </a:extLst>
              </p:cNvPr>
              <p:cNvCxnSpPr>
                <a:cxnSpLocks/>
                <a:stCxn id="215" idx="6"/>
                <a:endCxn id="211" idx="2"/>
              </p:cNvCxnSpPr>
              <p:nvPr/>
            </p:nvCxnSpPr>
            <p:spPr>
              <a:xfrm>
                <a:off x="1877470" y="2765213"/>
                <a:ext cx="3786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67B992EE-BA8A-37D4-C6F5-4289265A9FE9}"/>
                  </a:ext>
                </a:extLst>
              </p:cNvPr>
              <p:cNvCxnSpPr>
                <a:cxnSpLocks/>
                <a:stCxn id="215" idx="6"/>
                <a:endCxn id="212" idx="2"/>
              </p:cNvCxnSpPr>
              <p:nvPr/>
            </p:nvCxnSpPr>
            <p:spPr>
              <a:xfrm>
                <a:off x="1877470" y="2765213"/>
                <a:ext cx="378620" cy="3143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918B1B7D-4BFE-B015-F78A-8B60500380CA}"/>
                  </a:ext>
                </a:extLst>
              </p:cNvPr>
              <p:cNvCxnSpPr>
                <a:cxnSpLocks/>
                <a:stCxn id="215" idx="6"/>
                <a:endCxn id="213" idx="2"/>
              </p:cNvCxnSpPr>
              <p:nvPr/>
            </p:nvCxnSpPr>
            <p:spPr>
              <a:xfrm>
                <a:off x="1877470" y="2765213"/>
                <a:ext cx="378620" cy="113595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82E142ED-1659-662B-D9B8-28D5BD911810}"/>
                  </a:ext>
                </a:extLst>
              </p:cNvPr>
              <p:cNvCxnSpPr>
                <a:cxnSpLocks/>
                <a:stCxn id="216" idx="6"/>
                <a:endCxn id="211" idx="2"/>
              </p:cNvCxnSpPr>
              <p:nvPr/>
            </p:nvCxnSpPr>
            <p:spPr>
              <a:xfrm flipV="1">
                <a:off x="1877470" y="2765213"/>
                <a:ext cx="378620" cy="3143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BABE061A-AF02-719C-7CBC-9E49C7761911}"/>
                  </a:ext>
                </a:extLst>
              </p:cNvPr>
              <p:cNvCxnSpPr>
                <a:cxnSpLocks/>
                <a:stCxn id="216" idx="6"/>
                <a:endCxn id="212" idx="2"/>
              </p:cNvCxnSpPr>
              <p:nvPr/>
            </p:nvCxnSpPr>
            <p:spPr>
              <a:xfrm>
                <a:off x="1877470" y="3079538"/>
                <a:ext cx="3786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FB38CD9D-D8B8-63AE-99FE-F6C3AD6F289A}"/>
                  </a:ext>
                </a:extLst>
              </p:cNvPr>
              <p:cNvCxnSpPr>
                <a:cxnSpLocks/>
                <a:stCxn id="216" idx="6"/>
                <a:endCxn id="213" idx="2"/>
              </p:cNvCxnSpPr>
              <p:nvPr/>
            </p:nvCxnSpPr>
            <p:spPr>
              <a:xfrm>
                <a:off x="1877470" y="3079538"/>
                <a:ext cx="378620" cy="82163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316A55FB-D6BD-AD8C-6A50-DC63532F99E3}"/>
                  </a:ext>
                </a:extLst>
              </p:cNvPr>
              <p:cNvCxnSpPr>
                <a:cxnSpLocks/>
                <a:stCxn id="217" idx="6"/>
                <a:endCxn id="213" idx="2"/>
              </p:cNvCxnSpPr>
              <p:nvPr/>
            </p:nvCxnSpPr>
            <p:spPr>
              <a:xfrm>
                <a:off x="1877470" y="3901172"/>
                <a:ext cx="3786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3FE7B348-B5E4-A202-A33C-B9460A4EF41E}"/>
                  </a:ext>
                </a:extLst>
              </p:cNvPr>
              <p:cNvCxnSpPr>
                <a:cxnSpLocks/>
                <a:stCxn id="217" idx="6"/>
                <a:endCxn id="212" idx="2"/>
              </p:cNvCxnSpPr>
              <p:nvPr/>
            </p:nvCxnSpPr>
            <p:spPr>
              <a:xfrm flipV="1">
                <a:off x="1877470" y="3079538"/>
                <a:ext cx="378620" cy="82163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BB24D072-DFDE-BC3E-27DD-C98A1E794CFA}"/>
                  </a:ext>
                </a:extLst>
              </p:cNvPr>
              <p:cNvCxnSpPr>
                <a:cxnSpLocks/>
                <a:stCxn id="217" idx="6"/>
                <a:endCxn id="211" idx="2"/>
              </p:cNvCxnSpPr>
              <p:nvPr/>
            </p:nvCxnSpPr>
            <p:spPr>
              <a:xfrm flipV="1">
                <a:off x="1877470" y="2765213"/>
                <a:ext cx="378620" cy="113595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BD97BB1F-E0CC-8592-54AD-7915EA57D4A4}"/>
                  </a:ext>
                </a:extLst>
              </p:cNvPr>
              <p:cNvCxnSpPr>
                <a:cxnSpLocks/>
                <a:stCxn id="206" idx="2"/>
                <a:endCxn id="211" idx="6"/>
              </p:cNvCxnSpPr>
              <p:nvPr/>
            </p:nvCxnSpPr>
            <p:spPr>
              <a:xfrm flipH="1">
                <a:off x="2452644" y="2606266"/>
                <a:ext cx="504749" cy="1589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48CEA826-8158-ECC5-DD1C-5B91EA9D3504}"/>
                  </a:ext>
                </a:extLst>
              </p:cNvPr>
              <p:cNvCxnSpPr>
                <a:cxnSpLocks/>
                <a:stCxn id="207" idx="2"/>
                <a:endCxn id="211" idx="6"/>
              </p:cNvCxnSpPr>
              <p:nvPr/>
            </p:nvCxnSpPr>
            <p:spPr>
              <a:xfrm flipH="1" flipV="1">
                <a:off x="2452644" y="2765213"/>
                <a:ext cx="504749" cy="15537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7332F56A-9B1C-F406-5706-73F5F3E23F71}"/>
                  </a:ext>
                </a:extLst>
              </p:cNvPr>
              <p:cNvCxnSpPr>
                <a:cxnSpLocks/>
                <a:stCxn id="208" idx="2"/>
                <a:endCxn id="211" idx="6"/>
              </p:cNvCxnSpPr>
              <p:nvPr/>
            </p:nvCxnSpPr>
            <p:spPr>
              <a:xfrm flipH="1" flipV="1">
                <a:off x="2452644" y="2765213"/>
                <a:ext cx="504749" cy="4697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51A44538-B299-AB26-8AF1-AB2D3769CA36}"/>
                  </a:ext>
                </a:extLst>
              </p:cNvPr>
              <p:cNvCxnSpPr>
                <a:cxnSpLocks/>
                <a:stCxn id="209" idx="2"/>
                <a:endCxn id="211" idx="6"/>
              </p:cNvCxnSpPr>
              <p:nvPr/>
            </p:nvCxnSpPr>
            <p:spPr>
              <a:xfrm flipH="1" flipV="1">
                <a:off x="2452644" y="2765213"/>
                <a:ext cx="504749" cy="136755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DDD12F88-A5A8-67CE-F027-10A93F493271}"/>
                  </a:ext>
                </a:extLst>
              </p:cNvPr>
              <p:cNvCxnSpPr>
                <a:cxnSpLocks/>
                <a:stCxn id="206" idx="2"/>
                <a:endCxn id="212" idx="6"/>
              </p:cNvCxnSpPr>
              <p:nvPr/>
            </p:nvCxnSpPr>
            <p:spPr>
              <a:xfrm flipH="1">
                <a:off x="2452644" y="2606266"/>
                <a:ext cx="504749" cy="47327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7766BB98-7D58-E350-0431-8621FFCF8914}"/>
                  </a:ext>
                </a:extLst>
              </p:cNvPr>
              <p:cNvCxnSpPr>
                <a:cxnSpLocks/>
                <a:stCxn id="207" idx="2"/>
                <a:endCxn id="212" idx="6"/>
              </p:cNvCxnSpPr>
              <p:nvPr/>
            </p:nvCxnSpPr>
            <p:spPr>
              <a:xfrm flipH="1">
                <a:off x="2452644" y="2920591"/>
                <a:ext cx="504749" cy="1589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88F27A60-3560-BDF9-80E1-1E8058C3B98B}"/>
                  </a:ext>
                </a:extLst>
              </p:cNvPr>
              <p:cNvCxnSpPr>
                <a:cxnSpLocks/>
                <a:stCxn id="208" idx="2"/>
                <a:endCxn id="212" idx="6"/>
              </p:cNvCxnSpPr>
              <p:nvPr/>
            </p:nvCxnSpPr>
            <p:spPr>
              <a:xfrm flipH="1" flipV="1">
                <a:off x="2452644" y="3079538"/>
                <a:ext cx="504749" cy="15537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0EDE354B-EE42-68E1-A577-121D1C4BE938}"/>
                  </a:ext>
                </a:extLst>
              </p:cNvPr>
              <p:cNvCxnSpPr>
                <a:cxnSpLocks/>
                <a:stCxn id="209" idx="2"/>
                <a:endCxn id="212" idx="6"/>
              </p:cNvCxnSpPr>
              <p:nvPr/>
            </p:nvCxnSpPr>
            <p:spPr>
              <a:xfrm flipH="1" flipV="1">
                <a:off x="2452644" y="3079538"/>
                <a:ext cx="504749" cy="105322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EA2C8ADF-E486-6C27-7726-C1BB252F8E8F}"/>
                  </a:ext>
                </a:extLst>
              </p:cNvPr>
              <p:cNvCxnSpPr>
                <a:cxnSpLocks/>
                <a:stCxn id="206" idx="2"/>
                <a:endCxn id="213" idx="6"/>
              </p:cNvCxnSpPr>
              <p:nvPr/>
            </p:nvCxnSpPr>
            <p:spPr>
              <a:xfrm flipH="1">
                <a:off x="2452644" y="2606266"/>
                <a:ext cx="504749" cy="12949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B0ABF5D7-D5DC-565B-A89E-544BEC0D3AB7}"/>
                  </a:ext>
                </a:extLst>
              </p:cNvPr>
              <p:cNvCxnSpPr>
                <a:cxnSpLocks/>
                <a:stCxn id="207" idx="2"/>
                <a:endCxn id="213" idx="6"/>
              </p:cNvCxnSpPr>
              <p:nvPr/>
            </p:nvCxnSpPr>
            <p:spPr>
              <a:xfrm flipH="1">
                <a:off x="2452644" y="2920591"/>
                <a:ext cx="504749" cy="98058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DB762FDB-03E5-6C84-B3FB-2505F876B7FA}"/>
                  </a:ext>
                </a:extLst>
              </p:cNvPr>
              <p:cNvCxnSpPr>
                <a:cxnSpLocks/>
                <a:stCxn id="208" idx="2"/>
                <a:endCxn id="213" idx="6"/>
              </p:cNvCxnSpPr>
              <p:nvPr/>
            </p:nvCxnSpPr>
            <p:spPr>
              <a:xfrm flipH="1">
                <a:off x="2452644" y="3234916"/>
                <a:ext cx="504749" cy="6662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663F027C-7A16-773D-FE9B-DFAE38C55A5E}"/>
                  </a:ext>
                </a:extLst>
              </p:cNvPr>
              <p:cNvCxnSpPr>
                <a:cxnSpLocks/>
                <a:stCxn id="209" idx="2"/>
                <a:endCxn id="213" idx="6"/>
              </p:cNvCxnSpPr>
              <p:nvPr/>
            </p:nvCxnSpPr>
            <p:spPr>
              <a:xfrm flipH="1" flipV="1">
                <a:off x="2452644" y="3901172"/>
                <a:ext cx="504749" cy="23159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05" name="TextBox 404">
                  <a:extLst>
                    <a:ext uri="{FF2B5EF4-FFF2-40B4-BE49-F238E27FC236}">
                      <a16:creationId xmlns:a16="http://schemas.microsoft.com/office/drawing/2014/main" id="{BD88D90C-3408-D7D0-3EA0-58F9543936CB}"/>
                    </a:ext>
                  </a:extLst>
                </p:cNvPr>
                <p:cNvSpPr txBox="1"/>
                <p:nvPr/>
              </p:nvSpPr>
              <p:spPr>
                <a:xfrm>
                  <a:off x="10434052" y="4151427"/>
                  <a:ext cx="18511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solidFill>
                              <a:schemeClr val="bg1"/>
                            </a:solidFill>
                            <a:latin typeface="Cambria Math" panose="02040503050406030204" pitchFamily="18" charset="0"/>
                          </a:rPr>
                          <m:t>h</m:t>
                        </m:r>
                      </m:oMath>
                    </m:oMathPara>
                  </a14:m>
                  <a:endParaRPr lang="en-GB" dirty="0">
                    <a:solidFill>
                      <a:schemeClr val="bg1"/>
                    </a:solidFill>
                  </a:endParaRPr>
                </a:p>
              </p:txBody>
            </p:sp>
          </mc:Choice>
          <mc:Fallback xmlns="">
            <p:sp>
              <p:nvSpPr>
                <p:cNvPr id="405" name="TextBox 404">
                  <a:extLst>
                    <a:ext uri="{FF2B5EF4-FFF2-40B4-BE49-F238E27FC236}">
                      <a16:creationId xmlns:a16="http://schemas.microsoft.com/office/drawing/2014/main" id="{BD88D90C-3408-D7D0-3EA0-58F9543936CB}"/>
                    </a:ext>
                  </a:extLst>
                </p:cNvPr>
                <p:cNvSpPr txBox="1">
                  <a:spLocks noRot="1" noChangeAspect="1" noMove="1" noResize="1" noEditPoints="1" noAdjustHandles="1" noChangeArrowheads="1" noChangeShapeType="1" noTextEdit="1"/>
                </p:cNvSpPr>
                <p:nvPr/>
              </p:nvSpPr>
              <p:spPr>
                <a:xfrm>
                  <a:off x="10434052" y="4151427"/>
                  <a:ext cx="185115" cy="276999"/>
                </a:xfrm>
                <a:prstGeom prst="rect">
                  <a:avLst/>
                </a:prstGeom>
                <a:blipFill>
                  <a:blip r:embed="rId6"/>
                  <a:stretch>
                    <a:fillRect l="-33333" r="-30000" b="-888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06" name="TextBox 405">
                  <a:extLst>
                    <a:ext uri="{FF2B5EF4-FFF2-40B4-BE49-F238E27FC236}">
                      <a16:creationId xmlns:a16="http://schemas.microsoft.com/office/drawing/2014/main" id="{DCEAB506-8407-76E6-288E-407FDA14CEFE}"/>
                    </a:ext>
                  </a:extLst>
                </p:cNvPr>
                <p:cNvSpPr txBox="1"/>
                <p:nvPr/>
              </p:nvSpPr>
              <p:spPr>
                <a:xfrm>
                  <a:off x="9853158" y="4151427"/>
                  <a:ext cx="18511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solidFill>
                              <a:schemeClr val="bg1"/>
                            </a:solidFill>
                            <a:latin typeface="Cambria Math" panose="02040503050406030204" pitchFamily="18" charset="0"/>
                          </a:rPr>
                          <m:t>h</m:t>
                        </m:r>
                      </m:oMath>
                    </m:oMathPara>
                  </a14:m>
                  <a:endParaRPr lang="en-GB" dirty="0">
                    <a:solidFill>
                      <a:schemeClr val="bg1"/>
                    </a:solidFill>
                  </a:endParaRPr>
                </a:p>
              </p:txBody>
            </p:sp>
          </mc:Choice>
          <mc:Fallback xmlns="">
            <p:sp>
              <p:nvSpPr>
                <p:cNvPr id="406" name="TextBox 405">
                  <a:extLst>
                    <a:ext uri="{FF2B5EF4-FFF2-40B4-BE49-F238E27FC236}">
                      <a16:creationId xmlns:a16="http://schemas.microsoft.com/office/drawing/2014/main" id="{DCEAB506-8407-76E6-288E-407FDA14CEFE}"/>
                    </a:ext>
                  </a:extLst>
                </p:cNvPr>
                <p:cNvSpPr txBox="1">
                  <a:spLocks noRot="1" noChangeAspect="1" noMove="1" noResize="1" noEditPoints="1" noAdjustHandles="1" noChangeArrowheads="1" noChangeShapeType="1" noTextEdit="1"/>
                </p:cNvSpPr>
                <p:nvPr/>
              </p:nvSpPr>
              <p:spPr>
                <a:xfrm>
                  <a:off x="9853158" y="4151427"/>
                  <a:ext cx="185115" cy="276999"/>
                </a:xfrm>
                <a:prstGeom prst="rect">
                  <a:avLst/>
                </a:prstGeom>
                <a:blipFill>
                  <a:blip r:embed="rId7"/>
                  <a:stretch>
                    <a:fillRect l="-32258" r="-25806" b="-888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07" name="TextBox 406">
                  <a:extLst>
                    <a:ext uri="{FF2B5EF4-FFF2-40B4-BE49-F238E27FC236}">
                      <a16:creationId xmlns:a16="http://schemas.microsoft.com/office/drawing/2014/main" id="{C257CCB6-3DC4-9222-D43E-9B5176EE11C2}"/>
                    </a:ext>
                  </a:extLst>
                </p:cNvPr>
                <p:cNvSpPr txBox="1"/>
                <p:nvPr/>
              </p:nvSpPr>
              <p:spPr>
                <a:xfrm>
                  <a:off x="11514190" y="3163329"/>
                  <a:ext cx="25083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𝑚</m:t>
                        </m:r>
                      </m:oMath>
                    </m:oMathPara>
                  </a14:m>
                  <a:endParaRPr lang="en-GB" dirty="0">
                    <a:solidFill>
                      <a:schemeClr val="bg1"/>
                    </a:solidFill>
                  </a:endParaRPr>
                </a:p>
              </p:txBody>
            </p:sp>
          </mc:Choice>
          <mc:Fallback xmlns="">
            <p:sp>
              <p:nvSpPr>
                <p:cNvPr id="407" name="TextBox 406">
                  <a:extLst>
                    <a:ext uri="{FF2B5EF4-FFF2-40B4-BE49-F238E27FC236}">
                      <a16:creationId xmlns:a16="http://schemas.microsoft.com/office/drawing/2014/main" id="{C257CCB6-3DC4-9222-D43E-9B5176EE11C2}"/>
                    </a:ext>
                  </a:extLst>
                </p:cNvPr>
                <p:cNvSpPr txBox="1">
                  <a:spLocks noRot="1" noChangeAspect="1" noMove="1" noResize="1" noEditPoints="1" noAdjustHandles="1" noChangeArrowheads="1" noChangeShapeType="1" noTextEdit="1"/>
                </p:cNvSpPr>
                <p:nvPr/>
              </p:nvSpPr>
              <p:spPr>
                <a:xfrm>
                  <a:off x="11514190" y="3163329"/>
                  <a:ext cx="250838" cy="276999"/>
                </a:xfrm>
                <a:prstGeom prst="rect">
                  <a:avLst/>
                </a:prstGeom>
                <a:blipFill>
                  <a:blip r:embed="rId8"/>
                  <a:stretch>
                    <a:fillRect l="-14634" r="-12195"/>
                  </a:stretch>
                </a:blipFill>
              </p:spPr>
              <p:txBody>
                <a:bodyPr/>
                <a:lstStyle/>
                <a:p>
                  <a:r>
                    <a:rPr lang="en-GB">
                      <a:noFill/>
                    </a:rPr>
                    <a:t> </a:t>
                  </a:r>
                </a:p>
              </p:txBody>
            </p:sp>
          </mc:Fallback>
        </mc:AlternateContent>
      </p:grpSp>
      <p:sp>
        <p:nvSpPr>
          <p:cNvPr id="408" name="Arc 407">
            <a:extLst>
              <a:ext uri="{FF2B5EF4-FFF2-40B4-BE49-F238E27FC236}">
                <a16:creationId xmlns:a16="http://schemas.microsoft.com/office/drawing/2014/main" id="{2B29FD36-FEA3-EB48-4D66-50C12D286909}"/>
              </a:ext>
            </a:extLst>
          </p:cNvPr>
          <p:cNvSpPr/>
          <p:nvPr/>
        </p:nvSpPr>
        <p:spPr>
          <a:xfrm rot="19317560">
            <a:off x="3131365" y="2383733"/>
            <a:ext cx="1168391" cy="1748910"/>
          </a:xfrm>
          <a:custGeom>
            <a:avLst/>
            <a:gdLst>
              <a:gd name="connsiteX0" fmla="*/ 952938 w 1168391"/>
              <a:gd name="connsiteY0" fmla="*/ 196208 h 1748910"/>
              <a:gd name="connsiteX1" fmla="*/ 1158044 w 1168391"/>
              <a:gd name="connsiteY1" fmla="*/ 1038309 h 1748910"/>
              <a:gd name="connsiteX2" fmla="*/ 584196 w 1168391"/>
              <a:gd name="connsiteY2" fmla="*/ 874455 h 1748910"/>
              <a:gd name="connsiteX3" fmla="*/ 952938 w 1168391"/>
              <a:gd name="connsiteY3" fmla="*/ 196208 h 1748910"/>
              <a:gd name="connsiteX0" fmla="*/ 952938 w 1168391"/>
              <a:gd name="connsiteY0" fmla="*/ 196208 h 1748910"/>
              <a:gd name="connsiteX1" fmla="*/ 1158044 w 1168391"/>
              <a:gd name="connsiteY1" fmla="*/ 1038309 h 1748910"/>
            </a:gdLst>
            <a:ahLst/>
            <a:cxnLst>
              <a:cxn ang="0">
                <a:pos x="connsiteX0" y="connsiteY0"/>
              </a:cxn>
              <a:cxn ang="0">
                <a:pos x="connsiteX1" y="connsiteY1"/>
              </a:cxn>
            </a:cxnLst>
            <a:rect l="l" t="t" r="r" b="b"/>
            <a:pathLst>
              <a:path w="1168391" h="1748910" stroke="0" extrusionOk="0">
                <a:moveTo>
                  <a:pt x="952938" y="196208"/>
                </a:moveTo>
                <a:cubicBezTo>
                  <a:pt x="1170496" y="377383"/>
                  <a:pt x="1205613" y="733181"/>
                  <a:pt x="1158044" y="1038309"/>
                </a:cubicBezTo>
                <a:cubicBezTo>
                  <a:pt x="914078" y="1002421"/>
                  <a:pt x="763978" y="966206"/>
                  <a:pt x="584196" y="874455"/>
                </a:cubicBezTo>
                <a:cubicBezTo>
                  <a:pt x="676081" y="737388"/>
                  <a:pt x="841894" y="528307"/>
                  <a:pt x="952938" y="196208"/>
                </a:cubicBezTo>
                <a:close/>
              </a:path>
              <a:path w="1168391" h="1748910" fill="none" extrusionOk="0">
                <a:moveTo>
                  <a:pt x="952938" y="196208"/>
                </a:moveTo>
                <a:cubicBezTo>
                  <a:pt x="1141441" y="429778"/>
                  <a:pt x="1202664" y="718731"/>
                  <a:pt x="1158044" y="1038309"/>
                </a:cubicBezTo>
              </a:path>
              <a:path w="1168391" h="1748910" fill="none" stroke="0" extrusionOk="0">
                <a:moveTo>
                  <a:pt x="952938" y="196208"/>
                </a:moveTo>
                <a:cubicBezTo>
                  <a:pt x="1118799" y="387664"/>
                  <a:pt x="1195855" y="671373"/>
                  <a:pt x="1158044" y="1038309"/>
                </a:cubicBezTo>
              </a:path>
            </a:pathLst>
          </a:custGeom>
          <a:ln>
            <a:solidFill>
              <a:schemeClr val="bg1"/>
            </a:solidFill>
            <a:prstDash val="lgDash"/>
            <a:extLst>
              <a:ext uri="{C807C97D-BFC1-408E-A445-0C87EB9F89A2}">
                <ask:lineSketchStyleProps xmlns:ask="http://schemas.microsoft.com/office/drawing/2018/sketchyshapes" sd="2693366876">
                  <a:prstGeom prst="arc">
                    <a:avLst>
                      <a:gd name="adj1" fmla="val 17911896"/>
                      <a:gd name="adj2" fmla="val 956152"/>
                    </a:avLst>
                  </a:prstGeom>
                  <ask:type>
                    <ask:lineSketchCurved/>
                  </ask:type>
                </ask:lineSketchStyleProps>
              </a:ext>
            </a:extLs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409" name="TextBox 408">
            <a:extLst>
              <a:ext uri="{FF2B5EF4-FFF2-40B4-BE49-F238E27FC236}">
                <a16:creationId xmlns:a16="http://schemas.microsoft.com/office/drawing/2014/main" id="{0A4635E8-86AB-6E40-006E-5F3EE4E37A4D}"/>
              </a:ext>
            </a:extLst>
          </p:cNvPr>
          <p:cNvSpPr txBox="1"/>
          <p:nvPr/>
        </p:nvSpPr>
        <p:spPr>
          <a:xfrm>
            <a:off x="3632874" y="2465563"/>
            <a:ext cx="1866285" cy="276999"/>
          </a:xfrm>
          <a:prstGeom prst="rect">
            <a:avLst/>
          </a:prstGeom>
          <a:noFill/>
        </p:spPr>
        <p:txBody>
          <a:bodyPr wrap="square" rtlCol="0">
            <a:spAutoFit/>
          </a:bodyPr>
          <a:lstStyle/>
          <a:p>
            <a:pPr algn="ctr"/>
            <a:r>
              <a:rPr lang="en-US" sz="1200" dirty="0">
                <a:solidFill>
                  <a:schemeClr val="bg1"/>
                </a:solidFill>
                <a:latin typeface="Ink Free" panose="03080402000500000000" pitchFamily="66" charset="0"/>
              </a:rPr>
              <a:t>Discrete outputs</a:t>
            </a:r>
            <a:endParaRPr lang="en-GB" sz="1200" dirty="0">
              <a:solidFill>
                <a:schemeClr val="bg1"/>
              </a:solidFill>
              <a:latin typeface="Ink Free" panose="03080402000500000000" pitchFamily="66" charset="0"/>
            </a:endParaRPr>
          </a:p>
        </p:txBody>
      </p:sp>
      <p:sp>
        <p:nvSpPr>
          <p:cNvPr id="423" name="Rectangle: Rounded Corners 422">
            <a:extLst>
              <a:ext uri="{FF2B5EF4-FFF2-40B4-BE49-F238E27FC236}">
                <a16:creationId xmlns:a16="http://schemas.microsoft.com/office/drawing/2014/main" id="{25C8540E-74A9-52DF-3D06-938832396CC0}"/>
              </a:ext>
            </a:extLst>
          </p:cNvPr>
          <p:cNvSpPr/>
          <p:nvPr/>
        </p:nvSpPr>
        <p:spPr>
          <a:xfrm>
            <a:off x="4152900" y="3076716"/>
            <a:ext cx="1093698" cy="531941"/>
          </a:xfrm>
          <a:prstGeom prst="round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Ink Free" panose="03080402000500000000" pitchFamily="66" charset="0"/>
              </a:rPr>
              <a:t>sigmoid</a:t>
            </a:r>
            <a:endParaRPr lang="en-GB" dirty="0">
              <a:latin typeface="Ink Free" panose="03080402000500000000" pitchFamily="66" charset="0"/>
            </a:endParaRPr>
          </a:p>
        </p:txBody>
      </p:sp>
      <p:sp>
        <p:nvSpPr>
          <p:cNvPr id="424" name="Arc 423">
            <a:extLst>
              <a:ext uri="{FF2B5EF4-FFF2-40B4-BE49-F238E27FC236}">
                <a16:creationId xmlns:a16="http://schemas.microsoft.com/office/drawing/2014/main" id="{7035AAFC-7BC8-BE6A-5F82-BF0D600EE14D}"/>
              </a:ext>
            </a:extLst>
          </p:cNvPr>
          <p:cNvSpPr/>
          <p:nvPr/>
        </p:nvSpPr>
        <p:spPr>
          <a:xfrm rot="11937303">
            <a:off x="4705661" y="2700840"/>
            <a:ext cx="1168391" cy="1748910"/>
          </a:xfrm>
          <a:custGeom>
            <a:avLst/>
            <a:gdLst>
              <a:gd name="connsiteX0" fmla="*/ 952938 w 1168391"/>
              <a:gd name="connsiteY0" fmla="*/ 196208 h 1748910"/>
              <a:gd name="connsiteX1" fmla="*/ 1138605 w 1168391"/>
              <a:gd name="connsiteY1" fmla="*/ 598796 h 1748910"/>
              <a:gd name="connsiteX2" fmla="*/ 584196 w 1168391"/>
              <a:gd name="connsiteY2" fmla="*/ 874455 h 1748910"/>
              <a:gd name="connsiteX3" fmla="*/ 952938 w 1168391"/>
              <a:gd name="connsiteY3" fmla="*/ 196208 h 1748910"/>
              <a:gd name="connsiteX0" fmla="*/ 952938 w 1168391"/>
              <a:gd name="connsiteY0" fmla="*/ 196208 h 1748910"/>
              <a:gd name="connsiteX1" fmla="*/ 1138605 w 1168391"/>
              <a:gd name="connsiteY1" fmla="*/ 598796 h 1748910"/>
            </a:gdLst>
            <a:ahLst/>
            <a:cxnLst>
              <a:cxn ang="0">
                <a:pos x="connsiteX0" y="connsiteY0"/>
              </a:cxn>
              <a:cxn ang="0">
                <a:pos x="connsiteX1" y="connsiteY1"/>
              </a:cxn>
            </a:cxnLst>
            <a:rect l="l" t="t" r="r" b="b"/>
            <a:pathLst>
              <a:path w="1168391" h="1748910" stroke="0" extrusionOk="0">
                <a:moveTo>
                  <a:pt x="952938" y="196208"/>
                </a:moveTo>
                <a:cubicBezTo>
                  <a:pt x="1057354" y="293466"/>
                  <a:pt x="1119670" y="464346"/>
                  <a:pt x="1138605" y="598796"/>
                </a:cubicBezTo>
                <a:cubicBezTo>
                  <a:pt x="1042425" y="605930"/>
                  <a:pt x="728186" y="862557"/>
                  <a:pt x="584196" y="874455"/>
                </a:cubicBezTo>
                <a:cubicBezTo>
                  <a:pt x="676081" y="737388"/>
                  <a:pt x="841894" y="528307"/>
                  <a:pt x="952938" y="196208"/>
                </a:cubicBezTo>
                <a:close/>
              </a:path>
              <a:path w="1168391" h="1748910" fill="none" extrusionOk="0">
                <a:moveTo>
                  <a:pt x="952938" y="196208"/>
                </a:moveTo>
                <a:cubicBezTo>
                  <a:pt x="1056981" y="326160"/>
                  <a:pt x="1105212" y="439467"/>
                  <a:pt x="1138605" y="598796"/>
                </a:cubicBezTo>
              </a:path>
              <a:path w="1168391" h="1748910" fill="none" stroke="0" extrusionOk="0">
                <a:moveTo>
                  <a:pt x="952938" y="196208"/>
                </a:moveTo>
                <a:cubicBezTo>
                  <a:pt x="1038080" y="284232"/>
                  <a:pt x="1102223" y="412699"/>
                  <a:pt x="1138605" y="598796"/>
                </a:cubicBezTo>
              </a:path>
            </a:pathLst>
          </a:custGeom>
          <a:ln>
            <a:solidFill>
              <a:schemeClr val="bg1"/>
            </a:solidFill>
            <a:prstDash val="lgDash"/>
            <a:extLst>
              <a:ext uri="{C807C97D-BFC1-408E-A445-0C87EB9F89A2}">
                <ask:lineSketchStyleProps xmlns:ask="http://schemas.microsoft.com/office/drawing/2018/sketchyshapes" sd="2693366876">
                  <a:prstGeom prst="arc">
                    <a:avLst>
                      <a:gd name="adj1" fmla="val 17911896"/>
                      <a:gd name="adj2" fmla="val 20013771"/>
                    </a:avLst>
                  </a:prstGeom>
                  <ask:type>
                    <ask:lineSketchCurved/>
                  </ask:type>
                </ask:lineSketchStyleProps>
              </a:ext>
            </a:extLs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425" name="TextBox 424">
            <a:extLst>
              <a:ext uri="{FF2B5EF4-FFF2-40B4-BE49-F238E27FC236}">
                <a16:creationId xmlns:a16="http://schemas.microsoft.com/office/drawing/2014/main" id="{09034BBC-33BE-C9A7-9C7B-82B3AD0D3802}"/>
              </a:ext>
            </a:extLst>
          </p:cNvPr>
          <p:cNvSpPr txBox="1"/>
          <p:nvPr/>
        </p:nvSpPr>
        <p:spPr>
          <a:xfrm>
            <a:off x="3784699" y="4058887"/>
            <a:ext cx="1866285" cy="276999"/>
          </a:xfrm>
          <a:prstGeom prst="rect">
            <a:avLst/>
          </a:prstGeom>
          <a:noFill/>
        </p:spPr>
        <p:txBody>
          <a:bodyPr wrap="square" rtlCol="0">
            <a:spAutoFit/>
          </a:bodyPr>
          <a:lstStyle/>
          <a:p>
            <a:pPr algn="ctr"/>
            <a:r>
              <a:rPr lang="en-US" sz="1200" dirty="0">
                <a:solidFill>
                  <a:schemeClr val="bg1"/>
                </a:solidFill>
                <a:latin typeface="Ink Free" panose="03080402000500000000" pitchFamily="66" charset="0"/>
              </a:rPr>
              <a:t>Discrete hazards</a:t>
            </a:r>
            <a:endParaRPr lang="en-GB" sz="1200" dirty="0">
              <a:solidFill>
                <a:schemeClr val="bg1"/>
              </a:solidFill>
              <a:latin typeface="Ink Free" panose="03080402000500000000" pitchFamily="66" charset="0"/>
            </a:endParaRPr>
          </a:p>
        </p:txBody>
      </p:sp>
      <mc:AlternateContent xmlns:mc="http://schemas.openxmlformats.org/markup-compatibility/2006" xmlns:a14="http://schemas.microsoft.com/office/drawing/2010/main">
        <mc:Choice Requires="a14">
          <p:sp>
            <p:nvSpPr>
              <p:cNvPr id="426" name="TextBox 425">
                <a:extLst>
                  <a:ext uri="{FF2B5EF4-FFF2-40B4-BE49-F238E27FC236}">
                    <a16:creationId xmlns:a16="http://schemas.microsoft.com/office/drawing/2014/main" id="{77111A9C-D9CF-1493-80C2-3D9D09D17AAC}"/>
                  </a:ext>
                </a:extLst>
              </p:cNvPr>
              <p:cNvSpPr txBox="1"/>
              <p:nvPr/>
            </p:nvSpPr>
            <p:spPr>
              <a:xfrm>
                <a:off x="1464490" y="5347510"/>
                <a:ext cx="2359236" cy="78848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𝑆</m:t>
                      </m:r>
                      <m:d>
                        <m:dPr>
                          <m:ctrlPr>
                            <a:rPr lang="en-GB" i="1">
                              <a:solidFill>
                                <a:schemeClr val="bg1"/>
                              </a:solidFill>
                              <a:latin typeface="Cambria Math" panose="02040503050406030204" pitchFamily="18" charset="0"/>
                            </a:rPr>
                          </m:ctrlPr>
                        </m:dPr>
                        <m:e>
                          <m:sSub>
                            <m:sSubPr>
                              <m:ctrlPr>
                                <a:rPr lang="en-GB" i="1">
                                  <a:solidFill>
                                    <a:schemeClr val="bg1"/>
                                  </a:solidFill>
                                  <a:latin typeface="Cambria Math" panose="02040503050406030204" pitchFamily="18" charset="0"/>
                                </a:rPr>
                              </m:ctrlPr>
                            </m:sSubPr>
                            <m:e>
                              <m:r>
                                <a:rPr lang="en-GB" i="1">
                                  <a:solidFill>
                                    <a:schemeClr val="bg1"/>
                                  </a:solidFill>
                                  <a:latin typeface="Cambria Math" panose="02040503050406030204" pitchFamily="18" charset="0"/>
                                </a:rPr>
                                <m:t>𝜏</m:t>
                              </m:r>
                            </m:e>
                            <m:sub>
                              <m:r>
                                <a:rPr lang="en-GB" i="1">
                                  <a:solidFill>
                                    <a:schemeClr val="bg1"/>
                                  </a:solidFill>
                                  <a:latin typeface="Cambria Math" panose="02040503050406030204" pitchFamily="18" charset="0"/>
                                </a:rPr>
                                <m:t>𝑗</m:t>
                              </m:r>
                            </m:sub>
                          </m:sSub>
                        </m:e>
                      </m:d>
                      <m:r>
                        <a:rPr lang="en-GB" i="0">
                          <a:solidFill>
                            <a:schemeClr val="bg1"/>
                          </a:solidFill>
                          <a:latin typeface="Cambria Math" panose="02040503050406030204" pitchFamily="18" charset="0"/>
                        </a:rPr>
                        <m:t>=</m:t>
                      </m:r>
                      <m:nary>
                        <m:naryPr>
                          <m:chr m:val="∏"/>
                          <m:limLoc m:val="undOvr"/>
                          <m:grow m:val="on"/>
                          <m:ctrlPr>
                            <a:rPr lang="en-GB" i="1">
                              <a:solidFill>
                                <a:schemeClr val="bg1"/>
                              </a:solidFill>
                              <a:latin typeface="Cambria Math" panose="02040503050406030204" pitchFamily="18" charset="0"/>
                            </a:rPr>
                          </m:ctrlPr>
                        </m:naryPr>
                        <m:sub>
                          <m:r>
                            <a:rPr lang="en-GB" i="1">
                              <a:solidFill>
                                <a:schemeClr val="bg1"/>
                              </a:solidFill>
                              <a:latin typeface="Cambria Math" panose="02040503050406030204" pitchFamily="18" charset="0"/>
                            </a:rPr>
                            <m:t>𝑘</m:t>
                          </m:r>
                          <m:r>
                            <a:rPr lang="en-GB" i="0">
                              <a:solidFill>
                                <a:schemeClr val="bg1"/>
                              </a:solidFill>
                              <a:latin typeface="Cambria Math" panose="02040503050406030204" pitchFamily="18" charset="0"/>
                            </a:rPr>
                            <m:t>=1</m:t>
                          </m:r>
                        </m:sub>
                        <m:sup>
                          <m:r>
                            <a:rPr lang="en-GB" i="1">
                              <a:solidFill>
                                <a:schemeClr val="bg1"/>
                              </a:solidFill>
                              <a:latin typeface="Cambria Math" panose="02040503050406030204" pitchFamily="18" charset="0"/>
                            </a:rPr>
                            <m:t>𝑗</m:t>
                          </m:r>
                        </m:sup>
                        <m:e>
                          <m:d>
                            <m:dPr>
                              <m:ctrlPr>
                                <a:rPr lang="en-GB" i="1">
                                  <a:solidFill>
                                    <a:schemeClr val="bg1"/>
                                  </a:solidFill>
                                  <a:latin typeface="Cambria Math" panose="02040503050406030204" pitchFamily="18" charset="0"/>
                                </a:rPr>
                              </m:ctrlPr>
                            </m:dPr>
                            <m:e>
                              <m:r>
                                <a:rPr lang="en-GB" i="0">
                                  <a:solidFill>
                                    <a:schemeClr val="bg1"/>
                                  </a:solidFill>
                                  <a:latin typeface="Cambria Math" panose="02040503050406030204" pitchFamily="18" charset="0"/>
                                </a:rPr>
                                <m:t>1−</m:t>
                              </m:r>
                              <m:r>
                                <a:rPr lang="en-GB" i="1">
                                  <a:solidFill>
                                    <a:schemeClr val="bg1"/>
                                  </a:solidFill>
                                  <a:latin typeface="Cambria Math" panose="02040503050406030204" pitchFamily="18" charset="0"/>
                                </a:rPr>
                                <m:t>h</m:t>
                              </m:r>
                              <m:d>
                                <m:dPr>
                                  <m:ctrlPr>
                                    <a:rPr lang="en-GB" i="1">
                                      <a:solidFill>
                                        <a:schemeClr val="bg1"/>
                                      </a:solidFill>
                                      <a:latin typeface="Cambria Math" panose="02040503050406030204" pitchFamily="18" charset="0"/>
                                    </a:rPr>
                                  </m:ctrlPr>
                                </m:dPr>
                                <m:e>
                                  <m:sSub>
                                    <m:sSubPr>
                                      <m:ctrlPr>
                                        <a:rPr lang="en-GB" i="1">
                                          <a:solidFill>
                                            <a:schemeClr val="bg1"/>
                                          </a:solidFill>
                                          <a:latin typeface="Cambria Math" panose="02040503050406030204" pitchFamily="18" charset="0"/>
                                        </a:rPr>
                                      </m:ctrlPr>
                                    </m:sSubPr>
                                    <m:e>
                                      <m:r>
                                        <a:rPr lang="en-GB" i="1">
                                          <a:solidFill>
                                            <a:schemeClr val="bg1"/>
                                          </a:solidFill>
                                          <a:latin typeface="Cambria Math" panose="02040503050406030204" pitchFamily="18" charset="0"/>
                                        </a:rPr>
                                        <m:t>𝜏</m:t>
                                      </m:r>
                                    </m:e>
                                    <m:sub>
                                      <m:r>
                                        <a:rPr lang="en-GB" i="1">
                                          <a:solidFill>
                                            <a:schemeClr val="bg1"/>
                                          </a:solidFill>
                                          <a:latin typeface="Cambria Math" panose="02040503050406030204" pitchFamily="18" charset="0"/>
                                        </a:rPr>
                                        <m:t>𝑘</m:t>
                                      </m:r>
                                    </m:sub>
                                  </m:sSub>
                                </m:e>
                              </m:d>
                            </m:e>
                          </m:d>
                        </m:e>
                      </m:nary>
                    </m:oMath>
                  </m:oMathPara>
                </a14:m>
                <a:endParaRPr lang="en-GB" dirty="0">
                  <a:solidFill>
                    <a:schemeClr val="bg1"/>
                  </a:solidFill>
                </a:endParaRPr>
              </a:p>
            </p:txBody>
          </p:sp>
        </mc:Choice>
        <mc:Fallback xmlns="">
          <p:sp>
            <p:nvSpPr>
              <p:cNvPr id="426" name="TextBox 425">
                <a:extLst>
                  <a:ext uri="{FF2B5EF4-FFF2-40B4-BE49-F238E27FC236}">
                    <a16:creationId xmlns:a16="http://schemas.microsoft.com/office/drawing/2014/main" id="{77111A9C-D9CF-1493-80C2-3D9D09D17AAC}"/>
                  </a:ext>
                </a:extLst>
              </p:cNvPr>
              <p:cNvSpPr txBox="1">
                <a:spLocks noRot="1" noChangeAspect="1" noMove="1" noResize="1" noEditPoints="1" noAdjustHandles="1" noChangeArrowheads="1" noChangeShapeType="1" noTextEdit="1"/>
              </p:cNvSpPr>
              <p:nvPr/>
            </p:nvSpPr>
            <p:spPr>
              <a:xfrm>
                <a:off x="1464490" y="5347510"/>
                <a:ext cx="2359236" cy="788486"/>
              </a:xfrm>
              <a:prstGeom prst="rect">
                <a:avLst/>
              </a:prstGeom>
              <a:blipFill>
                <a:blip r:embed="rId9"/>
                <a:stretch>
                  <a:fillRect/>
                </a:stretch>
              </a:blipFill>
            </p:spPr>
            <p:txBody>
              <a:bodyPr/>
              <a:lstStyle/>
              <a:p>
                <a:r>
                  <a:rPr lang="en-GB">
                    <a:noFill/>
                  </a:rPr>
                  <a:t> </a:t>
                </a:r>
              </a:p>
            </p:txBody>
          </p:sp>
        </mc:Fallback>
      </mc:AlternateContent>
      <p:sp>
        <p:nvSpPr>
          <p:cNvPr id="427" name="TextBox 426">
            <a:extLst>
              <a:ext uri="{FF2B5EF4-FFF2-40B4-BE49-F238E27FC236}">
                <a16:creationId xmlns:a16="http://schemas.microsoft.com/office/drawing/2014/main" id="{41769692-4262-B20A-DC8C-2C16FB4D0EEF}"/>
              </a:ext>
            </a:extLst>
          </p:cNvPr>
          <p:cNvSpPr txBox="1"/>
          <p:nvPr/>
        </p:nvSpPr>
        <p:spPr>
          <a:xfrm>
            <a:off x="881635" y="4926098"/>
            <a:ext cx="3896760" cy="338554"/>
          </a:xfrm>
          <a:prstGeom prst="rect">
            <a:avLst/>
          </a:prstGeom>
          <a:noFill/>
        </p:spPr>
        <p:txBody>
          <a:bodyPr wrap="square">
            <a:spAutoFit/>
          </a:bodyPr>
          <a:lstStyle/>
          <a:p>
            <a:pPr algn="just"/>
            <a:r>
              <a:rPr lang="en-US" sz="1600" dirty="0">
                <a:solidFill>
                  <a:schemeClr val="bg1"/>
                </a:solidFill>
                <a:latin typeface="Bookman Old Style" panose="02050604050505020204" pitchFamily="18" charset="0"/>
              </a:rPr>
              <a:t>Survival from cumulative hazards [8]</a:t>
            </a:r>
            <a:endParaRPr lang="en-US" sz="1600" b="0" i="0" dirty="0">
              <a:solidFill>
                <a:schemeClr val="bg1"/>
              </a:solidFill>
              <a:effectLst/>
              <a:latin typeface="Bookman Old Style" panose="02050604050505020204" pitchFamily="18" charset="0"/>
            </a:endParaRPr>
          </a:p>
        </p:txBody>
      </p:sp>
      <p:sp>
        <p:nvSpPr>
          <p:cNvPr id="428" name="TextBox 427">
            <a:extLst>
              <a:ext uri="{FF2B5EF4-FFF2-40B4-BE49-F238E27FC236}">
                <a16:creationId xmlns:a16="http://schemas.microsoft.com/office/drawing/2014/main" id="{4A9B5922-6881-C5DD-5313-D2BBFBD09BB9}"/>
              </a:ext>
            </a:extLst>
          </p:cNvPr>
          <p:cNvSpPr txBox="1"/>
          <p:nvPr/>
        </p:nvSpPr>
        <p:spPr>
          <a:xfrm>
            <a:off x="6141513" y="4926098"/>
            <a:ext cx="3896760" cy="338554"/>
          </a:xfrm>
          <a:prstGeom prst="rect">
            <a:avLst/>
          </a:prstGeom>
          <a:noFill/>
        </p:spPr>
        <p:txBody>
          <a:bodyPr wrap="square">
            <a:spAutoFit/>
          </a:bodyPr>
          <a:lstStyle/>
          <a:p>
            <a:pPr algn="just"/>
            <a:r>
              <a:rPr lang="en-US" sz="1600" dirty="0">
                <a:solidFill>
                  <a:schemeClr val="bg1"/>
                </a:solidFill>
                <a:latin typeface="Bookman Old Style" panose="02050604050505020204" pitchFamily="18" charset="0"/>
              </a:rPr>
              <a:t>Composite Loss Function [8]-[9]</a:t>
            </a:r>
            <a:endParaRPr lang="en-US" sz="1600" b="0" i="0" dirty="0">
              <a:solidFill>
                <a:schemeClr val="bg1"/>
              </a:solidFill>
              <a:effectLst/>
              <a:latin typeface="Bookman Old Style" panose="02050604050505020204" pitchFamily="18" charset="0"/>
            </a:endParaRPr>
          </a:p>
        </p:txBody>
      </p:sp>
      <mc:AlternateContent xmlns:mc="http://schemas.openxmlformats.org/markup-compatibility/2006" xmlns:a14="http://schemas.microsoft.com/office/drawing/2010/main">
        <mc:Choice Requires="a14">
          <p:sp>
            <p:nvSpPr>
              <p:cNvPr id="429" name="TextBox 428">
                <a:extLst>
                  <a:ext uri="{FF2B5EF4-FFF2-40B4-BE49-F238E27FC236}">
                    <a16:creationId xmlns:a16="http://schemas.microsoft.com/office/drawing/2014/main" id="{F1E647F3-77E9-AB03-E418-B89D71DB92D3}"/>
                  </a:ext>
                </a:extLst>
              </p:cNvPr>
              <p:cNvSpPr txBox="1"/>
              <p:nvPr/>
            </p:nvSpPr>
            <p:spPr>
              <a:xfrm>
                <a:off x="6249975" y="5612928"/>
                <a:ext cx="215142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mtClean="0">
                          <a:solidFill>
                            <a:schemeClr val="bg1"/>
                          </a:solidFill>
                          <a:latin typeface="Cambria Math" panose="02040503050406030204" pitchFamily="18" charset="0"/>
                        </a:rPr>
                        <m:t>ℒ</m:t>
                      </m:r>
                      <m:r>
                        <a:rPr lang="en-GB" i="0">
                          <a:solidFill>
                            <a:schemeClr val="bg1"/>
                          </a:solidFill>
                          <a:latin typeface="Cambria Math" panose="02040503050406030204" pitchFamily="18" charset="0"/>
                        </a:rPr>
                        <m:t>=</m:t>
                      </m:r>
                      <m:r>
                        <a:rPr lang="en-GB" i="1">
                          <a:solidFill>
                            <a:schemeClr val="bg1"/>
                          </a:solidFill>
                          <a:latin typeface="Cambria Math" panose="02040503050406030204" pitchFamily="18" charset="0"/>
                        </a:rPr>
                        <m:t>𝛼</m:t>
                      </m:r>
                      <m:sSub>
                        <m:sSubPr>
                          <m:ctrlPr>
                            <a:rPr lang="en-GB" i="1">
                              <a:solidFill>
                                <a:schemeClr val="bg1"/>
                              </a:solidFill>
                              <a:latin typeface="Cambria Math" panose="02040503050406030204" pitchFamily="18" charset="0"/>
                            </a:rPr>
                          </m:ctrlPr>
                        </m:sSubPr>
                        <m:e>
                          <m:r>
                            <a:rPr lang="en-GB" i="0">
                              <a:solidFill>
                                <a:schemeClr val="bg1"/>
                              </a:solidFill>
                              <a:latin typeface="Cambria Math" panose="02040503050406030204" pitchFamily="18" charset="0"/>
                            </a:rPr>
                            <m:t>ℒ</m:t>
                          </m:r>
                        </m:e>
                        <m:sub>
                          <m:r>
                            <a:rPr lang="en-GB" i="0">
                              <a:solidFill>
                                <a:schemeClr val="bg1"/>
                              </a:solidFill>
                              <a:latin typeface="Cambria Math" panose="02040503050406030204" pitchFamily="18" charset="0"/>
                            </a:rPr>
                            <m:t>1</m:t>
                          </m:r>
                        </m:sub>
                      </m:sSub>
                      <m:r>
                        <a:rPr lang="en-GB" i="0">
                          <a:solidFill>
                            <a:schemeClr val="bg1"/>
                          </a:solidFill>
                          <a:latin typeface="Cambria Math" panose="02040503050406030204" pitchFamily="18" charset="0"/>
                        </a:rPr>
                        <m:t>+</m:t>
                      </m:r>
                      <m:d>
                        <m:dPr>
                          <m:ctrlPr>
                            <a:rPr lang="en-GB" i="1">
                              <a:solidFill>
                                <a:schemeClr val="bg1"/>
                              </a:solidFill>
                              <a:latin typeface="Cambria Math" panose="02040503050406030204" pitchFamily="18" charset="0"/>
                            </a:rPr>
                          </m:ctrlPr>
                        </m:dPr>
                        <m:e>
                          <m:r>
                            <a:rPr lang="en-GB" i="0">
                              <a:solidFill>
                                <a:schemeClr val="bg1"/>
                              </a:solidFill>
                              <a:latin typeface="Cambria Math" panose="02040503050406030204" pitchFamily="18" charset="0"/>
                            </a:rPr>
                            <m:t>1−</m:t>
                          </m:r>
                          <m:r>
                            <a:rPr lang="en-GB" i="1">
                              <a:solidFill>
                                <a:schemeClr val="bg1"/>
                              </a:solidFill>
                              <a:latin typeface="Cambria Math" panose="02040503050406030204" pitchFamily="18" charset="0"/>
                            </a:rPr>
                            <m:t>𝛼</m:t>
                          </m:r>
                        </m:e>
                      </m:d>
                      <m:sSub>
                        <m:sSubPr>
                          <m:ctrlPr>
                            <a:rPr lang="en-GB" i="1">
                              <a:solidFill>
                                <a:schemeClr val="bg1"/>
                              </a:solidFill>
                              <a:latin typeface="Cambria Math" panose="02040503050406030204" pitchFamily="18" charset="0"/>
                            </a:rPr>
                          </m:ctrlPr>
                        </m:sSubPr>
                        <m:e>
                          <m:r>
                            <a:rPr lang="en-GB" i="0">
                              <a:solidFill>
                                <a:schemeClr val="bg1"/>
                              </a:solidFill>
                              <a:latin typeface="Cambria Math" panose="02040503050406030204" pitchFamily="18" charset="0"/>
                            </a:rPr>
                            <m:t>ℒ</m:t>
                          </m:r>
                        </m:e>
                        <m:sub>
                          <m:r>
                            <a:rPr lang="en-GB" i="0">
                              <a:solidFill>
                                <a:schemeClr val="bg1"/>
                              </a:solidFill>
                              <a:latin typeface="Cambria Math" panose="02040503050406030204" pitchFamily="18" charset="0"/>
                            </a:rPr>
                            <m:t>2</m:t>
                          </m:r>
                        </m:sub>
                      </m:sSub>
                    </m:oMath>
                  </m:oMathPara>
                </a14:m>
                <a:endParaRPr lang="en-GB" dirty="0">
                  <a:solidFill>
                    <a:schemeClr val="bg1"/>
                  </a:solidFill>
                </a:endParaRPr>
              </a:p>
            </p:txBody>
          </p:sp>
        </mc:Choice>
        <mc:Fallback xmlns="">
          <p:sp>
            <p:nvSpPr>
              <p:cNvPr id="429" name="TextBox 428">
                <a:extLst>
                  <a:ext uri="{FF2B5EF4-FFF2-40B4-BE49-F238E27FC236}">
                    <a16:creationId xmlns:a16="http://schemas.microsoft.com/office/drawing/2014/main" id="{F1E647F3-77E9-AB03-E418-B89D71DB92D3}"/>
                  </a:ext>
                </a:extLst>
              </p:cNvPr>
              <p:cNvSpPr txBox="1">
                <a:spLocks noRot="1" noChangeAspect="1" noMove="1" noResize="1" noEditPoints="1" noAdjustHandles="1" noChangeArrowheads="1" noChangeShapeType="1" noTextEdit="1"/>
              </p:cNvSpPr>
              <p:nvPr/>
            </p:nvSpPr>
            <p:spPr>
              <a:xfrm>
                <a:off x="6249975" y="5612928"/>
                <a:ext cx="2151423" cy="276999"/>
              </a:xfrm>
              <a:prstGeom prst="rect">
                <a:avLst/>
              </a:prstGeom>
              <a:blipFill>
                <a:blip r:embed="rId10"/>
                <a:stretch>
                  <a:fillRect l="-1983" r="-850" b="-15556"/>
                </a:stretch>
              </a:blipFill>
            </p:spPr>
            <p:txBody>
              <a:bodyPr/>
              <a:lstStyle/>
              <a:p>
                <a:r>
                  <a:rPr lang="en-GB">
                    <a:noFill/>
                  </a:rPr>
                  <a:t> </a:t>
                </a:r>
              </a:p>
            </p:txBody>
          </p:sp>
        </mc:Fallback>
      </mc:AlternateContent>
      <p:sp>
        <p:nvSpPr>
          <p:cNvPr id="430" name="TextBox 429">
            <a:extLst>
              <a:ext uri="{FF2B5EF4-FFF2-40B4-BE49-F238E27FC236}">
                <a16:creationId xmlns:a16="http://schemas.microsoft.com/office/drawing/2014/main" id="{5FFFCAD1-9B37-8EC7-D9C1-BDAFF39CC57A}"/>
              </a:ext>
            </a:extLst>
          </p:cNvPr>
          <p:cNvSpPr txBox="1"/>
          <p:nvPr/>
        </p:nvSpPr>
        <p:spPr>
          <a:xfrm>
            <a:off x="547141" y="6262480"/>
            <a:ext cx="11035259" cy="553998"/>
          </a:xfrm>
          <a:prstGeom prst="rect">
            <a:avLst/>
          </a:prstGeom>
          <a:noFill/>
        </p:spPr>
        <p:txBody>
          <a:bodyPr wrap="square" rtlCol="0">
            <a:spAutoFit/>
          </a:bodyPr>
          <a:lstStyle/>
          <a:p>
            <a:pPr algn="just"/>
            <a:r>
              <a:rPr lang="en-US" sz="1000" dirty="0">
                <a:solidFill>
                  <a:schemeClr val="bg1">
                    <a:lumMod val="50000"/>
                  </a:schemeClr>
                </a:solidFill>
                <a:latin typeface="Bookman Old Style" panose="02050604050505020204" pitchFamily="18" charset="0"/>
              </a:rPr>
              <a:t>[8] H. </a:t>
            </a:r>
            <a:r>
              <a:rPr lang="en-US" sz="1000" dirty="0" err="1">
                <a:solidFill>
                  <a:schemeClr val="bg1">
                    <a:lumMod val="50000"/>
                  </a:schemeClr>
                </a:solidFill>
                <a:latin typeface="Bookman Old Style" panose="02050604050505020204" pitchFamily="18" charset="0"/>
              </a:rPr>
              <a:t>Kvamme</a:t>
            </a:r>
            <a:r>
              <a:rPr lang="en-US" sz="1000" dirty="0">
                <a:solidFill>
                  <a:schemeClr val="bg1">
                    <a:lumMod val="50000"/>
                  </a:schemeClr>
                </a:solidFill>
                <a:latin typeface="Bookman Old Style" panose="02050604050505020204" pitchFamily="18" charset="0"/>
              </a:rPr>
              <a:t> and Ø. </a:t>
            </a:r>
            <a:r>
              <a:rPr lang="en-US" sz="1000" dirty="0" err="1">
                <a:solidFill>
                  <a:schemeClr val="bg1">
                    <a:lumMod val="50000"/>
                  </a:schemeClr>
                </a:solidFill>
                <a:latin typeface="Bookman Old Style" panose="02050604050505020204" pitchFamily="18" charset="0"/>
              </a:rPr>
              <a:t>Borgan</a:t>
            </a:r>
            <a:r>
              <a:rPr lang="en-US" sz="1000" dirty="0">
                <a:solidFill>
                  <a:schemeClr val="bg1">
                    <a:lumMod val="50000"/>
                  </a:schemeClr>
                </a:solidFill>
                <a:latin typeface="Bookman Old Style" panose="02050604050505020204" pitchFamily="18" charset="0"/>
              </a:rPr>
              <a:t>, Continuous and discrete time survival prediction with neural networks (2019), arXiv:1910.06724</a:t>
            </a:r>
          </a:p>
          <a:p>
            <a:pPr algn="just"/>
            <a:r>
              <a:rPr lang="en-US" sz="1000" dirty="0">
                <a:solidFill>
                  <a:schemeClr val="bg1">
                    <a:lumMod val="50000"/>
                  </a:schemeClr>
                </a:solidFill>
                <a:latin typeface="Bookman Old Style" panose="02050604050505020204" pitchFamily="18" charset="0"/>
              </a:rPr>
              <a:t>[9] </a:t>
            </a:r>
            <a:r>
              <a:rPr lang="en-GB" sz="1000" dirty="0">
                <a:solidFill>
                  <a:schemeClr val="bg1">
                    <a:lumMod val="50000"/>
                  </a:schemeClr>
                </a:solidFill>
                <a:latin typeface="Bookman Old Style" panose="02050604050505020204" pitchFamily="18" charset="0"/>
              </a:rPr>
              <a:t>V. C. </a:t>
            </a:r>
            <a:r>
              <a:rPr lang="en-GB" sz="1000" dirty="0" err="1">
                <a:solidFill>
                  <a:schemeClr val="bg1">
                    <a:lumMod val="50000"/>
                  </a:schemeClr>
                </a:solidFill>
                <a:latin typeface="Bookman Old Style" panose="02050604050505020204" pitchFamily="18" charset="0"/>
              </a:rPr>
              <a:t>Raykar</a:t>
            </a:r>
            <a:r>
              <a:rPr lang="en-GB" sz="1000" dirty="0">
                <a:solidFill>
                  <a:schemeClr val="bg1">
                    <a:lumMod val="50000"/>
                  </a:schemeClr>
                </a:solidFill>
                <a:latin typeface="Bookman Old Style" panose="02050604050505020204" pitchFamily="18" charset="0"/>
              </a:rPr>
              <a:t>, H. </a:t>
            </a:r>
            <a:r>
              <a:rPr lang="en-GB" sz="1000" dirty="0" err="1">
                <a:solidFill>
                  <a:schemeClr val="bg1">
                    <a:lumMod val="50000"/>
                  </a:schemeClr>
                </a:solidFill>
                <a:latin typeface="Bookman Old Style" panose="02050604050505020204" pitchFamily="18" charset="0"/>
              </a:rPr>
              <a:t>Steck</a:t>
            </a:r>
            <a:r>
              <a:rPr lang="en-GB" sz="1000" dirty="0">
                <a:solidFill>
                  <a:schemeClr val="bg1">
                    <a:lumMod val="50000"/>
                  </a:schemeClr>
                </a:solidFill>
                <a:latin typeface="Bookman Old Style" panose="02050604050505020204" pitchFamily="18" charset="0"/>
              </a:rPr>
              <a:t>, B. </a:t>
            </a:r>
            <a:r>
              <a:rPr lang="en-GB" sz="1000" dirty="0" err="1">
                <a:solidFill>
                  <a:schemeClr val="bg1">
                    <a:lumMod val="50000"/>
                  </a:schemeClr>
                </a:solidFill>
                <a:latin typeface="Bookman Old Style" panose="02050604050505020204" pitchFamily="18" charset="0"/>
              </a:rPr>
              <a:t>Krishnapuram</a:t>
            </a:r>
            <a:r>
              <a:rPr lang="en-GB" sz="1000" dirty="0">
                <a:solidFill>
                  <a:schemeClr val="bg1">
                    <a:lumMod val="50000"/>
                  </a:schemeClr>
                </a:solidFill>
                <a:latin typeface="Bookman Old Style" panose="02050604050505020204" pitchFamily="18" charset="0"/>
              </a:rPr>
              <a:t>, C. </a:t>
            </a:r>
            <a:r>
              <a:rPr lang="en-GB" sz="1000" dirty="0" err="1">
                <a:solidFill>
                  <a:schemeClr val="bg1">
                    <a:lumMod val="50000"/>
                  </a:schemeClr>
                </a:solidFill>
                <a:latin typeface="Bookman Old Style" panose="02050604050505020204" pitchFamily="18" charset="0"/>
              </a:rPr>
              <a:t>Dehingoberije</a:t>
            </a:r>
            <a:r>
              <a:rPr lang="en-GB" sz="1000" dirty="0">
                <a:solidFill>
                  <a:schemeClr val="bg1">
                    <a:lumMod val="50000"/>
                  </a:schemeClr>
                </a:solidFill>
                <a:latin typeface="Bookman Old Style" panose="02050604050505020204" pitchFamily="18" charset="0"/>
              </a:rPr>
              <a:t>, and L. Philippe, On ranking in survival analysis: Bounds on the concordance index, Advances in Neural Information Processing Systems (2007).</a:t>
            </a:r>
          </a:p>
        </p:txBody>
      </p:sp>
    </p:spTree>
    <p:extLst>
      <p:ext uri="{BB962C8B-B14F-4D97-AF65-F5344CB8AC3E}">
        <p14:creationId xmlns:p14="http://schemas.microsoft.com/office/powerpoint/2010/main" val="1147196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725062-F380-C772-0084-0A280BF5775E}"/>
              </a:ext>
            </a:extLst>
          </p:cNvPr>
          <p:cNvSpPr txBox="1"/>
          <p:nvPr/>
        </p:nvSpPr>
        <p:spPr>
          <a:xfrm>
            <a:off x="547141" y="520597"/>
            <a:ext cx="8881672" cy="584775"/>
          </a:xfrm>
          <a:prstGeom prst="rect">
            <a:avLst/>
          </a:prstGeom>
          <a:noFill/>
        </p:spPr>
        <p:txBody>
          <a:bodyPr wrap="square" rtlCol="0">
            <a:spAutoFit/>
          </a:bodyPr>
          <a:lstStyle/>
          <a:p>
            <a:r>
              <a:rPr lang="en-US" sz="3200" u="sng" dirty="0">
                <a:solidFill>
                  <a:schemeClr val="bg1"/>
                </a:solidFill>
                <a:latin typeface="Bookman Old Style" panose="02050604050505020204" pitchFamily="18" charset="0"/>
              </a:rPr>
              <a:t>Experimental Design - II</a:t>
            </a:r>
          </a:p>
        </p:txBody>
      </p:sp>
      <p:cxnSp>
        <p:nvCxnSpPr>
          <p:cNvPr id="4" name="Straight Connector 3">
            <a:extLst>
              <a:ext uri="{FF2B5EF4-FFF2-40B4-BE49-F238E27FC236}">
                <a16:creationId xmlns:a16="http://schemas.microsoft.com/office/drawing/2014/main" id="{C987F041-CA88-453A-B833-B01CB27FB6D2}"/>
              </a:ext>
            </a:extLst>
          </p:cNvPr>
          <p:cNvCxnSpPr>
            <a:cxnSpLocks/>
          </p:cNvCxnSpPr>
          <p:nvPr/>
        </p:nvCxnSpPr>
        <p:spPr>
          <a:xfrm>
            <a:off x="658894" y="5518992"/>
            <a:ext cx="1092350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0" name="TextBox 429">
            <a:extLst>
              <a:ext uri="{FF2B5EF4-FFF2-40B4-BE49-F238E27FC236}">
                <a16:creationId xmlns:a16="http://schemas.microsoft.com/office/drawing/2014/main" id="{5FFFCAD1-9B37-8EC7-D9C1-BDAFF39CC57A}"/>
              </a:ext>
            </a:extLst>
          </p:cNvPr>
          <p:cNvSpPr txBox="1"/>
          <p:nvPr/>
        </p:nvSpPr>
        <p:spPr>
          <a:xfrm>
            <a:off x="547141" y="5510447"/>
            <a:ext cx="11035259" cy="1169551"/>
          </a:xfrm>
          <a:prstGeom prst="rect">
            <a:avLst/>
          </a:prstGeom>
          <a:noFill/>
        </p:spPr>
        <p:txBody>
          <a:bodyPr wrap="square" rtlCol="0">
            <a:spAutoFit/>
          </a:bodyPr>
          <a:lstStyle/>
          <a:p>
            <a:r>
              <a:rPr lang="en-US" sz="1000" dirty="0">
                <a:solidFill>
                  <a:schemeClr val="bg1">
                    <a:lumMod val="50000"/>
                  </a:schemeClr>
                </a:solidFill>
                <a:latin typeface="Bookman Old Style" panose="02050604050505020204" pitchFamily="18" charset="0"/>
              </a:rPr>
              <a:t>* Applied architecture is </a:t>
            </a:r>
            <a:r>
              <a:rPr lang="en-US" sz="1000" dirty="0" err="1">
                <a:solidFill>
                  <a:schemeClr val="bg1">
                    <a:lumMod val="50000"/>
                  </a:schemeClr>
                </a:solidFill>
                <a:latin typeface="Bookman Old Style" panose="02050604050505020204" pitchFamily="18" charset="0"/>
              </a:rPr>
              <a:t>torchtuples.practical.MLPVanilla</a:t>
            </a:r>
            <a:endParaRPr lang="en-US" sz="1000" dirty="0">
              <a:solidFill>
                <a:schemeClr val="bg1">
                  <a:lumMod val="50000"/>
                </a:schemeClr>
              </a:solidFill>
              <a:latin typeface="Bookman Old Style" panose="02050604050505020204" pitchFamily="18" charset="0"/>
            </a:endParaRPr>
          </a:p>
          <a:p>
            <a:r>
              <a:rPr lang="en-US" sz="1000" dirty="0">
                <a:solidFill>
                  <a:schemeClr val="bg1">
                    <a:lumMod val="50000"/>
                  </a:schemeClr>
                </a:solidFill>
                <a:latin typeface="Bookman Old Style" panose="02050604050505020204" pitchFamily="18" charset="0"/>
              </a:rPr>
              <a:t>[10] D. R. Cox, Regression models and life-tables., Journal of the Royal Statistical Society (1972).</a:t>
            </a:r>
          </a:p>
          <a:p>
            <a:r>
              <a:rPr lang="en-US" sz="1000" dirty="0">
                <a:solidFill>
                  <a:schemeClr val="bg1">
                    <a:lumMod val="50000"/>
                  </a:schemeClr>
                </a:solidFill>
                <a:latin typeface="Bookman Old Style" panose="02050604050505020204" pitchFamily="18" charset="0"/>
              </a:rPr>
              <a:t>[11] W. R. Swindell, Accelerated failure time models provide a useful statistical framework for aging research, Experimental Gerontology https://doi.org/10.1016/j.exger.2008.10.005 (2009).</a:t>
            </a:r>
          </a:p>
          <a:p>
            <a:r>
              <a:rPr lang="en-US" sz="1000" dirty="0">
                <a:solidFill>
                  <a:schemeClr val="bg1">
                    <a:lumMod val="50000"/>
                  </a:schemeClr>
                </a:solidFill>
                <a:latin typeface="Bookman Old Style" panose="02050604050505020204" pitchFamily="18" charset="0"/>
              </a:rPr>
              <a:t>[12] H. </a:t>
            </a:r>
            <a:r>
              <a:rPr lang="en-US" sz="1000" dirty="0" err="1">
                <a:solidFill>
                  <a:schemeClr val="bg1">
                    <a:lumMod val="50000"/>
                  </a:schemeClr>
                </a:solidFill>
                <a:latin typeface="Bookman Old Style" panose="02050604050505020204" pitchFamily="18" charset="0"/>
              </a:rPr>
              <a:t>Ishwaran</a:t>
            </a:r>
            <a:r>
              <a:rPr lang="en-US" sz="1000" dirty="0">
                <a:solidFill>
                  <a:schemeClr val="bg1">
                    <a:lumMod val="50000"/>
                  </a:schemeClr>
                </a:solidFill>
                <a:latin typeface="Bookman Old Style" panose="02050604050505020204" pitchFamily="18" charset="0"/>
              </a:rPr>
              <a:t>, U. B. </a:t>
            </a:r>
            <a:r>
              <a:rPr lang="en-US" sz="1000" dirty="0" err="1">
                <a:solidFill>
                  <a:schemeClr val="bg1">
                    <a:lumMod val="50000"/>
                  </a:schemeClr>
                </a:solidFill>
                <a:latin typeface="Bookman Old Style" panose="02050604050505020204" pitchFamily="18" charset="0"/>
              </a:rPr>
              <a:t>Kogalur</a:t>
            </a:r>
            <a:r>
              <a:rPr lang="en-US" sz="1000" dirty="0">
                <a:solidFill>
                  <a:schemeClr val="bg1">
                    <a:lumMod val="50000"/>
                  </a:schemeClr>
                </a:solidFill>
                <a:latin typeface="Bookman Old Style" panose="02050604050505020204" pitchFamily="18" charset="0"/>
              </a:rPr>
              <a:t>, E. H. Blackstone, and M. S. Lauer, Random survival forests, The Annals of Applied Statistics https://doi.org/10.1214/08-AOAS169 (2008).</a:t>
            </a:r>
          </a:p>
          <a:p>
            <a:r>
              <a:rPr lang="en-US" sz="1000" dirty="0">
                <a:solidFill>
                  <a:schemeClr val="bg1">
                    <a:lumMod val="50000"/>
                  </a:schemeClr>
                </a:solidFill>
                <a:latin typeface="Bookman Old Style" panose="02050604050505020204" pitchFamily="18" charset="0"/>
              </a:rPr>
              <a:t>[13] C. Nagpal, X. R. Li, and A. </a:t>
            </a:r>
            <a:r>
              <a:rPr lang="en-US" sz="1000" dirty="0" err="1">
                <a:solidFill>
                  <a:schemeClr val="bg1">
                    <a:lumMod val="50000"/>
                  </a:schemeClr>
                </a:solidFill>
                <a:latin typeface="Bookman Old Style" panose="02050604050505020204" pitchFamily="18" charset="0"/>
              </a:rPr>
              <a:t>Dubrawski</a:t>
            </a:r>
            <a:r>
              <a:rPr lang="en-US" sz="1000" dirty="0">
                <a:solidFill>
                  <a:schemeClr val="bg1">
                    <a:lumMod val="50000"/>
                  </a:schemeClr>
                </a:solidFill>
                <a:latin typeface="Bookman Old Style" panose="02050604050505020204" pitchFamily="18" charset="0"/>
              </a:rPr>
              <a:t>, Deep survival machines: Fully parametric survival regression and representation learning for censored data with competing risks (2021), arXiv:2003.01176 [cs, stat]</a:t>
            </a:r>
          </a:p>
        </p:txBody>
      </p:sp>
      <p:sp>
        <p:nvSpPr>
          <p:cNvPr id="2" name="TextBox 1">
            <a:extLst>
              <a:ext uri="{FF2B5EF4-FFF2-40B4-BE49-F238E27FC236}">
                <a16:creationId xmlns:a16="http://schemas.microsoft.com/office/drawing/2014/main" id="{046F3CFD-2986-1D49-CF30-1010A642310E}"/>
              </a:ext>
            </a:extLst>
          </p:cNvPr>
          <p:cNvSpPr txBox="1"/>
          <p:nvPr/>
        </p:nvSpPr>
        <p:spPr>
          <a:xfrm>
            <a:off x="581980" y="1640793"/>
            <a:ext cx="3289263" cy="369332"/>
          </a:xfrm>
          <a:prstGeom prst="rect">
            <a:avLst/>
          </a:prstGeom>
          <a:noFill/>
        </p:spPr>
        <p:txBody>
          <a:bodyPr wrap="square" rtlCol="0">
            <a:spAutoFit/>
          </a:bodyPr>
          <a:lstStyle/>
          <a:p>
            <a:r>
              <a:rPr lang="en-US" dirty="0">
                <a:solidFill>
                  <a:schemeClr val="bg1"/>
                </a:solidFill>
                <a:latin typeface="Bookman Old Style" panose="02050604050505020204" pitchFamily="18" charset="0"/>
              </a:rPr>
              <a:t>Traditional Fitters</a:t>
            </a:r>
            <a:endParaRPr lang="en-GB" dirty="0">
              <a:solidFill>
                <a:schemeClr val="bg1"/>
              </a:solidFill>
              <a:latin typeface="Bookman Old Style" panose="02050604050505020204" pitchFamily="18" charset="0"/>
            </a:endParaRPr>
          </a:p>
        </p:txBody>
      </p:sp>
      <p:sp>
        <p:nvSpPr>
          <p:cNvPr id="5" name="TextBox 4">
            <a:extLst>
              <a:ext uri="{FF2B5EF4-FFF2-40B4-BE49-F238E27FC236}">
                <a16:creationId xmlns:a16="http://schemas.microsoft.com/office/drawing/2014/main" id="{45347B9D-CA60-B265-36EF-BDC369DA07C3}"/>
              </a:ext>
            </a:extLst>
          </p:cNvPr>
          <p:cNvSpPr txBox="1"/>
          <p:nvPr/>
        </p:nvSpPr>
        <p:spPr>
          <a:xfrm>
            <a:off x="4399101" y="1640793"/>
            <a:ext cx="3289263" cy="369332"/>
          </a:xfrm>
          <a:prstGeom prst="rect">
            <a:avLst/>
          </a:prstGeom>
          <a:noFill/>
        </p:spPr>
        <p:txBody>
          <a:bodyPr wrap="square" rtlCol="0">
            <a:spAutoFit/>
          </a:bodyPr>
          <a:lstStyle/>
          <a:p>
            <a:r>
              <a:rPr lang="en-US" dirty="0">
                <a:solidFill>
                  <a:schemeClr val="bg1"/>
                </a:solidFill>
                <a:latin typeface="Bookman Old Style" panose="02050604050505020204" pitchFamily="18" charset="0"/>
              </a:rPr>
              <a:t>Deep Learning Fitters</a:t>
            </a:r>
            <a:endParaRPr lang="en-GB" dirty="0">
              <a:solidFill>
                <a:schemeClr val="bg1"/>
              </a:solidFill>
              <a:latin typeface="Bookman Old Style" panose="02050604050505020204" pitchFamily="18" charset="0"/>
            </a:endParaRPr>
          </a:p>
        </p:txBody>
      </p:sp>
      <p:sp>
        <p:nvSpPr>
          <p:cNvPr id="10" name="TextBox 9">
            <a:extLst>
              <a:ext uri="{FF2B5EF4-FFF2-40B4-BE49-F238E27FC236}">
                <a16:creationId xmlns:a16="http://schemas.microsoft.com/office/drawing/2014/main" id="{FE979278-773D-03A3-FBC7-018ADE4C03BA}"/>
              </a:ext>
            </a:extLst>
          </p:cNvPr>
          <p:cNvSpPr txBox="1"/>
          <p:nvPr/>
        </p:nvSpPr>
        <p:spPr>
          <a:xfrm>
            <a:off x="8216223" y="1640793"/>
            <a:ext cx="3289263" cy="369332"/>
          </a:xfrm>
          <a:prstGeom prst="rect">
            <a:avLst/>
          </a:prstGeom>
          <a:noFill/>
        </p:spPr>
        <p:txBody>
          <a:bodyPr wrap="square" rtlCol="0">
            <a:spAutoFit/>
          </a:bodyPr>
          <a:lstStyle/>
          <a:p>
            <a:r>
              <a:rPr lang="en-US" dirty="0">
                <a:solidFill>
                  <a:schemeClr val="bg1"/>
                </a:solidFill>
                <a:latin typeface="Bookman Old Style" panose="02050604050505020204" pitchFamily="18" charset="0"/>
              </a:rPr>
              <a:t>Proposed Fitters</a:t>
            </a:r>
            <a:endParaRPr lang="en-GB" dirty="0">
              <a:solidFill>
                <a:schemeClr val="bg1"/>
              </a:solidFill>
              <a:latin typeface="Bookman Old Style" panose="02050604050505020204" pitchFamily="18" charset="0"/>
            </a:endParaRPr>
          </a:p>
        </p:txBody>
      </p:sp>
      <p:sp>
        <p:nvSpPr>
          <p:cNvPr id="11" name="TextBox 10">
            <a:extLst>
              <a:ext uri="{FF2B5EF4-FFF2-40B4-BE49-F238E27FC236}">
                <a16:creationId xmlns:a16="http://schemas.microsoft.com/office/drawing/2014/main" id="{DAED56F8-59B1-13A5-E1D5-5F8B7425DDF3}"/>
              </a:ext>
            </a:extLst>
          </p:cNvPr>
          <p:cNvSpPr txBox="1"/>
          <p:nvPr/>
        </p:nvSpPr>
        <p:spPr>
          <a:xfrm>
            <a:off x="581980" y="2461190"/>
            <a:ext cx="3393801" cy="738664"/>
          </a:xfrm>
          <a:prstGeom prst="rect">
            <a:avLst/>
          </a:prstGeom>
          <a:noFill/>
        </p:spPr>
        <p:txBody>
          <a:bodyPr wrap="square" rtlCol="0">
            <a:spAutoFit/>
          </a:bodyPr>
          <a:lstStyle/>
          <a:p>
            <a:r>
              <a:rPr lang="en-US" sz="1400" dirty="0">
                <a:solidFill>
                  <a:schemeClr val="bg1"/>
                </a:solidFill>
                <a:latin typeface="Bookman Old Style" panose="02050604050505020204" pitchFamily="18" charset="0"/>
              </a:rPr>
              <a:t>Cox Proportional Hazards[10]</a:t>
            </a:r>
          </a:p>
          <a:p>
            <a:r>
              <a:rPr lang="en-US" sz="1400" dirty="0">
                <a:solidFill>
                  <a:schemeClr val="bg1"/>
                </a:solidFill>
                <a:latin typeface="Bookman Old Style" panose="02050604050505020204" pitchFamily="18" charset="0"/>
              </a:rPr>
              <a:t>Weibull Accelerated Failure Time[11]</a:t>
            </a:r>
          </a:p>
          <a:p>
            <a:r>
              <a:rPr lang="en-US" sz="1400" dirty="0">
                <a:solidFill>
                  <a:schemeClr val="bg1"/>
                </a:solidFill>
                <a:latin typeface="Bookman Old Style" panose="02050604050505020204" pitchFamily="18" charset="0"/>
              </a:rPr>
              <a:t>Random Survival Forest[12]</a:t>
            </a:r>
            <a:endParaRPr lang="en-GB" sz="1400" dirty="0">
              <a:solidFill>
                <a:schemeClr val="bg1"/>
              </a:solidFill>
              <a:latin typeface="Bookman Old Style" panose="02050604050505020204" pitchFamily="18" charset="0"/>
            </a:endParaRPr>
          </a:p>
        </p:txBody>
      </p:sp>
      <p:sp>
        <p:nvSpPr>
          <p:cNvPr id="14" name="TextBox 13">
            <a:extLst>
              <a:ext uri="{FF2B5EF4-FFF2-40B4-BE49-F238E27FC236}">
                <a16:creationId xmlns:a16="http://schemas.microsoft.com/office/drawing/2014/main" id="{35F62919-7A64-A3A1-1EDD-AD9D490C8F47}"/>
              </a:ext>
            </a:extLst>
          </p:cNvPr>
          <p:cNvSpPr txBox="1"/>
          <p:nvPr/>
        </p:nvSpPr>
        <p:spPr>
          <a:xfrm>
            <a:off x="4399100" y="2461190"/>
            <a:ext cx="3289263" cy="523220"/>
          </a:xfrm>
          <a:prstGeom prst="rect">
            <a:avLst/>
          </a:prstGeom>
          <a:noFill/>
        </p:spPr>
        <p:txBody>
          <a:bodyPr wrap="square" rtlCol="0">
            <a:spAutoFit/>
          </a:bodyPr>
          <a:lstStyle/>
          <a:p>
            <a:r>
              <a:rPr lang="en-US" sz="1400" dirty="0">
                <a:solidFill>
                  <a:schemeClr val="bg1"/>
                </a:solidFill>
                <a:latin typeface="Bookman Old Style" panose="02050604050505020204" pitchFamily="18" charset="0"/>
              </a:rPr>
              <a:t>Deep Survival Machines [12]</a:t>
            </a:r>
          </a:p>
          <a:p>
            <a:r>
              <a:rPr lang="en-US" sz="1400" dirty="0" err="1">
                <a:solidFill>
                  <a:schemeClr val="bg1"/>
                </a:solidFill>
                <a:latin typeface="Bookman Old Style" panose="02050604050505020204" pitchFamily="18" charset="0"/>
              </a:rPr>
              <a:t>PyCox</a:t>
            </a:r>
            <a:r>
              <a:rPr lang="en-US" sz="1400" dirty="0">
                <a:solidFill>
                  <a:schemeClr val="bg1"/>
                </a:solidFill>
                <a:latin typeface="Bookman Old Style" panose="02050604050505020204" pitchFamily="18" charset="0"/>
              </a:rPr>
              <a:t> with Logistic Hazards*[8]</a:t>
            </a:r>
            <a:endParaRPr lang="en-GB" sz="1400" dirty="0">
              <a:solidFill>
                <a:schemeClr val="bg1"/>
              </a:solidFill>
              <a:latin typeface="Bookman Old Style" panose="02050604050505020204" pitchFamily="18" charset="0"/>
            </a:endParaRPr>
          </a:p>
        </p:txBody>
      </p:sp>
      <p:sp>
        <p:nvSpPr>
          <p:cNvPr id="17" name="TextBox 16">
            <a:extLst>
              <a:ext uri="{FF2B5EF4-FFF2-40B4-BE49-F238E27FC236}">
                <a16:creationId xmlns:a16="http://schemas.microsoft.com/office/drawing/2014/main" id="{62F13929-6C42-E4B2-D9CA-FD4E8EC77258}"/>
              </a:ext>
            </a:extLst>
          </p:cNvPr>
          <p:cNvSpPr txBox="1"/>
          <p:nvPr/>
        </p:nvSpPr>
        <p:spPr>
          <a:xfrm>
            <a:off x="8216220" y="2461190"/>
            <a:ext cx="3289263" cy="523220"/>
          </a:xfrm>
          <a:prstGeom prst="rect">
            <a:avLst/>
          </a:prstGeom>
          <a:noFill/>
        </p:spPr>
        <p:txBody>
          <a:bodyPr wrap="square" rtlCol="0">
            <a:spAutoFit/>
          </a:bodyPr>
          <a:lstStyle/>
          <a:p>
            <a:r>
              <a:rPr lang="en-US" sz="1400" dirty="0">
                <a:solidFill>
                  <a:schemeClr val="bg1"/>
                </a:solidFill>
                <a:latin typeface="Bookman Old Style" panose="02050604050505020204" pitchFamily="18" charset="0"/>
              </a:rPr>
              <a:t>Time-Invariant Survival</a:t>
            </a:r>
          </a:p>
          <a:p>
            <a:r>
              <a:rPr lang="en-US" sz="1400" dirty="0">
                <a:solidFill>
                  <a:schemeClr val="bg1"/>
                </a:solidFill>
                <a:latin typeface="Bookman Old Style" panose="02050604050505020204" pitchFamily="18" charset="0"/>
              </a:rPr>
              <a:t>Time-Variant Survival</a:t>
            </a:r>
            <a:endParaRPr lang="en-GB" sz="1400"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1119341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725062-F380-C772-0084-0A280BF5775E}"/>
              </a:ext>
            </a:extLst>
          </p:cNvPr>
          <p:cNvSpPr txBox="1"/>
          <p:nvPr/>
        </p:nvSpPr>
        <p:spPr>
          <a:xfrm>
            <a:off x="547141" y="520597"/>
            <a:ext cx="8881672" cy="584775"/>
          </a:xfrm>
          <a:prstGeom prst="rect">
            <a:avLst/>
          </a:prstGeom>
          <a:noFill/>
        </p:spPr>
        <p:txBody>
          <a:bodyPr wrap="square" rtlCol="0">
            <a:spAutoFit/>
          </a:bodyPr>
          <a:lstStyle/>
          <a:p>
            <a:r>
              <a:rPr lang="en-US" sz="3200" u="sng" dirty="0">
                <a:solidFill>
                  <a:schemeClr val="bg1"/>
                </a:solidFill>
                <a:latin typeface="Bookman Old Style" panose="02050604050505020204" pitchFamily="18" charset="0"/>
              </a:rPr>
              <a:t>Results - I</a:t>
            </a:r>
          </a:p>
        </p:txBody>
      </p:sp>
      <p:graphicFrame>
        <p:nvGraphicFramePr>
          <p:cNvPr id="9" name="Table 9">
            <a:extLst>
              <a:ext uri="{FF2B5EF4-FFF2-40B4-BE49-F238E27FC236}">
                <a16:creationId xmlns:a16="http://schemas.microsoft.com/office/drawing/2014/main" id="{6B7F7828-E476-0358-9D50-86C1F80C2303}"/>
              </a:ext>
            </a:extLst>
          </p:cNvPr>
          <p:cNvGraphicFramePr>
            <a:graphicFrameLocks noGrp="1"/>
          </p:cNvGraphicFramePr>
          <p:nvPr>
            <p:extLst>
              <p:ext uri="{D42A27DB-BD31-4B8C-83A1-F6EECF244321}">
                <p14:modId xmlns:p14="http://schemas.microsoft.com/office/powerpoint/2010/main" val="2382505110"/>
              </p:ext>
            </p:extLst>
          </p:nvPr>
        </p:nvGraphicFramePr>
        <p:xfrm>
          <a:off x="2546639" y="2354580"/>
          <a:ext cx="7098722" cy="2148840"/>
        </p:xfrm>
        <a:graphic>
          <a:graphicData uri="http://schemas.openxmlformats.org/drawingml/2006/table">
            <a:tbl>
              <a:tblPr firstRow="1" bandRow="1">
                <a:tableStyleId>{2D5ABB26-0587-4C30-8999-92F81FD0307C}</a:tableStyleId>
              </a:tblPr>
              <a:tblGrid>
                <a:gridCol w="2520143">
                  <a:extLst>
                    <a:ext uri="{9D8B030D-6E8A-4147-A177-3AD203B41FA5}">
                      <a16:colId xmlns:a16="http://schemas.microsoft.com/office/drawing/2014/main" val="2219782597"/>
                    </a:ext>
                  </a:extLst>
                </a:gridCol>
                <a:gridCol w="2416493">
                  <a:extLst>
                    <a:ext uri="{9D8B030D-6E8A-4147-A177-3AD203B41FA5}">
                      <a16:colId xmlns:a16="http://schemas.microsoft.com/office/drawing/2014/main" val="1897785242"/>
                    </a:ext>
                  </a:extLst>
                </a:gridCol>
                <a:gridCol w="2162086">
                  <a:extLst>
                    <a:ext uri="{9D8B030D-6E8A-4147-A177-3AD203B41FA5}">
                      <a16:colId xmlns:a16="http://schemas.microsoft.com/office/drawing/2014/main" val="1757046215"/>
                    </a:ext>
                  </a:extLst>
                </a:gridCol>
              </a:tblGrid>
              <a:tr h="147725">
                <a:tc>
                  <a:txBody>
                    <a:bodyPr/>
                    <a:lstStyle/>
                    <a:p>
                      <a:pPr algn="ctr"/>
                      <a:r>
                        <a:rPr lang="en-US" sz="1600" b="1" dirty="0">
                          <a:solidFill>
                            <a:schemeClr val="bg1"/>
                          </a:solidFill>
                          <a:latin typeface="Bookman Old Style" panose="02050604050505020204" pitchFamily="18" charset="0"/>
                        </a:rPr>
                        <a:t>Model</a:t>
                      </a:r>
                      <a:endParaRPr lang="en-GB" sz="1600" b="1" dirty="0">
                        <a:solidFill>
                          <a:schemeClr val="bg1"/>
                        </a:solidFill>
                        <a:latin typeface="Bookman Old Style" panose="0205060405050502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b="1" dirty="0">
                          <a:solidFill>
                            <a:schemeClr val="bg1"/>
                          </a:solidFill>
                          <a:latin typeface="Bookman Old Style" panose="02050604050505020204" pitchFamily="18" charset="0"/>
                        </a:rPr>
                        <a:t>C-index (0.05 , 0.95)</a:t>
                      </a:r>
                      <a:endParaRPr lang="en-GB" sz="1600" b="1" dirty="0">
                        <a:solidFill>
                          <a:schemeClr val="bg1"/>
                        </a:solidFill>
                        <a:latin typeface="Bookman Old Style" panose="0205060405050502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b="1" dirty="0">
                          <a:solidFill>
                            <a:schemeClr val="bg1"/>
                          </a:solidFill>
                          <a:latin typeface="Bookman Old Style" panose="02050604050505020204" pitchFamily="18" charset="0"/>
                        </a:rPr>
                        <a:t>IBS (0.05 , 0.95)</a:t>
                      </a:r>
                      <a:endParaRPr lang="en-GB" sz="1600" b="1" dirty="0">
                        <a:solidFill>
                          <a:schemeClr val="bg1"/>
                        </a:solidFill>
                        <a:latin typeface="Bookman Old Style" panose="0205060405050502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2885201128"/>
                  </a:ext>
                </a:extLst>
              </a:tr>
              <a:tr h="187083">
                <a:tc>
                  <a:txBody>
                    <a:bodyPr/>
                    <a:lstStyle/>
                    <a:p>
                      <a:pPr algn="ctr"/>
                      <a:r>
                        <a:rPr lang="en-US" sz="1100" dirty="0">
                          <a:solidFill>
                            <a:schemeClr val="bg1"/>
                          </a:solidFill>
                          <a:latin typeface="Bookman Old Style" panose="02050604050505020204" pitchFamily="18" charset="0"/>
                        </a:rPr>
                        <a:t>Cox Proportional Hazards</a:t>
                      </a:r>
                      <a:endParaRPr lang="en-GB" sz="1100" dirty="0">
                        <a:solidFill>
                          <a:schemeClr val="bg1"/>
                        </a:solidFill>
                        <a:latin typeface="Bookman Old Style" panose="0205060405050502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sz="1100" dirty="0">
                          <a:solidFill>
                            <a:schemeClr val="bg1"/>
                          </a:solidFill>
                          <a:latin typeface="Bookman Old Style" panose="02050604050505020204" pitchFamily="18" charset="0"/>
                        </a:rPr>
                        <a:t>0.6953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sz="1100" b="1" i="1" dirty="0">
                          <a:solidFill>
                            <a:schemeClr val="accent6"/>
                          </a:solidFill>
                          <a:latin typeface="Bookman Old Style" panose="02050604050505020204" pitchFamily="18" charset="0"/>
                        </a:rPr>
                        <a:t>0.1731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794255404"/>
                  </a:ext>
                </a:extLst>
              </a:tr>
              <a:tr h="175831">
                <a:tc>
                  <a:txBody>
                    <a:bodyPr/>
                    <a:lstStyle/>
                    <a:p>
                      <a:pPr algn="ctr"/>
                      <a:r>
                        <a:rPr lang="en-US" sz="1100" dirty="0">
                          <a:solidFill>
                            <a:schemeClr val="bg1"/>
                          </a:solidFill>
                          <a:latin typeface="Bookman Old Style" panose="02050604050505020204" pitchFamily="18" charset="0"/>
                        </a:rPr>
                        <a:t>Weibull Accelerated Failure</a:t>
                      </a:r>
                      <a:endParaRPr lang="en-GB" sz="1100" dirty="0">
                        <a:solidFill>
                          <a:schemeClr val="bg1"/>
                        </a:solidFill>
                        <a:latin typeface="Bookman Old Style" panose="0205060405050502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sz="1100" dirty="0">
                          <a:solidFill>
                            <a:schemeClr val="bg1"/>
                          </a:solidFill>
                          <a:latin typeface="Bookman Old Style" panose="02050604050505020204" pitchFamily="18" charset="0"/>
                        </a:rPr>
                        <a:t>0.6953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sz="1100" b="1" i="1" dirty="0">
                          <a:solidFill>
                            <a:schemeClr val="accent6"/>
                          </a:solidFill>
                          <a:latin typeface="Bookman Old Style" panose="02050604050505020204" pitchFamily="18" charset="0"/>
                        </a:rPr>
                        <a:t>0.1741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3889808547"/>
                  </a:ext>
                </a:extLst>
              </a:tr>
              <a:tr h="0">
                <a:tc>
                  <a:txBody>
                    <a:bodyPr/>
                    <a:lstStyle/>
                    <a:p>
                      <a:pPr algn="ctr"/>
                      <a:r>
                        <a:rPr lang="en-US" sz="1100" dirty="0">
                          <a:solidFill>
                            <a:schemeClr val="bg1"/>
                          </a:solidFill>
                          <a:latin typeface="Bookman Old Style" panose="02050604050505020204" pitchFamily="18" charset="0"/>
                        </a:rPr>
                        <a:t>Random Survival Forest</a:t>
                      </a:r>
                      <a:endParaRPr lang="en-GB" sz="1100" dirty="0">
                        <a:solidFill>
                          <a:schemeClr val="bg1"/>
                        </a:solidFill>
                        <a:latin typeface="Bookman Old Style" panose="0205060405050502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sz="1100" dirty="0">
                          <a:solidFill>
                            <a:schemeClr val="bg1"/>
                          </a:solidFill>
                          <a:latin typeface="Bookman Old Style" panose="02050604050505020204" pitchFamily="18" charset="0"/>
                        </a:rPr>
                        <a:t>0.6911 (0.6855, 0.6973)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sz="1100" dirty="0">
                          <a:solidFill>
                            <a:schemeClr val="bg1"/>
                          </a:solidFill>
                          <a:latin typeface="Bookman Old Style" panose="02050604050505020204" pitchFamily="18" charset="0"/>
                        </a:rPr>
                        <a:t>0.2013 (0.1998, 0.2024)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54217565"/>
                  </a:ext>
                </a:extLst>
              </a:tr>
              <a:tr h="185420">
                <a:tc>
                  <a:txBody>
                    <a:bodyPr/>
                    <a:lstStyle/>
                    <a:p>
                      <a:pPr algn="ctr"/>
                      <a:r>
                        <a:rPr lang="en-US" sz="1100" dirty="0" err="1">
                          <a:solidFill>
                            <a:schemeClr val="bg1"/>
                          </a:solidFill>
                          <a:latin typeface="Bookman Old Style" panose="02050604050505020204" pitchFamily="18" charset="0"/>
                        </a:rPr>
                        <a:t>PyCox</a:t>
                      </a:r>
                      <a:r>
                        <a:rPr lang="en-US" sz="1100" dirty="0">
                          <a:solidFill>
                            <a:schemeClr val="bg1"/>
                          </a:solidFill>
                          <a:latin typeface="Bookman Old Style" panose="02050604050505020204" pitchFamily="18" charset="0"/>
                        </a:rPr>
                        <a:t> Logistic Hazard</a:t>
                      </a:r>
                      <a:endParaRPr lang="en-GB" sz="1100" dirty="0">
                        <a:solidFill>
                          <a:schemeClr val="bg1"/>
                        </a:solidFill>
                        <a:latin typeface="Bookman Old Style" panose="0205060405050502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sz="1100" dirty="0">
                          <a:solidFill>
                            <a:schemeClr val="bg1"/>
                          </a:solidFill>
                          <a:latin typeface="Bookman Old Style" panose="02050604050505020204" pitchFamily="18" charset="0"/>
                        </a:rPr>
                        <a:t>0.5984 (0.5723, 0.6104)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sz="1100" dirty="0">
                          <a:solidFill>
                            <a:schemeClr val="bg1"/>
                          </a:solidFill>
                          <a:latin typeface="Bookman Old Style" panose="02050604050505020204" pitchFamily="18" charset="0"/>
                        </a:rPr>
                        <a:t>0.1768 (0.1751, 0.1778)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4072246983"/>
                  </a:ext>
                </a:extLst>
              </a:tr>
              <a:tr h="1854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solidFill>
                            <a:schemeClr val="bg1"/>
                          </a:solidFill>
                          <a:latin typeface="Bookman Old Style" panose="02050604050505020204" pitchFamily="18" charset="0"/>
                        </a:rPr>
                        <a:t>Deep Survival Machines</a:t>
                      </a:r>
                      <a:endParaRPr lang="en-GB" sz="1100" dirty="0">
                        <a:solidFill>
                          <a:schemeClr val="bg1"/>
                        </a:solidFill>
                        <a:latin typeface="Bookman Old Style" panose="0205060405050502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sz="1100" dirty="0">
                          <a:solidFill>
                            <a:schemeClr val="bg1"/>
                          </a:solidFill>
                          <a:latin typeface="Bookman Old Style" panose="02050604050505020204" pitchFamily="18" charset="0"/>
                        </a:rPr>
                        <a:t>0.6498 (0.6016, 0.6598)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sz="1100" dirty="0">
                          <a:solidFill>
                            <a:schemeClr val="bg1"/>
                          </a:solidFill>
                          <a:latin typeface="Bookman Old Style" panose="02050604050505020204" pitchFamily="18" charset="0"/>
                        </a:rPr>
                        <a:t>0.2739 (0.2651, 0.2834)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3106393207"/>
                  </a:ext>
                </a:extLst>
              </a:tr>
              <a:tr h="185420">
                <a:tc>
                  <a:txBody>
                    <a:bodyPr/>
                    <a:lstStyle/>
                    <a:p>
                      <a:pPr algn="ctr"/>
                      <a:r>
                        <a:rPr lang="en-US" sz="1100" dirty="0">
                          <a:solidFill>
                            <a:schemeClr val="bg1"/>
                          </a:solidFill>
                          <a:latin typeface="Bookman Old Style" panose="02050604050505020204" pitchFamily="18" charset="0"/>
                        </a:rPr>
                        <a:t>Time-Invariant Survival</a:t>
                      </a:r>
                      <a:endParaRPr lang="en-GB" sz="1100" dirty="0">
                        <a:solidFill>
                          <a:schemeClr val="bg1"/>
                        </a:solidFill>
                        <a:latin typeface="Bookman Old Style" panose="0205060405050502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sz="1100" dirty="0">
                          <a:solidFill>
                            <a:schemeClr val="bg1"/>
                          </a:solidFill>
                          <a:latin typeface="Bookman Old Style" panose="02050604050505020204" pitchFamily="18" charset="0"/>
                        </a:rPr>
                        <a:t>0.6903 (0.6789, 0.6994)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sz="1100" dirty="0">
                          <a:solidFill>
                            <a:schemeClr val="bg1"/>
                          </a:solidFill>
                          <a:latin typeface="Bookman Old Style" panose="02050604050505020204" pitchFamily="18" charset="0"/>
                        </a:rPr>
                        <a:t>0.4030 (0.3937, 0.4090)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4240109288"/>
                  </a:ext>
                </a:extLst>
              </a:tr>
              <a:tr h="185420">
                <a:tc>
                  <a:txBody>
                    <a:bodyPr/>
                    <a:lstStyle/>
                    <a:p>
                      <a:pPr algn="ctr"/>
                      <a:r>
                        <a:rPr lang="en-US" sz="1100" dirty="0">
                          <a:solidFill>
                            <a:schemeClr val="bg1"/>
                          </a:solidFill>
                          <a:latin typeface="Bookman Old Style" panose="02050604050505020204" pitchFamily="18" charset="0"/>
                        </a:rPr>
                        <a:t>Time-Variant Survival</a:t>
                      </a:r>
                      <a:endParaRPr lang="en-GB" sz="1100" dirty="0">
                        <a:solidFill>
                          <a:schemeClr val="bg1"/>
                        </a:solidFill>
                        <a:latin typeface="Bookman Old Style" panose="0205060405050502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sz="1100" b="1" i="1" dirty="0">
                          <a:solidFill>
                            <a:schemeClr val="accent6"/>
                          </a:solidFill>
                          <a:latin typeface="Bookman Old Style" panose="02050604050505020204" pitchFamily="18" charset="0"/>
                        </a:rPr>
                        <a:t>0.7301 (0.7263 , 0.7352)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sz="1100" dirty="0">
                          <a:solidFill>
                            <a:schemeClr val="bg1"/>
                          </a:solidFill>
                          <a:latin typeface="Bookman Old Style" panose="02050604050505020204" pitchFamily="18" charset="0"/>
                        </a:rPr>
                        <a:t>0.4039 (0.3981, 0.4072)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226678750"/>
                  </a:ext>
                </a:extLst>
              </a:tr>
            </a:tbl>
          </a:graphicData>
        </a:graphic>
      </p:graphicFrame>
      <p:sp>
        <p:nvSpPr>
          <p:cNvPr id="5" name="TextBox 4">
            <a:extLst>
              <a:ext uri="{FF2B5EF4-FFF2-40B4-BE49-F238E27FC236}">
                <a16:creationId xmlns:a16="http://schemas.microsoft.com/office/drawing/2014/main" id="{66E9E682-7BAF-DFAA-853E-E7A9098EB7F2}"/>
              </a:ext>
            </a:extLst>
          </p:cNvPr>
          <p:cNvSpPr txBox="1"/>
          <p:nvPr/>
        </p:nvSpPr>
        <p:spPr>
          <a:xfrm>
            <a:off x="7455493" y="122255"/>
            <a:ext cx="4736507" cy="261610"/>
          </a:xfrm>
          <a:prstGeom prst="rect">
            <a:avLst/>
          </a:prstGeom>
          <a:noFill/>
        </p:spPr>
        <p:txBody>
          <a:bodyPr wrap="square">
            <a:spAutoFit/>
          </a:bodyPr>
          <a:lstStyle/>
          <a:p>
            <a:pPr algn="ctr"/>
            <a:r>
              <a:rPr lang="en-US" sz="1100" dirty="0">
                <a:solidFill>
                  <a:schemeClr val="bg1">
                    <a:lumMod val="50000"/>
                  </a:schemeClr>
                </a:solidFill>
                <a:latin typeface="Bookman Old Style" panose="02050604050505020204" pitchFamily="18" charset="0"/>
              </a:rPr>
              <a:t>Results are subject to slight change in final submission of report</a:t>
            </a:r>
          </a:p>
        </p:txBody>
      </p:sp>
    </p:spTree>
    <p:extLst>
      <p:ext uri="{BB962C8B-B14F-4D97-AF65-F5344CB8AC3E}">
        <p14:creationId xmlns:p14="http://schemas.microsoft.com/office/powerpoint/2010/main" val="3811535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725062-F380-C772-0084-0A280BF5775E}"/>
              </a:ext>
            </a:extLst>
          </p:cNvPr>
          <p:cNvSpPr txBox="1"/>
          <p:nvPr/>
        </p:nvSpPr>
        <p:spPr>
          <a:xfrm>
            <a:off x="547141" y="520597"/>
            <a:ext cx="8881672" cy="584775"/>
          </a:xfrm>
          <a:prstGeom prst="rect">
            <a:avLst/>
          </a:prstGeom>
          <a:noFill/>
        </p:spPr>
        <p:txBody>
          <a:bodyPr wrap="square" rtlCol="0">
            <a:spAutoFit/>
          </a:bodyPr>
          <a:lstStyle/>
          <a:p>
            <a:r>
              <a:rPr lang="en-US" sz="3200" u="sng" dirty="0">
                <a:solidFill>
                  <a:schemeClr val="bg1"/>
                </a:solidFill>
                <a:latin typeface="Bookman Old Style" panose="02050604050505020204" pitchFamily="18" charset="0"/>
              </a:rPr>
              <a:t>Results - II</a:t>
            </a:r>
          </a:p>
        </p:txBody>
      </p:sp>
      <p:pic>
        <p:nvPicPr>
          <p:cNvPr id="6" name="Picture 5">
            <a:extLst>
              <a:ext uri="{FF2B5EF4-FFF2-40B4-BE49-F238E27FC236}">
                <a16:creationId xmlns:a16="http://schemas.microsoft.com/office/drawing/2014/main" id="{A66E7C62-760C-52C3-A4BE-AAC3E21498D8}"/>
              </a:ext>
            </a:extLst>
          </p:cNvPr>
          <p:cNvPicPr>
            <a:picLocks noChangeAspect="1"/>
          </p:cNvPicPr>
          <p:nvPr/>
        </p:nvPicPr>
        <p:blipFill>
          <a:blip r:embed="rId3"/>
          <a:stretch>
            <a:fillRect/>
          </a:stretch>
        </p:blipFill>
        <p:spPr>
          <a:xfrm>
            <a:off x="649538" y="1609184"/>
            <a:ext cx="10677586" cy="3801016"/>
          </a:xfrm>
          <a:prstGeom prst="rect">
            <a:avLst/>
          </a:prstGeom>
        </p:spPr>
      </p:pic>
      <p:sp>
        <p:nvSpPr>
          <p:cNvPr id="10" name="TextBox 9">
            <a:extLst>
              <a:ext uri="{FF2B5EF4-FFF2-40B4-BE49-F238E27FC236}">
                <a16:creationId xmlns:a16="http://schemas.microsoft.com/office/drawing/2014/main" id="{653C8CFB-A2CC-A084-36A5-26249EDC26B2}"/>
              </a:ext>
            </a:extLst>
          </p:cNvPr>
          <p:cNvSpPr txBox="1"/>
          <p:nvPr/>
        </p:nvSpPr>
        <p:spPr>
          <a:xfrm>
            <a:off x="1666875" y="5606235"/>
            <a:ext cx="9544050" cy="307777"/>
          </a:xfrm>
          <a:prstGeom prst="rect">
            <a:avLst/>
          </a:prstGeom>
          <a:noFill/>
        </p:spPr>
        <p:txBody>
          <a:bodyPr wrap="square" rtlCol="0">
            <a:spAutoFit/>
          </a:bodyPr>
          <a:lstStyle/>
          <a:p>
            <a:r>
              <a:rPr lang="en-US" sz="1400" dirty="0">
                <a:solidFill>
                  <a:schemeClr val="bg1"/>
                </a:solidFill>
                <a:latin typeface="Bookman Old Style" panose="02050604050505020204" pitchFamily="18" charset="0"/>
              </a:rPr>
              <a:t>Distribution of c-index shows high discriminatory power for Time-Invariant and Time-Variant models</a:t>
            </a:r>
            <a:endParaRPr lang="en-GB" sz="1400" dirty="0">
              <a:solidFill>
                <a:schemeClr val="bg1"/>
              </a:solidFill>
              <a:latin typeface="Bookman Old Style" panose="02050604050505020204" pitchFamily="18" charset="0"/>
            </a:endParaRPr>
          </a:p>
        </p:txBody>
      </p:sp>
      <p:sp>
        <p:nvSpPr>
          <p:cNvPr id="13" name="TextBox 12">
            <a:extLst>
              <a:ext uri="{FF2B5EF4-FFF2-40B4-BE49-F238E27FC236}">
                <a16:creationId xmlns:a16="http://schemas.microsoft.com/office/drawing/2014/main" id="{2C2F3A72-3508-A90D-2BF3-A9A28C304F93}"/>
              </a:ext>
            </a:extLst>
          </p:cNvPr>
          <p:cNvSpPr txBox="1"/>
          <p:nvPr/>
        </p:nvSpPr>
        <p:spPr>
          <a:xfrm>
            <a:off x="1587500" y="1743075"/>
            <a:ext cx="2028825" cy="900246"/>
          </a:xfrm>
          <a:prstGeom prst="rect">
            <a:avLst/>
          </a:prstGeom>
          <a:solidFill>
            <a:schemeClr val="bg1"/>
          </a:solidFill>
        </p:spPr>
        <p:txBody>
          <a:bodyPr wrap="square" rtlCol="0">
            <a:spAutoFit/>
          </a:bodyPr>
          <a:lstStyle/>
          <a:p>
            <a:r>
              <a:rPr lang="en-US" sz="1050" dirty="0"/>
              <a:t>Time Variant Survival</a:t>
            </a:r>
          </a:p>
          <a:p>
            <a:r>
              <a:rPr lang="en-US" sz="1050" dirty="0"/>
              <a:t>Random Survival Forest</a:t>
            </a:r>
          </a:p>
          <a:p>
            <a:r>
              <a:rPr lang="en-US" sz="1050" dirty="0"/>
              <a:t>Time Invariant Survival</a:t>
            </a:r>
          </a:p>
          <a:p>
            <a:r>
              <a:rPr lang="en-US" sz="1050" dirty="0"/>
              <a:t>Deep Survival Machines</a:t>
            </a:r>
          </a:p>
          <a:p>
            <a:r>
              <a:rPr lang="en-US" sz="1050" dirty="0" err="1"/>
              <a:t>PyCox</a:t>
            </a:r>
            <a:r>
              <a:rPr lang="en-US" sz="1050" dirty="0"/>
              <a:t> with Logistic Hazards</a:t>
            </a:r>
            <a:endParaRPr lang="en-GB" sz="1050" dirty="0"/>
          </a:p>
        </p:txBody>
      </p:sp>
      <p:sp>
        <p:nvSpPr>
          <p:cNvPr id="4" name="TextBox 3">
            <a:extLst>
              <a:ext uri="{FF2B5EF4-FFF2-40B4-BE49-F238E27FC236}">
                <a16:creationId xmlns:a16="http://schemas.microsoft.com/office/drawing/2014/main" id="{5FB2B426-2222-A9C4-1CED-7462F972C056}"/>
              </a:ext>
            </a:extLst>
          </p:cNvPr>
          <p:cNvSpPr txBox="1"/>
          <p:nvPr/>
        </p:nvSpPr>
        <p:spPr>
          <a:xfrm>
            <a:off x="7455493" y="122255"/>
            <a:ext cx="4736507" cy="261610"/>
          </a:xfrm>
          <a:prstGeom prst="rect">
            <a:avLst/>
          </a:prstGeom>
          <a:noFill/>
        </p:spPr>
        <p:txBody>
          <a:bodyPr wrap="square">
            <a:spAutoFit/>
          </a:bodyPr>
          <a:lstStyle/>
          <a:p>
            <a:pPr algn="ctr"/>
            <a:r>
              <a:rPr lang="en-US" sz="1100" dirty="0">
                <a:solidFill>
                  <a:schemeClr val="bg1">
                    <a:lumMod val="50000"/>
                  </a:schemeClr>
                </a:solidFill>
                <a:latin typeface="Bookman Old Style" panose="02050604050505020204" pitchFamily="18" charset="0"/>
              </a:rPr>
              <a:t>Results are subject to slight change in final submission of report</a:t>
            </a:r>
          </a:p>
        </p:txBody>
      </p:sp>
    </p:spTree>
    <p:extLst>
      <p:ext uri="{BB962C8B-B14F-4D97-AF65-F5344CB8AC3E}">
        <p14:creationId xmlns:p14="http://schemas.microsoft.com/office/powerpoint/2010/main" val="27117422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bg1"/>
          </a:solidFill>
        </a:ln>
      </a:spPr>
      <a:bodyPr rtlCol="0" anchor="ctr"/>
      <a:lstStyle>
        <a:defPPr algn="ctr">
          <a:defRPr/>
        </a:defPPr>
      </a:lstStyle>
      <a:style>
        <a:lnRef idx="2">
          <a:schemeClr val="accent1">
            <a:shade val="15000"/>
          </a:schemeClr>
        </a:lnRef>
        <a:fillRef idx="1">
          <a:schemeClr val="accent1"/>
        </a:fillRef>
        <a:effectRef idx="0">
          <a:schemeClr val="accent1"/>
        </a:effectRef>
        <a:fontRef idx="minor">
          <a:schemeClr val="lt1"/>
        </a:fontRef>
      </a:style>
    </a:spDef>
    <a:lnDef>
      <a:spPr>
        <a:ln>
          <a:solidFill>
            <a:schemeClr val="bg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1090</TotalTime>
  <Words>2203</Words>
  <Application>Microsoft Office PowerPoint</Application>
  <PresentationFormat>Widescreen</PresentationFormat>
  <Paragraphs>193</Paragraphs>
  <Slides>16</Slides>
  <Notes>7</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Bookman Old Style</vt:lpstr>
      <vt:lpstr>Calibri</vt:lpstr>
      <vt:lpstr>Calibri Light</vt:lpstr>
      <vt:lpstr>Cambria Math</vt:lpstr>
      <vt:lpstr>Courier New</vt:lpstr>
      <vt:lpstr>Ink Free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Souradeep Sen</dc:creator>
  <cp:lastModifiedBy>Souradeep Sen</cp:lastModifiedBy>
  <cp:revision>55</cp:revision>
  <dcterms:created xsi:type="dcterms:W3CDTF">2023-08-09T09:40:06Z</dcterms:created>
  <dcterms:modified xsi:type="dcterms:W3CDTF">2023-08-10T17:11:47Z</dcterms:modified>
</cp:coreProperties>
</file>