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embeddedFontLst>
    <p:embeddedFont>
      <p:font typeface="Arial Black" panose="020B0A04020102020204" pitchFamily="34" charset="0"/>
      <p:bold r:id="rId14"/>
    </p:embeddedFont>
    <p:embeddedFont>
      <p:font typeface="Calibri" panose="020F0502020204030204" pitchFamily="34" charset="0"/>
      <p:regular r:id="rId15"/>
      <p:bold r:id="rId16"/>
      <p:italic r:id="rId17"/>
      <p:boldItalic r:id="rId18"/>
    </p:embeddedFont>
    <p:embeddedFont>
      <p:font typeface="Algerian" panose="04020705040A02060702" pitchFamily="82" charset="0"/>
      <p:regular r:id="rId19"/>
    </p:embeddedFont>
    <p:embeddedFont>
      <p:font typeface="Bahnschrift Light" panose="020B0502040204020203" pitchFamily="34" charset="0"/>
      <p:regular r:id="rId20"/>
    </p:embeddedFont>
    <p:embeddedFont>
      <p:font typeface="Arim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Dha0+A1QyFzgE4pPKTuWPaSYZ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CA43B8-E804-4994-BB4D-3D598961DC97}">
  <a:tblStyle styleId="{C7CA43B8-E804-4994-BB4D-3D598961DC97}"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022807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3639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4661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a7711d509_1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g2aa7711d509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013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233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3725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extLst>
      <p:ext uri="{BB962C8B-B14F-4D97-AF65-F5344CB8AC3E}">
        <p14:creationId xmlns:p14="http://schemas.microsoft.com/office/powerpoint/2010/main" val="279613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49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82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681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436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76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shishsom@learnbay.c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504975" y="891146"/>
            <a:ext cx="11350500" cy="33547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4400" b="0" i="0" u="none" strike="noStrike" cap="none" dirty="0">
                <a:solidFill>
                  <a:srgbClr val="000000"/>
                </a:solidFill>
                <a:latin typeface="Arial"/>
                <a:ea typeface="Arial"/>
                <a:cs typeface="Arial"/>
                <a:sym typeface="Arial"/>
              </a:rPr>
              <a:t>"Patient Encounter Cost and Risk Analysis in Healthcare Systems"</a:t>
            </a:r>
            <a:endParaRPr sz="6000" b="0" i="0" u="none" strike="noStrike" cap="none" dirty="0">
              <a:solidFill>
                <a:schemeClr val="accent1"/>
              </a:solidFill>
              <a:latin typeface="Arial Black"/>
              <a:ea typeface="Arial Black"/>
              <a:cs typeface="Arial Black"/>
              <a:sym typeface="Arial Black"/>
            </a:endParaRPr>
          </a:p>
          <a:p>
            <a:pPr marL="0" marR="0" lvl="0" indent="0" algn="ctr" rtl="0">
              <a:lnSpc>
                <a:spcPct val="100000"/>
              </a:lnSpc>
              <a:spcBef>
                <a:spcPts val="0"/>
              </a:spcBef>
              <a:spcAft>
                <a:spcPts val="0"/>
              </a:spcAft>
              <a:buClr>
                <a:srgbClr val="000000"/>
              </a:buClr>
              <a:buSzPts val="4800"/>
              <a:buFont typeface="Arial"/>
              <a:buNone/>
            </a:pPr>
            <a:endParaRPr sz="4800" b="0" i="0" u="none" strike="noStrike" cap="none" dirty="0">
              <a:solidFill>
                <a:schemeClr val="accent1"/>
              </a:solidFill>
              <a:latin typeface="Arial Black"/>
              <a:ea typeface="Arial Black"/>
              <a:cs typeface="Arial Black"/>
              <a:sym typeface="Arial Black"/>
            </a:endParaRPr>
          </a:p>
          <a:p>
            <a:pPr marL="0" marR="0" lvl="0" indent="0" algn="ctr" rtl="0">
              <a:lnSpc>
                <a:spcPct val="100000"/>
              </a:lnSpc>
              <a:spcBef>
                <a:spcPts val="0"/>
              </a:spcBef>
              <a:spcAft>
                <a:spcPts val="0"/>
              </a:spcAft>
              <a:buClr>
                <a:srgbClr val="000000"/>
              </a:buClr>
              <a:buSzPts val="4400"/>
              <a:buFont typeface="Arial"/>
              <a:buNone/>
            </a:pPr>
            <a:r>
              <a:rPr lang="en-IN" sz="4400" b="0" i="0" u="none" strike="noStrike" cap="none" dirty="0">
                <a:solidFill>
                  <a:srgbClr val="000000"/>
                </a:solidFill>
                <a:latin typeface="Arial Black"/>
                <a:ea typeface="Arial Black"/>
                <a:cs typeface="Arial Black"/>
                <a:sym typeface="Arial Black"/>
              </a:rPr>
              <a:t>Healthcare business domain</a:t>
            </a:r>
            <a:endParaRPr sz="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rgbClr val="FF0000"/>
              </a:solidFill>
              <a:latin typeface="Arial Black"/>
              <a:ea typeface="Arial Black"/>
              <a:cs typeface="Arial Black"/>
              <a:sym typeface="Arial Black"/>
            </a:endParaRPr>
          </a:p>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dirty="0">
                <a:solidFill>
                  <a:srgbClr val="FF0000"/>
                </a:solidFill>
                <a:latin typeface="Arial Black"/>
                <a:ea typeface="Arial Black"/>
                <a:cs typeface="Arial Black"/>
                <a:sym typeface="Arial Black"/>
              </a:rPr>
              <a:t>Date: </a:t>
            </a:r>
            <a:r>
              <a:rPr lang="en-IN" sz="1600" dirty="0" smtClean="0">
                <a:solidFill>
                  <a:srgbClr val="FF0000"/>
                </a:solidFill>
                <a:latin typeface="Arial Black"/>
                <a:ea typeface="Arial Black"/>
                <a:cs typeface="Arial Black"/>
                <a:sym typeface="Arial Black"/>
              </a:rPr>
              <a:t>9</a:t>
            </a:r>
            <a:r>
              <a:rPr lang="en-IN" sz="1600" baseline="30000" dirty="0" smtClean="0">
                <a:solidFill>
                  <a:srgbClr val="FF0000"/>
                </a:solidFill>
                <a:latin typeface="Arial Black"/>
                <a:ea typeface="Arial Black"/>
                <a:cs typeface="Arial Black"/>
                <a:sym typeface="Arial Black"/>
              </a:rPr>
              <a:t>th</a:t>
            </a:r>
            <a:r>
              <a:rPr lang="en-IN" sz="1600" dirty="0" smtClean="0">
                <a:solidFill>
                  <a:srgbClr val="FF0000"/>
                </a:solidFill>
                <a:latin typeface="Arial Black"/>
                <a:ea typeface="Arial Black"/>
                <a:cs typeface="Arial Black"/>
                <a:sym typeface="Arial Black"/>
              </a:rPr>
              <a:t> March </a:t>
            </a:r>
            <a:r>
              <a:rPr lang="en-IN" sz="1600" b="0" i="0" u="none" strike="noStrike" cap="none" dirty="0" smtClean="0">
                <a:solidFill>
                  <a:srgbClr val="FF0000"/>
                </a:solidFill>
                <a:latin typeface="Arial Black"/>
                <a:ea typeface="Arial Black"/>
                <a:cs typeface="Arial Black"/>
                <a:sym typeface="Arial Black"/>
              </a:rPr>
              <a:t>2025</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3860231" y="804863"/>
            <a:ext cx="4785862" cy="840230"/>
          </a:xfrm>
          <a:prstGeom prst="rect">
            <a:avLst/>
          </a:prstGeom>
          <a:no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accent1"/>
              </a:buClr>
              <a:buSzPts val="5400"/>
              <a:buFont typeface="Arial Black"/>
              <a:buNone/>
            </a:pPr>
            <a:r>
              <a:rPr lang="en-IN" sz="5400" cap="none">
                <a:solidFill>
                  <a:schemeClr val="accent1"/>
                </a:solidFill>
                <a:latin typeface="Arial Black"/>
                <a:ea typeface="Arial Black"/>
                <a:cs typeface="Arial Black"/>
                <a:sym typeface="Arial Black"/>
              </a:rPr>
              <a:t>Instructions</a:t>
            </a:r>
            <a:endParaRPr sz="5400" b="0" cap="none">
              <a:solidFill>
                <a:schemeClr val="accent1"/>
              </a:solidFill>
              <a:latin typeface="Arial Black"/>
              <a:ea typeface="Arial Black"/>
              <a:cs typeface="Arial Black"/>
              <a:sym typeface="Arial Black"/>
            </a:endParaRPr>
          </a:p>
        </p:txBody>
      </p:sp>
      <p:sp>
        <p:nvSpPr>
          <p:cNvPr id="136" name="Google Shape;136;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15265" algn="l" rtl="0">
              <a:lnSpc>
                <a:spcPct val="90000"/>
              </a:lnSpc>
              <a:spcBef>
                <a:spcPts val="1000"/>
              </a:spcBef>
              <a:spcAft>
                <a:spcPts val="0"/>
              </a:spcAft>
              <a:buClr>
                <a:schemeClr val="dk1"/>
              </a:buClr>
              <a:buSzPts val="2800"/>
              <a:buChar char="•"/>
            </a:pPr>
            <a:r>
              <a:rPr lang="en-IN" dirty="0"/>
              <a:t>You have to submit the project with a the files mentioned below </a:t>
            </a:r>
            <a:r>
              <a:rPr lang="en-IN" dirty="0" smtClean="0"/>
              <a:t>to sagar@lernbay.co.</a:t>
            </a:r>
            <a:endParaRPr dirty="0"/>
          </a:p>
          <a:p>
            <a:pPr marL="228600" lvl="0" indent="-215265" algn="l" rtl="0">
              <a:lnSpc>
                <a:spcPct val="90000"/>
              </a:lnSpc>
              <a:spcBef>
                <a:spcPts val="1000"/>
              </a:spcBef>
              <a:spcAft>
                <a:spcPts val="0"/>
              </a:spcAft>
              <a:buClr>
                <a:schemeClr val="dk1"/>
              </a:buClr>
              <a:buSzPts val="2800"/>
              <a:buChar char="•"/>
            </a:pPr>
            <a:r>
              <a:rPr lang="en-IN" dirty="0"/>
              <a:t>Kindly submit your ‘</a:t>
            </a:r>
            <a:r>
              <a:rPr lang="en-IN" dirty="0" err="1"/>
              <a:t>XYZ.sql</a:t>
            </a:r>
            <a:r>
              <a:rPr lang="en-IN" dirty="0"/>
              <a:t>’ file and ‘</a:t>
            </a:r>
            <a:r>
              <a:rPr lang="en-IN" dirty="0" err="1"/>
              <a:t>XYZ.pbix</a:t>
            </a:r>
            <a:r>
              <a:rPr lang="en-IN" dirty="0"/>
              <a:t>/tableau’ to </a:t>
            </a:r>
            <a:r>
              <a:rPr lang="en-IN" dirty="0" smtClean="0"/>
              <a:t>sagar</a:t>
            </a:r>
            <a:r>
              <a:rPr lang="en-IN" u="sng" dirty="0" smtClean="0">
                <a:solidFill>
                  <a:schemeClr val="hlink"/>
                </a:solidFill>
                <a:hlinkClick r:id="rId3"/>
              </a:rPr>
              <a:t>@learnbay.co</a:t>
            </a:r>
            <a:r>
              <a:rPr lang="en-IN" dirty="0" smtClean="0"/>
              <a:t>.</a:t>
            </a:r>
            <a:endParaRPr dirty="0"/>
          </a:p>
          <a:p>
            <a:pPr marL="228600" lvl="0" indent="-215265" algn="l" rtl="0">
              <a:lnSpc>
                <a:spcPct val="90000"/>
              </a:lnSpc>
              <a:spcBef>
                <a:spcPts val="1000"/>
              </a:spcBef>
              <a:spcAft>
                <a:spcPts val="0"/>
              </a:spcAft>
              <a:buClr>
                <a:schemeClr val="dk1"/>
              </a:buClr>
              <a:buSzPts val="2800"/>
              <a:buChar char="•"/>
            </a:pPr>
            <a:r>
              <a:rPr lang="en-US" dirty="0" smtClean="0"/>
              <a:t>Annexure: for instructions , kindly refer Instructions.docx in the drive.</a:t>
            </a:r>
            <a:endParaRPr dirty="0"/>
          </a:p>
          <a:p>
            <a:pPr marL="228600" lvl="0" indent="-64135" algn="l" rtl="0">
              <a:lnSpc>
                <a:spcPct val="90000"/>
              </a:lnSpc>
              <a:spcBef>
                <a:spcPts val="1000"/>
              </a:spcBef>
              <a:spcAft>
                <a:spcPts val="0"/>
              </a:spcAft>
              <a:buClr>
                <a:schemeClr val="dk1"/>
              </a:buClr>
              <a:buSzPts val="2800"/>
              <a:buNone/>
            </a:pPr>
            <a:endParaRPr dirty="0"/>
          </a:p>
          <a:p>
            <a:pPr marL="228600" lvl="0" indent="-64135"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aa7711d509_1_36"/>
          <p:cNvSpPr/>
          <p:nvPr/>
        </p:nvSpPr>
        <p:spPr>
          <a:xfrm>
            <a:off x="3612790" y="2967335"/>
            <a:ext cx="49665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Arial"/>
              <a:buNone/>
            </a:pPr>
            <a:r>
              <a:rPr lang="en-IN" sz="5400" b="0" i="0" u="none" strike="noStrike" cap="none">
                <a:solidFill>
                  <a:schemeClr val="accent1"/>
                </a:solidFill>
                <a:latin typeface="Algerian"/>
                <a:ea typeface="Algerian"/>
                <a:cs typeface="Algerian"/>
                <a:sym typeface="Algerian"/>
              </a:rPr>
              <a:t>All The Best!</a:t>
            </a:r>
            <a:endParaRPr sz="5400" b="0" i="0" u="none" strike="noStrike" cap="none">
              <a:solidFill>
                <a:schemeClr val="accent1"/>
              </a:solidFill>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body" idx="1"/>
          </p:nvPr>
        </p:nvSpPr>
        <p:spPr>
          <a:xfrm>
            <a:off x="1563624" y="1689715"/>
            <a:ext cx="9226296" cy="477509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400"/>
              <a:buNone/>
            </a:pPr>
            <a:r>
              <a:rPr lang="en-IN" sz="1800" dirty="0">
                <a:solidFill>
                  <a:schemeClr val="dk1"/>
                </a:solidFill>
                <a:latin typeface="Bahnschrift Light" panose="020B0502040204020203" pitchFamily="34" charset="0"/>
                <a:ea typeface="Arial"/>
                <a:cs typeface="Arial"/>
                <a:sym typeface="Arial"/>
              </a:rPr>
              <a:t>Healthcare organizations face increasing challenges in managing the costs and financial risks associated with patient encounters. Identifying patients with frequent high-cost encounters, </a:t>
            </a:r>
            <a:r>
              <a:rPr lang="en-IN" sz="1800" dirty="0" err="1">
                <a:solidFill>
                  <a:schemeClr val="dk1"/>
                </a:solidFill>
                <a:latin typeface="Bahnschrift Light" panose="020B0502040204020203" pitchFamily="34" charset="0"/>
                <a:ea typeface="Arial"/>
                <a:cs typeface="Arial"/>
                <a:sym typeface="Arial"/>
              </a:rPr>
              <a:t>analyzing</a:t>
            </a:r>
            <a:r>
              <a:rPr lang="en-IN" sz="1800" dirty="0">
                <a:solidFill>
                  <a:schemeClr val="dk1"/>
                </a:solidFill>
                <a:latin typeface="Bahnschrift Light" panose="020B0502040204020203" pitchFamily="34" charset="0"/>
                <a:ea typeface="Arial"/>
                <a:cs typeface="Arial"/>
                <a:sym typeface="Arial"/>
              </a:rPr>
              <a:t> the impact of various medical procedures, and understanding financial risks due to payer coverage gaps are critical for improving operational efficiency and patient outcomes. This project aims to provide a comprehensive analysis of patient encounters, procedure costs, and payer coverage to uncover patterns of high-cost healthcare utilization and potential financial risks.</a:t>
            </a:r>
            <a:endParaRPr sz="1800" dirty="0">
              <a:latin typeface="Bahnschrift Light" panose="020B0502040204020203" pitchFamily="34" charset="0"/>
            </a:endParaRPr>
          </a:p>
          <a:p>
            <a:pPr marL="0" lvl="0" indent="0" algn="just" rtl="0">
              <a:lnSpc>
                <a:spcPct val="100000"/>
              </a:lnSpc>
              <a:spcBef>
                <a:spcPts val="0"/>
              </a:spcBef>
              <a:spcAft>
                <a:spcPts val="0"/>
              </a:spcAft>
              <a:buClr>
                <a:schemeClr val="dk1"/>
              </a:buClr>
              <a:buSzPts val="2400"/>
              <a:buNone/>
            </a:pPr>
            <a:endParaRPr sz="1800" dirty="0">
              <a:solidFill>
                <a:schemeClr val="dk1"/>
              </a:solidFill>
              <a:latin typeface="Bahnschrift Light" panose="020B0502040204020203" pitchFamily="34" charset="0"/>
              <a:ea typeface="Arial"/>
              <a:cs typeface="Arial"/>
              <a:sym typeface="Arial"/>
            </a:endParaRPr>
          </a:p>
          <a:p>
            <a:pPr marL="0" lvl="0" indent="0" algn="just" rtl="0">
              <a:lnSpc>
                <a:spcPct val="100000"/>
              </a:lnSpc>
              <a:spcBef>
                <a:spcPts val="0"/>
              </a:spcBef>
              <a:spcAft>
                <a:spcPts val="0"/>
              </a:spcAft>
              <a:buClr>
                <a:schemeClr val="dk1"/>
              </a:buClr>
              <a:buSzPts val="2400"/>
              <a:buNone/>
            </a:pPr>
            <a:endParaRPr sz="1800" dirty="0">
              <a:solidFill>
                <a:schemeClr val="dk1"/>
              </a:solidFill>
              <a:latin typeface="Bahnschrift Light" panose="020B0502040204020203" pitchFamily="34" charset="0"/>
              <a:ea typeface="Arial"/>
              <a:cs typeface="Arial"/>
              <a:sym typeface="Arial"/>
            </a:endParaRPr>
          </a:p>
          <a:p>
            <a:pPr marL="0" lvl="0" indent="0" algn="just" rtl="0">
              <a:lnSpc>
                <a:spcPct val="100000"/>
              </a:lnSpc>
              <a:spcBef>
                <a:spcPts val="0"/>
              </a:spcBef>
              <a:spcAft>
                <a:spcPts val="0"/>
              </a:spcAft>
              <a:buClr>
                <a:schemeClr val="dk1"/>
              </a:buClr>
              <a:buSzPts val="2400"/>
              <a:buNone/>
            </a:pPr>
            <a:r>
              <a:rPr lang="en-IN" sz="1800" dirty="0">
                <a:solidFill>
                  <a:schemeClr val="dk1"/>
                </a:solidFill>
                <a:latin typeface="Bahnschrift Light" panose="020B0502040204020203" pitchFamily="34" charset="0"/>
                <a:ea typeface="Arial"/>
                <a:cs typeface="Arial"/>
                <a:sym typeface="Arial"/>
              </a:rPr>
              <a:t>Through this analysis, healthcare providers will gain actionable insights into patient demographics, procedure trends, and key factors driving uncovered costs. The objective is to support informed decision-making for resource allocation, patient care management, and financial planning by leveraging SQL-based data analysis across key healthcare tables such as </a:t>
            </a:r>
            <a:r>
              <a:rPr lang="en-IN" sz="1800" dirty="0">
                <a:solidFill>
                  <a:schemeClr val="dk1"/>
                </a:solidFill>
                <a:latin typeface="Bahnschrift Light" panose="020B0502040204020203" pitchFamily="34" charset="0"/>
                <a:ea typeface="Arimo"/>
                <a:cs typeface="Arimo"/>
                <a:sym typeface="Arimo"/>
              </a:rPr>
              <a:t>encounters</a:t>
            </a:r>
            <a:r>
              <a:rPr lang="en-IN" sz="1800" dirty="0">
                <a:solidFill>
                  <a:schemeClr val="dk1"/>
                </a:solidFill>
                <a:latin typeface="Bahnschrift Light" panose="020B0502040204020203" pitchFamily="34" charset="0"/>
              </a:rPr>
              <a:t>, </a:t>
            </a:r>
            <a:r>
              <a:rPr lang="en-IN" sz="1800" dirty="0">
                <a:solidFill>
                  <a:schemeClr val="dk1"/>
                </a:solidFill>
                <a:latin typeface="Bahnschrift Light" panose="020B0502040204020203" pitchFamily="34" charset="0"/>
                <a:ea typeface="Arimo"/>
                <a:cs typeface="Arimo"/>
                <a:sym typeface="Arimo"/>
              </a:rPr>
              <a:t>patients</a:t>
            </a:r>
            <a:r>
              <a:rPr lang="en-IN" sz="1800" dirty="0">
                <a:solidFill>
                  <a:schemeClr val="dk1"/>
                </a:solidFill>
                <a:latin typeface="Bahnschrift Light" panose="020B0502040204020203" pitchFamily="34" charset="0"/>
              </a:rPr>
              <a:t>, </a:t>
            </a:r>
            <a:r>
              <a:rPr lang="en-IN" sz="1800" dirty="0">
                <a:solidFill>
                  <a:schemeClr val="dk1"/>
                </a:solidFill>
                <a:latin typeface="Bahnschrift Light" panose="020B0502040204020203" pitchFamily="34" charset="0"/>
                <a:ea typeface="Arimo"/>
                <a:cs typeface="Arimo"/>
                <a:sym typeface="Arimo"/>
              </a:rPr>
              <a:t>procedures</a:t>
            </a:r>
            <a:r>
              <a:rPr lang="en-IN" sz="1800" dirty="0">
                <a:solidFill>
                  <a:schemeClr val="dk1"/>
                </a:solidFill>
                <a:latin typeface="Bahnschrift Light" panose="020B0502040204020203" pitchFamily="34" charset="0"/>
              </a:rPr>
              <a:t>, </a:t>
            </a:r>
            <a:r>
              <a:rPr lang="en-IN" sz="1800" dirty="0">
                <a:solidFill>
                  <a:schemeClr val="dk1"/>
                </a:solidFill>
                <a:latin typeface="Bahnschrift Light" panose="020B0502040204020203" pitchFamily="34" charset="0"/>
                <a:ea typeface="Arimo"/>
                <a:cs typeface="Arimo"/>
                <a:sym typeface="Arimo"/>
              </a:rPr>
              <a:t>payers</a:t>
            </a:r>
            <a:r>
              <a:rPr lang="en-IN" sz="1800" dirty="0">
                <a:solidFill>
                  <a:schemeClr val="dk1"/>
                </a:solidFill>
                <a:latin typeface="Bahnschrift Light" panose="020B0502040204020203" pitchFamily="34" charset="0"/>
              </a:rPr>
              <a:t>, and </a:t>
            </a:r>
            <a:r>
              <a:rPr lang="en-IN" sz="1800" dirty="0">
                <a:solidFill>
                  <a:schemeClr val="dk1"/>
                </a:solidFill>
                <a:latin typeface="Bahnschrift Light" panose="020B0502040204020203" pitchFamily="34" charset="0"/>
                <a:ea typeface="Arimo"/>
                <a:cs typeface="Arimo"/>
                <a:sym typeface="Arimo"/>
              </a:rPr>
              <a:t>organizations</a:t>
            </a:r>
            <a:r>
              <a:rPr lang="en-IN" sz="1800" dirty="0">
                <a:solidFill>
                  <a:schemeClr val="dk1"/>
                </a:solidFill>
                <a:latin typeface="Bahnschrift Light" panose="020B0502040204020203" pitchFamily="34" charset="0"/>
              </a:rPr>
              <a:t>.</a:t>
            </a:r>
            <a:endParaRPr sz="1800" dirty="0">
              <a:solidFill>
                <a:schemeClr val="dk1"/>
              </a:solidFill>
              <a:latin typeface="Bahnschrift Light" panose="020B0502040204020203" pitchFamily="34" charset="0"/>
              <a:ea typeface="Arial"/>
              <a:cs typeface="Arial"/>
              <a:sym typeface="Arial"/>
            </a:endParaRPr>
          </a:p>
        </p:txBody>
      </p:sp>
      <p:sp>
        <p:nvSpPr>
          <p:cNvPr id="90" name="Google Shape;90;p2"/>
          <p:cNvSpPr/>
          <p:nvPr/>
        </p:nvSpPr>
        <p:spPr>
          <a:xfrm>
            <a:off x="2563614" y="135449"/>
            <a:ext cx="749365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IN" sz="5400" b="0" i="0" u="none" strike="noStrike" cap="none">
                <a:solidFill>
                  <a:schemeClr val="accent1"/>
                </a:solidFill>
                <a:latin typeface="Arial Black"/>
                <a:ea typeface="Arial Black"/>
                <a:cs typeface="Arial Black"/>
                <a:sym typeface="Arial Black"/>
              </a:rPr>
              <a:t>Problem Statement</a:t>
            </a:r>
            <a:endParaRPr sz="5400" b="0" i="0" u="none" strike="noStrike" cap="none">
              <a:solidFill>
                <a:schemeClr val="accent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body" idx="1"/>
          </p:nvPr>
        </p:nvSpPr>
        <p:spPr>
          <a:xfrm>
            <a:off x="838200" y="1394701"/>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27"/>
              <a:buNone/>
            </a:pPr>
            <a:endParaRPr/>
          </a:p>
          <a:p>
            <a:pPr marL="228600" lvl="0" indent="-50800" algn="l" rtl="0">
              <a:lnSpc>
                <a:spcPct val="90000"/>
              </a:lnSpc>
              <a:spcBef>
                <a:spcPts val="0"/>
              </a:spcBef>
              <a:spcAft>
                <a:spcPts val="0"/>
              </a:spcAft>
              <a:buClr>
                <a:schemeClr val="dk1"/>
              </a:buClr>
              <a:buSzPts val="3027"/>
              <a:buNone/>
            </a:pPr>
            <a:r>
              <a:rPr lang="en-IN">
                <a:latin typeface="Arial Black"/>
                <a:ea typeface="Arial Black"/>
                <a:cs typeface="Arial Black"/>
                <a:sym typeface="Arial Black"/>
              </a:rPr>
              <a:t>Tables- 5 nos</a:t>
            </a:r>
            <a:endParaRPr>
              <a:latin typeface="Arial Black"/>
              <a:ea typeface="Arial Black"/>
              <a:cs typeface="Arial Black"/>
              <a:sym typeface="Arial Black"/>
            </a:endParaRPr>
          </a:p>
          <a:p>
            <a:pPr marL="520700" lvl="0" indent="-219332" algn="l" rtl="0">
              <a:lnSpc>
                <a:spcPct val="90000"/>
              </a:lnSpc>
              <a:spcBef>
                <a:spcPts val="1000"/>
              </a:spcBef>
              <a:spcAft>
                <a:spcPts val="0"/>
              </a:spcAft>
              <a:buClr>
                <a:schemeClr val="dk1"/>
              </a:buClr>
              <a:buSzPts val="1946"/>
              <a:buFont typeface="Arial"/>
              <a:buNone/>
            </a:pPr>
            <a:endParaRPr sz="1800">
              <a:latin typeface="Arial Black"/>
              <a:ea typeface="Arial Black"/>
              <a:cs typeface="Arial Black"/>
              <a:sym typeface="Arial Black"/>
            </a:endParaRPr>
          </a:p>
          <a:p>
            <a:pPr marL="520700" lvl="0" indent="-342900" algn="l" rtl="0">
              <a:lnSpc>
                <a:spcPct val="90000"/>
              </a:lnSpc>
              <a:spcBef>
                <a:spcPts val="1000"/>
              </a:spcBef>
              <a:spcAft>
                <a:spcPts val="0"/>
              </a:spcAft>
              <a:buClr>
                <a:schemeClr val="dk1"/>
              </a:buClr>
              <a:buSzPts val="1946"/>
              <a:buFont typeface="Arial"/>
              <a:buAutoNum type="arabicPeriod"/>
            </a:pPr>
            <a:r>
              <a:rPr lang="en-IN" sz="1800">
                <a:latin typeface="Arial"/>
                <a:ea typeface="Arial"/>
                <a:cs typeface="Arial"/>
                <a:sym typeface="Arial"/>
              </a:rPr>
              <a:t>Encounters</a:t>
            </a:r>
            <a:endParaRPr/>
          </a:p>
          <a:p>
            <a:pPr marL="520700" lvl="0" indent="-342900" algn="l" rtl="0">
              <a:lnSpc>
                <a:spcPct val="90000"/>
              </a:lnSpc>
              <a:spcBef>
                <a:spcPts val="1000"/>
              </a:spcBef>
              <a:spcAft>
                <a:spcPts val="0"/>
              </a:spcAft>
              <a:buClr>
                <a:schemeClr val="dk1"/>
              </a:buClr>
              <a:buSzPts val="1946"/>
              <a:buFont typeface="Arial"/>
              <a:buAutoNum type="arabicPeriod"/>
            </a:pPr>
            <a:r>
              <a:rPr lang="en-IN" sz="1800">
                <a:latin typeface="Arial"/>
                <a:ea typeface="Arial"/>
                <a:cs typeface="Arial"/>
                <a:sym typeface="Arial"/>
              </a:rPr>
              <a:t>Organization</a:t>
            </a:r>
            <a:endParaRPr/>
          </a:p>
          <a:p>
            <a:pPr marL="520700" lvl="0" indent="-342900" algn="l" rtl="0">
              <a:lnSpc>
                <a:spcPct val="90000"/>
              </a:lnSpc>
              <a:spcBef>
                <a:spcPts val="1000"/>
              </a:spcBef>
              <a:spcAft>
                <a:spcPts val="0"/>
              </a:spcAft>
              <a:buClr>
                <a:schemeClr val="dk1"/>
              </a:buClr>
              <a:buSzPts val="1946"/>
              <a:buFont typeface="Arial"/>
              <a:buAutoNum type="arabicPeriod"/>
            </a:pPr>
            <a:r>
              <a:rPr lang="en-IN" sz="1800">
                <a:latin typeface="Arial"/>
                <a:ea typeface="Arial"/>
                <a:cs typeface="Arial"/>
                <a:sym typeface="Arial"/>
              </a:rPr>
              <a:t>Patients</a:t>
            </a:r>
            <a:endParaRPr/>
          </a:p>
          <a:p>
            <a:pPr marL="520700" lvl="0" indent="-342900" algn="l" rtl="0">
              <a:lnSpc>
                <a:spcPct val="90000"/>
              </a:lnSpc>
              <a:spcBef>
                <a:spcPts val="1000"/>
              </a:spcBef>
              <a:spcAft>
                <a:spcPts val="0"/>
              </a:spcAft>
              <a:buClr>
                <a:schemeClr val="dk1"/>
              </a:buClr>
              <a:buSzPts val="1946"/>
              <a:buFont typeface="Arial"/>
              <a:buAutoNum type="arabicPeriod"/>
            </a:pPr>
            <a:r>
              <a:rPr lang="en-IN" sz="1800">
                <a:latin typeface="Arial"/>
                <a:ea typeface="Arial"/>
                <a:cs typeface="Arial"/>
                <a:sym typeface="Arial"/>
              </a:rPr>
              <a:t>Payers</a:t>
            </a:r>
            <a:endParaRPr/>
          </a:p>
          <a:p>
            <a:pPr marL="520700" lvl="0" indent="-342900" algn="l" rtl="0">
              <a:lnSpc>
                <a:spcPct val="90000"/>
              </a:lnSpc>
              <a:spcBef>
                <a:spcPts val="1000"/>
              </a:spcBef>
              <a:spcAft>
                <a:spcPts val="0"/>
              </a:spcAft>
              <a:buClr>
                <a:schemeClr val="dk1"/>
              </a:buClr>
              <a:buSzPts val="1946"/>
              <a:buFont typeface="Arial"/>
              <a:buAutoNum type="arabicPeriod"/>
            </a:pPr>
            <a:r>
              <a:rPr lang="en-IN" sz="1800">
                <a:latin typeface="Arial"/>
                <a:ea typeface="Arial"/>
                <a:cs typeface="Arial"/>
                <a:sym typeface="Arial"/>
              </a:rPr>
              <a:t>Procedures</a:t>
            </a:r>
            <a:endParaRPr/>
          </a:p>
          <a:p>
            <a:pPr marL="228600" lvl="0" indent="-50800" algn="l" rtl="0">
              <a:lnSpc>
                <a:spcPct val="90000"/>
              </a:lnSpc>
              <a:spcBef>
                <a:spcPts val="1000"/>
              </a:spcBef>
              <a:spcAft>
                <a:spcPts val="0"/>
              </a:spcAft>
              <a:buClr>
                <a:schemeClr val="dk1"/>
              </a:buClr>
              <a:buSzPts val="3027"/>
              <a:buNone/>
            </a:pPr>
            <a:endParaRPr>
              <a:latin typeface="Arial Black"/>
              <a:ea typeface="Arial Black"/>
              <a:cs typeface="Arial Black"/>
              <a:sym typeface="Arial Black"/>
            </a:endParaRPr>
          </a:p>
        </p:txBody>
      </p:sp>
      <p:sp>
        <p:nvSpPr>
          <p:cNvPr id="96" name="Google Shape;96;p5"/>
          <p:cNvSpPr/>
          <p:nvPr/>
        </p:nvSpPr>
        <p:spPr>
          <a:xfrm>
            <a:off x="1534511" y="224384"/>
            <a:ext cx="8996856"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IN" sz="4800" b="0" i="0" u="none" strike="noStrike" cap="none">
                <a:solidFill>
                  <a:schemeClr val="accent1"/>
                </a:solidFill>
                <a:latin typeface="Arial Black"/>
                <a:ea typeface="Arial Black"/>
                <a:cs typeface="Arial Black"/>
                <a:sym typeface="Arial Black"/>
              </a:rPr>
              <a:t>Dataset Structure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a:off x="751573" y="153370"/>
            <a:ext cx="10515600" cy="7417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IN"/>
              <a:t>Data Description</a:t>
            </a:r>
            <a:endParaRPr/>
          </a:p>
        </p:txBody>
      </p:sp>
      <p:graphicFrame>
        <p:nvGraphicFramePr>
          <p:cNvPr id="102" name="Google Shape;102;p25"/>
          <p:cNvGraphicFramePr/>
          <p:nvPr/>
        </p:nvGraphicFramePr>
        <p:xfrm>
          <a:off x="856648" y="939663"/>
          <a:ext cx="10664775" cy="5191995"/>
        </p:xfrm>
        <a:graphic>
          <a:graphicData uri="http://schemas.openxmlformats.org/drawingml/2006/table">
            <a:tbl>
              <a:tblPr>
                <a:gradFill>
                  <a:gsLst>
                    <a:gs pos="0">
                      <a:srgbClr val="99B5FF"/>
                    </a:gs>
                    <a:gs pos="35000">
                      <a:srgbClr val="B9CBFF"/>
                    </a:gs>
                    <a:gs pos="100000">
                      <a:srgbClr val="E2E9FF"/>
                    </a:gs>
                  </a:gsLst>
                  <a:lin ang="16200000" scaled="0"/>
                </a:gradFill>
                <a:tableStyleId>{C7CA43B8-E804-4994-BB4D-3D598961DC97}</a:tableStyleId>
              </a:tblPr>
              <a:tblGrid>
                <a:gridCol w="1153500"/>
                <a:gridCol w="1888075"/>
                <a:gridCol w="7623200"/>
              </a:tblGrid>
              <a:tr h="176875">
                <a:tc>
                  <a:txBody>
                    <a:bodyPr/>
                    <a:lstStyle/>
                    <a:p>
                      <a:pPr marL="0" marR="0" lvl="0" indent="0" algn="l" rtl="0">
                        <a:lnSpc>
                          <a:spcPct val="100000"/>
                        </a:lnSpc>
                        <a:spcBef>
                          <a:spcPts val="0"/>
                        </a:spcBef>
                        <a:spcAft>
                          <a:spcPts val="0"/>
                        </a:spcAft>
                        <a:buNone/>
                      </a:pPr>
                      <a:r>
                        <a:rPr lang="en-IN" sz="1400" u="none" strike="noStrike" cap="none"/>
                        <a:t>Table</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Field</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Description</a:t>
                      </a:r>
                      <a:endParaRPr sz="1400" b="0" i="0" u="none" strike="noStrike" cap="none">
                        <a:solidFill>
                          <a:srgbClr val="000000"/>
                        </a:solidFill>
                        <a:latin typeface="Calibri"/>
                        <a:ea typeface="Calibri"/>
                        <a:cs typeface="Calibri"/>
                        <a:sym typeface="Calibri"/>
                      </a:endParaRPr>
                    </a:p>
                  </a:txBody>
                  <a:tcPr marL="5200" marR="5200" marT="5200" marB="0" anchor="b"/>
                </a:tc>
              </a:tr>
              <a:tr h="176875">
                <a:tc gridSpan="2">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hMerge="1">
                  <a:txBody>
                    <a:bodyPr/>
                    <a:lstStyle/>
                    <a:p>
                      <a:endParaRPr lang="en-US"/>
                    </a:p>
                  </a:txBody>
                  <a:tcPr/>
                </a:tc>
                <a:tc>
                  <a:txBody>
                    <a:bodyPr/>
                    <a:lstStyle/>
                    <a:p>
                      <a:pPr marL="0" marR="0" lvl="0" indent="0" algn="l" rtl="0">
                        <a:lnSpc>
                          <a:spcPct val="100000"/>
                        </a:lnSpc>
                        <a:spcBef>
                          <a:spcPts val="0"/>
                        </a:spcBef>
                        <a:spcAft>
                          <a:spcPts val="0"/>
                        </a:spcAft>
                        <a:buNone/>
                      </a:pPr>
                      <a:r>
                        <a:rPr lang="en-IN" sz="1400" u="none" strike="noStrike" cap="none"/>
                        <a:t>Patient encounter data</a:t>
                      </a:r>
                      <a:endParaRPr sz="1400" b="0" i="0" u="none" strike="noStrike" cap="none">
                        <a:solidFill>
                          <a:srgbClr val="000000"/>
                        </a:solidFill>
                        <a:latin typeface="Calibri"/>
                        <a:ea typeface="Calibri"/>
                        <a:cs typeface="Calibri"/>
                        <a:sym typeface="Calibri"/>
                      </a:endParaRPr>
                    </a:p>
                  </a:txBody>
                  <a:tcPr marL="5200" marR="5200" marT="5200" marB="0" anchor="b"/>
                </a:tc>
              </a:tr>
              <a:tr h="328125">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Id</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Primary Key. Unique Identifier of the encounter.</a:t>
                      </a:r>
                      <a:endParaRPr sz="1400" b="0" i="0" u="none" strike="noStrike" cap="none">
                        <a:solidFill>
                          <a:srgbClr val="000000"/>
                        </a:solidFill>
                        <a:latin typeface="Calibri"/>
                        <a:ea typeface="Calibri"/>
                        <a:cs typeface="Calibri"/>
                        <a:sym typeface="Calibri"/>
                      </a:endParaRPr>
                    </a:p>
                  </a:txBody>
                  <a:tcPr marL="5200" marR="5200" marT="5200" marB="0" anchor="b"/>
                </a:tc>
              </a:tr>
              <a:tr h="328125">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Start</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The date and time (iso8601 UTC Date (yyyy-MM-dd'T'HH:mm'Z')) the encounter started</a:t>
                      </a:r>
                      <a:endParaRPr sz="1400" b="0" i="0" u="none" strike="noStrike" cap="none">
                        <a:solidFill>
                          <a:srgbClr val="000000"/>
                        </a:solidFill>
                        <a:latin typeface="Calibri"/>
                        <a:ea typeface="Calibri"/>
                        <a:cs typeface="Calibri"/>
                        <a:sym typeface="Calibri"/>
                      </a:endParaRPr>
                    </a:p>
                  </a:txBody>
                  <a:tcPr marL="5200" marR="5200" marT="5200" marB="0" anchor="b"/>
                </a:tc>
              </a:tr>
              <a:tr h="328125">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Stop</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The date and time (iso8601 UTC Date (yyyy-MM-dd'T'HH:mm'Z')) the encounter concluded</a:t>
                      </a:r>
                      <a:endParaRPr sz="1400" b="0" i="0" u="none" strike="noStrike" cap="none">
                        <a:solidFill>
                          <a:srgbClr val="000000"/>
                        </a:solidFill>
                        <a:latin typeface="Calibri"/>
                        <a:ea typeface="Calibri"/>
                        <a:cs typeface="Calibri"/>
                        <a:sym typeface="Calibri"/>
                      </a:endParaRPr>
                    </a:p>
                  </a:txBody>
                  <a:tcPr marL="5200" marR="5200" marT="5200" marB="0" anchor="b"/>
                </a:tc>
              </a:tr>
              <a:tr h="328125">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Patient</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Foreign key to the Patient.</a:t>
                      </a:r>
                      <a:endParaRPr sz="1400" b="0" i="0" u="none" strike="noStrike" cap="none">
                        <a:solidFill>
                          <a:srgbClr val="000000"/>
                        </a:solidFill>
                        <a:latin typeface="Calibri"/>
                        <a:ea typeface="Calibri"/>
                        <a:cs typeface="Calibri"/>
                        <a:sym typeface="Calibri"/>
                      </a:endParaRPr>
                    </a:p>
                  </a:txBody>
                  <a:tcPr marL="5200" marR="5200" marT="5200" marB="0" anchor="b"/>
                </a:tc>
              </a:tr>
              <a:tr h="328150">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Organization</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Foreign key to the Organization.</a:t>
                      </a:r>
                      <a:endParaRPr sz="1400" b="0" i="0" u="none" strike="noStrike" cap="none">
                        <a:solidFill>
                          <a:srgbClr val="000000"/>
                        </a:solidFill>
                        <a:latin typeface="Calibri"/>
                        <a:ea typeface="Calibri"/>
                        <a:cs typeface="Calibri"/>
                        <a:sym typeface="Calibri"/>
                      </a:endParaRPr>
                    </a:p>
                  </a:txBody>
                  <a:tcPr marL="5200" marR="5200" marT="5200" marB="0" anchor="b"/>
                </a:tc>
              </a:tr>
              <a:tr h="328125">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Payer</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Foreign key to the Payer.</a:t>
                      </a:r>
                      <a:endParaRPr sz="1400" b="0" i="0" u="none" strike="noStrike" cap="none">
                        <a:solidFill>
                          <a:srgbClr val="000000"/>
                        </a:solidFill>
                        <a:latin typeface="Calibri"/>
                        <a:ea typeface="Calibri"/>
                        <a:cs typeface="Calibri"/>
                        <a:sym typeface="Calibri"/>
                      </a:endParaRPr>
                    </a:p>
                  </a:txBody>
                  <a:tcPr marL="5200" marR="5200" marT="5200" marB="0" anchor="b"/>
                </a:tc>
              </a:tr>
              <a:tr h="328150">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EncounterClass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The class of the encounter, such as ambulatory, emergency, inpatient, wellness, or urgentcare</a:t>
                      </a:r>
                      <a:endParaRPr sz="1400" b="0" i="0" u="none" strike="noStrike" cap="none">
                        <a:solidFill>
                          <a:srgbClr val="000000"/>
                        </a:solidFill>
                        <a:latin typeface="Calibri"/>
                        <a:ea typeface="Calibri"/>
                        <a:cs typeface="Calibri"/>
                        <a:sym typeface="Calibri"/>
                      </a:endParaRPr>
                    </a:p>
                  </a:txBody>
                  <a:tcPr marL="5200" marR="5200" marT="5200" marB="0" anchor="b"/>
                </a:tc>
              </a:tr>
              <a:tr h="328125">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Code</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Encounter code from SNOMED-CT</a:t>
                      </a:r>
                      <a:endParaRPr sz="1400" b="0" i="0" u="none" strike="noStrike" cap="none">
                        <a:solidFill>
                          <a:srgbClr val="000000"/>
                        </a:solidFill>
                        <a:latin typeface="Calibri"/>
                        <a:ea typeface="Calibri"/>
                        <a:cs typeface="Calibri"/>
                        <a:sym typeface="Calibri"/>
                      </a:endParaRPr>
                    </a:p>
                  </a:txBody>
                  <a:tcPr marL="5200" marR="5200" marT="5200" marB="0" anchor="b"/>
                </a:tc>
              </a:tr>
              <a:tr h="328125">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Description</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Description of the type of encounter.</a:t>
                      </a:r>
                      <a:endParaRPr sz="1400" b="0" i="0" u="none" strike="noStrike" cap="none">
                        <a:solidFill>
                          <a:srgbClr val="000000"/>
                        </a:solidFill>
                        <a:latin typeface="Calibri"/>
                        <a:ea typeface="Calibri"/>
                        <a:cs typeface="Calibri"/>
                        <a:sym typeface="Calibri"/>
                      </a:endParaRPr>
                    </a:p>
                  </a:txBody>
                  <a:tcPr marL="5200" marR="5200" marT="5200" marB="0" anchor="b"/>
                </a:tc>
              </a:tr>
              <a:tr h="489125">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Base_Encounter_Cost</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The base cost of the encounter, not including any line item costs related to medications, immunizations, procedures, or other services.</a:t>
                      </a:r>
                      <a:endParaRPr sz="1400" b="0" i="0" u="none" strike="noStrike" cap="none">
                        <a:solidFill>
                          <a:srgbClr val="000000"/>
                        </a:solidFill>
                        <a:latin typeface="Calibri"/>
                        <a:ea typeface="Calibri"/>
                        <a:cs typeface="Calibri"/>
                        <a:sym typeface="Calibri"/>
                      </a:endParaRPr>
                    </a:p>
                  </a:txBody>
                  <a:tcPr marL="5200" marR="5200" marT="5200" marB="0" anchor="b"/>
                </a:tc>
              </a:tr>
              <a:tr h="328150">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Total_Claim_Cost</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The total cost of the encounter, including all line items.</a:t>
                      </a:r>
                      <a:endParaRPr sz="1400" b="0" i="0" u="none" strike="noStrike" cap="none">
                        <a:solidFill>
                          <a:srgbClr val="000000"/>
                        </a:solidFill>
                        <a:latin typeface="Calibri"/>
                        <a:ea typeface="Calibri"/>
                        <a:cs typeface="Calibri"/>
                        <a:sym typeface="Calibri"/>
                      </a:endParaRPr>
                    </a:p>
                  </a:txBody>
                  <a:tcPr marL="5200" marR="5200" marT="5200" marB="0" anchor="b"/>
                </a:tc>
              </a:tr>
              <a:tr h="328150">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Payer_Coverage</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The amount of cost covered by the Payer.</a:t>
                      </a:r>
                      <a:endParaRPr sz="1400" b="0" i="0" u="none" strike="noStrike" cap="none">
                        <a:solidFill>
                          <a:srgbClr val="000000"/>
                        </a:solidFill>
                        <a:latin typeface="Calibri"/>
                        <a:ea typeface="Calibri"/>
                        <a:cs typeface="Calibri"/>
                        <a:sym typeface="Calibri"/>
                      </a:endParaRPr>
                    </a:p>
                  </a:txBody>
                  <a:tcPr marL="5200" marR="5200" marT="5200" marB="0" anchor="b"/>
                </a:tc>
              </a:tr>
              <a:tr h="328125">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ReasonCode</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Diagnosis code from SNOMED-CT, only if this encounter targeted a specific condition.</a:t>
                      </a:r>
                      <a:endParaRPr sz="1400" b="0" i="0" u="none" strike="noStrike" cap="none">
                        <a:solidFill>
                          <a:srgbClr val="000000"/>
                        </a:solidFill>
                        <a:latin typeface="Calibri"/>
                        <a:ea typeface="Calibri"/>
                        <a:cs typeface="Calibri"/>
                        <a:sym typeface="Calibri"/>
                      </a:endParaRPr>
                    </a:p>
                  </a:txBody>
                  <a:tcPr marL="5200" marR="5200" marT="5200" marB="0" anchor="b"/>
                </a:tc>
              </a:tr>
              <a:tr h="328150">
                <a:tc>
                  <a:txBody>
                    <a:bodyPr/>
                    <a:lstStyle/>
                    <a:p>
                      <a:pPr marL="0" marR="0" lvl="0" indent="0" algn="l" rtl="0">
                        <a:lnSpc>
                          <a:spcPct val="100000"/>
                        </a:lnSpc>
                        <a:spcBef>
                          <a:spcPts val="0"/>
                        </a:spcBef>
                        <a:spcAft>
                          <a:spcPts val="0"/>
                        </a:spcAft>
                        <a:buNone/>
                      </a:pPr>
                      <a:r>
                        <a:rPr lang="en-IN" sz="1400" u="none" strike="noStrike" cap="none"/>
                        <a:t>encounters</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ReasonDescription</a:t>
                      </a:r>
                      <a:endParaRPr sz="1400" b="0" i="0" u="none" strike="noStrike" cap="none">
                        <a:solidFill>
                          <a:srgbClr val="000000"/>
                        </a:solidFill>
                        <a:latin typeface="Calibri"/>
                        <a:ea typeface="Calibri"/>
                        <a:cs typeface="Calibri"/>
                        <a:sym typeface="Calibri"/>
                      </a:endParaRPr>
                    </a:p>
                  </a:txBody>
                  <a:tcPr marL="5200" marR="5200" marT="5200" marB="0" anchor="b"/>
                </a:tc>
                <a:tc>
                  <a:txBody>
                    <a:bodyPr/>
                    <a:lstStyle/>
                    <a:p>
                      <a:pPr marL="0" marR="0" lvl="0" indent="0" algn="l" rtl="0">
                        <a:lnSpc>
                          <a:spcPct val="100000"/>
                        </a:lnSpc>
                        <a:spcBef>
                          <a:spcPts val="0"/>
                        </a:spcBef>
                        <a:spcAft>
                          <a:spcPts val="0"/>
                        </a:spcAft>
                        <a:buNone/>
                      </a:pPr>
                      <a:r>
                        <a:rPr lang="en-IN" sz="1400" u="none" strike="noStrike" cap="none"/>
                        <a:t>Description of the reason code.</a:t>
                      </a:r>
                      <a:endParaRPr sz="1400" b="0" i="0" u="none" strike="noStrike" cap="none">
                        <a:solidFill>
                          <a:srgbClr val="000000"/>
                        </a:solidFill>
                        <a:latin typeface="Calibri"/>
                        <a:ea typeface="Calibri"/>
                        <a:cs typeface="Calibri"/>
                        <a:sym typeface="Calibri"/>
                      </a:endParaRPr>
                    </a:p>
                  </a:txBody>
                  <a:tcPr marL="5200" marR="5200" marT="5200" marB="0"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aphicFrame>
        <p:nvGraphicFramePr>
          <p:cNvPr id="107" name="Google Shape;107;p26"/>
          <p:cNvGraphicFramePr/>
          <p:nvPr/>
        </p:nvGraphicFramePr>
        <p:xfrm>
          <a:off x="327260" y="173246"/>
          <a:ext cx="11531075" cy="7047355"/>
        </p:xfrm>
        <a:graphic>
          <a:graphicData uri="http://schemas.openxmlformats.org/drawingml/2006/table">
            <a:tbl>
              <a:tblPr>
                <a:noFill/>
                <a:tableStyleId>{C7CA43B8-E804-4994-BB4D-3D598961DC97}</a:tableStyleId>
              </a:tblPr>
              <a:tblGrid>
                <a:gridCol w="1443800"/>
                <a:gridCol w="2040550"/>
                <a:gridCol w="8046725"/>
              </a:tblGrid>
              <a:tr h="262400">
                <a:tc>
                  <a:txBody>
                    <a:bodyPr/>
                    <a:lstStyle/>
                    <a:p>
                      <a:pPr marL="0" marR="0" lvl="0" indent="0" algn="l" rtl="0">
                        <a:lnSpc>
                          <a:spcPct val="100000"/>
                        </a:lnSpc>
                        <a:spcBef>
                          <a:spcPts val="0"/>
                        </a:spcBef>
                        <a:spcAft>
                          <a:spcPts val="0"/>
                        </a:spcAft>
                        <a:buNone/>
                      </a:pPr>
                      <a:r>
                        <a:rPr lang="en-IN" sz="1800" u="none" strike="noStrike" cap="none"/>
                        <a:t>Table</a:t>
                      </a:r>
                      <a:endParaRPr sz="18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800" u="none" strike="noStrike" cap="none"/>
                        <a:t>Field</a:t>
                      </a:r>
                      <a:endParaRPr sz="18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800" u="none" strike="noStrike" cap="none"/>
                        <a:t>Description</a:t>
                      </a:r>
                      <a:endParaRPr sz="1800" b="0" i="0" u="none" strike="noStrike" cap="none">
                        <a:solidFill>
                          <a:srgbClr val="000000"/>
                        </a:solidFill>
                        <a:latin typeface="Calibri"/>
                        <a:ea typeface="Calibri"/>
                        <a:cs typeface="Calibri"/>
                        <a:sym typeface="Calibri"/>
                      </a:endParaRPr>
                    </a:p>
                  </a:txBody>
                  <a:tcPr marL="3375" marR="3375" marT="3375" marB="0" anchor="b"/>
                </a:tc>
              </a:tr>
              <a:tr h="176000">
                <a:tc gridSpan="2">
                  <a:txBody>
                    <a:bodyPr/>
                    <a:lstStyle/>
                    <a:p>
                      <a:pPr marL="0" marR="0" lvl="0" indent="0" algn="l" rtl="0">
                        <a:lnSpc>
                          <a:spcPct val="100000"/>
                        </a:lnSpc>
                        <a:spcBef>
                          <a:spcPts val="0"/>
                        </a:spcBef>
                        <a:spcAft>
                          <a:spcPts val="0"/>
                        </a:spcAft>
                        <a:buNone/>
                      </a:pPr>
                      <a:r>
                        <a:rPr lang="en-IN" sz="1400" u="none" strike="noStrike" cap="none"/>
                        <a:t>organizations</a:t>
                      </a:r>
                      <a:endParaRPr sz="1400" b="0" i="0" u="none" strike="noStrike" cap="none">
                        <a:solidFill>
                          <a:srgbClr val="000000"/>
                        </a:solidFill>
                        <a:latin typeface="Calibri"/>
                        <a:ea typeface="Calibri"/>
                        <a:cs typeface="Calibri"/>
                        <a:sym typeface="Calibri"/>
                      </a:endParaRPr>
                    </a:p>
                  </a:txBody>
                  <a:tcPr marL="3375" marR="3375" marT="3375" marB="0" anchor="b"/>
                </a:tc>
                <a:tc hMerge="1">
                  <a:txBody>
                    <a:bodyPr/>
                    <a:lstStyle/>
                    <a:p>
                      <a:endParaRPr lang="en-US"/>
                    </a:p>
                  </a:txBody>
                  <a:tcPr/>
                </a:tc>
                <a:tc>
                  <a:txBody>
                    <a:bodyPr/>
                    <a:lstStyle/>
                    <a:p>
                      <a:pPr marL="0" marR="0" lvl="0" indent="0" algn="l" rtl="0">
                        <a:lnSpc>
                          <a:spcPct val="100000"/>
                        </a:lnSpc>
                        <a:spcBef>
                          <a:spcPts val="0"/>
                        </a:spcBef>
                        <a:spcAft>
                          <a:spcPts val="0"/>
                        </a:spcAft>
                        <a:buNone/>
                      </a:pPr>
                      <a:r>
                        <a:rPr lang="en-IN" sz="1400" u="none" strike="noStrike" cap="none"/>
                        <a:t>Hospital details</a:t>
                      </a:r>
                      <a:endParaRPr sz="1400" b="0" i="0" u="none" strike="noStrike" cap="none">
                        <a:solidFill>
                          <a:srgbClr val="000000"/>
                        </a:solidFill>
                        <a:latin typeface="Calibri"/>
                        <a:ea typeface="Calibri"/>
                        <a:cs typeface="Calibri"/>
                        <a:sym typeface="Calibri"/>
                      </a:endParaRPr>
                    </a:p>
                  </a:txBody>
                  <a:tcPr marL="3375" marR="3375" marT="3375" marB="0" anchor="b"/>
                </a:tc>
              </a:tr>
              <a:tr h="279175">
                <a:tc>
                  <a:txBody>
                    <a:bodyPr/>
                    <a:lstStyle/>
                    <a:p>
                      <a:pPr marL="0" marR="0" lvl="0" indent="0" algn="l" rtl="0">
                        <a:lnSpc>
                          <a:spcPct val="100000"/>
                        </a:lnSpc>
                        <a:spcBef>
                          <a:spcPts val="0"/>
                        </a:spcBef>
                        <a:spcAft>
                          <a:spcPts val="0"/>
                        </a:spcAft>
                        <a:buNone/>
                      </a:pPr>
                      <a:r>
                        <a:rPr lang="en-IN" sz="1400" u="none" strike="noStrike" cap="none"/>
                        <a:t>organizations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Id</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Primary key of the Organization.</a:t>
                      </a:r>
                      <a:endParaRPr sz="1400" b="0" i="0" u="none" strike="noStrike" cap="none">
                        <a:solidFill>
                          <a:srgbClr val="000000"/>
                        </a:solidFill>
                        <a:latin typeface="Calibri"/>
                        <a:ea typeface="Calibri"/>
                        <a:cs typeface="Calibri"/>
                        <a:sym typeface="Calibri"/>
                      </a:endParaRPr>
                    </a:p>
                  </a:txBody>
                  <a:tcPr marL="3375" marR="3375" marT="3375" marB="0" anchor="b"/>
                </a:tc>
              </a:tr>
              <a:tr h="279175">
                <a:tc>
                  <a:txBody>
                    <a:bodyPr/>
                    <a:lstStyle/>
                    <a:p>
                      <a:pPr marL="0" marR="0" lvl="0" indent="0" algn="l" rtl="0">
                        <a:lnSpc>
                          <a:spcPct val="100000"/>
                        </a:lnSpc>
                        <a:spcBef>
                          <a:spcPts val="0"/>
                        </a:spcBef>
                        <a:spcAft>
                          <a:spcPts val="0"/>
                        </a:spcAft>
                        <a:buNone/>
                      </a:pPr>
                      <a:r>
                        <a:rPr lang="en-IN" sz="1400" u="none" strike="noStrike" cap="none"/>
                        <a:t>organizations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Name</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Name of the Organization.</a:t>
                      </a:r>
                      <a:endParaRPr sz="1400" b="0" i="0" u="none" strike="noStrike" cap="none">
                        <a:solidFill>
                          <a:srgbClr val="000000"/>
                        </a:solidFill>
                        <a:latin typeface="Calibri"/>
                        <a:ea typeface="Calibri"/>
                        <a:cs typeface="Calibri"/>
                        <a:sym typeface="Calibri"/>
                      </a:endParaRPr>
                    </a:p>
                  </a:txBody>
                  <a:tcPr marL="3375" marR="3375" marT="3375" marB="0" anchor="b"/>
                </a:tc>
              </a:tr>
              <a:tr h="279175">
                <a:tc>
                  <a:txBody>
                    <a:bodyPr/>
                    <a:lstStyle/>
                    <a:p>
                      <a:pPr marL="0" marR="0" lvl="0" indent="0" algn="l" rtl="0">
                        <a:lnSpc>
                          <a:spcPct val="100000"/>
                        </a:lnSpc>
                        <a:spcBef>
                          <a:spcPts val="0"/>
                        </a:spcBef>
                        <a:spcAft>
                          <a:spcPts val="0"/>
                        </a:spcAft>
                        <a:buNone/>
                      </a:pPr>
                      <a:r>
                        <a:rPr lang="en-IN" sz="1400" u="none" strike="noStrike" cap="none"/>
                        <a:t>organizations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Address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Organization's street address without commas or newlines.</a:t>
                      </a:r>
                      <a:endParaRPr sz="1400" b="0" i="0" u="none" strike="noStrike" cap="none">
                        <a:solidFill>
                          <a:srgbClr val="000000"/>
                        </a:solidFill>
                        <a:latin typeface="Calibri"/>
                        <a:ea typeface="Calibri"/>
                        <a:cs typeface="Calibri"/>
                        <a:sym typeface="Calibri"/>
                      </a:endParaRPr>
                    </a:p>
                  </a:txBody>
                  <a:tcPr marL="3375" marR="3375" marT="3375" marB="0" anchor="b"/>
                </a:tc>
              </a:tr>
              <a:tr h="279175">
                <a:tc>
                  <a:txBody>
                    <a:bodyPr/>
                    <a:lstStyle/>
                    <a:p>
                      <a:pPr marL="0" marR="0" lvl="0" indent="0" algn="l" rtl="0">
                        <a:lnSpc>
                          <a:spcPct val="100000"/>
                        </a:lnSpc>
                        <a:spcBef>
                          <a:spcPts val="0"/>
                        </a:spcBef>
                        <a:spcAft>
                          <a:spcPts val="0"/>
                        </a:spcAft>
                        <a:buNone/>
                      </a:pPr>
                      <a:r>
                        <a:rPr lang="en-IN" sz="1400" u="none" strike="noStrike" cap="none"/>
                        <a:t>organizations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City</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Street address city.</a:t>
                      </a:r>
                      <a:endParaRPr sz="1400" b="0" i="0" u="none" strike="noStrike" cap="none">
                        <a:solidFill>
                          <a:srgbClr val="000000"/>
                        </a:solidFill>
                        <a:latin typeface="Calibri"/>
                        <a:ea typeface="Calibri"/>
                        <a:cs typeface="Calibri"/>
                        <a:sym typeface="Calibri"/>
                      </a:endParaRPr>
                    </a:p>
                  </a:txBody>
                  <a:tcPr marL="3375" marR="3375" marT="3375" marB="0" anchor="b"/>
                </a:tc>
              </a:tr>
              <a:tr h="279175">
                <a:tc>
                  <a:txBody>
                    <a:bodyPr/>
                    <a:lstStyle/>
                    <a:p>
                      <a:pPr marL="0" marR="0" lvl="0" indent="0" algn="l" rtl="0">
                        <a:lnSpc>
                          <a:spcPct val="100000"/>
                        </a:lnSpc>
                        <a:spcBef>
                          <a:spcPts val="0"/>
                        </a:spcBef>
                        <a:spcAft>
                          <a:spcPts val="0"/>
                        </a:spcAft>
                        <a:buNone/>
                      </a:pPr>
                      <a:r>
                        <a:rPr lang="en-IN" sz="1400" u="none" strike="noStrike" cap="none"/>
                        <a:t>organizations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State</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Street address state abbreviation.</a:t>
                      </a:r>
                      <a:endParaRPr sz="1400" b="0" i="0" u="none" strike="noStrike" cap="none">
                        <a:solidFill>
                          <a:srgbClr val="000000"/>
                        </a:solidFill>
                        <a:latin typeface="Calibri"/>
                        <a:ea typeface="Calibri"/>
                        <a:cs typeface="Calibri"/>
                        <a:sym typeface="Calibri"/>
                      </a:endParaRPr>
                    </a:p>
                  </a:txBody>
                  <a:tcPr marL="3375" marR="3375" marT="3375" marB="0" anchor="b"/>
                </a:tc>
              </a:tr>
              <a:tr h="279175">
                <a:tc>
                  <a:txBody>
                    <a:bodyPr/>
                    <a:lstStyle/>
                    <a:p>
                      <a:pPr marL="0" marR="0" lvl="0" indent="0" algn="l" rtl="0">
                        <a:lnSpc>
                          <a:spcPct val="100000"/>
                        </a:lnSpc>
                        <a:spcBef>
                          <a:spcPts val="0"/>
                        </a:spcBef>
                        <a:spcAft>
                          <a:spcPts val="0"/>
                        </a:spcAft>
                        <a:buNone/>
                      </a:pPr>
                      <a:r>
                        <a:rPr lang="en-IN" sz="1400" u="none" strike="noStrike" cap="none"/>
                        <a:t>organizations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Zip</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Street address zip or postal code.</a:t>
                      </a:r>
                      <a:endParaRPr sz="1400" b="0" i="0" u="none" strike="noStrike" cap="none">
                        <a:solidFill>
                          <a:srgbClr val="000000"/>
                        </a:solidFill>
                        <a:latin typeface="Calibri"/>
                        <a:ea typeface="Calibri"/>
                        <a:cs typeface="Calibri"/>
                        <a:sym typeface="Calibri"/>
                      </a:endParaRPr>
                    </a:p>
                  </a:txBody>
                  <a:tcPr marL="3375" marR="3375" marT="3375" marB="0" anchor="b"/>
                </a:tc>
              </a:tr>
              <a:tr h="279175">
                <a:tc>
                  <a:txBody>
                    <a:bodyPr/>
                    <a:lstStyle/>
                    <a:p>
                      <a:pPr marL="0" marR="0" lvl="0" indent="0" algn="l" rtl="0">
                        <a:lnSpc>
                          <a:spcPct val="100000"/>
                        </a:lnSpc>
                        <a:spcBef>
                          <a:spcPts val="0"/>
                        </a:spcBef>
                        <a:spcAft>
                          <a:spcPts val="0"/>
                        </a:spcAft>
                        <a:buNone/>
                      </a:pPr>
                      <a:r>
                        <a:rPr lang="en-IN" sz="1400" u="none" strike="noStrike" cap="none"/>
                        <a:t>organizations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Lat</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Latitude of Organization's address.</a:t>
                      </a:r>
                      <a:endParaRPr sz="1400" b="0" i="0" u="none" strike="noStrike" cap="none">
                        <a:solidFill>
                          <a:srgbClr val="000000"/>
                        </a:solidFill>
                        <a:latin typeface="Calibri"/>
                        <a:ea typeface="Calibri"/>
                        <a:cs typeface="Calibri"/>
                        <a:sym typeface="Calibri"/>
                      </a:endParaRPr>
                    </a:p>
                  </a:txBody>
                  <a:tcPr marL="3375" marR="3375" marT="3375" marB="0" anchor="b"/>
                </a:tc>
              </a:tr>
              <a:tr h="279175">
                <a:tc>
                  <a:txBody>
                    <a:bodyPr/>
                    <a:lstStyle/>
                    <a:p>
                      <a:pPr marL="0" marR="0" lvl="0" indent="0" algn="l" rtl="0">
                        <a:lnSpc>
                          <a:spcPct val="100000"/>
                        </a:lnSpc>
                        <a:spcBef>
                          <a:spcPts val="0"/>
                        </a:spcBef>
                        <a:spcAft>
                          <a:spcPts val="0"/>
                        </a:spcAft>
                        <a:buNone/>
                      </a:pPr>
                      <a:r>
                        <a:rPr lang="en-IN" sz="1400" u="none" strike="noStrike" cap="none"/>
                        <a:t>organizations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Lon</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Longitude of Organization's address.</a:t>
                      </a:r>
                      <a:endParaRPr sz="1400" b="0" i="0" u="none" strike="noStrike" cap="none">
                        <a:solidFill>
                          <a:srgbClr val="000000"/>
                        </a:solidFill>
                        <a:latin typeface="Calibri"/>
                        <a:ea typeface="Calibri"/>
                        <a:cs typeface="Calibri"/>
                        <a:sym typeface="Calibri"/>
                      </a:endParaRPr>
                    </a:p>
                  </a:txBody>
                  <a:tcPr marL="3375" marR="3375" marT="3375" marB="0" anchor="b"/>
                </a:tc>
              </a:tr>
              <a:tr h="291200">
                <a:tc>
                  <a:txBody>
                    <a:bodyPr/>
                    <a:lstStyle/>
                    <a:p>
                      <a:pPr marL="0" marR="0" lvl="0" indent="0" algn="l" rtl="0">
                        <a:lnSpc>
                          <a:spcPct val="100000"/>
                        </a:lnSpc>
                        <a:spcBef>
                          <a:spcPts val="0"/>
                        </a:spcBef>
                        <a:spcAft>
                          <a:spcPts val="0"/>
                        </a:spcAft>
                        <a:buNone/>
                      </a:pPr>
                      <a:r>
                        <a:rPr lang="en-IN" sz="1400" u="none" strike="noStrike" cap="none"/>
                        <a:t>payers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endParaRPr sz="1600" u="none" strike="noStrike" cap="none"/>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Insurance payer data.</a:t>
                      </a:r>
                      <a:endParaRPr sz="1400" b="0" i="0" u="none" strike="noStrike" cap="none">
                        <a:solidFill>
                          <a:srgbClr val="000000"/>
                        </a:solidFill>
                        <a:latin typeface="Calibri"/>
                        <a:ea typeface="Calibri"/>
                        <a:cs typeface="Calibri"/>
                        <a:sym typeface="Calibri"/>
                      </a:endParaRPr>
                    </a:p>
                  </a:txBody>
                  <a:tcPr marL="3375" marR="3375" marT="3375" marB="0" anchor="b"/>
                </a:tc>
              </a:tr>
              <a:tr h="176000">
                <a:tc>
                  <a:txBody>
                    <a:bodyPr/>
                    <a:lstStyle/>
                    <a:p>
                      <a:pPr marL="0" marR="0" lvl="0" indent="0" algn="l" rtl="0">
                        <a:lnSpc>
                          <a:spcPct val="100000"/>
                        </a:lnSpc>
                        <a:spcBef>
                          <a:spcPts val="0"/>
                        </a:spcBef>
                        <a:spcAft>
                          <a:spcPts val="0"/>
                        </a:spcAft>
                        <a:buNone/>
                      </a:pPr>
                      <a:r>
                        <a:rPr lang="en-IN" sz="1400" u="none" strike="noStrike" cap="none"/>
                        <a:t>payers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Id</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Primary key of the Payer (e.g. Insurance).</a:t>
                      </a:r>
                      <a:endParaRPr sz="1400" b="0" i="0" u="none" strike="noStrike" cap="none">
                        <a:solidFill>
                          <a:srgbClr val="000000"/>
                        </a:solidFill>
                        <a:latin typeface="Calibri"/>
                        <a:ea typeface="Calibri"/>
                        <a:cs typeface="Calibri"/>
                        <a:sym typeface="Calibri"/>
                      </a:endParaRPr>
                    </a:p>
                  </a:txBody>
                  <a:tcPr marL="3375" marR="3375" marT="3375" marB="0" anchor="b"/>
                </a:tc>
              </a:tr>
              <a:tr h="176000">
                <a:tc>
                  <a:txBody>
                    <a:bodyPr/>
                    <a:lstStyle/>
                    <a:p>
                      <a:pPr marL="0" marR="0" lvl="0" indent="0" algn="l" rtl="0">
                        <a:lnSpc>
                          <a:spcPct val="100000"/>
                        </a:lnSpc>
                        <a:spcBef>
                          <a:spcPts val="0"/>
                        </a:spcBef>
                        <a:spcAft>
                          <a:spcPts val="0"/>
                        </a:spcAft>
                        <a:buNone/>
                      </a:pPr>
                      <a:r>
                        <a:rPr lang="en-IN" sz="1400" u="none" strike="noStrike" cap="none"/>
                        <a:t>payers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Name</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Name of the Payer.</a:t>
                      </a:r>
                      <a:endParaRPr sz="1400" b="0" i="0" u="none" strike="noStrike" cap="none">
                        <a:solidFill>
                          <a:srgbClr val="000000"/>
                        </a:solidFill>
                        <a:latin typeface="Calibri"/>
                        <a:ea typeface="Calibri"/>
                        <a:cs typeface="Calibri"/>
                        <a:sym typeface="Calibri"/>
                      </a:endParaRPr>
                    </a:p>
                  </a:txBody>
                  <a:tcPr marL="3375" marR="3375" marT="3375" marB="0" anchor="b"/>
                </a:tc>
              </a:tr>
              <a:tr h="176000">
                <a:tc>
                  <a:txBody>
                    <a:bodyPr/>
                    <a:lstStyle/>
                    <a:p>
                      <a:pPr marL="0" marR="0" lvl="0" indent="0" algn="l" rtl="0">
                        <a:lnSpc>
                          <a:spcPct val="100000"/>
                        </a:lnSpc>
                        <a:spcBef>
                          <a:spcPts val="0"/>
                        </a:spcBef>
                        <a:spcAft>
                          <a:spcPts val="0"/>
                        </a:spcAft>
                        <a:buNone/>
                      </a:pPr>
                      <a:r>
                        <a:rPr lang="en-IN" sz="1400" u="none" strike="noStrike" cap="none"/>
                        <a:t>payers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Address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Payer's street address without commas or newlines.</a:t>
                      </a:r>
                      <a:endParaRPr sz="1400" b="0" i="0" u="none" strike="noStrike" cap="none">
                        <a:solidFill>
                          <a:srgbClr val="000000"/>
                        </a:solidFill>
                        <a:latin typeface="Calibri"/>
                        <a:ea typeface="Calibri"/>
                        <a:cs typeface="Calibri"/>
                        <a:sym typeface="Calibri"/>
                      </a:endParaRPr>
                    </a:p>
                  </a:txBody>
                  <a:tcPr marL="3375" marR="3375" marT="3375" marB="0" anchor="b"/>
                </a:tc>
              </a:tr>
              <a:tr h="176000">
                <a:tc>
                  <a:txBody>
                    <a:bodyPr/>
                    <a:lstStyle/>
                    <a:p>
                      <a:pPr marL="0" marR="0" lvl="0" indent="0" algn="l" rtl="0">
                        <a:lnSpc>
                          <a:spcPct val="100000"/>
                        </a:lnSpc>
                        <a:spcBef>
                          <a:spcPts val="0"/>
                        </a:spcBef>
                        <a:spcAft>
                          <a:spcPts val="0"/>
                        </a:spcAft>
                        <a:buNone/>
                      </a:pPr>
                      <a:r>
                        <a:rPr lang="en-IN" sz="1400" u="none" strike="noStrike" cap="none"/>
                        <a:t>payers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City</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Street address city.</a:t>
                      </a:r>
                      <a:endParaRPr sz="1400" b="0" i="0" u="none" strike="noStrike" cap="none">
                        <a:solidFill>
                          <a:srgbClr val="000000"/>
                        </a:solidFill>
                        <a:latin typeface="Calibri"/>
                        <a:ea typeface="Calibri"/>
                        <a:cs typeface="Calibri"/>
                        <a:sym typeface="Calibri"/>
                      </a:endParaRPr>
                    </a:p>
                  </a:txBody>
                  <a:tcPr marL="3375" marR="3375" marT="3375" marB="0" anchor="b"/>
                </a:tc>
              </a:tr>
              <a:tr h="222325">
                <a:tc>
                  <a:txBody>
                    <a:bodyPr/>
                    <a:lstStyle/>
                    <a:p>
                      <a:pPr marL="0" marR="0" lvl="0" indent="0" algn="l" rtl="0">
                        <a:lnSpc>
                          <a:spcPct val="100000"/>
                        </a:lnSpc>
                        <a:spcBef>
                          <a:spcPts val="0"/>
                        </a:spcBef>
                        <a:spcAft>
                          <a:spcPts val="0"/>
                        </a:spcAft>
                        <a:buNone/>
                      </a:pPr>
                      <a:r>
                        <a:rPr lang="en-IN" sz="1400" u="none" strike="noStrike" cap="none"/>
                        <a:t>payers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State_Headquartered</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Street address state abbreviation.</a:t>
                      </a:r>
                      <a:endParaRPr sz="1400" b="0" i="0" u="none" strike="noStrike" cap="none">
                        <a:solidFill>
                          <a:srgbClr val="000000"/>
                        </a:solidFill>
                        <a:latin typeface="Calibri"/>
                        <a:ea typeface="Calibri"/>
                        <a:cs typeface="Calibri"/>
                        <a:sym typeface="Calibri"/>
                      </a:endParaRPr>
                    </a:p>
                  </a:txBody>
                  <a:tcPr marL="3375" marR="3375" marT="3375" marB="0" anchor="b"/>
                </a:tc>
              </a:tr>
              <a:tr h="176000">
                <a:tc>
                  <a:txBody>
                    <a:bodyPr/>
                    <a:lstStyle/>
                    <a:p>
                      <a:pPr marL="0" marR="0" lvl="0" indent="0" algn="l" rtl="0">
                        <a:lnSpc>
                          <a:spcPct val="100000"/>
                        </a:lnSpc>
                        <a:spcBef>
                          <a:spcPts val="0"/>
                        </a:spcBef>
                        <a:spcAft>
                          <a:spcPts val="0"/>
                        </a:spcAft>
                        <a:buNone/>
                      </a:pPr>
                      <a:r>
                        <a:rPr lang="en-IN" sz="1400" u="none" strike="noStrike" cap="none"/>
                        <a:t>payers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Zip</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Street address zip or postal code.</a:t>
                      </a:r>
                      <a:endParaRPr sz="1400" b="0" i="0" u="none" strike="noStrike" cap="none">
                        <a:solidFill>
                          <a:srgbClr val="000000"/>
                        </a:solidFill>
                        <a:latin typeface="Calibri"/>
                        <a:ea typeface="Calibri"/>
                        <a:cs typeface="Calibri"/>
                        <a:sym typeface="Calibri"/>
                      </a:endParaRPr>
                    </a:p>
                  </a:txBody>
                  <a:tcPr marL="3375" marR="3375" marT="3375" marB="0" anchor="b"/>
                </a:tc>
              </a:tr>
              <a:tr h="176000">
                <a:tc>
                  <a:txBody>
                    <a:bodyPr/>
                    <a:lstStyle/>
                    <a:p>
                      <a:pPr marL="0" marR="0" lvl="0" indent="0" algn="l" rtl="0">
                        <a:lnSpc>
                          <a:spcPct val="100000"/>
                        </a:lnSpc>
                        <a:spcBef>
                          <a:spcPts val="0"/>
                        </a:spcBef>
                        <a:spcAft>
                          <a:spcPts val="0"/>
                        </a:spcAft>
                        <a:buNone/>
                      </a:pPr>
                      <a:r>
                        <a:rPr lang="en-IN" sz="1400" u="none" strike="noStrike" cap="none"/>
                        <a:t>payers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Phone</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Payer's phone number.</a:t>
                      </a:r>
                      <a:endParaRPr sz="1400" b="0" i="0" u="none" strike="noStrike" cap="none">
                        <a:solidFill>
                          <a:srgbClr val="000000"/>
                        </a:solidFill>
                        <a:latin typeface="Calibri"/>
                        <a:ea typeface="Calibri"/>
                        <a:cs typeface="Calibri"/>
                        <a:sym typeface="Calibri"/>
                      </a:endParaRPr>
                    </a:p>
                  </a:txBody>
                  <a:tcPr marL="3375" marR="3375" marT="3375" marB="0" anchor="b"/>
                </a:tc>
              </a:tr>
              <a:tr h="176000">
                <a:tc gridSpan="2">
                  <a:txBody>
                    <a:bodyPr/>
                    <a:lstStyle/>
                    <a:p>
                      <a:pPr marL="0" marR="0" lvl="0" indent="0" algn="l" rtl="0">
                        <a:lnSpc>
                          <a:spcPct val="100000"/>
                        </a:lnSpc>
                        <a:spcBef>
                          <a:spcPts val="0"/>
                        </a:spcBef>
                        <a:spcAft>
                          <a:spcPts val="0"/>
                        </a:spcAft>
                        <a:buNone/>
                      </a:pPr>
                      <a:r>
                        <a:rPr lang="en-IN" sz="1400" u="none" strike="noStrike" cap="none"/>
                        <a:t>procedures</a:t>
                      </a:r>
                      <a:endParaRPr sz="1400" b="0" i="0" u="none" strike="noStrike" cap="none">
                        <a:solidFill>
                          <a:srgbClr val="000000"/>
                        </a:solidFill>
                        <a:latin typeface="Calibri"/>
                        <a:ea typeface="Calibri"/>
                        <a:cs typeface="Calibri"/>
                        <a:sym typeface="Calibri"/>
                      </a:endParaRPr>
                    </a:p>
                  </a:txBody>
                  <a:tcPr marL="3375" marR="3375" marT="3375" marB="0" anchor="b"/>
                </a:tc>
                <a:tc hMerge="1">
                  <a:txBody>
                    <a:bodyPr/>
                    <a:lstStyle/>
                    <a:p>
                      <a:endParaRPr lang="en-US"/>
                    </a:p>
                  </a:txBody>
                  <a:tcPr/>
                </a:tc>
                <a:tc>
                  <a:txBody>
                    <a:bodyPr/>
                    <a:lstStyle/>
                    <a:p>
                      <a:pPr marL="0" marR="0" lvl="0" indent="0" algn="l" rtl="0">
                        <a:lnSpc>
                          <a:spcPct val="100000"/>
                        </a:lnSpc>
                        <a:spcBef>
                          <a:spcPts val="0"/>
                        </a:spcBef>
                        <a:spcAft>
                          <a:spcPts val="0"/>
                        </a:spcAft>
                        <a:buNone/>
                      </a:pPr>
                      <a:r>
                        <a:rPr lang="en-IN" sz="1400" u="none" strike="noStrike" cap="none"/>
                        <a:t>Patient procedure data including surgeries.</a:t>
                      </a:r>
                      <a:endParaRPr sz="1400" b="0" i="0" u="none" strike="noStrike" cap="none">
                        <a:solidFill>
                          <a:srgbClr val="000000"/>
                        </a:solidFill>
                        <a:latin typeface="Calibri"/>
                        <a:ea typeface="Calibri"/>
                        <a:cs typeface="Calibri"/>
                        <a:sym typeface="Calibri"/>
                      </a:endParaRPr>
                    </a:p>
                  </a:txBody>
                  <a:tcPr marL="3375" marR="3375" marT="3375" marB="0" anchor="b"/>
                </a:tc>
              </a:tr>
              <a:tr h="203375">
                <a:tc>
                  <a:txBody>
                    <a:bodyPr/>
                    <a:lstStyle/>
                    <a:p>
                      <a:pPr marL="0" marR="0" lvl="0" indent="0" algn="l" rtl="0">
                        <a:lnSpc>
                          <a:spcPct val="100000"/>
                        </a:lnSpc>
                        <a:spcBef>
                          <a:spcPts val="0"/>
                        </a:spcBef>
                        <a:spcAft>
                          <a:spcPts val="0"/>
                        </a:spcAft>
                        <a:buNone/>
                      </a:pPr>
                      <a:r>
                        <a:rPr lang="en-IN" sz="1400" u="none" strike="noStrike" cap="none"/>
                        <a:t>procedures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Start</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The date and time (iso8601 UTC Date (yyyy-MM-dd'T'HH:mm'Z')) the procedure was performed.</a:t>
                      </a:r>
                      <a:endParaRPr sz="1400" b="0" i="0" u="none" strike="noStrike" cap="none">
                        <a:solidFill>
                          <a:srgbClr val="000000"/>
                        </a:solidFill>
                        <a:latin typeface="Calibri"/>
                        <a:ea typeface="Calibri"/>
                        <a:cs typeface="Calibri"/>
                        <a:sym typeface="Calibri"/>
                      </a:endParaRPr>
                    </a:p>
                  </a:txBody>
                  <a:tcPr marL="3375" marR="3375" marT="3375" marB="0" anchor="b"/>
                </a:tc>
              </a:tr>
              <a:tr h="203375">
                <a:tc>
                  <a:txBody>
                    <a:bodyPr/>
                    <a:lstStyle/>
                    <a:p>
                      <a:pPr marL="0" marR="0" lvl="0" indent="0" algn="l" rtl="0">
                        <a:lnSpc>
                          <a:spcPct val="100000"/>
                        </a:lnSpc>
                        <a:spcBef>
                          <a:spcPts val="0"/>
                        </a:spcBef>
                        <a:spcAft>
                          <a:spcPts val="0"/>
                        </a:spcAft>
                        <a:buNone/>
                      </a:pPr>
                      <a:r>
                        <a:rPr lang="en-IN" sz="1400" u="none" strike="noStrike" cap="none"/>
                        <a:t>procedures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Stop</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The date and time (iso8601 UTC Date (yyyy-MM-dd'T'HH:mm'Z')) the procedure was completed, if applicable.</a:t>
                      </a:r>
                      <a:endParaRPr sz="1400" b="0" i="0" u="none" strike="noStrike" cap="none">
                        <a:solidFill>
                          <a:srgbClr val="000000"/>
                        </a:solidFill>
                        <a:latin typeface="Calibri"/>
                        <a:ea typeface="Calibri"/>
                        <a:cs typeface="Calibri"/>
                        <a:sym typeface="Calibri"/>
                      </a:endParaRPr>
                    </a:p>
                  </a:txBody>
                  <a:tcPr marL="3375" marR="3375" marT="3375" marB="0" anchor="b"/>
                </a:tc>
              </a:tr>
              <a:tr h="203375">
                <a:tc>
                  <a:txBody>
                    <a:bodyPr/>
                    <a:lstStyle/>
                    <a:p>
                      <a:pPr marL="0" marR="0" lvl="0" indent="0" algn="l" rtl="0">
                        <a:lnSpc>
                          <a:spcPct val="100000"/>
                        </a:lnSpc>
                        <a:spcBef>
                          <a:spcPts val="0"/>
                        </a:spcBef>
                        <a:spcAft>
                          <a:spcPts val="0"/>
                        </a:spcAft>
                        <a:buNone/>
                      </a:pPr>
                      <a:r>
                        <a:rPr lang="en-IN" sz="1400" u="none" strike="noStrike" cap="none"/>
                        <a:t>procedures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Patient</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Foreign key to the Patient.</a:t>
                      </a:r>
                      <a:endParaRPr sz="1400" b="0" i="0" u="none" strike="noStrike" cap="none">
                        <a:solidFill>
                          <a:srgbClr val="000000"/>
                        </a:solidFill>
                        <a:latin typeface="Calibri"/>
                        <a:ea typeface="Calibri"/>
                        <a:cs typeface="Calibri"/>
                        <a:sym typeface="Calibri"/>
                      </a:endParaRPr>
                    </a:p>
                  </a:txBody>
                  <a:tcPr marL="3375" marR="3375" marT="3375" marB="0" anchor="b"/>
                </a:tc>
              </a:tr>
              <a:tr h="203375">
                <a:tc>
                  <a:txBody>
                    <a:bodyPr/>
                    <a:lstStyle/>
                    <a:p>
                      <a:pPr marL="0" marR="0" lvl="0" indent="0" algn="l" rtl="0">
                        <a:lnSpc>
                          <a:spcPct val="100000"/>
                        </a:lnSpc>
                        <a:spcBef>
                          <a:spcPts val="0"/>
                        </a:spcBef>
                        <a:spcAft>
                          <a:spcPts val="0"/>
                        </a:spcAft>
                        <a:buNone/>
                      </a:pPr>
                      <a:r>
                        <a:rPr lang="en-IN" sz="1400" u="none" strike="noStrike" cap="none"/>
                        <a:t>procedures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Encounter</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Foreign key to the Encounter where the procedure was performed.</a:t>
                      </a:r>
                      <a:endParaRPr sz="1400" b="0" i="0" u="none" strike="noStrike" cap="none">
                        <a:solidFill>
                          <a:srgbClr val="000000"/>
                        </a:solidFill>
                        <a:latin typeface="Calibri"/>
                        <a:ea typeface="Calibri"/>
                        <a:cs typeface="Calibri"/>
                        <a:sym typeface="Calibri"/>
                      </a:endParaRPr>
                    </a:p>
                  </a:txBody>
                  <a:tcPr marL="3375" marR="3375" marT="3375" marB="0" anchor="b"/>
                </a:tc>
              </a:tr>
              <a:tr h="203375">
                <a:tc>
                  <a:txBody>
                    <a:bodyPr/>
                    <a:lstStyle/>
                    <a:p>
                      <a:pPr marL="0" marR="0" lvl="0" indent="0" algn="l" rtl="0">
                        <a:lnSpc>
                          <a:spcPct val="100000"/>
                        </a:lnSpc>
                        <a:spcBef>
                          <a:spcPts val="0"/>
                        </a:spcBef>
                        <a:spcAft>
                          <a:spcPts val="0"/>
                        </a:spcAft>
                        <a:buNone/>
                      </a:pPr>
                      <a:r>
                        <a:rPr lang="en-IN" sz="1400" u="none" strike="noStrike" cap="none"/>
                        <a:t>procedures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Code</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Procedure code from SNOMED-CT</a:t>
                      </a:r>
                      <a:endParaRPr sz="1400" b="0" i="0" u="none" strike="noStrike" cap="none">
                        <a:solidFill>
                          <a:srgbClr val="000000"/>
                        </a:solidFill>
                        <a:latin typeface="Calibri"/>
                        <a:ea typeface="Calibri"/>
                        <a:cs typeface="Calibri"/>
                        <a:sym typeface="Calibri"/>
                      </a:endParaRPr>
                    </a:p>
                  </a:txBody>
                  <a:tcPr marL="3375" marR="3375" marT="3375" marB="0" anchor="b"/>
                </a:tc>
              </a:tr>
              <a:tr h="203375">
                <a:tc>
                  <a:txBody>
                    <a:bodyPr/>
                    <a:lstStyle/>
                    <a:p>
                      <a:pPr marL="0" marR="0" lvl="0" indent="0" algn="l" rtl="0">
                        <a:lnSpc>
                          <a:spcPct val="100000"/>
                        </a:lnSpc>
                        <a:spcBef>
                          <a:spcPts val="0"/>
                        </a:spcBef>
                        <a:spcAft>
                          <a:spcPts val="0"/>
                        </a:spcAft>
                        <a:buNone/>
                      </a:pPr>
                      <a:r>
                        <a:rPr lang="en-IN" sz="1400" u="none" strike="noStrike" cap="none"/>
                        <a:t>procedures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Description</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Description of the procedure.</a:t>
                      </a:r>
                      <a:endParaRPr sz="1400" b="0" i="0" u="none" strike="noStrike" cap="none">
                        <a:solidFill>
                          <a:srgbClr val="000000"/>
                        </a:solidFill>
                        <a:latin typeface="Calibri"/>
                        <a:ea typeface="Calibri"/>
                        <a:cs typeface="Calibri"/>
                        <a:sym typeface="Calibri"/>
                      </a:endParaRPr>
                    </a:p>
                  </a:txBody>
                  <a:tcPr marL="3375" marR="3375" marT="3375" marB="0" anchor="b"/>
                </a:tc>
              </a:tr>
              <a:tr h="203375">
                <a:tc>
                  <a:txBody>
                    <a:bodyPr/>
                    <a:lstStyle/>
                    <a:p>
                      <a:pPr marL="0" marR="0" lvl="0" indent="0" algn="l" rtl="0">
                        <a:lnSpc>
                          <a:spcPct val="100000"/>
                        </a:lnSpc>
                        <a:spcBef>
                          <a:spcPts val="0"/>
                        </a:spcBef>
                        <a:spcAft>
                          <a:spcPts val="0"/>
                        </a:spcAft>
                        <a:buNone/>
                      </a:pPr>
                      <a:r>
                        <a:rPr lang="en-IN" sz="1400" u="none" strike="noStrike" cap="none"/>
                        <a:t>procedures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Base_Cost</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The line item cost of the procedure.</a:t>
                      </a:r>
                      <a:endParaRPr sz="1400" b="0" i="0" u="none" strike="noStrike" cap="none">
                        <a:solidFill>
                          <a:srgbClr val="000000"/>
                        </a:solidFill>
                        <a:latin typeface="Calibri"/>
                        <a:ea typeface="Calibri"/>
                        <a:cs typeface="Calibri"/>
                        <a:sym typeface="Calibri"/>
                      </a:endParaRPr>
                    </a:p>
                  </a:txBody>
                  <a:tcPr marL="3375" marR="3375" marT="3375" marB="0" anchor="b"/>
                </a:tc>
              </a:tr>
              <a:tr h="279175">
                <a:tc>
                  <a:txBody>
                    <a:bodyPr/>
                    <a:lstStyle/>
                    <a:p>
                      <a:pPr marL="0" marR="0" lvl="0" indent="0" algn="l" rtl="0">
                        <a:lnSpc>
                          <a:spcPct val="100000"/>
                        </a:lnSpc>
                        <a:spcBef>
                          <a:spcPts val="0"/>
                        </a:spcBef>
                        <a:spcAft>
                          <a:spcPts val="0"/>
                        </a:spcAft>
                        <a:buNone/>
                      </a:pPr>
                      <a:r>
                        <a:rPr lang="en-IN" sz="1400" u="none" strike="noStrike" cap="none"/>
                        <a:t>procedures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ReasonCode</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Diagnosis code from SNOMED-CT specifying why this procedure was performed.</a:t>
                      </a:r>
                      <a:endParaRPr sz="1400" b="0" i="0" u="none" strike="noStrike" cap="none">
                        <a:solidFill>
                          <a:srgbClr val="000000"/>
                        </a:solidFill>
                        <a:latin typeface="Calibri"/>
                        <a:ea typeface="Calibri"/>
                        <a:cs typeface="Calibri"/>
                        <a:sym typeface="Calibri"/>
                      </a:endParaRPr>
                    </a:p>
                  </a:txBody>
                  <a:tcPr marL="3375" marR="3375" marT="3375" marB="0" anchor="b"/>
                </a:tc>
              </a:tr>
              <a:tr h="279175">
                <a:tc>
                  <a:txBody>
                    <a:bodyPr/>
                    <a:lstStyle/>
                    <a:p>
                      <a:pPr marL="0" marR="0" lvl="0" indent="0" algn="l" rtl="0">
                        <a:lnSpc>
                          <a:spcPct val="100000"/>
                        </a:lnSpc>
                        <a:spcBef>
                          <a:spcPts val="0"/>
                        </a:spcBef>
                        <a:spcAft>
                          <a:spcPts val="0"/>
                        </a:spcAft>
                        <a:buNone/>
                      </a:pPr>
                      <a:r>
                        <a:rPr lang="en-IN" sz="1400" u="none" strike="noStrike" cap="none"/>
                        <a:t>procedures</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ReasonDescription</a:t>
                      </a:r>
                      <a:endParaRPr sz="1400" b="0" i="0" u="none" strike="noStrike" cap="none">
                        <a:solidFill>
                          <a:srgbClr val="000000"/>
                        </a:solidFill>
                        <a:latin typeface="Calibri"/>
                        <a:ea typeface="Calibri"/>
                        <a:cs typeface="Calibri"/>
                        <a:sym typeface="Calibri"/>
                      </a:endParaRPr>
                    </a:p>
                  </a:txBody>
                  <a:tcPr marL="3375" marR="3375" marT="3375" marB="0" anchor="b"/>
                </a:tc>
                <a:tc>
                  <a:txBody>
                    <a:bodyPr/>
                    <a:lstStyle/>
                    <a:p>
                      <a:pPr marL="0" marR="0" lvl="0" indent="0" algn="l" rtl="0">
                        <a:lnSpc>
                          <a:spcPct val="100000"/>
                        </a:lnSpc>
                        <a:spcBef>
                          <a:spcPts val="0"/>
                        </a:spcBef>
                        <a:spcAft>
                          <a:spcPts val="0"/>
                        </a:spcAft>
                        <a:buNone/>
                      </a:pPr>
                      <a:r>
                        <a:rPr lang="en-IN" sz="1400" u="none" strike="noStrike" cap="none"/>
                        <a:t>Description of the reason code.</a:t>
                      </a:r>
                      <a:endParaRPr sz="1400" b="0" i="0" u="none" strike="noStrike" cap="none">
                        <a:solidFill>
                          <a:srgbClr val="000000"/>
                        </a:solidFill>
                        <a:latin typeface="Calibri"/>
                        <a:ea typeface="Calibri"/>
                        <a:cs typeface="Calibri"/>
                        <a:sym typeface="Calibri"/>
                      </a:endParaRPr>
                    </a:p>
                  </a:txBody>
                  <a:tcPr marL="3375" marR="3375" marT="3375" marB="0" anchor="b"/>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7"/>
          <p:cNvGraphicFramePr/>
          <p:nvPr/>
        </p:nvGraphicFramePr>
        <p:xfrm>
          <a:off x="423514" y="211756"/>
          <a:ext cx="11194175" cy="6246925"/>
        </p:xfrm>
        <a:graphic>
          <a:graphicData uri="http://schemas.openxmlformats.org/drawingml/2006/table">
            <a:tbl>
              <a:tblPr>
                <a:noFill/>
                <a:tableStyleId>{C7CA43B8-E804-4994-BB4D-3D598961DC97}</a:tableStyleId>
              </a:tblPr>
              <a:tblGrid>
                <a:gridCol w="1180850"/>
                <a:gridCol w="1881700"/>
                <a:gridCol w="8131625"/>
              </a:tblGrid>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Patient demographic data.</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Id</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Primary Key. Unique Identifier of the patient.</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BirthDate</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The date (YYYY-MM-DD) the patient was born.</a:t>
                      </a:r>
                      <a:endParaRPr sz="1400" b="0" i="0" u="none" strike="noStrike" cap="none">
                        <a:solidFill>
                          <a:srgbClr val="000000"/>
                        </a:solidFill>
                        <a:latin typeface="Calibri"/>
                        <a:ea typeface="Calibri"/>
                        <a:cs typeface="Calibri"/>
                        <a:sym typeface="Calibri"/>
                      </a:endParaRPr>
                    </a:p>
                  </a:txBody>
                  <a:tcPr marL="5850" marR="5850" marT="5850" marB="0" anchor="b"/>
                </a:tc>
              </a:tr>
              <a:tr h="4523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DeathDate</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The date (YYYY-MM-DD) the patient died.</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Prefix</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Name prefix, such as Mr., Mrs., Dr., etc.</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First</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First name of the patient.</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Middle</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Middle name of the patient.</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Last</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Last or surname of the patient.</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Suffix</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Name suffix, such as PhD, MD, JD, etc.</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Maiden</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Maiden name of the patient.</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Marital</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Marital Status. M is married, S is single. Currently no support for divorce (D) or widowing (W)</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Race</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Description of the patient's primary race.</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Ethnicity</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Description of the patient's primary ethnicity.</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Gender</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Gender. M is male, F is female.</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BirthPlace</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Name of the town where the patient was born.</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Address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Patient's street address without commas or newlines.</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City</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Patient's address city.</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State</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Patient's address state.</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County</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Patient's address county.</a:t>
                      </a:r>
                      <a:endParaRPr sz="1400" b="0" i="0" u="none" strike="noStrike" cap="none">
                        <a:solidFill>
                          <a:srgbClr val="000000"/>
                        </a:solidFill>
                        <a:latin typeface="Calibri"/>
                        <a:ea typeface="Calibri"/>
                        <a:cs typeface="Calibri"/>
                        <a:sym typeface="Calibri"/>
                      </a:endParaRPr>
                    </a:p>
                  </a:txBody>
                  <a:tcPr marL="5850" marR="5850" marT="5850" marB="0" anchor="b"/>
                </a:tc>
              </a:tr>
              <a:tr h="67427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FIPS County Code</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Patient's FIPS county code.</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Zip</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Patient's zip code.</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Lat</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Latitude of Patient's address.</a:t>
                      </a:r>
                      <a:endParaRPr sz="1400" b="0" i="0" u="none" strike="noStrike" cap="none">
                        <a:solidFill>
                          <a:srgbClr val="000000"/>
                        </a:solidFill>
                        <a:latin typeface="Calibri"/>
                        <a:ea typeface="Calibri"/>
                        <a:cs typeface="Calibri"/>
                        <a:sym typeface="Calibri"/>
                      </a:endParaRPr>
                    </a:p>
                  </a:txBody>
                  <a:tcPr marL="5850" marR="5850" marT="5850" marB="0" anchor="b"/>
                </a:tc>
              </a:tr>
              <a:tr h="243825">
                <a:tc>
                  <a:txBody>
                    <a:bodyPr/>
                    <a:lstStyle/>
                    <a:p>
                      <a:pPr marL="0" marR="0" lvl="0" indent="0" algn="l" rtl="0">
                        <a:lnSpc>
                          <a:spcPct val="100000"/>
                        </a:lnSpc>
                        <a:spcBef>
                          <a:spcPts val="0"/>
                        </a:spcBef>
                        <a:spcAft>
                          <a:spcPts val="0"/>
                        </a:spcAft>
                        <a:buNone/>
                      </a:pPr>
                      <a:r>
                        <a:rPr lang="en-IN" sz="1400" u="none" strike="noStrike" cap="none"/>
                        <a:t>patients</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Lon</a:t>
                      </a:r>
                      <a:endParaRPr sz="1400" b="0" i="0" u="none" strike="noStrike" cap="none">
                        <a:solidFill>
                          <a:srgbClr val="000000"/>
                        </a:solidFill>
                        <a:latin typeface="Calibri"/>
                        <a:ea typeface="Calibri"/>
                        <a:cs typeface="Calibri"/>
                        <a:sym typeface="Calibri"/>
                      </a:endParaRPr>
                    </a:p>
                  </a:txBody>
                  <a:tcPr marL="5850" marR="5850" marT="5850" marB="0" anchor="b"/>
                </a:tc>
                <a:tc>
                  <a:txBody>
                    <a:bodyPr/>
                    <a:lstStyle/>
                    <a:p>
                      <a:pPr marL="0" marR="0" lvl="0" indent="0" algn="l" rtl="0">
                        <a:lnSpc>
                          <a:spcPct val="100000"/>
                        </a:lnSpc>
                        <a:spcBef>
                          <a:spcPts val="0"/>
                        </a:spcBef>
                        <a:spcAft>
                          <a:spcPts val="0"/>
                        </a:spcAft>
                        <a:buNone/>
                      </a:pPr>
                      <a:r>
                        <a:rPr lang="en-IN" sz="1400" u="none" strike="noStrike" cap="none"/>
                        <a:t>Longitude of Patient's address.</a:t>
                      </a:r>
                      <a:endParaRPr sz="1400" b="0" i="0" u="none" strike="noStrike" cap="none">
                        <a:solidFill>
                          <a:srgbClr val="000000"/>
                        </a:solidFill>
                        <a:latin typeface="Calibri"/>
                        <a:ea typeface="Calibri"/>
                        <a:cs typeface="Calibri"/>
                        <a:sym typeface="Calibri"/>
                      </a:endParaRPr>
                    </a:p>
                  </a:txBody>
                  <a:tcPr marL="5850" marR="5850" marT="5850" marB="0" anchor="b"/>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a:off x="838200" y="365126"/>
            <a:ext cx="4975459" cy="56852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en-IN"/>
              <a:t>Analysis to do in SQL</a:t>
            </a:r>
            <a:endParaRPr/>
          </a:p>
        </p:txBody>
      </p:sp>
      <p:sp>
        <p:nvSpPr>
          <p:cNvPr id="118" name="Google Shape;118;p28"/>
          <p:cNvSpPr txBox="1">
            <a:spLocks noGrp="1"/>
          </p:cNvSpPr>
          <p:nvPr>
            <p:ph type="body" idx="1"/>
          </p:nvPr>
        </p:nvSpPr>
        <p:spPr>
          <a:xfrm>
            <a:off x="433137" y="866274"/>
            <a:ext cx="11559941" cy="5794408"/>
          </a:xfrm>
          <a:prstGeom prst="rect">
            <a:avLst/>
          </a:prstGeom>
          <a:noFill/>
          <a:ln>
            <a:noFill/>
          </a:ln>
        </p:spPr>
        <p:txBody>
          <a:bodyPr spcFirstLastPara="1" wrap="square" lIns="91425" tIns="45700" rIns="91425" bIns="45700" anchor="t" anchorCtr="0">
            <a:normAutofit fontScale="85000" lnSpcReduction="20000"/>
          </a:bodyPr>
          <a:lstStyle/>
          <a:p>
            <a:pPr marL="114300" lvl="0" indent="0" algn="l" rtl="0">
              <a:lnSpc>
                <a:spcPct val="90000"/>
              </a:lnSpc>
              <a:spcBef>
                <a:spcPts val="1000"/>
              </a:spcBef>
              <a:spcAft>
                <a:spcPts val="0"/>
              </a:spcAft>
              <a:buSzPct val="75630"/>
              <a:buNone/>
            </a:pPr>
            <a:r>
              <a:rPr lang="en-IN" b="1"/>
              <a:t>Evaluating Financial Risk by Encounter Outcome</a:t>
            </a:r>
            <a:endParaRPr/>
          </a:p>
          <a:p>
            <a:pPr marL="114300" lvl="0" indent="0" algn="l" rtl="0">
              <a:lnSpc>
                <a:spcPct val="90000"/>
              </a:lnSpc>
              <a:spcBef>
                <a:spcPts val="1000"/>
              </a:spcBef>
              <a:spcAft>
                <a:spcPts val="0"/>
              </a:spcAft>
              <a:buSzPct val="75630"/>
              <a:buNone/>
            </a:pPr>
            <a:r>
              <a:rPr lang="en-IN" b="1"/>
              <a:t>Objective:</a:t>
            </a:r>
            <a:endParaRPr/>
          </a:p>
          <a:p>
            <a:pPr marL="457200" lvl="0" indent="-342900" algn="l" rtl="0">
              <a:lnSpc>
                <a:spcPct val="90000"/>
              </a:lnSpc>
              <a:spcBef>
                <a:spcPts val="1000"/>
              </a:spcBef>
              <a:spcAft>
                <a:spcPts val="0"/>
              </a:spcAft>
              <a:buSzPct val="75630"/>
              <a:buChar char="•"/>
            </a:pPr>
            <a:r>
              <a:rPr lang="en-IN"/>
              <a:t>Determine which ReasonCodes lead to the highest financial risk based on the total uncovered cost (difference between total claim cost and payer coverage). Analyze this by combining patient demographics and encounter outcomes.</a:t>
            </a:r>
            <a:endParaRPr/>
          </a:p>
          <a:p>
            <a:pPr marL="114300" lvl="0" indent="0" algn="l" rtl="0">
              <a:lnSpc>
                <a:spcPct val="90000"/>
              </a:lnSpc>
              <a:spcBef>
                <a:spcPts val="1000"/>
              </a:spcBef>
              <a:spcAft>
                <a:spcPts val="0"/>
              </a:spcAft>
              <a:buSzPct val="75630"/>
              <a:buNone/>
            </a:pPr>
            <a:r>
              <a:rPr lang="en-IN" b="1"/>
              <a:t>Identifying Patients with Frequent High-Cost Encounters</a:t>
            </a:r>
            <a:endParaRPr/>
          </a:p>
          <a:p>
            <a:pPr marL="114300" lvl="0" indent="0" algn="l" rtl="0">
              <a:lnSpc>
                <a:spcPct val="90000"/>
              </a:lnSpc>
              <a:spcBef>
                <a:spcPts val="1000"/>
              </a:spcBef>
              <a:spcAft>
                <a:spcPts val="0"/>
              </a:spcAft>
              <a:buSzPct val="75630"/>
              <a:buNone/>
            </a:pPr>
            <a:r>
              <a:rPr lang="en-IN" b="1"/>
              <a:t>Objective:</a:t>
            </a:r>
            <a:endParaRPr/>
          </a:p>
          <a:p>
            <a:pPr marL="457200" lvl="0" indent="-342900" algn="l" rtl="0">
              <a:lnSpc>
                <a:spcPct val="90000"/>
              </a:lnSpc>
              <a:spcBef>
                <a:spcPts val="1000"/>
              </a:spcBef>
              <a:spcAft>
                <a:spcPts val="0"/>
              </a:spcAft>
              <a:buSzPct val="75630"/>
              <a:buChar char="•"/>
            </a:pPr>
            <a:r>
              <a:rPr lang="en-IN"/>
              <a:t>Identify patients who had more than 3 encounters in a year where each encounter had a total claim cost above a certain threshold (e.g., $10,000). The query should return the patient details, number of encounters, and the total cost for those encounters.</a:t>
            </a:r>
            <a:endParaRPr/>
          </a:p>
          <a:p>
            <a:pPr marL="114300" lvl="0" indent="0" algn="l" rtl="0">
              <a:lnSpc>
                <a:spcPct val="90000"/>
              </a:lnSpc>
              <a:spcBef>
                <a:spcPts val="1000"/>
              </a:spcBef>
              <a:spcAft>
                <a:spcPts val="0"/>
              </a:spcAft>
              <a:buSzPct val="75630"/>
              <a:buNone/>
            </a:pPr>
            <a:r>
              <a:rPr lang="en-IN" b="1"/>
              <a:t>Identifying Risk Factors Based on Demographics and Encounter Reasons</a:t>
            </a:r>
            <a:endParaRPr/>
          </a:p>
          <a:p>
            <a:pPr marL="114300" lvl="0" indent="0" algn="l" rtl="0">
              <a:lnSpc>
                <a:spcPct val="90000"/>
              </a:lnSpc>
              <a:spcBef>
                <a:spcPts val="1000"/>
              </a:spcBef>
              <a:spcAft>
                <a:spcPts val="0"/>
              </a:spcAft>
              <a:buSzPct val="75630"/>
              <a:buNone/>
            </a:pPr>
            <a:r>
              <a:rPr lang="en-IN" b="1"/>
              <a:t>Objective:</a:t>
            </a:r>
            <a:endParaRPr/>
          </a:p>
          <a:p>
            <a:pPr marL="457200" lvl="0" indent="-342900" algn="l" rtl="0">
              <a:lnSpc>
                <a:spcPct val="90000"/>
              </a:lnSpc>
              <a:spcBef>
                <a:spcPts val="1000"/>
              </a:spcBef>
              <a:spcAft>
                <a:spcPts val="0"/>
              </a:spcAft>
              <a:buClr>
                <a:schemeClr val="dk1"/>
              </a:buClr>
              <a:buSzPct val="75630"/>
              <a:buChar char="•"/>
            </a:pPr>
            <a:r>
              <a:rPr lang="en-IN"/>
              <a:t>Analyze the top 3 most frequent diagnosis codes (ReasonCodes) and the associated patient demographic data to understand which groups are most affected by high-cost encounters.</a:t>
            </a:r>
            <a:endParaRPr/>
          </a:p>
          <a:p>
            <a:pPr marL="114300" lvl="0" indent="0" algn="l" rtl="0">
              <a:lnSpc>
                <a:spcPct val="90000"/>
              </a:lnSpc>
              <a:spcBef>
                <a:spcPts val="1000"/>
              </a:spcBef>
              <a:spcAft>
                <a:spcPts val="0"/>
              </a:spcAft>
              <a:buSzPct val="75630"/>
              <a:buNone/>
            </a:pPr>
            <a:r>
              <a:rPr lang="en-I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p:cNvSpPr txBox="1">
            <a:spLocks noGrp="1"/>
          </p:cNvSpPr>
          <p:nvPr>
            <p:ph type="title"/>
          </p:nvPr>
        </p:nvSpPr>
        <p:spPr>
          <a:xfrm>
            <a:off x="838200" y="365125"/>
            <a:ext cx="5042836" cy="68402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en-IN"/>
              <a:t>Analysis to do in SQL</a:t>
            </a:r>
            <a:endParaRPr/>
          </a:p>
        </p:txBody>
      </p:sp>
      <p:sp>
        <p:nvSpPr>
          <p:cNvPr id="124" name="Google Shape;124;p29"/>
          <p:cNvSpPr txBox="1">
            <a:spLocks noGrp="1"/>
          </p:cNvSpPr>
          <p:nvPr>
            <p:ph type="body" idx="1"/>
          </p:nvPr>
        </p:nvSpPr>
        <p:spPr>
          <a:xfrm>
            <a:off x="491691" y="1353987"/>
            <a:ext cx="11049000" cy="5008312"/>
          </a:xfrm>
          <a:prstGeom prst="rect">
            <a:avLst/>
          </a:prstGeom>
          <a:noFill/>
          <a:ln>
            <a:noFill/>
          </a:ln>
        </p:spPr>
        <p:txBody>
          <a:bodyPr spcFirstLastPara="1" wrap="square" lIns="91425" tIns="45700" rIns="91425" bIns="45700" anchor="t" anchorCtr="0">
            <a:normAutofit fontScale="92500" lnSpcReduction="20000"/>
          </a:bodyPr>
          <a:lstStyle/>
          <a:p>
            <a:pPr marL="114300" lvl="0" indent="0" algn="l" rtl="0">
              <a:lnSpc>
                <a:spcPct val="90000"/>
              </a:lnSpc>
              <a:spcBef>
                <a:spcPts val="1000"/>
              </a:spcBef>
              <a:spcAft>
                <a:spcPts val="0"/>
              </a:spcAft>
              <a:buSzPct val="69498"/>
              <a:buNone/>
            </a:pPr>
            <a:r>
              <a:rPr lang="en-IN" b="1"/>
              <a:t>Assessing Payer Contributions for Different Procedure Types</a:t>
            </a:r>
            <a:endParaRPr/>
          </a:p>
          <a:p>
            <a:pPr marL="114300" lvl="0" indent="0" algn="l" rtl="0">
              <a:lnSpc>
                <a:spcPct val="90000"/>
              </a:lnSpc>
              <a:spcBef>
                <a:spcPts val="1000"/>
              </a:spcBef>
              <a:spcAft>
                <a:spcPts val="0"/>
              </a:spcAft>
              <a:buSzPct val="69498"/>
              <a:buNone/>
            </a:pPr>
            <a:r>
              <a:rPr lang="en-IN" b="1"/>
              <a:t>Objective:</a:t>
            </a:r>
            <a:endParaRPr/>
          </a:p>
          <a:p>
            <a:pPr marL="457200" lvl="0" indent="-342900" algn="l" rtl="0">
              <a:lnSpc>
                <a:spcPct val="90000"/>
              </a:lnSpc>
              <a:spcBef>
                <a:spcPts val="1000"/>
              </a:spcBef>
              <a:spcAft>
                <a:spcPts val="0"/>
              </a:spcAft>
              <a:buSzPct val="69498"/>
              <a:buChar char="•"/>
            </a:pPr>
            <a:r>
              <a:rPr lang="en-IN"/>
              <a:t>Analyze payer contributions for the base cost of procedures and identify any gaps between total claim cost and payer coverage.</a:t>
            </a:r>
            <a:endParaRPr/>
          </a:p>
          <a:p>
            <a:pPr marL="114300" lvl="0" indent="0" algn="l" rtl="0">
              <a:lnSpc>
                <a:spcPct val="90000"/>
              </a:lnSpc>
              <a:spcBef>
                <a:spcPts val="1000"/>
              </a:spcBef>
              <a:spcAft>
                <a:spcPts val="0"/>
              </a:spcAft>
              <a:buSzPct val="69498"/>
              <a:buNone/>
            </a:pPr>
            <a:r>
              <a:rPr lang="en-IN" b="1"/>
              <a:t>Identifying Patients with Multiple Procedures Across Encounters</a:t>
            </a:r>
            <a:endParaRPr/>
          </a:p>
          <a:p>
            <a:pPr marL="114300" lvl="0" indent="0" algn="l" rtl="0">
              <a:lnSpc>
                <a:spcPct val="90000"/>
              </a:lnSpc>
              <a:spcBef>
                <a:spcPts val="1000"/>
              </a:spcBef>
              <a:spcAft>
                <a:spcPts val="0"/>
              </a:spcAft>
              <a:buSzPct val="69498"/>
              <a:buNone/>
            </a:pPr>
            <a:r>
              <a:rPr lang="en-IN" b="1"/>
              <a:t>Objective:</a:t>
            </a:r>
            <a:endParaRPr/>
          </a:p>
          <a:p>
            <a:pPr marL="457200" lvl="0" indent="-342900" algn="l" rtl="0">
              <a:lnSpc>
                <a:spcPct val="90000"/>
              </a:lnSpc>
              <a:spcBef>
                <a:spcPts val="1000"/>
              </a:spcBef>
              <a:spcAft>
                <a:spcPts val="0"/>
              </a:spcAft>
              <a:buClr>
                <a:schemeClr val="dk1"/>
              </a:buClr>
              <a:buSzPct val="69498"/>
              <a:buChar char="•"/>
            </a:pPr>
            <a:r>
              <a:rPr lang="en-IN"/>
              <a:t>Find patients who had multiple procedures across different encounters with the same ReasonCode. </a:t>
            </a:r>
            <a:endParaRPr/>
          </a:p>
          <a:p>
            <a:pPr marL="114300" lvl="0" indent="0" algn="l" rtl="0">
              <a:lnSpc>
                <a:spcPct val="90000"/>
              </a:lnSpc>
              <a:spcBef>
                <a:spcPts val="1000"/>
              </a:spcBef>
              <a:spcAft>
                <a:spcPts val="0"/>
              </a:spcAft>
              <a:buSzPct val="69498"/>
              <a:buNone/>
            </a:pPr>
            <a:r>
              <a:rPr lang="en-IN" b="1"/>
              <a:t>Analyzing Patient Encounter Duration for Different Classes</a:t>
            </a:r>
            <a:endParaRPr/>
          </a:p>
          <a:p>
            <a:pPr marL="114300" lvl="0" indent="0" algn="l" rtl="0">
              <a:lnSpc>
                <a:spcPct val="90000"/>
              </a:lnSpc>
              <a:spcBef>
                <a:spcPts val="1000"/>
              </a:spcBef>
              <a:spcAft>
                <a:spcPts val="0"/>
              </a:spcAft>
              <a:buSzPct val="69498"/>
              <a:buNone/>
            </a:pPr>
            <a:r>
              <a:rPr lang="en-IN" b="1"/>
              <a:t>Objective:</a:t>
            </a:r>
            <a:endParaRPr/>
          </a:p>
          <a:p>
            <a:pPr marL="457200" lvl="0" indent="-342900" algn="l" rtl="0">
              <a:lnSpc>
                <a:spcPct val="90000"/>
              </a:lnSpc>
              <a:spcBef>
                <a:spcPts val="1000"/>
              </a:spcBef>
              <a:spcAft>
                <a:spcPts val="0"/>
              </a:spcAft>
              <a:buSzPct val="69498"/>
              <a:buChar char="•"/>
            </a:pPr>
            <a:r>
              <a:rPr lang="en-IN"/>
              <a:t>Calculate the average encounter duration for each class (EncounterClass) per organization, identifying any encounters that exceed 24 hours.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134754" y="0"/>
            <a:ext cx="11916075" cy="933651"/>
          </a:xfrm>
          <a:prstGeom prst="rect">
            <a:avLst/>
          </a:prstGeom>
          <a:solidFill>
            <a:schemeClr val="lt2"/>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IN" sz="3600"/>
              <a:t>Visualization Report in PowerBI/Tableau</a:t>
            </a:r>
            <a:endParaRPr sz="3600"/>
          </a:p>
        </p:txBody>
      </p:sp>
      <p:sp>
        <p:nvSpPr>
          <p:cNvPr id="130" name="Google Shape;130;p30"/>
          <p:cNvSpPr txBox="1">
            <a:spLocks noGrp="1"/>
          </p:cNvSpPr>
          <p:nvPr>
            <p:ph type="body" idx="1"/>
          </p:nvPr>
        </p:nvSpPr>
        <p:spPr>
          <a:xfrm>
            <a:off x="134753" y="933651"/>
            <a:ext cx="11916075" cy="5707781"/>
          </a:xfrm>
          <a:prstGeom prst="rect">
            <a:avLst/>
          </a:prstGeom>
          <a:noFill/>
          <a:ln>
            <a:noFill/>
          </a:ln>
        </p:spPr>
        <p:txBody>
          <a:bodyPr spcFirstLastPara="1" wrap="square" lIns="91425" tIns="45700" rIns="91425" bIns="45700" anchor="t" anchorCtr="0">
            <a:normAutofit fontScale="92500" lnSpcReduction="10000"/>
          </a:bodyPr>
          <a:lstStyle/>
          <a:p>
            <a:pPr marL="114300" lvl="0" indent="0" algn="l" rtl="0">
              <a:lnSpc>
                <a:spcPct val="90000"/>
              </a:lnSpc>
              <a:spcBef>
                <a:spcPts val="1000"/>
              </a:spcBef>
              <a:spcAft>
                <a:spcPts val="0"/>
              </a:spcAft>
              <a:buSzPct val="81081"/>
              <a:buNone/>
            </a:pPr>
            <a:r>
              <a:rPr lang="en-IN" sz="2400" b="1"/>
              <a:t>1. Encounter Cost Distribution by Encounter Class</a:t>
            </a:r>
            <a:endParaRPr/>
          </a:p>
          <a:p>
            <a:pPr marL="114300" lvl="0" indent="0" algn="l" rtl="0">
              <a:lnSpc>
                <a:spcPct val="90000"/>
              </a:lnSpc>
              <a:spcBef>
                <a:spcPts val="1000"/>
              </a:spcBef>
              <a:spcAft>
                <a:spcPts val="0"/>
              </a:spcAft>
              <a:buSzPct val="81081"/>
              <a:buNone/>
            </a:pPr>
            <a:r>
              <a:rPr lang="en-IN" sz="2400" b="1"/>
              <a:t>Objective</a:t>
            </a:r>
            <a:r>
              <a:rPr lang="en-IN" sz="2400"/>
              <a:t>: Analyze the distribution of base and total claim costs across different encounter classes (e.g., ambulatory, emergency, inpatient, wellness, urgent care).</a:t>
            </a:r>
            <a:endParaRPr/>
          </a:p>
          <a:p>
            <a:pPr marL="114300" lvl="0" indent="0" algn="l" rtl="0">
              <a:lnSpc>
                <a:spcPct val="90000"/>
              </a:lnSpc>
              <a:spcBef>
                <a:spcPts val="1000"/>
              </a:spcBef>
              <a:spcAft>
                <a:spcPts val="0"/>
              </a:spcAft>
              <a:buSzPct val="81081"/>
              <a:buNone/>
            </a:pPr>
            <a:r>
              <a:rPr lang="en-IN" sz="2400" b="1"/>
              <a:t>2. High-Cost Patient Identification</a:t>
            </a:r>
            <a:endParaRPr/>
          </a:p>
          <a:p>
            <a:pPr marL="114300" lvl="0" indent="0" algn="l" rtl="0">
              <a:lnSpc>
                <a:spcPct val="90000"/>
              </a:lnSpc>
              <a:spcBef>
                <a:spcPts val="1000"/>
              </a:spcBef>
              <a:spcAft>
                <a:spcPts val="0"/>
              </a:spcAft>
              <a:buSzPct val="81081"/>
              <a:buNone/>
            </a:pPr>
            <a:r>
              <a:rPr lang="en-IN" sz="2400" b="1"/>
              <a:t>Objective</a:t>
            </a:r>
            <a:r>
              <a:rPr lang="en-IN" sz="2400"/>
              <a:t>: Identify patients with repeated high-cost encounters and highlight their total cost contribution to the healthcare system. This helps in targeting care management for patients with high healthcare utilization.</a:t>
            </a:r>
            <a:endParaRPr/>
          </a:p>
          <a:p>
            <a:pPr marL="114300" lvl="0" indent="0" algn="l" rtl="0">
              <a:lnSpc>
                <a:spcPct val="90000"/>
              </a:lnSpc>
              <a:spcBef>
                <a:spcPts val="1000"/>
              </a:spcBef>
              <a:spcAft>
                <a:spcPts val="0"/>
              </a:spcAft>
              <a:buSzPct val="81081"/>
              <a:buNone/>
            </a:pPr>
            <a:r>
              <a:rPr lang="en-IN" sz="2400" b="1"/>
              <a:t>3. Uncovered Costs by Payer and Reason Code</a:t>
            </a:r>
            <a:endParaRPr/>
          </a:p>
          <a:p>
            <a:pPr marL="114300" lvl="0" indent="0" algn="l" rtl="0">
              <a:lnSpc>
                <a:spcPct val="90000"/>
              </a:lnSpc>
              <a:spcBef>
                <a:spcPts val="1000"/>
              </a:spcBef>
              <a:spcAft>
                <a:spcPts val="0"/>
              </a:spcAft>
              <a:buSzPct val="81081"/>
              <a:buNone/>
            </a:pPr>
            <a:r>
              <a:rPr lang="en-IN" sz="2400" b="1"/>
              <a:t>Objective</a:t>
            </a:r>
            <a:r>
              <a:rPr lang="en-IN" sz="2400"/>
              <a:t>: Analyze the financial risks due to uncovered costs, focusing on how much each payer is covering versus how much remains uncovered across different diagnosis or reason codes.</a:t>
            </a:r>
            <a:endParaRPr/>
          </a:p>
          <a:p>
            <a:pPr marL="114300" lvl="0" indent="0" algn="l" rtl="0">
              <a:lnSpc>
                <a:spcPct val="90000"/>
              </a:lnSpc>
              <a:spcBef>
                <a:spcPts val="1000"/>
              </a:spcBef>
              <a:spcAft>
                <a:spcPts val="0"/>
              </a:spcAft>
              <a:buSzPct val="81081"/>
              <a:buNone/>
            </a:pPr>
            <a:r>
              <a:rPr lang="en-IN" sz="2400" b="1"/>
              <a:t>4. Procedure Cost Trends and Diagnosis Correlation</a:t>
            </a:r>
            <a:endParaRPr/>
          </a:p>
          <a:p>
            <a:pPr marL="114300" lvl="0" indent="0" algn="l" rtl="0">
              <a:lnSpc>
                <a:spcPct val="90000"/>
              </a:lnSpc>
              <a:spcBef>
                <a:spcPts val="1000"/>
              </a:spcBef>
              <a:spcAft>
                <a:spcPts val="0"/>
              </a:spcAft>
              <a:buSzPct val="81081"/>
              <a:buNone/>
            </a:pPr>
            <a:r>
              <a:rPr lang="en-IN" sz="2400" b="1"/>
              <a:t>Objective</a:t>
            </a:r>
            <a:r>
              <a:rPr lang="en-IN" sz="2400"/>
              <a:t>: Explore trends in the cost of procedures performed over time and their correlation with specific diagnosis codes or conditions.</a:t>
            </a:r>
            <a:endParaRPr/>
          </a:p>
          <a:p>
            <a:pPr marL="114300" lvl="0" indent="0" algn="l" rtl="0">
              <a:lnSpc>
                <a:spcPct val="90000"/>
              </a:lnSpc>
              <a:spcBef>
                <a:spcPts val="1000"/>
              </a:spcBef>
              <a:spcAft>
                <a:spcPts val="0"/>
              </a:spcAft>
              <a:buSzPct val="81081"/>
              <a:buNone/>
            </a:pPr>
            <a:r>
              <a:rPr lang="en-IN" sz="2400" b="1"/>
              <a:t>5. Geographical Analysis of Encounters by Organization and Cost</a:t>
            </a:r>
            <a:endParaRPr/>
          </a:p>
          <a:p>
            <a:pPr marL="114300" lvl="0" indent="0" algn="l" rtl="0">
              <a:lnSpc>
                <a:spcPct val="90000"/>
              </a:lnSpc>
              <a:spcBef>
                <a:spcPts val="1000"/>
              </a:spcBef>
              <a:spcAft>
                <a:spcPts val="0"/>
              </a:spcAft>
              <a:buSzPct val="81081"/>
              <a:buNone/>
            </a:pPr>
            <a:r>
              <a:rPr lang="en-IN" sz="2400" b="1"/>
              <a:t>Objective</a:t>
            </a:r>
            <a:r>
              <a:rPr lang="en-IN" sz="2400"/>
              <a:t>: Map healthcare encounters geographically to identify regions or organizations with high patient traffic and high average encounter costs.</a:t>
            </a:r>
            <a:endParaRPr/>
          </a:p>
          <a:p>
            <a:pPr marL="114300" lvl="0" indent="0" algn="l" rtl="0">
              <a:lnSpc>
                <a:spcPct val="90000"/>
              </a:lnSpc>
              <a:spcBef>
                <a:spcPts val="1000"/>
              </a:spcBef>
              <a:spcAft>
                <a:spcPts val="0"/>
              </a:spcAft>
              <a:buSzPct val="81081"/>
              <a:buNone/>
            </a:pPr>
            <a:endParaRPr sz="2400"/>
          </a:p>
          <a:p>
            <a:pPr marL="114300" lvl="0" indent="0" algn="l" rtl="0">
              <a:lnSpc>
                <a:spcPct val="90000"/>
              </a:lnSpc>
              <a:spcBef>
                <a:spcPts val="1000"/>
              </a:spcBef>
              <a:spcAft>
                <a:spcPts val="0"/>
              </a:spcAft>
              <a:buSzPct val="81081"/>
              <a:buNone/>
            </a:pPr>
            <a:endParaRPr sz="2400"/>
          </a:p>
          <a:p>
            <a:pPr marL="114300" lvl="0" indent="0" algn="l" rtl="0">
              <a:lnSpc>
                <a:spcPct val="90000"/>
              </a:lnSpc>
              <a:spcBef>
                <a:spcPts val="1000"/>
              </a:spcBef>
              <a:spcAft>
                <a:spcPts val="0"/>
              </a:spcAft>
              <a:buSzPct val="81081"/>
              <a:buNone/>
            </a:pPr>
            <a:endParaRPr sz="2400"/>
          </a:p>
          <a:p>
            <a:pPr marL="457200" lvl="0" indent="-228600" algn="l" rtl="0">
              <a:lnSpc>
                <a:spcPct val="90000"/>
              </a:lnSpc>
              <a:spcBef>
                <a:spcPts val="1000"/>
              </a:spcBef>
              <a:spcAft>
                <a:spcPts val="0"/>
              </a:spcAft>
              <a:buClr>
                <a:schemeClr val="dk1"/>
              </a:buClr>
              <a:buSzPct val="69498"/>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1175</Words>
  <Application>Microsoft Office PowerPoint</Application>
  <PresentationFormat>Widescreen</PresentationFormat>
  <Paragraphs>255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Black</vt:lpstr>
      <vt:lpstr>Calibri</vt:lpstr>
      <vt:lpstr>Algerian</vt:lpstr>
      <vt:lpstr>Bahnschrift Light</vt:lpstr>
      <vt:lpstr>Arial</vt:lpstr>
      <vt:lpstr>Arimo</vt:lpstr>
      <vt:lpstr>Office Theme</vt:lpstr>
      <vt:lpstr>PowerPoint Presentation</vt:lpstr>
      <vt:lpstr>PowerPoint Presentation</vt:lpstr>
      <vt:lpstr>PowerPoint Presentation</vt:lpstr>
      <vt:lpstr>Data Description</vt:lpstr>
      <vt:lpstr>PowerPoint Presentation</vt:lpstr>
      <vt:lpstr>PowerPoint Presentation</vt:lpstr>
      <vt:lpstr>Analysis to do in SQL</vt:lpstr>
      <vt:lpstr>Analysis to do in SQL</vt:lpstr>
      <vt:lpstr>Visualization Report in PowerBI/Tableau</vt:lpstr>
      <vt:lpstr>Instructions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admin</cp:lastModifiedBy>
  <cp:revision>2</cp:revision>
  <dcterms:created xsi:type="dcterms:W3CDTF">2022-11-21T05:42:27Z</dcterms:created>
  <dcterms:modified xsi:type="dcterms:W3CDTF">2025-03-09T12:30:26Z</dcterms:modified>
</cp:coreProperties>
</file>