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Wingdings 3" panose="05040102010807070707" pitchFamily="18" charset="2"/>
      <p:regular r:id="rId11"/>
    </p:embeddedFont>
    <p:embeddedFont>
      <p:font typeface="Arial Black" panose="020B0A04020102020204" pitchFamily="34" charset="0"/>
      <p:bold r:id="rId12"/>
    </p:embeddedFont>
    <p:embeddedFont>
      <p:font typeface="Calibri" panose="020F0502020204030204" pitchFamily="34" charset="0"/>
      <p:regular r:id="rId13"/>
      <p:bold r:id="rId14"/>
      <p:italic r:id="rId15"/>
      <p:boldItalic r:id="rId16"/>
    </p:embeddedFon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UtdfTXdBwkO7g9JVImj2Z4hxH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91267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397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2916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195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58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481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948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3868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33" name="Google Shape;2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888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0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0205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11380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8508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24036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584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153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622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385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868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383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371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485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8888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677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459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22630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ashishsom@learnbay.c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1524000" y="2571183"/>
            <a:ext cx="9144000" cy="938779"/>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rgbClr val="262626"/>
              </a:buClr>
              <a:buSzPct val="100000"/>
              <a:buFont typeface="Century Gothic"/>
              <a:buNone/>
            </a:pPr>
            <a:r>
              <a:rPr lang="en-US" dirty="0"/>
              <a:t/>
            </a:r>
            <a:br>
              <a:rPr lang="en-US" dirty="0"/>
            </a:br>
            <a:r>
              <a:rPr lang="en-US" dirty="0"/>
              <a:t>E-commerce Domain</a:t>
            </a:r>
            <a:br>
              <a:rPr lang="en-US" dirty="0"/>
            </a:br>
            <a:r>
              <a:rPr lang="en-US" dirty="0"/>
              <a:t>Analytics Case study </a:t>
            </a:r>
            <a:r>
              <a:rPr lang="en-US" dirty="0" smtClean="0"/>
              <a:t>project</a:t>
            </a:r>
            <a:br>
              <a:rPr lang="en-US" dirty="0" smtClean="0"/>
            </a:br>
            <a:r>
              <a:rPr lang="en-US" sz="2200" dirty="0" smtClean="0">
                <a:solidFill>
                  <a:srgbClr val="FF0000"/>
                </a:solidFill>
              </a:rPr>
              <a:t>22</a:t>
            </a:r>
            <a:r>
              <a:rPr lang="en-US" sz="2200" baseline="30000" dirty="0" smtClean="0">
                <a:solidFill>
                  <a:srgbClr val="FF0000"/>
                </a:solidFill>
              </a:rPr>
              <a:t>nd</a:t>
            </a:r>
            <a:r>
              <a:rPr lang="en-US" sz="2200" dirty="0" smtClean="0">
                <a:solidFill>
                  <a:srgbClr val="FF0000"/>
                </a:solidFill>
              </a:rPr>
              <a:t>-March 2025</a:t>
            </a:r>
            <a:endParaRPr sz="22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
          <p:cNvSpPr txBox="1">
            <a:spLocks noGrp="1"/>
          </p:cNvSpPr>
          <p:nvPr>
            <p:ph type="title"/>
          </p:nvPr>
        </p:nvSpPr>
        <p:spPr>
          <a:xfrm>
            <a:off x="937788" y="274591"/>
            <a:ext cx="10515600" cy="848039"/>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00B0F0"/>
              </a:buClr>
              <a:buSzPts val="3600"/>
              <a:buFont typeface="Century Gothic"/>
              <a:buNone/>
            </a:pPr>
            <a:r>
              <a:rPr lang="en-US">
                <a:solidFill>
                  <a:srgbClr val="00B0F0"/>
                </a:solidFill>
              </a:rPr>
              <a:t>About the Data Domain</a:t>
            </a:r>
            <a:endParaRPr>
              <a:solidFill>
                <a:srgbClr val="00B0F0"/>
              </a:solidFill>
            </a:endParaRPr>
          </a:p>
        </p:txBody>
      </p:sp>
      <p:sp>
        <p:nvSpPr>
          <p:cNvPr id="174" name="Google Shape;174;p2"/>
          <p:cNvSpPr txBox="1">
            <a:spLocks noGrp="1"/>
          </p:cNvSpPr>
          <p:nvPr>
            <p:ph idx="1"/>
          </p:nvPr>
        </p:nvSpPr>
        <p:spPr>
          <a:xfrm>
            <a:off x="680320" y="1122630"/>
            <a:ext cx="11179719" cy="4309449"/>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2400"/>
              <a:buNone/>
            </a:pPr>
            <a:r>
              <a:rPr lang="en-US" sz="2400"/>
              <a:t/>
            </a:r>
            <a:br>
              <a:rPr lang="en-US" sz="2400"/>
            </a:br>
            <a:r>
              <a:rPr lang="en-US" sz="2400"/>
              <a:t>In e-commerce, analytics is essential for informed decision-making and strategy optimization. By analyzing data from website traffic, customer interactions, and transactions, businesses gain insights into consumer behavior and market trends. Metrics like CLV, conversion rates, AOV, and product performance help personalize marketing, optimize pricing, and streamline inventory. SQL analytics techniques identify demand patterns, cross-selling opportunities, and seller performance, driving operational efficiency and sustainable growth in a competitive market.</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B0F0"/>
              </a:buClr>
              <a:buSzPts val="3600"/>
              <a:buFont typeface="Century Gothic"/>
              <a:buNone/>
            </a:pPr>
            <a:r>
              <a:rPr lang="en-US" b="1">
                <a:solidFill>
                  <a:srgbClr val="00B0F0"/>
                </a:solidFill>
              </a:rPr>
              <a:t>Database Structure</a:t>
            </a:r>
            <a:endParaRPr b="1">
              <a:solidFill>
                <a:srgbClr val="00B0F0"/>
              </a:solidFill>
            </a:endParaRPr>
          </a:p>
        </p:txBody>
      </p:sp>
      <p:sp>
        <p:nvSpPr>
          <p:cNvPr id="180" name="Google Shape;180;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indent="-285750">
              <a:spcBef>
                <a:spcPts val="0"/>
              </a:spcBef>
              <a:buFont typeface="Wingdings" panose="05000000000000000000" pitchFamily="2" charset="2"/>
              <a:buChar char="ü"/>
            </a:pPr>
            <a:r>
              <a:rPr lang="en-US" dirty="0"/>
              <a:t>Tables- 7 </a:t>
            </a:r>
            <a:r>
              <a:rPr lang="en-US" dirty="0" err="1"/>
              <a:t>nos</a:t>
            </a:r>
            <a:endParaRPr dirty="0"/>
          </a:p>
          <a:p>
            <a:pPr marL="285750" indent="-285750">
              <a:buFont typeface="Wingdings" panose="05000000000000000000" pitchFamily="2" charset="2"/>
              <a:buChar char="ü"/>
            </a:pPr>
            <a:r>
              <a:rPr lang="en-US" dirty="0"/>
              <a:t>(Orders, Products, Customers, Sellers, Reviews, </a:t>
            </a:r>
            <a:r>
              <a:rPr lang="en-US" dirty="0" err="1"/>
              <a:t>Orders_items</a:t>
            </a:r>
            <a:r>
              <a:rPr lang="en-US" dirty="0"/>
              <a:t>, Payments)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1727563" y="291447"/>
            <a:ext cx="9739820" cy="76692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00B0F0"/>
              </a:buClr>
              <a:buSzPts val="3600"/>
              <a:buFont typeface="Century Gothic"/>
              <a:buNone/>
            </a:pPr>
            <a:r>
              <a:rPr lang="en-US" b="1" dirty="0">
                <a:solidFill>
                  <a:srgbClr val="00B0F0"/>
                </a:solidFill>
              </a:rPr>
              <a:t>Entity Relationship Diagram</a:t>
            </a:r>
            <a:endParaRPr b="1" dirty="0">
              <a:solidFill>
                <a:srgbClr val="00B0F0"/>
              </a:solidFill>
            </a:endParaRPr>
          </a:p>
        </p:txBody>
      </p:sp>
      <p:grpSp>
        <p:nvGrpSpPr>
          <p:cNvPr id="8" name="Group 7"/>
          <p:cNvGrpSpPr/>
          <p:nvPr/>
        </p:nvGrpSpPr>
        <p:grpSpPr>
          <a:xfrm>
            <a:off x="1362456" y="1736084"/>
            <a:ext cx="9756647" cy="4993900"/>
            <a:chOff x="768096" y="1864100"/>
            <a:chExt cx="9756647" cy="4993900"/>
          </a:xfrm>
        </p:grpSpPr>
        <p:grpSp>
          <p:nvGrpSpPr>
            <p:cNvPr id="186" name="Google Shape;186;p4"/>
            <p:cNvGrpSpPr/>
            <p:nvPr/>
          </p:nvGrpSpPr>
          <p:grpSpPr>
            <a:xfrm>
              <a:off x="1341043" y="2307624"/>
              <a:ext cx="7426759" cy="4144888"/>
              <a:chOff x="0" y="0"/>
              <a:chExt cx="5848706" cy="5976893"/>
            </a:xfrm>
          </p:grpSpPr>
          <p:pic>
            <p:nvPicPr>
              <p:cNvPr id="187" name="Google Shape;187;p4"/>
              <p:cNvPicPr preferRelativeResize="0"/>
              <p:nvPr/>
            </p:nvPicPr>
            <p:blipFill rotWithShape="1">
              <a:blip r:embed="rId3">
                <a:alphaModFix/>
              </a:blip>
              <a:srcRect/>
              <a:stretch/>
            </p:blipFill>
            <p:spPr>
              <a:xfrm flipH="1">
                <a:off x="2315910" y="2281728"/>
                <a:ext cx="781050" cy="781050"/>
              </a:xfrm>
              <a:prstGeom prst="rect">
                <a:avLst/>
              </a:prstGeom>
              <a:noFill/>
              <a:ln>
                <a:noFill/>
              </a:ln>
            </p:spPr>
          </p:pic>
          <p:pic>
            <p:nvPicPr>
              <p:cNvPr id="188" name="Google Shape;188;p4"/>
              <p:cNvPicPr preferRelativeResize="0"/>
              <p:nvPr/>
            </p:nvPicPr>
            <p:blipFill rotWithShape="1">
              <a:blip r:embed="rId3">
                <a:alphaModFix/>
              </a:blip>
              <a:srcRect/>
              <a:stretch/>
            </p:blipFill>
            <p:spPr>
              <a:xfrm flipH="1">
                <a:off x="2256090" y="5195843"/>
                <a:ext cx="781050" cy="781050"/>
              </a:xfrm>
              <a:prstGeom prst="rect">
                <a:avLst/>
              </a:prstGeom>
              <a:noFill/>
              <a:ln>
                <a:noFill/>
              </a:ln>
            </p:spPr>
          </p:pic>
          <p:pic>
            <p:nvPicPr>
              <p:cNvPr id="189" name="Google Shape;189;p4"/>
              <p:cNvPicPr preferRelativeResize="0"/>
              <p:nvPr/>
            </p:nvPicPr>
            <p:blipFill rotWithShape="1">
              <a:blip r:embed="rId3">
                <a:alphaModFix/>
              </a:blip>
              <a:srcRect/>
              <a:stretch/>
            </p:blipFill>
            <p:spPr>
              <a:xfrm flipH="1">
                <a:off x="0" y="2324457"/>
                <a:ext cx="781050" cy="781050"/>
              </a:xfrm>
              <a:prstGeom prst="rect">
                <a:avLst/>
              </a:prstGeom>
              <a:noFill/>
              <a:ln>
                <a:noFill/>
              </a:ln>
            </p:spPr>
          </p:pic>
          <p:pic>
            <p:nvPicPr>
              <p:cNvPr id="190" name="Google Shape;190;p4"/>
              <p:cNvPicPr preferRelativeResize="0"/>
              <p:nvPr/>
            </p:nvPicPr>
            <p:blipFill rotWithShape="1">
              <a:blip r:embed="rId3">
                <a:alphaModFix/>
              </a:blip>
              <a:srcRect/>
              <a:stretch/>
            </p:blipFill>
            <p:spPr>
              <a:xfrm flipH="1">
                <a:off x="5067656" y="2418460"/>
                <a:ext cx="781050" cy="781050"/>
              </a:xfrm>
              <a:prstGeom prst="rect">
                <a:avLst/>
              </a:prstGeom>
              <a:noFill/>
              <a:ln>
                <a:noFill/>
              </a:ln>
            </p:spPr>
          </p:pic>
          <p:pic>
            <p:nvPicPr>
              <p:cNvPr id="191" name="Google Shape;191;p4"/>
              <p:cNvPicPr preferRelativeResize="0"/>
              <p:nvPr/>
            </p:nvPicPr>
            <p:blipFill rotWithShape="1">
              <a:blip r:embed="rId3">
                <a:alphaModFix/>
              </a:blip>
              <a:srcRect/>
              <a:stretch/>
            </p:blipFill>
            <p:spPr>
              <a:xfrm flipH="1">
                <a:off x="5067656" y="0"/>
                <a:ext cx="781050" cy="781050"/>
              </a:xfrm>
              <a:prstGeom prst="rect">
                <a:avLst/>
              </a:prstGeom>
              <a:noFill/>
              <a:ln>
                <a:noFill/>
              </a:ln>
            </p:spPr>
          </p:pic>
          <p:pic>
            <p:nvPicPr>
              <p:cNvPr id="192" name="Google Shape;192;p4"/>
              <p:cNvPicPr preferRelativeResize="0"/>
              <p:nvPr/>
            </p:nvPicPr>
            <p:blipFill rotWithShape="1">
              <a:blip r:embed="rId3">
                <a:alphaModFix/>
              </a:blip>
              <a:srcRect/>
              <a:stretch/>
            </p:blipFill>
            <p:spPr>
              <a:xfrm flipH="1">
                <a:off x="2358639" y="0"/>
                <a:ext cx="781050" cy="781050"/>
              </a:xfrm>
              <a:prstGeom prst="rect">
                <a:avLst/>
              </a:prstGeom>
              <a:noFill/>
              <a:ln>
                <a:noFill/>
              </a:ln>
            </p:spPr>
          </p:pic>
          <p:pic>
            <p:nvPicPr>
              <p:cNvPr id="193" name="Google Shape;193;p4"/>
              <p:cNvPicPr preferRelativeResize="0"/>
              <p:nvPr/>
            </p:nvPicPr>
            <p:blipFill rotWithShape="1">
              <a:blip r:embed="rId3">
                <a:alphaModFix/>
              </a:blip>
              <a:srcRect/>
              <a:stretch/>
            </p:blipFill>
            <p:spPr>
              <a:xfrm flipH="1">
                <a:off x="5016381" y="4127619"/>
                <a:ext cx="781050" cy="781050"/>
              </a:xfrm>
              <a:prstGeom prst="rect">
                <a:avLst/>
              </a:prstGeom>
              <a:noFill/>
              <a:ln>
                <a:noFill/>
              </a:ln>
            </p:spPr>
          </p:pic>
        </p:grpSp>
        <p:sp>
          <p:nvSpPr>
            <p:cNvPr id="194" name="Google Shape;194;p4"/>
            <p:cNvSpPr txBox="1"/>
            <p:nvPr/>
          </p:nvSpPr>
          <p:spPr>
            <a:xfrm>
              <a:off x="3666744" y="4572984"/>
              <a:ext cx="192834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entury Gothic"/>
                  <a:ea typeface="Century Gothic"/>
                  <a:cs typeface="Century Gothic"/>
                  <a:sym typeface="Century Gothic"/>
                </a:rPr>
                <a:t>Orders_table</a:t>
              </a:r>
              <a:endParaRPr sz="1800" b="0" i="0" u="none" strike="noStrike" cap="none" dirty="0">
                <a:solidFill>
                  <a:schemeClr val="dk1"/>
                </a:solidFill>
                <a:latin typeface="Century Gothic"/>
                <a:ea typeface="Century Gothic"/>
                <a:cs typeface="Century Gothic"/>
                <a:sym typeface="Century Gothic"/>
              </a:endParaRPr>
            </a:p>
          </p:txBody>
        </p:sp>
        <p:sp>
          <p:nvSpPr>
            <p:cNvPr id="195" name="Google Shape;195;p4"/>
            <p:cNvSpPr txBox="1"/>
            <p:nvPr/>
          </p:nvSpPr>
          <p:spPr>
            <a:xfrm>
              <a:off x="3534575" y="6488668"/>
              <a:ext cx="23406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entury Gothic"/>
                  <a:ea typeface="Century Gothic"/>
                  <a:cs typeface="Century Gothic"/>
                  <a:sym typeface="Century Gothic"/>
                </a:rPr>
                <a:t>Customers_table</a:t>
              </a:r>
              <a:endParaRPr sz="1800" b="0" i="0" u="none" strike="noStrike" cap="none" dirty="0">
                <a:solidFill>
                  <a:schemeClr val="dk1"/>
                </a:solidFill>
                <a:latin typeface="Century Gothic"/>
                <a:ea typeface="Century Gothic"/>
                <a:cs typeface="Century Gothic"/>
                <a:sym typeface="Century Gothic"/>
              </a:endParaRPr>
            </a:p>
          </p:txBody>
        </p:sp>
        <p:sp>
          <p:nvSpPr>
            <p:cNvPr id="196" name="Google Shape;196;p4"/>
            <p:cNvSpPr txBox="1"/>
            <p:nvPr/>
          </p:nvSpPr>
          <p:spPr>
            <a:xfrm>
              <a:off x="7442751" y="6083180"/>
              <a:ext cx="189093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entury Gothic"/>
                  <a:ea typeface="Century Gothic"/>
                  <a:cs typeface="Century Gothic"/>
                  <a:sym typeface="Century Gothic"/>
                </a:rPr>
                <a:t>sellers_table</a:t>
              </a:r>
              <a:endParaRPr sz="1800" b="0" i="0" u="none" strike="noStrike" cap="none" dirty="0">
                <a:solidFill>
                  <a:schemeClr val="dk1"/>
                </a:solidFill>
                <a:latin typeface="Century Gothic"/>
                <a:ea typeface="Century Gothic"/>
                <a:cs typeface="Century Gothic"/>
                <a:sym typeface="Century Gothic"/>
              </a:endParaRPr>
            </a:p>
          </p:txBody>
        </p:sp>
        <p:sp>
          <p:nvSpPr>
            <p:cNvPr id="197" name="Google Shape;197;p4"/>
            <p:cNvSpPr txBox="1"/>
            <p:nvPr/>
          </p:nvSpPr>
          <p:spPr>
            <a:xfrm>
              <a:off x="8748564" y="3992423"/>
              <a:ext cx="17761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entury Gothic"/>
                  <a:ea typeface="Century Gothic"/>
                  <a:cs typeface="Century Gothic"/>
                  <a:sym typeface="Century Gothic"/>
                </a:rPr>
                <a:t>Items_table</a:t>
              </a:r>
              <a:endParaRPr sz="1800" b="0" i="0" u="none" strike="noStrike" cap="none" dirty="0">
                <a:solidFill>
                  <a:schemeClr val="dk1"/>
                </a:solidFill>
                <a:latin typeface="Century Gothic"/>
                <a:ea typeface="Century Gothic"/>
                <a:cs typeface="Century Gothic"/>
                <a:sym typeface="Century Gothic"/>
              </a:endParaRPr>
            </a:p>
          </p:txBody>
        </p:sp>
        <p:sp>
          <p:nvSpPr>
            <p:cNvPr id="198" name="Google Shape;198;p4"/>
            <p:cNvSpPr txBox="1"/>
            <p:nvPr/>
          </p:nvSpPr>
          <p:spPr>
            <a:xfrm>
              <a:off x="7104889" y="1864100"/>
              <a:ext cx="20458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entury Gothic"/>
                  <a:ea typeface="Century Gothic"/>
                  <a:cs typeface="Century Gothic"/>
                  <a:sym typeface="Century Gothic"/>
                </a:rPr>
                <a:t>Products_table</a:t>
              </a:r>
              <a:endParaRPr sz="1800" b="0" i="0" u="none" strike="noStrike" cap="none" dirty="0">
                <a:solidFill>
                  <a:schemeClr val="dk1"/>
                </a:solidFill>
                <a:latin typeface="Century Gothic"/>
                <a:ea typeface="Century Gothic"/>
                <a:cs typeface="Century Gothic"/>
                <a:sym typeface="Century Gothic"/>
              </a:endParaRPr>
            </a:p>
          </p:txBody>
        </p:sp>
        <p:sp>
          <p:nvSpPr>
            <p:cNvPr id="199" name="Google Shape;199;p4"/>
            <p:cNvSpPr txBox="1"/>
            <p:nvPr/>
          </p:nvSpPr>
          <p:spPr>
            <a:xfrm>
              <a:off x="3666744" y="1952018"/>
              <a:ext cx="22085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entury Gothic"/>
                  <a:ea typeface="Century Gothic"/>
                  <a:cs typeface="Century Gothic"/>
                  <a:sym typeface="Century Gothic"/>
                </a:rPr>
                <a:t>Payments_table</a:t>
              </a:r>
              <a:endParaRPr sz="1800" b="0" i="0" u="none" strike="noStrike" cap="none" dirty="0">
                <a:solidFill>
                  <a:schemeClr val="dk1"/>
                </a:solidFill>
                <a:latin typeface="Century Gothic"/>
                <a:ea typeface="Century Gothic"/>
                <a:cs typeface="Century Gothic"/>
                <a:sym typeface="Century Gothic"/>
              </a:endParaRPr>
            </a:p>
          </p:txBody>
        </p:sp>
        <p:sp>
          <p:nvSpPr>
            <p:cNvPr id="200" name="Google Shape;200;p4"/>
            <p:cNvSpPr txBox="1"/>
            <p:nvPr/>
          </p:nvSpPr>
          <p:spPr>
            <a:xfrm>
              <a:off x="768096" y="3530836"/>
              <a:ext cx="191618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reviews_table</a:t>
              </a:r>
              <a:endParaRPr sz="1800" b="0" i="0" u="none" strike="noStrike" cap="none">
                <a:solidFill>
                  <a:schemeClr val="dk1"/>
                </a:solidFill>
                <a:latin typeface="Century Gothic"/>
                <a:ea typeface="Century Gothic"/>
                <a:cs typeface="Century Gothic"/>
                <a:sym typeface="Century Gothic"/>
              </a:endParaRPr>
            </a:p>
          </p:txBody>
        </p:sp>
        <p:cxnSp>
          <p:nvCxnSpPr>
            <p:cNvPr id="201" name="Google Shape;201;p4"/>
            <p:cNvCxnSpPr>
              <a:stCxn id="192" idx="2"/>
            </p:cNvCxnSpPr>
            <p:nvPr/>
          </p:nvCxnSpPr>
          <p:spPr>
            <a:xfrm flipH="1">
              <a:off x="4777665" y="2849271"/>
              <a:ext cx="54300" cy="1070400"/>
            </a:xfrm>
            <a:prstGeom prst="straightConnector1">
              <a:avLst/>
            </a:prstGeom>
            <a:noFill/>
            <a:ln w="9525" cap="rnd" cmpd="sng">
              <a:solidFill>
                <a:srgbClr val="9D2D0F"/>
              </a:solidFill>
              <a:prstDash val="solid"/>
              <a:round/>
              <a:headEnd type="none" w="sm" len="sm"/>
              <a:tailEnd type="none" w="sm" len="sm"/>
            </a:ln>
          </p:spPr>
        </p:cxnSp>
        <p:cxnSp>
          <p:nvCxnSpPr>
            <p:cNvPr id="202" name="Google Shape;202;p4"/>
            <p:cNvCxnSpPr>
              <a:stCxn id="187" idx="2"/>
              <a:endCxn id="188" idx="0"/>
            </p:cNvCxnSpPr>
            <p:nvPr/>
          </p:nvCxnSpPr>
          <p:spPr>
            <a:xfrm flipH="1">
              <a:off x="4701747" y="4431616"/>
              <a:ext cx="75960" cy="1479249"/>
            </a:xfrm>
            <a:prstGeom prst="straightConnector1">
              <a:avLst/>
            </a:prstGeom>
            <a:noFill/>
            <a:ln w="9525" cap="rnd" cmpd="sng">
              <a:solidFill>
                <a:srgbClr val="9D2D0F"/>
              </a:solidFill>
              <a:prstDash val="solid"/>
              <a:round/>
              <a:headEnd type="none" w="sm" len="sm"/>
              <a:tailEnd type="none" w="sm" len="sm"/>
            </a:ln>
          </p:spPr>
        </p:cxnSp>
        <p:cxnSp>
          <p:nvCxnSpPr>
            <p:cNvPr id="203" name="Google Shape;203;p4"/>
            <p:cNvCxnSpPr/>
            <p:nvPr/>
          </p:nvCxnSpPr>
          <p:spPr>
            <a:xfrm flipH="1">
              <a:off x="8233683" y="4425120"/>
              <a:ext cx="27129" cy="744947"/>
            </a:xfrm>
            <a:prstGeom prst="straightConnector1">
              <a:avLst/>
            </a:prstGeom>
            <a:noFill/>
            <a:ln w="9525" cap="rnd" cmpd="sng">
              <a:solidFill>
                <a:srgbClr val="9D2D0F"/>
              </a:solidFill>
              <a:prstDash val="solid"/>
              <a:round/>
              <a:headEnd type="none" w="sm" len="sm"/>
              <a:tailEnd type="none" w="sm" len="sm"/>
            </a:ln>
          </p:spPr>
        </p:cxnSp>
        <p:cxnSp>
          <p:nvCxnSpPr>
            <p:cNvPr id="204" name="Google Shape;204;p4"/>
            <p:cNvCxnSpPr>
              <a:endCxn id="190" idx="0"/>
            </p:cNvCxnSpPr>
            <p:nvPr/>
          </p:nvCxnSpPr>
          <p:spPr>
            <a:xfrm flipH="1">
              <a:off x="8271908" y="2761740"/>
              <a:ext cx="16033" cy="1223051"/>
            </a:xfrm>
            <a:prstGeom prst="straightConnector1">
              <a:avLst/>
            </a:prstGeom>
            <a:noFill/>
            <a:ln w="9525" cap="rnd" cmpd="sng">
              <a:solidFill>
                <a:srgbClr val="9D2D0F"/>
              </a:solidFill>
              <a:prstDash val="solid"/>
              <a:round/>
              <a:headEnd type="none" w="sm" len="sm"/>
              <a:tailEnd type="none" w="sm" len="sm"/>
            </a:ln>
          </p:spPr>
        </p:cxnSp>
        <p:cxnSp>
          <p:nvCxnSpPr>
            <p:cNvPr id="205" name="Google Shape;205;p4"/>
            <p:cNvCxnSpPr>
              <a:stCxn id="187" idx="3"/>
              <a:endCxn id="189" idx="1"/>
            </p:cNvCxnSpPr>
            <p:nvPr/>
          </p:nvCxnSpPr>
          <p:spPr>
            <a:xfrm flipH="1">
              <a:off x="2332830" y="4160793"/>
              <a:ext cx="1948984" cy="29632"/>
            </a:xfrm>
            <a:prstGeom prst="straightConnector1">
              <a:avLst/>
            </a:prstGeom>
            <a:noFill/>
            <a:ln w="9525" cap="rnd" cmpd="sng">
              <a:solidFill>
                <a:srgbClr val="9D2D0F"/>
              </a:solidFill>
              <a:prstDash val="solid"/>
              <a:round/>
              <a:headEnd type="none" w="sm" len="sm"/>
              <a:tailEnd type="none" w="sm" len="sm"/>
            </a:ln>
          </p:spPr>
        </p:cxnSp>
        <p:cxnSp>
          <p:nvCxnSpPr>
            <p:cNvPr id="206" name="Google Shape;206;p4"/>
            <p:cNvCxnSpPr>
              <a:stCxn id="190" idx="3"/>
            </p:cNvCxnSpPr>
            <p:nvPr/>
          </p:nvCxnSpPr>
          <p:spPr>
            <a:xfrm flipH="1" flipV="1">
              <a:off x="5273601" y="4255614"/>
              <a:ext cx="2502414" cy="1"/>
            </a:xfrm>
            <a:prstGeom prst="straightConnector1">
              <a:avLst/>
            </a:prstGeom>
            <a:noFill/>
            <a:ln w="9525" cap="rnd" cmpd="sng">
              <a:solidFill>
                <a:srgbClr val="9D2D0F"/>
              </a:solidFill>
              <a:prstDash val="solid"/>
              <a:round/>
              <a:headEnd type="none" w="sm" len="sm"/>
              <a:tailEnd type="none" w="sm" len="sm"/>
            </a:ln>
          </p:spPr>
        </p:cxnSp>
        <p:sp>
          <p:nvSpPr>
            <p:cNvPr id="207" name="Google Shape;207;p4"/>
            <p:cNvSpPr txBox="1"/>
            <p:nvPr/>
          </p:nvSpPr>
          <p:spPr>
            <a:xfrm rot="-5400000">
              <a:off x="4201449" y="5219795"/>
              <a:ext cx="96212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entury Gothic"/>
                  <a:ea typeface="Century Gothic"/>
                  <a:cs typeface="Century Gothic"/>
                  <a:sym typeface="Century Gothic"/>
                </a:rPr>
                <a:t>Customer_i</a:t>
              </a:r>
              <a:r>
                <a:rPr lang="en-US" sz="1800" b="0" i="0" u="none" strike="noStrike" cap="none">
                  <a:solidFill>
                    <a:schemeClr val="dk1"/>
                  </a:solidFill>
                  <a:latin typeface="Century Gothic"/>
                  <a:ea typeface="Century Gothic"/>
                  <a:cs typeface="Century Gothic"/>
                  <a:sym typeface="Century Gothic"/>
                </a:rPr>
                <a:t>d</a:t>
              </a:r>
              <a:endParaRPr sz="1800" b="0" i="0" u="none" strike="noStrike" cap="none">
                <a:solidFill>
                  <a:schemeClr val="dk1"/>
                </a:solidFill>
                <a:latin typeface="Century Gothic"/>
                <a:ea typeface="Century Gothic"/>
                <a:cs typeface="Century Gothic"/>
                <a:sym typeface="Century Gothic"/>
              </a:endParaRPr>
            </a:p>
          </p:txBody>
        </p:sp>
        <p:sp>
          <p:nvSpPr>
            <p:cNvPr id="208" name="Google Shape;208;p4"/>
            <p:cNvSpPr txBox="1"/>
            <p:nvPr/>
          </p:nvSpPr>
          <p:spPr>
            <a:xfrm rot="-5400000">
              <a:off x="7982773" y="4729129"/>
              <a:ext cx="736099"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err="1">
                  <a:solidFill>
                    <a:schemeClr val="dk1"/>
                  </a:solidFill>
                  <a:latin typeface="Century Gothic"/>
                  <a:ea typeface="Century Gothic"/>
                  <a:cs typeface="Century Gothic"/>
                  <a:sym typeface="Century Gothic"/>
                </a:rPr>
                <a:t>Seller_id</a:t>
              </a:r>
              <a:endParaRPr sz="1100" b="0" i="0" u="none" strike="noStrike" cap="none" dirty="0">
                <a:solidFill>
                  <a:schemeClr val="dk1"/>
                </a:solidFill>
                <a:latin typeface="Century Gothic"/>
                <a:ea typeface="Century Gothic"/>
                <a:cs typeface="Century Gothic"/>
                <a:sym typeface="Century Gothic"/>
              </a:endParaRPr>
            </a:p>
          </p:txBody>
        </p:sp>
        <p:sp>
          <p:nvSpPr>
            <p:cNvPr id="209" name="Google Shape;209;p4"/>
            <p:cNvSpPr txBox="1"/>
            <p:nvPr/>
          </p:nvSpPr>
          <p:spPr>
            <a:xfrm rot="-162601">
              <a:off x="2753471" y="3769362"/>
              <a:ext cx="736099"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entury Gothic"/>
                  <a:ea typeface="Century Gothic"/>
                  <a:cs typeface="Century Gothic"/>
                  <a:sym typeface="Century Gothic"/>
                </a:rPr>
                <a:t>Order_id</a:t>
              </a:r>
              <a:endParaRPr sz="1100" b="0" i="0" u="none" strike="noStrike" cap="none">
                <a:solidFill>
                  <a:schemeClr val="dk1"/>
                </a:solidFill>
                <a:latin typeface="Century Gothic"/>
                <a:ea typeface="Century Gothic"/>
                <a:cs typeface="Century Gothic"/>
                <a:sym typeface="Century Gothic"/>
              </a:endParaRPr>
            </a:p>
          </p:txBody>
        </p:sp>
        <p:sp>
          <p:nvSpPr>
            <p:cNvPr id="210" name="Google Shape;210;p4"/>
            <p:cNvSpPr txBox="1"/>
            <p:nvPr/>
          </p:nvSpPr>
          <p:spPr>
            <a:xfrm rot="-5400000">
              <a:off x="7954446" y="3225446"/>
              <a:ext cx="86754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entury Gothic"/>
                  <a:ea typeface="Century Gothic"/>
                  <a:cs typeface="Century Gothic"/>
                  <a:sym typeface="Century Gothic"/>
                </a:rPr>
                <a:t>Product_id</a:t>
              </a:r>
              <a:endParaRPr sz="1100" b="0" i="0" u="none" strike="noStrike" cap="none">
                <a:solidFill>
                  <a:schemeClr val="dk1"/>
                </a:solidFill>
                <a:latin typeface="Century Gothic"/>
                <a:ea typeface="Century Gothic"/>
                <a:cs typeface="Century Gothic"/>
                <a:sym typeface="Century Gothic"/>
              </a:endParaRPr>
            </a:p>
          </p:txBody>
        </p:sp>
        <p:sp>
          <p:nvSpPr>
            <p:cNvPr id="211" name="Google Shape;211;p4"/>
            <p:cNvSpPr txBox="1"/>
            <p:nvPr/>
          </p:nvSpPr>
          <p:spPr>
            <a:xfrm rot="-5400000">
              <a:off x="4817179" y="3324242"/>
              <a:ext cx="736099"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entury Gothic"/>
                  <a:ea typeface="Century Gothic"/>
                  <a:cs typeface="Century Gothic"/>
                  <a:sym typeface="Century Gothic"/>
                </a:rPr>
                <a:t>Order_id</a:t>
              </a:r>
              <a:endParaRPr sz="1100" b="0" i="0" u="none" strike="noStrike" cap="none">
                <a:solidFill>
                  <a:schemeClr val="dk1"/>
                </a:solidFill>
                <a:latin typeface="Century Gothic"/>
                <a:ea typeface="Century Gothic"/>
                <a:cs typeface="Century Gothic"/>
                <a:sym typeface="Century Gothic"/>
              </a:endParaRPr>
            </a:p>
          </p:txBody>
        </p:sp>
        <p:sp>
          <p:nvSpPr>
            <p:cNvPr id="212" name="Google Shape;212;p4"/>
            <p:cNvSpPr txBox="1"/>
            <p:nvPr/>
          </p:nvSpPr>
          <p:spPr>
            <a:xfrm>
              <a:off x="6003113" y="4020199"/>
              <a:ext cx="878594"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err="1">
                  <a:solidFill>
                    <a:schemeClr val="dk1"/>
                  </a:solidFill>
                  <a:latin typeface="Century Gothic"/>
                  <a:ea typeface="Century Gothic"/>
                  <a:cs typeface="Century Gothic"/>
                  <a:sym typeface="Century Gothic"/>
                </a:rPr>
                <a:t>Order_id</a:t>
              </a:r>
              <a:endParaRPr sz="1100" b="0" i="0" u="none" strike="noStrike" cap="none" dirty="0">
                <a:solidFill>
                  <a:schemeClr val="dk1"/>
                </a:solidFill>
                <a:latin typeface="Century Gothic"/>
                <a:ea typeface="Century Gothic"/>
                <a:cs typeface="Century Gothic"/>
                <a:sym typeface="Century Gothic"/>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
          <p:cNvSpPr txBox="1">
            <a:spLocks noGrp="1"/>
          </p:cNvSpPr>
          <p:nvPr>
            <p:ph type="title"/>
          </p:nvPr>
        </p:nvSpPr>
        <p:spPr>
          <a:xfrm>
            <a:off x="838200" y="365125"/>
            <a:ext cx="10515600" cy="94762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00B0F0"/>
              </a:buClr>
              <a:buSzPts val="3600"/>
              <a:buFont typeface="Century Gothic"/>
              <a:buNone/>
            </a:pPr>
            <a:r>
              <a:rPr lang="en-US" b="1">
                <a:solidFill>
                  <a:srgbClr val="00B0F0"/>
                </a:solidFill>
              </a:rPr>
              <a:t>Analyses Queries</a:t>
            </a:r>
            <a:endParaRPr b="1">
              <a:solidFill>
                <a:srgbClr val="00B0F0"/>
              </a:solidFill>
            </a:endParaRPr>
          </a:p>
        </p:txBody>
      </p:sp>
      <p:sp>
        <p:nvSpPr>
          <p:cNvPr id="218" name="Google Shape;218;p5"/>
          <p:cNvSpPr txBox="1">
            <a:spLocks noGrp="1"/>
          </p:cNvSpPr>
          <p:nvPr>
            <p:ph idx="1"/>
          </p:nvPr>
        </p:nvSpPr>
        <p:spPr>
          <a:xfrm>
            <a:off x="1207008" y="1417320"/>
            <a:ext cx="10297604" cy="483717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Wingdings" panose="05000000000000000000" pitchFamily="2" charset="2"/>
              <a:buChar char="Ø"/>
            </a:pPr>
            <a:r>
              <a:rPr lang="en-US" dirty="0"/>
              <a:t>What is the cumulative revenue generated by the platform, and what trends can be observed in its evolution over time?</a:t>
            </a:r>
            <a:endParaRPr dirty="0"/>
          </a:p>
          <a:p>
            <a:pPr marL="342900" lvl="0" indent="-342900" algn="l" rtl="0">
              <a:lnSpc>
                <a:spcPct val="100000"/>
              </a:lnSpc>
              <a:spcBef>
                <a:spcPts val="1000"/>
              </a:spcBef>
              <a:spcAft>
                <a:spcPts val="0"/>
              </a:spcAft>
              <a:buSzPts val="1800"/>
              <a:buFont typeface="Wingdings" panose="05000000000000000000" pitchFamily="2" charset="2"/>
              <a:buChar char="Ø"/>
            </a:pPr>
            <a:r>
              <a:rPr lang="en-US" dirty="0"/>
              <a:t>Which product categories are the most favored on the platform, and how do their sales figures compare with each other?</a:t>
            </a:r>
            <a:endParaRPr dirty="0"/>
          </a:p>
          <a:p>
            <a:pPr marL="342900" lvl="0" indent="-342900" algn="l" rtl="0">
              <a:lnSpc>
                <a:spcPct val="100000"/>
              </a:lnSpc>
              <a:spcBef>
                <a:spcPts val="1000"/>
              </a:spcBef>
              <a:spcAft>
                <a:spcPts val="0"/>
              </a:spcAft>
              <a:buSzPts val="1800"/>
              <a:buFont typeface="Wingdings" panose="05000000000000000000" pitchFamily="2" charset="2"/>
              <a:buChar char="Ø"/>
            </a:pPr>
            <a:r>
              <a:rPr lang="en-US" dirty="0"/>
              <a:t>What is the mean order value (AOV) on the platform, and how does it differ across various product categories or payment methods?</a:t>
            </a:r>
            <a:endParaRPr dirty="0"/>
          </a:p>
          <a:p>
            <a:pPr marL="342900" lvl="0" indent="-342900" algn="l" rtl="0">
              <a:lnSpc>
                <a:spcPct val="100000"/>
              </a:lnSpc>
              <a:spcBef>
                <a:spcPts val="1000"/>
              </a:spcBef>
              <a:spcAft>
                <a:spcPts val="0"/>
              </a:spcAft>
              <a:buSzPts val="1800"/>
              <a:buFont typeface="Wingdings" panose="05000000000000000000" pitchFamily="2" charset="2"/>
              <a:buChar char="Ø"/>
            </a:pPr>
            <a:r>
              <a:rPr lang="en-US" dirty="0"/>
              <a:t>How many active sellers operate on the platform, and how does this count fluctuate over time?</a:t>
            </a:r>
            <a:endParaRPr dirty="0"/>
          </a:p>
          <a:p>
            <a:pPr marL="342900" lvl="0" indent="-342900" algn="l" rtl="0">
              <a:lnSpc>
                <a:spcPct val="100000"/>
              </a:lnSpc>
              <a:spcBef>
                <a:spcPts val="1000"/>
              </a:spcBef>
              <a:spcAft>
                <a:spcPts val="0"/>
              </a:spcAft>
              <a:buSzPts val="1800"/>
              <a:buFont typeface="Wingdings" panose="05000000000000000000" pitchFamily="2" charset="2"/>
              <a:buChar char="Ø"/>
            </a:pPr>
            <a:r>
              <a:rPr lang="en-US" dirty="0"/>
              <a:t>What is the breakdown of seller ratings on the platform, and how does this influence sales performance?</a:t>
            </a:r>
            <a:endParaRPr dirty="0"/>
          </a:p>
          <a:p>
            <a:pPr marL="342900" lvl="0" indent="-228600" algn="l" rtl="0">
              <a:lnSpc>
                <a:spcPct val="100000"/>
              </a:lnSpc>
              <a:spcBef>
                <a:spcPts val="100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6"/>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Continues..</a:t>
            </a:r>
            <a:endParaRPr/>
          </a:p>
        </p:txBody>
      </p:sp>
      <p:sp>
        <p:nvSpPr>
          <p:cNvPr id="224" name="Google Shape;224;p6"/>
          <p:cNvSpPr txBox="1">
            <a:spLocks noGrp="1"/>
          </p:cNvSpPr>
          <p:nvPr>
            <p:ph idx="1"/>
          </p:nvPr>
        </p:nvSpPr>
        <p:spPr>
          <a:xfrm>
            <a:off x="1609344" y="1905000"/>
            <a:ext cx="9895268" cy="400622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Wingdings" panose="05000000000000000000" pitchFamily="2" charset="2"/>
              <a:buChar char="Ø"/>
            </a:pPr>
            <a:r>
              <a:rPr lang="en-US" dirty="0"/>
              <a:t>How many customers have made repeat purchases on the platform, and what proportion of total sales do they represent?</a:t>
            </a:r>
            <a:endParaRPr dirty="0"/>
          </a:p>
          <a:p>
            <a:pPr marL="342900" lvl="0" indent="-342900" algn="l" rtl="0">
              <a:lnSpc>
                <a:spcPct val="100000"/>
              </a:lnSpc>
              <a:spcBef>
                <a:spcPts val="1000"/>
              </a:spcBef>
              <a:spcAft>
                <a:spcPts val="0"/>
              </a:spcAft>
              <a:buSzPts val="1800"/>
              <a:buFont typeface="Wingdings" panose="05000000000000000000" pitchFamily="2" charset="2"/>
              <a:buChar char="Ø"/>
            </a:pPr>
            <a:r>
              <a:rPr lang="en-US" dirty="0"/>
              <a:t>What is the </a:t>
            </a:r>
            <a:r>
              <a:rPr lang="en-US" dirty="0" smtClean="0"/>
              <a:t>mean(</a:t>
            </a:r>
            <a:r>
              <a:rPr lang="en-US" dirty="0" err="1" smtClean="0"/>
              <a:t>Avg</a:t>
            </a:r>
            <a:r>
              <a:rPr lang="en-US" dirty="0" smtClean="0"/>
              <a:t>) </a:t>
            </a:r>
            <a:r>
              <a:rPr lang="en-US" dirty="0"/>
              <a:t>customer rating for products available on the platform, and what influence does this have on sales performance?</a:t>
            </a:r>
            <a:endParaRPr dirty="0"/>
          </a:p>
          <a:p>
            <a:pPr marL="342900" lvl="0" indent="-342900" algn="l" rtl="0">
              <a:lnSpc>
                <a:spcPct val="100000"/>
              </a:lnSpc>
              <a:spcBef>
                <a:spcPts val="1000"/>
              </a:spcBef>
              <a:spcAft>
                <a:spcPts val="0"/>
              </a:spcAft>
              <a:buSzPts val="1800"/>
              <a:buFont typeface="Wingdings" panose="05000000000000000000" pitchFamily="2" charset="2"/>
              <a:buChar char="Ø"/>
            </a:pPr>
            <a:r>
              <a:rPr lang="en-US" dirty="0"/>
              <a:t>What is the average rate of order cancellations on the platform, and how does this impact the performance of sellers?</a:t>
            </a:r>
            <a:endParaRPr dirty="0"/>
          </a:p>
          <a:p>
            <a:pPr marL="342900" lvl="0" indent="-342900" algn="l" rtl="0">
              <a:lnSpc>
                <a:spcPct val="100000"/>
              </a:lnSpc>
              <a:spcBef>
                <a:spcPts val="1000"/>
              </a:spcBef>
              <a:spcAft>
                <a:spcPts val="0"/>
              </a:spcAft>
              <a:buSzPts val="1800"/>
              <a:buFont typeface="Wingdings" panose="05000000000000000000" pitchFamily="2" charset="2"/>
              <a:buChar char="Ø"/>
            </a:pPr>
            <a:r>
              <a:rPr lang="en-US" dirty="0"/>
              <a:t>What are the </a:t>
            </a:r>
            <a:r>
              <a:rPr lang="en-US" dirty="0" smtClean="0"/>
              <a:t>top 3-selling </a:t>
            </a:r>
            <a:r>
              <a:rPr lang="en-US" dirty="0"/>
              <a:t>products on the platform, and how have their sales trends evolved over time?</a:t>
            </a:r>
            <a:endParaRPr dirty="0"/>
          </a:p>
          <a:p>
            <a:pPr marL="342900" lvl="0" indent="-237172" algn="l" rtl="0">
              <a:lnSpc>
                <a:spcPct val="100000"/>
              </a:lnSpc>
              <a:spcBef>
                <a:spcPts val="1000"/>
              </a:spcBef>
              <a:spcAft>
                <a:spcPts val="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792225" y="512065"/>
            <a:ext cx="9210734" cy="981758"/>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00B0F0"/>
              </a:buClr>
              <a:buSzPct val="100000"/>
              <a:buFont typeface="Century Gothic"/>
              <a:buNone/>
            </a:pPr>
            <a:r>
              <a:rPr lang="en-US" sz="2800" b="1" dirty="0">
                <a:solidFill>
                  <a:srgbClr val="00B0F0"/>
                </a:solidFill>
              </a:rPr>
              <a:t>Build a reporting Dashboard for the Analysis</a:t>
            </a:r>
            <a:br>
              <a:rPr lang="en-US" sz="2800" b="1" dirty="0">
                <a:solidFill>
                  <a:srgbClr val="00B0F0"/>
                </a:solidFill>
              </a:rPr>
            </a:br>
            <a:r>
              <a:rPr lang="en-US" sz="2800" b="1" dirty="0">
                <a:solidFill>
                  <a:srgbClr val="00B0F0"/>
                </a:solidFill>
              </a:rPr>
              <a:t>in </a:t>
            </a:r>
            <a:r>
              <a:rPr lang="en-US" sz="2800" b="1" dirty="0" smtClean="0">
                <a:solidFill>
                  <a:srgbClr val="00B0F0"/>
                </a:solidFill>
              </a:rPr>
              <a:t>Power BI </a:t>
            </a:r>
            <a:r>
              <a:rPr lang="en-US" sz="2800" b="1" dirty="0">
                <a:solidFill>
                  <a:srgbClr val="00B0F0"/>
                </a:solidFill>
              </a:rPr>
              <a:t>or Tableau</a:t>
            </a:r>
            <a:endParaRPr sz="2800" b="1" dirty="0">
              <a:solidFill>
                <a:srgbClr val="00B0F0"/>
              </a:solidFill>
            </a:endParaRPr>
          </a:p>
        </p:txBody>
      </p:sp>
      <p:sp>
        <p:nvSpPr>
          <p:cNvPr id="230" name="Google Shape;230;p7"/>
          <p:cNvSpPr txBox="1">
            <a:spLocks noGrp="1"/>
          </p:cNvSpPr>
          <p:nvPr>
            <p:ph idx="1"/>
          </p:nvPr>
        </p:nvSpPr>
        <p:spPr>
          <a:xfrm>
            <a:off x="1956816" y="2115492"/>
            <a:ext cx="9049855" cy="359950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dirty="0"/>
              <a:t>Required in Reporting</a:t>
            </a:r>
            <a:endParaRPr dirty="0"/>
          </a:p>
          <a:p>
            <a:pPr marL="742950" lvl="1" indent="-285750" algn="l" rtl="0">
              <a:lnSpc>
                <a:spcPct val="100000"/>
              </a:lnSpc>
              <a:spcBef>
                <a:spcPts val="1000"/>
              </a:spcBef>
              <a:spcAft>
                <a:spcPts val="0"/>
              </a:spcAft>
              <a:buSzPts val="1600"/>
              <a:buFont typeface="Wingdings" panose="05000000000000000000" pitchFamily="2" charset="2"/>
              <a:buChar char="Ø"/>
            </a:pPr>
            <a:r>
              <a:rPr lang="en-US" dirty="0"/>
              <a:t>Use of Slicers to decompose the various level info</a:t>
            </a:r>
            <a:endParaRPr dirty="0"/>
          </a:p>
          <a:p>
            <a:pPr marL="742950" lvl="1" indent="-285750" algn="l" rtl="0">
              <a:lnSpc>
                <a:spcPct val="100000"/>
              </a:lnSpc>
              <a:spcBef>
                <a:spcPts val="1000"/>
              </a:spcBef>
              <a:spcAft>
                <a:spcPts val="0"/>
              </a:spcAft>
              <a:buSzPts val="1600"/>
              <a:buFont typeface="Wingdings" panose="05000000000000000000" pitchFamily="2" charset="2"/>
              <a:buChar char="Ø"/>
            </a:pPr>
            <a:r>
              <a:rPr lang="en-US" dirty="0"/>
              <a:t>You can create any 5 important insight visuals from the Analyses query</a:t>
            </a:r>
            <a:endParaRPr dirty="0"/>
          </a:p>
          <a:p>
            <a:pPr marL="742950" lvl="1" indent="-285750" algn="l" rtl="0">
              <a:lnSpc>
                <a:spcPct val="100000"/>
              </a:lnSpc>
              <a:spcBef>
                <a:spcPts val="1000"/>
              </a:spcBef>
              <a:spcAft>
                <a:spcPts val="0"/>
              </a:spcAft>
              <a:buSzPts val="1600"/>
              <a:buFont typeface="Wingdings" panose="05000000000000000000" pitchFamily="2" charset="2"/>
              <a:buChar char="Ø"/>
            </a:pPr>
            <a:r>
              <a:rPr lang="en-US" dirty="0"/>
              <a:t>Create at-least 5 KPIs </a:t>
            </a:r>
            <a:endParaRPr dirty="0"/>
          </a:p>
          <a:p>
            <a:pPr marL="742950" lvl="1" indent="-285750" algn="l" rtl="0">
              <a:lnSpc>
                <a:spcPct val="100000"/>
              </a:lnSpc>
              <a:spcBef>
                <a:spcPts val="1000"/>
              </a:spcBef>
              <a:spcAft>
                <a:spcPts val="0"/>
              </a:spcAft>
              <a:buSzPts val="1600"/>
              <a:buFont typeface="Wingdings" panose="05000000000000000000" pitchFamily="2" charset="2"/>
              <a:buChar char="Ø"/>
            </a:pPr>
            <a:r>
              <a:rPr lang="en-US" dirty="0"/>
              <a:t>Create annotations for each visuals in a text box(interpretation of your result)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8"/>
          <p:cNvSpPr txBox="1">
            <a:spLocks noGrp="1"/>
          </p:cNvSpPr>
          <p:nvPr>
            <p:ph type="title"/>
          </p:nvPr>
        </p:nvSpPr>
        <p:spPr>
          <a:xfrm>
            <a:off x="3860231" y="929532"/>
            <a:ext cx="4785862" cy="590891"/>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accent1"/>
              </a:buClr>
              <a:buSzPts val="5400"/>
              <a:buFont typeface="Arial Black"/>
              <a:buNone/>
            </a:pPr>
            <a:r>
              <a:rPr lang="en-US" cap="none">
                <a:solidFill>
                  <a:srgbClr val="00B0F0"/>
                </a:solidFill>
                <a:latin typeface="Arial Black"/>
                <a:ea typeface="Arial Black"/>
                <a:cs typeface="Arial Black"/>
                <a:sym typeface="Arial Black"/>
              </a:rPr>
              <a:t>Instructions</a:t>
            </a:r>
            <a:endParaRPr b="0" cap="none">
              <a:solidFill>
                <a:srgbClr val="00B0F0"/>
              </a:solidFill>
              <a:latin typeface="Arial Black"/>
              <a:ea typeface="Arial Black"/>
              <a:cs typeface="Arial Black"/>
              <a:sym typeface="Arial Black"/>
            </a:endParaRPr>
          </a:p>
        </p:txBody>
      </p:sp>
      <p:sp>
        <p:nvSpPr>
          <p:cNvPr id="236" name="Google Shape;236;p8"/>
          <p:cNvSpPr txBox="1">
            <a:spLocks noGrp="1"/>
          </p:cNvSpPr>
          <p:nvPr>
            <p:ph idx="1"/>
          </p:nvPr>
        </p:nvSpPr>
        <p:spPr>
          <a:xfrm>
            <a:off x="1819747" y="2133600"/>
            <a:ext cx="9684865" cy="3777622"/>
          </a:xfrm>
          <a:prstGeom prst="rect">
            <a:avLst/>
          </a:prstGeom>
          <a:noFill/>
          <a:ln>
            <a:noFill/>
          </a:ln>
        </p:spPr>
        <p:txBody>
          <a:bodyPr spcFirstLastPara="1" wrap="square" lIns="91425" tIns="45700" rIns="91425" bIns="45700" anchor="t" anchorCtr="0">
            <a:normAutofit/>
          </a:bodyPr>
          <a:lstStyle/>
          <a:p>
            <a:pPr marL="228600" lvl="0" indent="-64135" algn="l" rtl="0">
              <a:lnSpc>
                <a:spcPct val="90000"/>
              </a:lnSpc>
              <a:spcBef>
                <a:spcPts val="1000"/>
              </a:spcBef>
              <a:spcAft>
                <a:spcPts val="0"/>
              </a:spcAft>
              <a:buClr>
                <a:schemeClr val="dk1"/>
              </a:buClr>
              <a:buSzPts val="1800"/>
              <a:buNone/>
            </a:pPr>
            <a:endParaRPr dirty="0"/>
          </a:p>
          <a:p>
            <a:pPr marL="228600" lvl="0" indent="-64135" algn="l" rtl="0">
              <a:lnSpc>
                <a:spcPct val="90000"/>
              </a:lnSpc>
              <a:spcBef>
                <a:spcPts val="1000"/>
              </a:spcBef>
              <a:spcAft>
                <a:spcPts val="0"/>
              </a:spcAft>
              <a:buClr>
                <a:schemeClr val="dk1"/>
              </a:buClr>
              <a:buSzPts val="1800"/>
              <a:buNone/>
            </a:pPr>
            <a:endParaRPr dirty="0"/>
          </a:p>
        </p:txBody>
      </p:sp>
      <p:sp>
        <p:nvSpPr>
          <p:cNvPr id="2" name="Rectangle 1"/>
          <p:cNvSpPr/>
          <p:nvPr/>
        </p:nvSpPr>
        <p:spPr>
          <a:xfrm>
            <a:off x="1132359" y="1764792"/>
            <a:ext cx="10372253" cy="2675604"/>
          </a:xfrm>
          <a:prstGeom prst="rect">
            <a:avLst/>
          </a:prstGeom>
        </p:spPr>
        <p:txBody>
          <a:bodyPr wrap="square">
            <a:spAutoFit/>
          </a:bodyPr>
          <a:lstStyle/>
          <a:p>
            <a:pPr marL="228600" lvl="0" indent="-215265">
              <a:lnSpc>
                <a:spcPct val="90000"/>
              </a:lnSpc>
              <a:spcBef>
                <a:spcPts val="1000"/>
              </a:spcBef>
              <a:buClr>
                <a:schemeClr val="dk1"/>
              </a:buClr>
              <a:buSzPts val="2800"/>
              <a:buChar char="•"/>
            </a:pPr>
            <a:r>
              <a:rPr lang="en-US" sz="2800" dirty="0"/>
              <a:t>You have to submit the project with a the files mentioned below to sagar@lernbay.co.</a:t>
            </a:r>
          </a:p>
          <a:p>
            <a:pPr marL="228600" lvl="0" indent="-215265">
              <a:lnSpc>
                <a:spcPct val="90000"/>
              </a:lnSpc>
              <a:spcBef>
                <a:spcPts val="1000"/>
              </a:spcBef>
              <a:buClr>
                <a:schemeClr val="dk1"/>
              </a:buClr>
              <a:buSzPts val="2800"/>
              <a:buChar char="•"/>
            </a:pPr>
            <a:r>
              <a:rPr lang="en-US" sz="2800" dirty="0"/>
              <a:t>Kindly submit your ‘</a:t>
            </a:r>
            <a:r>
              <a:rPr lang="en-US" sz="2800" dirty="0" err="1"/>
              <a:t>XYZ.sql</a:t>
            </a:r>
            <a:r>
              <a:rPr lang="en-US" sz="2800" dirty="0"/>
              <a:t>’ file and ‘</a:t>
            </a:r>
            <a:r>
              <a:rPr lang="en-US" sz="2800" dirty="0" err="1"/>
              <a:t>XYZ.pbix</a:t>
            </a:r>
            <a:r>
              <a:rPr lang="en-US" sz="2800" dirty="0"/>
              <a:t>/tableau’ to sagar</a:t>
            </a:r>
            <a:r>
              <a:rPr lang="en-US" sz="2800" u="sng" dirty="0">
                <a:solidFill>
                  <a:schemeClr val="hlink"/>
                </a:solidFill>
                <a:hlinkClick r:id="rId3"/>
              </a:rPr>
              <a:t>@learnbay.co</a:t>
            </a:r>
            <a:r>
              <a:rPr lang="en-US" sz="2800" dirty="0"/>
              <a:t>.</a:t>
            </a:r>
          </a:p>
          <a:p>
            <a:pPr marL="228600" lvl="0" indent="-215265">
              <a:lnSpc>
                <a:spcPct val="90000"/>
              </a:lnSpc>
              <a:spcBef>
                <a:spcPts val="1000"/>
              </a:spcBef>
              <a:buClr>
                <a:schemeClr val="dk1"/>
              </a:buClr>
              <a:buSzPts val="2800"/>
              <a:buChar char="•"/>
            </a:pPr>
            <a:r>
              <a:rPr lang="en-US" sz="2800" dirty="0"/>
              <a:t>Annexure: for instructions , kindly refer Instructions.docx in the drive.</a:t>
            </a:r>
            <a:endParaRPr lang="en-US" sz="28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59</TotalTime>
  <Words>328</Words>
  <Application>Microsoft Office PowerPoint</Application>
  <PresentationFormat>Widescreen</PresentationFormat>
  <Paragraphs>41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Wingdings</vt:lpstr>
      <vt:lpstr>Wingdings 3</vt:lpstr>
      <vt:lpstr>Arial Black</vt:lpstr>
      <vt:lpstr>Calibri</vt:lpstr>
      <vt:lpstr>Century Gothic</vt:lpstr>
      <vt:lpstr>Wisp</vt:lpstr>
      <vt:lpstr> E-commerce Domain Analytics Case study project 22nd-March 2025</vt:lpstr>
      <vt:lpstr>About the Data Domain</vt:lpstr>
      <vt:lpstr>Database Structure</vt:lpstr>
      <vt:lpstr>Entity Relationship Diagram</vt:lpstr>
      <vt:lpstr>Analyses Queries</vt:lpstr>
      <vt:lpstr>Continues..</vt:lpstr>
      <vt:lpstr>Build a reporting Dashboard for the Analysis in Power BI or Tableau</vt:lpstr>
      <vt:lpstr>Instructions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E-commerce Domain Analytics Case study project</dc:title>
  <dc:creator>Crossignite.com</dc:creator>
  <cp:lastModifiedBy>admin</cp:lastModifiedBy>
  <cp:revision>5</cp:revision>
  <dcterms:created xsi:type="dcterms:W3CDTF">2024-05-11T04:01:46Z</dcterms:created>
  <dcterms:modified xsi:type="dcterms:W3CDTF">2025-03-22T15:45:13Z</dcterms:modified>
</cp:coreProperties>
</file>