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9" r:id="rId2"/>
    <p:sldId id="271" r:id="rId3"/>
    <p:sldId id="272" r:id="rId4"/>
    <p:sldId id="268" r:id="rId5"/>
    <p:sldId id="270" r:id="rId6"/>
    <p:sldId id="258" r:id="rId7"/>
    <p:sldId id="263" r:id="rId8"/>
    <p:sldId id="273" r:id="rId9"/>
    <p:sldId id="275" r:id="rId10"/>
    <p:sldId id="264" r:id="rId11"/>
    <p:sldId id="266" r:id="rId12"/>
    <p:sldId id="267" r:id="rId13"/>
  </p:sldIdLst>
  <p:sldSz cx="18288000" cy="10287000"/>
  <p:notesSz cx="6858000" cy="9144000"/>
  <p:embeddedFontLst>
    <p:embeddedFont>
      <p:font typeface="Bitter" panose="02000000000000000000" pitchFamily="2" charset="0"/>
      <p:regular r:id="rId15"/>
    </p:embeddedFont>
    <p:embeddedFont>
      <p:font typeface="Canva Sans" panose="020B0503030501040103" pitchFamily="34" charset="0"/>
      <p:regular r:id="rId16"/>
    </p:embeddedFont>
    <p:embeddedFont>
      <p:font typeface="Canva Sans Bold" panose="020B0803030501040103" pitchFamily="34" charset="0"/>
      <p:regular r:id="rId17"/>
    </p:embeddedFont>
    <p:embeddedFont>
      <p:font typeface="Open Sans" panose="02000000000000000000" pitchFamily="2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market.us/hearing-loss-statistics/?utm_source=chatgpt.com" TargetMode="External" /><Relationship Id="rId2" Type="http://schemas.openxmlformats.org/officeDocument/2006/relationships/hyperlink" Target="https://en.m.wikipedia.org/wiki/Deafness_in_India" TargetMode="External" /><Relationship Id="rId1" Type="http://schemas.openxmlformats.org/officeDocument/2006/relationships/slideLayout" Target="../slideLayouts/slideLayout7.xml" /><Relationship Id="rId4" Type="http://schemas.openxmlformats.org/officeDocument/2006/relationships/hyperlink" Target="https://nhm.gov.in/index1.php?lang=1&amp;level=2&amp;lid=606&amp;sublinkid=1051&amp;utm_source=chatgpt.com" TargetMode="Externa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 /><Relationship Id="rId3" Type="http://schemas.openxmlformats.org/officeDocument/2006/relationships/hyperlink" Target="https://gamma.app/?utm_source=made-with-gamma" TargetMode="External" /><Relationship Id="rId7" Type="http://schemas.openxmlformats.org/officeDocument/2006/relationships/image" Target="../media/image1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1.png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15227"/>
            <a:ext cx="1843980" cy="2026946"/>
          </a:xfrm>
          <a:custGeom>
            <a:avLst/>
            <a:gdLst/>
            <a:ahLst/>
            <a:cxnLst/>
            <a:rect l="l" t="t" r="r" b="b"/>
            <a:pathLst>
              <a:path w="1843980" h="2026946">
                <a:moveTo>
                  <a:pt x="0" y="0"/>
                </a:moveTo>
                <a:lnTo>
                  <a:pt x="1843980" y="0"/>
                </a:lnTo>
                <a:lnTo>
                  <a:pt x="1843980" y="2026946"/>
                </a:lnTo>
                <a:lnTo>
                  <a:pt x="0" y="2026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5" t="-12221" r="-475" b="-675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102542" y="15227"/>
            <a:ext cx="2041458" cy="1996492"/>
          </a:xfrm>
          <a:custGeom>
            <a:avLst/>
            <a:gdLst/>
            <a:ahLst/>
            <a:cxnLst/>
            <a:rect l="l" t="t" r="r" b="b"/>
            <a:pathLst>
              <a:path w="2041458" h="1996492">
                <a:moveTo>
                  <a:pt x="0" y="0"/>
                </a:moveTo>
                <a:lnTo>
                  <a:pt x="2041458" y="0"/>
                </a:lnTo>
                <a:lnTo>
                  <a:pt x="2041458" y="1996492"/>
                </a:lnTo>
                <a:lnTo>
                  <a:pt x="0" y="1996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004966" y="2438333"/>
            <a:ext cx="5941712" cy="767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06"/>
              </a:lnSpc>
            </a:pPr>
            <a:r>
              <a:rPr lang="en-US" sz="443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Idea To Startup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71441" y="3362828"/>
            <a:ext cx="2008761" cy="524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</a:pPr>
            <a:r>
              <a:rPr lang="en-US" sz="306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Workshop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36787" y="4353721"/>
            <a:ext cx="6278069" cy="1046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7"/>
              </a:lnSpc>
            </a:pPr>
            <a:r>
              <a:rPr lang="en-US" sz="301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Topic :- Sign Language Detection</a:t>
            </a:r>
          </a:p>
          <a:p>
            <a:pPr algn="ctr">
              <a:lnSpc>
                <a:spcPts val="4227"/>
              </a:lnSpc>
            </a:pPr>
            <a:r>
              <a:rPr lang="en-US" sz="301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Using Computer Vision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0642" y="5333379"/>
            <a:ext cx="4082917" cy="614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2"/>
              </a:lnSpc>
            </a:pPr>
            <a:r>
              <a:rPr lang="en-US" sz="359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 of students: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2719" y="6133037"/>
            <a:ext cx="3698762" cy="3125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1"/>
              </a:lnSpc>
            </a:pPr>
            <a:r>
              <a:rPr lang="en-US" sz="29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Sourav Bhongade </a:t>
            </a:r>
          </a:p>
          <a:p>
            <a:pPr algn="l">
              <a:lnSpc>
                <a:spcPts val="4141"/>
              </a:lnSpc>
            </a:pPr>
            <a:r>
              <a:rPr lang="en-US" sz="29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Prajyot Gongale </a:t>
            </a:r>
          </a:p>
          <a:p>
            <a:pPr algn="l">
              <a:lnSpc>
                <a:spcPts val="4141"/>
              </a:lnSpc>
            </a:pPr>
            <a:r>
              <a:rPr lang="en-US" sz="29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Dip Agade </a:t>
            </a:r>
          </a:p>
          <a:p>
            <a:pPr algn="l">
              <a:lnSpc>
                <a:spcPts val="4141"/>
              </a:lnSpc>
            </a:pPr>
            <a:r>
              <a:rPr lang="en-US" sz="29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Ankush Nivalkar</a:t>
            </a:r>
          </a:p>
          <a:p>
            <a:pPr algn="l">
              <a:lnSpc>
                <a:spcPts val="4141"/>
              </a:lnSpc>
            </a:pPr>
            <a:r>
              <a:rPr lang="en-US" sz="29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Sarvadnya Amrutkar</a:t>
            </a:r>
          </a:p>
          <a:p>
            <a:pPr algn="l">
              <a:lnSpc>
                <a:spcPts val="4141"/>
              </a:lnSpc>
            </a:pPr>
            <a:r>
              <a:rPr lang="en-US" sz="29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Kunal Borkar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63858" y="6142562"/>
            <a:ext cx="3360284" cy="98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8"/>
              </a:lnSpc>
            </a:pPr>
            <a:r>
              <a:rPr lang="en-US" sz="28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Under Guidance of</a:t>
            </a:r>
            <a:r>
              <a:rPr lang="en-US" sz="284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3988"/>
              </a:lnSpc>
            </a:pPr>
            <a:r>
              <a:rPr lang="en-US" sz="284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Akshay Jadhav 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866E2665-28D5-90C9-D79F-E4E35D54B002}"/>
              </a:ext>
            </a:extLst>
          </p:cNvPr>
          <p:cNvSpPr txBox="1"/>
          <p:nvPr/>
        </p:nvSpPr>
        <p:spPr>
          <a:xfrm>
            <a:off x="905119" y="6285437"/>
            <a:ext cx="3698762" cy="3125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1"/>
              </a:lnSpc>
            </a:pPr>
            <a:r>
              <a:rPr lang="en-US" sz="2958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Sourav</a:t>
            </a:r>
            <a:r>
              <a:rPr lang="en-US" sz="295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958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Bhongade</a:t>
            </a:r>
            <a:r>
              <a:rPr lang="en-US" sz="295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141"/>
              </a:lnSpc>
            </a:pPr>
            <a:r>
              <a:rPr lang="en-US" sz="2958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Prajyot</a:t>
            </a:r>
            <a:r>
              <a:rPr lang="en-US" sz="295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958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Gongale</a:t>
            </a:r>
            <a:r>
              <a:rPr lang="en-US" sz="295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141"/>
              </a:lnSpc>
            </a:pPr>
            <a:r>
              <a:rPr lang="en-US" sz="295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Dip Agade </a:t>
            </a:r>
          </a:p>
          <a:p>
            <a:pPr algn="l">
              <a:lnSpc>
                <a:spcPts val="4141"/>
              </a:lnSpc>
            </a:pPr>
            <a:r>
              <a:rPr lang="en-US" sz="2958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Ankush</a:t>
            </a:r>
            <a:r>
              <a:rPr lang="en-US" sz="295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958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Nivalkar</a:t>
            </a:r>
            <a:endParaRPr lang="en-US" sz="295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141"/>
              </a:lnSpc>
            </a:pPr>
            <a:r>
              <a:rPr lang="en-US" sz="2958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Sarvadnya</a:t>
            </a:r>
            <a:r>
              <a:rPr lang="en-US" sz="295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958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Amrutkar</a:t>
            </a:r>
            <a:endParaRPr lang="en-US" sz="295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141"/>
              </a:lnSpc>
            </a:pPr>
            <a:r>
              <a:rPr lang="en-US" sz="2958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Kunal</a:t>
            </a:r>
            <a:r>
              <a:rPr lang="en-US" sz="295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958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Borkar</a:t>
            </a:r>
            <a:endParaRPr lang="en-US" sz="295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DE0CBE-02FE-2903-D792-FA63ED957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322"/>
            <a:ext cx="18288000" cy="10458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552FD7-1155-9B46-3752-EFCC89CC8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271" y="7405689"/>
            <a:ext cx="8564443" cy="104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0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ABCB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8F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28875" y="966713"/>
            <a:ext cx="11742687" cy="885974"/>
            <a:chOff x="0" y="0"/>
            <a:chExt cx="15656917" cy="11812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56917" cy="1181298"/>
            </a:xfrm>
            <a:custGeom>
              <a:avLst/>
              <a:gdLst/>
              <a:ahLst/>
              <a:cxnLst/>
              <a:rect l="l" t="t" r="r" b="b"/>
              <a:pathLst>
                <a:path w="15656917" h="1181298">
                  <a:moveTo>
                    <a:pt x="0" y="0"/>
                  </a:moveTo>
                  <a:lnTo>
                    <a:pt x="15656917" y="0"/>
                  </a:lnTo>
                  <a:lnTo>
                    <a:pt x="15656917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15656917" cy="12003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spc="-167">
                  <a:solidFill>
                    <a:srgbClr val="2C3F42"/>
                  </a:solidFill>
                  <a:latin typeface="Bitter"/>
                  <a:ea typeface="Bitter"/>
                  <a:cs typeface="Bitter"/>
                  <a:sym typeface="Bitter"/>
                </a:rPr>
                <a:t>Challenges and Future Improvements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87475" y="2819400"/>
            <a:ext cx="2726680" cy="1643211"/>
            <a:chOff x="0" y="0"/>
            <a:chExt cx="3635573" cy="2190948"/>
          </a:xfrm>
        </p:grpSpPr>
        <p:sp>
          <p:nvSpPr>
            <p:cNvPr id="10" name="Freeform 10"/>
            <p:cNvSpPr/>
            <p:nvPr/>
          </p:nvSpPr>
          <p:spPr>
            <a:xfrm>
              <a:off x="6350" y="6350"/>
              <a:ext cx="3622802" cy="2178177"/>
            </a:xfrm>
            <a:custGeom>
              <a:avLst/>
              <a:gdLst/>
              <a:ahLst/>
              <a:cxnLst/>
              <a:rect l="l" t="t" r="r" b="b"/>
              <a:pathLst>
                <a:path w="3622802" h="2178177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3463671" y="0"/>
                  </a:lnTo>
                  <a:cubicBezTo>
                    <a:pt x="3551555" y="0"/>
                    <a:pt x="3622802" y="71120"/>
                    <a:pt x="3622802" y="158750"/>
                  </a:cubicBezTo>
                  <a:lnTo>
                    <a:pt x="3622802" y="2019427"/>
                  </a:lnTo>
                  <a:cubicBezTo>
                    <a:pt x="3622802" y="2107057"/>
                    <a:pt x="3551555" y="2178177"/>
                    <a:pt x="3463671" y="2178177"/>
                  </a:cubicBezTo>
                  <a:lnTo>
                    <a:pt x="159131" y="2178177"/>
                  </a:lnTo>
                  <a:cubicBezTo>
                    <a:pt x="71247" y="2178177"/>
                    <a:pt x="0" y="2107057"/>
                    <a:pt x="0" y="2019427"/>
                  </a:cubicBezTo>
                  <a:close/>
                </a:path>
              </a:pathLst>
            </a:custGeom>
            <a:solidFill>
              <a:srgbClr val="FCE2C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3635502" cy="2190877"/>
            </a:xfrm>
            <a:custGeom>
              <a:avLst/>
              <a:gdLst/>
              <a:ahLst/>
              <a:cxnLst/>
              <a:rect l="l" t="t" r="r" b="b"/>
              <a:pathLst>
                <a:path w="3635502" h="2190877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3470021" y="0"/>
                  </a:lnTo>
                  <a:lnTo>
                    <a:pt x="3470021" y="6350"/>
                  </a:lnTo>
                  <a:lnTo>
                    <a:pt x="3470021" y="0"/>
                  </a:lnTo>
                  <a:cubicBezTo>
                    <a:pt x="3561461" y="0"/>
                    <a:pt x="3635502" y="73914"/>
                    <a:pt x="3635502" y="165100"/>
                  </a:cubicBezTo>
                  <a:lnTo>
                    <a:pt x="3629152" y="165100"/>
                  </a:lnTo>
                  <a:lnTo>
                    <a:pt x="3635502" y="165100"/>
                  </a:lnTo>
                  <a:lnTo>
                    <a:pt x="3635502" y="2025777"/>
                  </a:lnTo>
                  <a:lnTo>
                    <a:pt x="3629152" y="2025777"/>
                  </a:lnTo>
                  <a:lnTo>
                    <a:pt x="3635502" y="2025777"/>
                  </a:lnTo>
                  <a:cubicBezTo>
                    <a:pt x="3635502" y="2116963"/>
                    <a:pt x="3561334" y="2190877"/>
                    <a:pt x="3470021" y="2190877"/>
                  </a:cubicBezTo>
                  <a:lnTo>
                    <a:pt x="3470021" y="2184527"/>
                  </a:lnTo>
                  <a:lnTo>
                    <a:pt x="3470021" y="2190877"/>
                  </a:lnTo>
                  <a:lnTo>
                    <a:pt x="165481" y="2190877"/>
                  </a:lnTo>
                  <a:lnTo>
                    <a:pt x="165481" y="2184527"/>
                  </a:lnTo>
                  <a:lnTo>
                    <a:pt x="165481" y="2190877"/>
                  </a:lnTo>
                  <a:cubicBezTo>
                    <a:pt x="74041" y="2190877"/>
                    <a:pt x="0" y="2116963"/>
                    <a:pt x="0" y="20257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25777"/>
                  </a:lnTo>
                  <a:lnTo>
                    <a:pt x="6350" y="2025777"/>
                  </a:lnTo>
                  <a:lnTo>
                    <a:pt x="12700" y="2025777"/>
                  </a:lnTo>
                  <a:cubicBezTo>
                    <a:pt x="12700" y="2109978"/>
                    <a:pt x="81153" y="2178177"/>
                    <a:pt x="165481" y="2178177"/>
                  </a:cubicBezTo>
                  <a:lnTo>
                    <a:pt x="3470021" y="2178177"/>
                  </a:lnTo>
                  <a:cubicBezTo>
                    <a:pt x="3554476" y="2178177"/>
                    <a:pt x="3622802" y="2109978"/>
                    <a:pt x="3622802" y="2025777"/>
                  </a:cubicBezTo>
                  <a:lnTo>
                    <a:pt x="3622802" y="165100"/>
                  </a:lnTo>
                  <a:cubicBezTo>
                    <a:pt x="3622802" y="80899"/>
                    <a:pt x="3554349" y="12700"/>
                    <a:pt x="3470021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2C8B5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285280" y="3357562"/>
            <a:ext cx="136475" cy="566886"/>
            <a:chOff x="0" y="0"/>
            <a:chExt cx="181967" cy="75584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1967" cy="755848"/>
            </a:xfrm>
            <a:custGeom>
              <a:avLst/>
              <a:gdLst/>
              <a:ahLst/>
              <a:cxnLst/>
              <a:rect l="l" t="t" r="r" b="b"/>
              <a:pathLst>
                <a:path w="181967" h="755848">
                  <a:moveTo>
                    <a:pt x="0" y="0"/>
                  </a:moveTo>
                  <a:lnTo>
                    <a:pt x="181967" y="0"/>
                  </a:lnTo>
                  <a:lnTo>
                    <a:pt x="181967" y="755848"/>
                  </a:lnTo>
                  <a:lnTo>
                    <a:pt x="0" y="7558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14300"/>
              <a:ext cx="181967" cy="8701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437"/>
                </a:lnSpc>
              </a:pPr>
              <a:r>
                <a:rPr lang="en-US" sz="2750" spc="-83">
                  <a:solidFill>
                    <a:srgbClr val="2B2E3C"/>
                  </a:solidFill>
                  <a:latin typeface="Bitter"/>
                  <a:ea typeface="Bitter"/>
                  <a:cs typeface="Bitter"/>
                  <a:sym typeface="Bitter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992910" y="3107680"/>
            <a:ext cx="3544044" cy="442912"/>
            <a:chOff x="0" y="0"/>
            <a:chExt cx="4725392" cy="5905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4725392" cy="6096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spc="-83">
                  <a:solidFill>
                    <a:srgbClr val="2B2E3C"/>
                  </a:solidFill>
                  <a:latin typeface="Bitter"/>
                  <a:ea typeface="Bitter"/>
                  <a:cs typeface="Bitter"/>
                  <a:sym typeface="Bitter"/>
                </a:rPr>
                <a:t>Data Variety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992910" y="3720704"/>
            <a:ext cx="9995296" cy="453629"/>
            <a:chOff x="0" y="0"/>
            <a:chExt cx="13327062" cy="60483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327062" cy="604838"/>
            </a:xfrm>
            <a:custGeom>
              <a:avLst/>
              <a:gdLst/>
              <a:ahLst/>
              <a:cxnLst/>
              <a:rect l="l" t="t" r="r" b="b"/>
              <a:pathLst>
                <a:path w="13327062" h="604838">
                  <a:moveTo>
                    <a:pt x="0" y="0"/>
                  </a:moveTo>
                  <a:lnTo>
                    <a:pt x="13327062" y="0"/>
                  </a:lnTo>
                  <a:lnTo>
                    <a:pt x="13327062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85725"/>
              <a:ext cx="13327062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2B2E3C"/>
                  </a:solidFill>
                  <a:latin typeface="Open Sans"/>
                  <a:ea typeface="Open Sans"/>
                  <a:cs typeface="Open Sans"/>
                  <a:sym typeface="Open Sans"/>
                </a:rPr>
                <a:t>Acquiring a large and diverse dataset encompassing all ASL signs is challenging.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851076" y="4438799"/>
            <a:ext cx="13303002" cy="19050"/>
            <a:chOff x="0" y="0"/>
            <a:chExt cx="17737337" cy="254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7737328" cy="25400"/>
            </a:xfrm>
            <a:custGeom>
              <a:avLst/>
              <a:gdLst/>
              <a:ahLst/>
              <a:cxnLst/>
              <a:rect l="l" t="t" r="r" b="b"/>
              <a:pathLst>
                <a:path w="17737328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7724628" y="0"/>
                  </a:lnTo>
                  <a:cubicBezTo>
                    <a:pt x="17731614" y="0"/>
                    <a:pt x="17737328" y="5715"/>
                    <a:pt x="17737328" y="12700"/>
                  </a:cubicBezTo>
                  <a:cubicBezTo>
                    <a:pt x="17737328" y="19685"/>
                    <a:pt x="17731614" y="25400"/>
                    <a:pt x="17724628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E2C8B5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987475" y="4594771"/>
            <a:ext cx="5443984" cy="2096840"/>
            <a:chOff x="0" y="0"/>
            <a:chExt cx="7258645" cy="2795787"/>
          </a:xfrm>
        </p:grpSpPr>
        <p:sp>
          <p:nvSpPr>
            <p:cNvPr id="24" name="Freeform 24"/>
            <p:cNvSpPr/>
            <p:nvPr/>
          </p:nvSpPr>
          <p:spPr>
            <a:xfrm>
              <a:off x="6350" y="6350"/>
              <a:ext cx="7245985" cy="2783078"/>
            </a:xfrm>
            <a:custGeom>
              <a:avLst/>
              <a:gdLst/>
              <a:ahLst/>
              <a:cxnLst/>
              <a:rect l="l" t="t" r="r" b="b"/>
              <a:pathLst>
                <a:path w="7245985" h="2783078">
                  <a:moveTo>
                    <a:pt x="0" y="158750"/>
                  </a:moveTo>
                  <a:cubicBezTo>
                    <a:pt x="0" y="71120"/>
                    <a:pt x="71247" y="0"/>
                    <a:pt x="159258" y="0"/>
                  </a:cubicBezTo>
                  <a:lnTo>
                    <a:pt x="7086727" y="0"/>
                  </a:lnTo>
                  <a:cubicBezTo>
                    <a:pt x="7174611" y="0"/>
                    <a:pt x="7245985" y="71120"/>
                    <a:pt x="7245985" y="158750"/>
                  </a:cubicBezTo>
                  <a:lnTo>
                    <a:pt x="7245985" y="2624328"/>
                  </a:lnTo>
                  <a:cubicBezTo>
                    <a:pt x="7245985" y="2711958"/>
                    <a:pt x="7174738" y="2783078"/>
                    <a:pt x="7086727" y="2783078"/>
                  </a:cubicBezTo>
                  <a:lnTo>
                    <a:pt x="159258" y="2783078"/>
                  </a:lnTo>
                  <a:cubicBezTo>
                    <a:pt x="71374" y="2783078"/>
                    <a:pt x="0" y="2711958"/>
                    <a:pt x="0" y="2624328"/>
                  </a:cubicBezTo>
                  <a:close/>
                </a:path>
              </a:pathLst>
            </a:custGeom>
            <a:solidFill>
              <a:srgbClr val="FCE2CF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7258685" cy="2795778"/>
            </a:xfrm>
            <a:custGeom>
              <a:avLst/>
              <a:gdLst/>
              <a:ahLst/>
              <a:cxnLst/>
              <a:rect l="l" t="t" r="r" b="b"/>
              <a:pathLst>
                <a:path w="7258685" h="2795778">
                  <a:moveTo>
                    <a:pt x="0" y="165100"/>
                  </a:moveTo>
                  <a:cubicBezTo>
                    <a:pt x="0" y="73914"/>
                    <a:pt x="74168" y="0"/>
                    <a:pt x="165608" y="0"/>
                  </a:cubicBezTo>
                  <a:lnTo>
                    <a:pt x="7093077" y="0"/>
                  </a:lnTo>
                  <a:lnTo>
                    <a:pt x="7093077" y="6350"/>
                  </a:lnTo>
                  <a:lnTo>
                    <a:pt x="7093077" y="0"/>
                  </a:lnTo>
                  <a:cubicBezTo>
                    <a:pt x="7184517" y="0"/>
                    <a:pt x="7258685" y="73914"/>
                    <a:pt x="7258685" y="165100"/>
                  </a:cubicBezTo>
                  <a:lnTo>
                    <a:pt x="7252335" y="165100"/>
                  </a:lnTo>
                  <a:lnTo>
                    <a:pt x="7258685" y="165100"/>
                  </a:lnTo>
                  <a:lnTo>
                    <a:pt x="7258685" y="2630678"/>
                  </a:lnTo>
                  <a:lnTo>
                    <a:pt x="7252335" y="2630678"/>
                  </a:lnTo>
                  <a:lnTo>
                    <a:pt x="7258685" y="2630678"/>
                  </a:lnTo>
                  <a:cubicBezTo>
                    <a:pt x="7258685" y="2721864"/>
                    <a:pt x="7184517" y="2795778"/>
                    <a:pt x="7093077" y="2795778"/>
                  </a:cubicBezTo>
                  <a:lnTo>
                    <a:pt x="7093077" y="2789428"/>
                  </a:lnTo>
                  <a:lnTo>
                    <a:pt x="7093077" y="2795778"/>
                  </a:lnTo>
                  <a:lnTo>
                    <a:pt x="165608" y="2795778"/>
                  </a:lnTo>
                  <a:lnTo>
                    <a:pt x="165608" y="2789428"/>
                  </a:lnTo>
                  <a:lnTo>
                    <a:pt x="165608" y="2795778"/>
                  </a:lnTo>
                  <a:cubicBezTo>
                    <a:pt x="74168" y="2795778"/>
                    <a:pt x="0" y="2721864"/>
                    <a:pt x="0" y="26306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30678"/>
                  </a:lnTo>
                  <a:lnTo>
                    <a:pt x="6350" y="2630678"/>
                  </a:lnTo>
                  <a:lnTo>
                    <a:pt x="12700" y="2630678"/>
                  </a:lnTo>
                  <a:cubicBezTo>
                    <a:pt x="12700" y="2714879"/>
                    <a:pt x="81153" y="2783078"/>
                    <a:pt x="165608" y="2783078"/>
                  </a:cubicBezTo>
                  <a:lnTo>
                    <a:pt x="7093077" y="2783078"/>
                  </a:lnTo>
                  <a:cubicBezTo>
                    <a:pt x="7177532" y="2783078"/>
                    <a:pt x="7245985" y="2714879"/>
                    <a:pt x="7245985" y="2630678"/>
                  </a:cubicBezTo>
                  <a:lnTo>
                    <a:pt x="7245985" y="165100"/>
                  </a:lnTo>
                  <a:cubicBezTo>
                    <a:pt x="7245985" y="80899"/>
                    <a:pt x="7177532" y="12700"/>
                    <a:pt x="7093077" y="12700"/>
                  </a:cubicBezTo>
                  <a:lnTo>
                    <a:pt x="165608" y="12700"/>
                  </a:lnTo>
                  <a:lnTo>
                    <a:pt x="165608" y="6350"/>
                  </a:lnTo>
                  <a:lnTo>
                    <a:pt x="165608" y="12700"/>
                  </a:lnTo>
                  <a:cubicBezTo>
                    <a:pt x="81153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2C8B5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285280" y="5359747"/>
            <a:ext cx="184249" cy="566886"/>
            <a:chOff x="0" y="0"/>
            <a:chExt cx="245665" cy="75584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45665" cy="755848"/>
            </a:xfrm>
            <a:custGeom>
              <a:avLst/>
              <a:gdLst/>
              <a:ahLst/>
              <a:cxnLst/>
              <a:rect l="l" t="t" r="r" b="b"/>
              <a:pathLst>
                <a:path w="245665" h="755848">
                  <a:moveTo>
                    <a:pt x="0" y="0"/>
                  </a:moveTo>
                  <a:lnTo>
                    <a:pt x="245665" y="0"/>
                  </a:lnTo>
                  <a:lnTo>
                    <a:pt x="245665" y="755848"/>
                  </a:lnTo>
                  <a:lnTo>
                    <a:pt x="0" y="7558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114300"/>
              <a:ext cx="245665" cy="8701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437"/>
                </a:lnSpc>
              </a:pPr>
              <a:r>
                <a:rPr lang="en-US" sz="2750" spc="-83">
                  <a:solidFill>
                    <a:srgbClr val="2B2E3C"/>
                  </a:solidFill>
                  <a:latin typeface="Bitter"/>
                  <a:ea typeface="Bitter"/>
                  <a:cs typeface="Bitter"/>
                  <a:sym typeface="Bitter"/>
                </a:rPr>
                <a:t>2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6863581" y="4557482"/>
            <a:ext cx="3713858" cy="442912"/>
            <a:chOff x="0" y="0"/>
            <a:chExt cx="4951810" cy="5905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951810" cy="590550"/>
            </a:xfrm>
            <a:custGeom>
              <a:avLst/>
              <a:gdLst/>
              <a:ahLst/>
              <a:cxnLst/>
              <a:rect l="l" t="t" r="r" b="b"/>
              <a:pathLst>
                <a:path w="4951810" h="590550">
                  <a:moveTo>
                    <a:pt x="0" y="0"/>
                  </a:moveTo>
                  <a:lnTo>
                    <a:pt x="4951810" y="0"/>
                  </a:lnTo>
                  <a:lnTo>
                    <a:pt x="4951810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19050"/>
              <a:ext cx="4951810" cy="6096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spc="-83">
                  <a:solidFill>
                    <a:srgbClr val="2B2E3C"/>
                  </a:solidFill>
                  <a:latin typeface="Bitter"/>
                  <a:ea typeface="Bitter"/>
                  <a:cs typeface="Bitter"/>
                  <a:sym typeface="Bitter"/>
                </a:rPr>
                <a:t>Real-Time Performance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6710214" y="5496074"/>
            <a:ext cx="10302031" cy="907256"/>
            <a:chOff x="0" y="0"/>
            <a:chExt cx="13736042" cy="120967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3736042" cy="1209675"/>
            </a:xfrm>
            <a:custGeom>
              <a:avLst/>
              <a:gdLst/>
              <a:ahLst/>
              <a:cxnLst/>
              <a:rect l="l" t="t" r="r" b="b"/>
              <a:pathLst>
                <a:path w="13736042" h="1209675">
                  <a:moveTo>
                    <a:pt x="0" y="0"/>
                  </a:moveTo>
                  <a:lnTo>
                    <a:pt x="13736042" y="0"/>
                  </a:lnTo>
                  <a:lnTo>
                    <a:pt x="1373604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85725"/>
              <a:ext cx="13736042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2B2E3C"/>
                  </a:solidFill>
                  <a:latin typeface="Open Sans"/>
                  <a:ea typeface="Open Sans"/>
                  <a:cs typeface="Open Sans"/>
                  <a:sym typeface="Open Sans"/>
                </a:rPr>
                <a:t>Ensuring fast and accurate detection in real-time requires optimization for efficiency.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568380" y="6667797"/>
            <a:ext cx="10585698" cy="19050"/>
            <a:chOff x="0" y="0"/>
            <a:chExt cx="14114263" cy="254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4114272" cy="25400"/>
            </a:xfrm>
            <a:custGeom>
              <a:avLst/>
              <a:gdLst/>
              <a:ahLst/>
              <a:cxnLst/>
              <a:rect l="l" t="t" r="r" b="b"/>
              <a:pathLst>
                <a:path w="14114272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101572" y="0"/>
                  </a:lnTo>
                  <a:cubicBezTo>
                    <a:pt x="14108557" y="0"/>
                    <a:pt x="14114272" y="5715"/>
                    <a:pt x="14114272" y="12700"/>
                  </a:cubicBezTo>
                  <a:cubicBezTo>
                    <a:pt x="14114272" y="19685"/>
                    <a:pt x="14108557" y="25400"/>
                    <a:pt x="1410157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E2C8B5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987475" y="6823770"/>
            <a:ext cx="8161288" cy="2096840"/>
            <a:chOff x="0" y="0"/>
            <a:chExt cx="10881717" cy="2795787"/>
          </a:xfrm>
        </p:grpSpPr>
        <p:sp>
          <p:nvSpPr>
            <p:cNvPr id="38" name="Freeform 38"/>
            <p:cNvSpPr/>
            <p:nvPr/>
          </p:nvSpPr>
          <p:spPr>
            <a:xfrm>
              <a:off x="6350" y="6350"/>
              <a:ext cx="10868914" cy="2783078"/>
            </a:xfrm>
            <a:custGeom>
              <a:avLst/>
              <a:gdLst/>
              <a:ahLst/>
              <a:cxnLst/>
              <a:rect l="l" t="t" r="r" b="b"/>
              <a:pathLst>
                <a:path w="10868914" h="2783078">
                  <a:moveTo>
                    <a:pt x="0" y="158750"/>
                  </a:moveTo>
                  <a:cubicBezTo>
                    <a:pt x="0" y="71120"/>
                    <a:pt x="71374" y="0"/>
                    <a:pt x="159258" y="0"/>
                  </a:cubicBezTo>
                  <a:lnTo>
                    <a:pt x="10709656" y="0"/>
                  </a:lnTo>
                  <a:cubicBezTo>
                    <a:pt x="10797667" y="0"/>
                    <a:pt x="10868914" y="71120"/>
                    <a:pt x="10868914" y="158750"/>
                  </a:cubicBezTo>
                  <a:lnTo>
                    <a:pt x="10868914" y="2624328"/>
                  </a:lnTo>
                  <a:cubicBezTo>
                    <a:pt x="10868914" y="2711958"/>
                    <a:pt x="10797540" y="2783078"/>
                    <a:pt x="10709656" y="2783078"/>
                  </a:cubicBezTo>
                  <a:lnTo>
                    <a:pt x="159258" y="2783078"/>
                  </a:lnTo>
                  <a:cubicBezTo>
                    <a:pt x="71247" y="2783078"/>
                    <a:pt x="0" y="2711958"/>
                    <a:pt x="0" y="2624328"/>
                  </a:cubicBezTo>
                  <a:close/>
                </a:path>
              </a:pathLst>
            </a:custGeom>
            <a:solidFill>
              <a:srgbClr val="FCE2CF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0" y="0"/>
              <a:ext cx="10881614" cy="2795778"/>
            </a:xfrm>
            <a:custGeom>
              <a:avLst/>
              <a:gdLst/>
              <a:ahLst/>
              <a:cxnLst/>
              <a:rect l="l" t="t" r="r" b="b"/>
              <a:pathLst>
                <a:path w="10881614" h="2795778">
                  <a:moveTo>
                    <a:pt x="0" y="165100"/>
                  </a:moveTo>
                  <a:cubicBezTo>
                    <a:pt x="0" y="73914"/>
                    <a:pt x="74168" y="0"/>
                    <a:pt x="165608" y="0"/>
                  </a:cubicBezTo>
                  <a:lnTo>
                    <a:pt x="10716006" y="0"/>
                  </a:lnTo>
                  <a:lnTo>
                    <a:pt x="10716006" y="6350"/>
                  </a:lnTo>
                  <a:lnTo>
                    <a:pt x="10716006" y="0"/>
                  </a:lnTo>
                  <a:cubicBezTo>
                    <a:pt x="10807447" y="0"/>
                    <a:pt x="10881614" y="73914"/>
                    <a:pt x="10881614" y="165100"/>
                  </a:cubicBezTo>
                  <a:lnTo>
                    <a:pt x="10875264" y="165100"/>
                  </a:lnTo>
                  <a:lnTo>
                    <a:pt x="10881614" y="165100"/>
                  </a:lnTo>
                  <a:lnTo>
                    <a:pt x="10881614" y="2630678"/>
                  </a:lnTo>
                  <a:lnTo>
                    <a:pt x="10875264" y="2630678"/>
                  </a:lnTo>
                  <a:lnTo>
                    <a:pt x="10881614" y="2630678"/>
                  </a:lnTo>
                  <a:cubicBezTo>
                    <a:pt x="10881614" y="2721864"/>
                    <a:pt x="10807447" y="2795778"/>
                    <a:pt x="10716006" y="2795778"/>
                  </a:cubicBezTo>
                  <a:lnTo>
                    <a:pt x="10716006" y="2789428"/>
                  </a:lnTo>
                  <a:lnTo>
                    <a:pt x="10716006" y="2795778"/>
                  </a:lnTo>
                  <a:lnTo>
                    <a:pt x="165608" y="2795778"/>
                  </a:lnTo>
                  <a:lnTo>
                    <a:pt x="165608" y="2789428"/>
                  </a:lnTo>
                  <a:lnTo>
                    <a:pt x="165608" y="2795778"/>
                  </a:lnTo>
                  <a:cubicBezTo>
                    <a:pt x="74168" y="2795778"/>
                    <a:pt x="0" y="2721864"/>
                    <a:pt x="0" y="26306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30678"/>
                  </a:lnTo>
                  <a:lnTo>
                    <a:pt x="6350" y="2630678"/>
                  </a:lnTo>
                  <a:lnTo>
                    <a:pt x="12700" y="2630678"/>
                  </a:lnTo>
                  <a:cubicBezTo>
                    <a:pt x="12700" y="2714879"/>
                    <a:pt x="81153" y="2783078"/>
                    <a:pt x="165608" y="2783078"/>
                  </a:cubicBezTo>
                  <a:lnTo>
                    <a:pt x="10716006" y="2783078"/>
                  </a:lnTo>
                  <a:cubicBezTo>
                    <a:pt x="10800462" y="2783078"/>
                    <a:pt x="10868914" y="2714752"/>
                    <a:pt x="10868914" y="2630678"/>
                  </a:cubicBezTo>
                  <a:lnTo>
                    <a:pt x="10868914" y="165100"/>
                  </a:lnTo>
                  <a:cubicBezTo>
                    <a:pt x="10868914" y="80899"/>
                    <a:pt x="10800462" y="12700"/>
                    <a:pt x="10716006" y="12700"/>
                  </a:cubicBezTo>
                  <a:lnTo>
                    <a:pt x="165608" y="12700"/>
                  </a:lnTo>
                  <a:lnTo>
                    <a:pt x="165608" y="6350"/>
                  </a:lnTo>
                  <a:lnTo>
                    <a:pt x="165608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E2C8B5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1285280" y="7588746"/>
            <a:ext cx="191989" cy="566886"/>
            <a:chOff x="0" y="0"/>
            <a:chExt cx="255985" cy="755848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55985" cy="755848"/>
            </a:xfrm>
            <a:custGeom>
              <a:avLst/>
              <a:gdLst/>
              <a:ahLst/>
              <a:cxnLst/>
              <a:rect l="l" t="t" r="r" b="b"/>
              <a:pathLst>
                <a:path w="255985" h="755848">
                  <a:moveTo>
                    <a:pt x="0" y="0"/>
                  </a:moveTo>
                  <a:lnTo>
                    <a:pt x="255985" y="0"/>
                  </a:lnTo>
                  <a:lnTo>
                    <a:pt x="255985" y="755848"/>
                  </a:lnTo>
                  <a:lnTo>
                    <a:pt x="0" y="7558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114300"/>
              <a:ext cx="255985" cy="8701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437"/>
                </a:lnSpc>
              </a:pPr>
              <a:r>
                <a:rPr lang="en-US" sz="2750" spc="-83">
                  <a:solidFill>
                    <a:srgbClr val="2B2E3C"/>
                  </a:solidFill>
                  <a:latin typeface="Bitter"/>
                  <a:ea typeface="Bitter"/>
                  <a:cs typeface="Bitter"/>
                  <a:sym typeface="Bitter"/>
                </a:rPr>
                <a:t>3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9427518" y="7112050"/>
            <a:ext cx="3544044" cy="442912"/>
            <a:chOff x="0" y="0"/>
            <a:chExt cx="4725392" cy="59055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19050"/>
              <a:ext cx="4725392" cy="6096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spc="-83">
                  <a:solidFill>
                    <a:srgbClr val="2B2E3C"/>
                  </a:solidFill>
                  <a:latin typeface="Bitter"/>
                  <a:ea typeface="Bitter"/>
                  <a:cs typeface="Bitter"/>
                  <a:sym typeface="Bitter"/>
                </a:rPr>
                <a:t>Sign Ambiguity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9427518" y="7725072"/>
            <a:ext cx="7584728" cy="907256"/>
            <a:chOff x="0" y="0"/>
            <a:chExt cx="10112970" cy="1209675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0112970" cy="1209675"/>
            </a:xfrm>
            <a:custGeom>
              <a:avLst/>
              <a:gdLst/>
              <a:ahLst/>
              <a:cxnLst/>
              <a:rect l="l" t="t" r="r" b="b"/>
              <a:pathLst>
                <a:path w="10112970" h="1209675">
                  <a:moveTo>
                    <a:pt x="0" y="0"/>
                  </a:moveTo>
                  <a:lnTo>
                    <a:pt x="10112970" y="0"/>
                  </a:lnTo>
                  <a:lnTo>
                    <a:pt x="1011297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85725"/>
              <a:ext cx="10112970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2B2E3C"/>
                  </a:solidFill>
                  <a:latin typeface="Open Sans"/>
                  <a:ea typeface="Open Sans"/>
                  <a:cs typeface="Open Sans"/>
                  <a:sym typeface="Open Sans"/>
                </a:rPr>
                <a:t>Distinguishing between similar signs or interpreting complex expressions presents challenges.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397787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References:</a:t>
            </a: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853452"/>
            <a:ext cx="9854773" cy="3476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"Deep Learning for Sign Language Recognition"  </a:t>
            </a:r>
          </a:p>
          <a:p>
            <a:pPr algn="l"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By Siddharth Srivastava, Ujjwal Bhardwaj.</a:t>
            </a:r>
          </a:p>
          <a:p>
            <a:pPr algn="l"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Chatgpt AI </a:t>
            </a:r>
          </a:p>
          <a:p>
            <a:pPr algn="l"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Github </a:t>
            </a:r>
          </a:p>
          <a:p>
            <a:pPr algn="l">
              <a:lnSpc>
                <a:spcPts val="3967"/>
              </a:lnSpc>
            </a:pPr>
            <a:r>
              <a:rPr lang="en-US" sz="2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https://github.com/AkramOM606/American-sign-Language-Detection?tab=readme-ov-file#Features</a:t>
            </a:r>
          </a:p>
          <a:p>
            <a:pPr algn="l">
              <a:lnSpc>
                <a:spcPts val="3967"/>
              </a:lnSpc>
            </a:pPr>
            <a:endParaRPr lang="en-US" sz="283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8338B-0C76-DCDF-2A01-BA70B90EF37F}"/>
              </a:ext>
            </a:extLst>
          </p:cNvPr>
          <p:cNvSpPr txBox="1"/>
          <p:nvPr/>
        </p:nvSpPr>
        <p:spPr>
          <a:xfrm>
            <a:off x="1028700" y="6021303"/>
            <a:ext cx="10115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2"/>
              </a:rPr>
              <a:t>https://en.m.wikipedia.org/wiki/Deafness_in_India</a:t>
            </a:r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>
                <a:hlinkClick r:id="rId3"/>
              </a:rPr>
              <a:t>https://media.market.us/hearing-loss-statistics/?utm_source=chatgpt.com</a:t>
            </a:r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>
                <a:hlinkClick r:id="rId4"/>
              </a:rPr>
              <a:t>https://nhm.gov.in/index1.php?lang=1&amp;level=2&amp;lid=606&amp;sublinkid=1051&amp;utm_source=chatgpt.com</a:t>
            </a:r>
            <a:endParaRPr lang="en-IN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id="{F612B799-3003-AE55-5678-894F7A433BE0}"/>
              </a:ext>
            </a:extLst>
          </p:cNvPr>
          <p:cNvSpPr txBox="1"/>
          <p:nvPr/>
        </p:nvSpPr>
        <p:spPr>
          <a:xfrm>
            <a:off x="919406" y="6475538"/>
            <a:ext cx="3698762" cy="3125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1"/>
              </a:lnSpc>
            </a:pPr>
            <a:r>
              <a:rPr lang="en-US" sz="2958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Sourav</a:t>
            </a:r>
            <a:r>
              <a:rPr lang="en-US" sz="295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958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Bhongade</a:t>
            </a:r>
            <a:r>
              <a:rPr lang="en-US" sz="295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141"/>
              </a:lnSpc>
            </a:pPr>
            <a:r>
              <a:rPr lang="en-US" sz="2958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Prajyot</a:t>
            </a:r>
            <a:r>
              <a:rPr lang="en-US" sz="295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958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Gongale</a:t>
            </a:r>
            <a:r>
              <a:rPr lang="en-US" sz="295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141"/>
              </a:lnSpc>
            </a:pPr>
            <a:r>
              <a:rPr lang="en-US" sz="295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Dip Agade </a:t>
            </a:r>
          </a:p>
          <a:p>
            <a:pPr algn="l">
              <a:lnSpc>
                <a:spcPts val="4141"/>
              </a:lnSpc>
            </a:pPr>
            <a:r>
              <a:rPr lang="en-US" sz="2958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Ankush</a:t>
            </a:r>
            <a:r>
              <a:rPr lang="en-US" sz="295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958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Nivalkar</a:t>
            </a:r>
            <a:endParaRPr lang="en-US" sz="295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141"/>
              </a:lnSpc>
            </a:pPr>
            <a:r>
              <a:rPr lang="en-US" sz="295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141"/>
              </a:lnSpc>
            </a:pPr>
            <a:r>
              <a:rPr lang="en-US" sz="29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endParaRPr lang="en-US" sz="295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0DDB0-DAD9-4FEF-D4A1-05FD52F192D6}"/>
              </a:ext>
            </a:extLst>
          </p:cNvPr>
          <p:cNvSpPr txBox="1"/>
          <p:nvPr/>
        </p:nvSpPr>
        <p:spPr>
          <a:xfrm>
            <a:off x="727328" y="5380505"/>
            <a:ext cx="4082917" cy="614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2"/>
              </a:lnSpc>
            </a:pPr>
            <a:r>
              <a:rPr lang="en-US" sz="359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 of students: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EA4100-C4E3-3084-C309-D0F207A7C010}"/>
              </a:ext>
            </a:extLst>
          </p:cNvPr>
          <p:cNvSpPr txBox="1"/>
          <p:nvPr/>
        </p:nvSpPr>
        <p:spPr>
          <a:xfrm>
            <a:off x="727328" y="865745"/>
            <a:ext cx="13424563" cy="5369290"/>
          </a:xfrm>
          <a:prstGeom prst="rect">
            <a:avLst/>
          </a:prstGeom>
        </p:spPr>
        <p:txBody>
          <a:bodyPr lIns="0" tIns="0" rIns="0" bIns="0" rtlCol="0" anchor="t"/>
          <a:lstStyle>
            <a:defPPr>
              <a:defRPr lang="en-US"/>
            </a:defPPr>
            <a:lvl1pPr>
              <a:lnSpc>
                <a:spcPts val="6937"/>
              </a:lnSpc>
              <a:defRPr sz="5562" spc="-167">
                <a:solidFill>
                  <a:srgbClr val="2C3F42"/>
                </a:solidFill>
                <a:latin typeface="Bitter"/>
                <a:ea typeface="Bitter"/>
                <a:cs typeface="Bitter"/>
              </a:defRPr>
            </a:lvl1pPr>
          </a:lstStyle>
          <a:p>
            <a:r>
              <a:rPr lang="en-IN" dirty="0"/>
              <a:t>Thank you for your time and consideration.
</a:t>
            </a:r>
            <a:r>
              <a:rPr lang="en-IN" sz="2800" dirty="0"/>
              <a:t>We appreciate your interest in our sign language detection system and look forward to future collaborations.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385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42271C-09AA-00A9-1AC6-431B2342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6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76B2D7-D4B7-F029-DBF7-69EFCC1A3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6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408D18-F3A5-16EA-5E68-6318CBCC6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8288000" cy="1024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8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6C80EF-6F46-F07D-B07F-7A36644E0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ABCB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8F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2238" y="2272903"/>
            <a:ext cx="14364146" cy="885974"/>
            <a:chOff x="0" y="0"/>
            <a:chExt cx="19152195" cy="11812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52195" cy="1181298"/>
            </a:xfrm>
            <a:custGeom>
              <a:avLst/>
              <a:gdLst/>
              <a:ahLst/>
              <a:cxnLst/>
              <a:rect l="l" t="t" r="r" b="b"/>
              <a:pathLst>
                <a:path w="19152195" h="1181298">
                  <a:moveTo>
                    <a:pt x="0" y="0"/>
                  </a:moveTo>
                  <a:lnTo>
                    <a:pt x="19152195" y="0"/>
                  </a:lnTo>
                  <a:lnTo>
                    <a:pt x="19152195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19152195" cy="12003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spc="-167">
                  <a:solidFill>
                    <a:srgbClr val="2C3F42"/>
                  </a:solidFill>
                  <a:latin typeface="Bitter"/>
                  <a:ea typeface="Bitter"/>
                  <a:cs typeface="Bitter"/>
                  <a:sym typeface="Bitter"/>
                </a:rPr>
                <a:t>Introduction to American Sign Language (ASL)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2238" y="4769644"/>
            <a:ext cx="3544044" cy="442912"/>
            <a:chOff x="0" y="0"/>
            <a:chExt cx="4725392" cy="5905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4725392" cy="6096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spc="-83">
                  <a:solidFill>
                    <a:srgbClr val="2C3F42"/>
                  </a:solidFill>
                  <a:latin typeface="Bitter"/>
                  <a:ea typeface="Bitter"/>
                  <a:cs typeface="Bitter"/>
                  <a:sym typeface="Bitter"/>
                </a:rPr>
                <a:t>Visual Language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92238" y="5496074"/>
            <a:ext cx="7805886" cy="907256"/>
            <a:chOff x="0" y="0"/>
            <a:chExt cx="10407848" cy="12096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407848" cy="1209675"/>
            </a:xfrm>
            <a:custGeom>
              <a:avLst/>
              <a:gdLst/>
              <a:ahLst/>
              <a:cxnLst/>
              <a:rect l="l" t="t" r="r" b="b"/>
              <a:pathLst>
                <a:path w="10407848" h="1209675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1040784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2B2E3C"/>
                  </a:solidFill>
                  <a:latin typeface="Open Sans"/>
                  <a:ea typeface="Open Sans"/>
                  <a:cs typeface="Open Sans"/>
                  <a:sym typeface="Open Sans"/>
                </a:rPr>
                <a:t>ASL is a complete language, relying on hand gestures, facial expressions, and body language to convey meaning.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99401" y="4769644"/>
            <a:ext cx="3544044" cy="442912"/>
            <a:chOff x="0" y="0"/>
            <a:chExt cx="4725392" cy="5905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4725392" cy="6096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spc="-83">
                  <a:solidFill>
                    <a:srgbClr val="2C3F42"/>
                  </a:solidFill>
                  <a:latin typeface="Bitter"/>
                  <a:ea typeface="Bitter"/>
                  <a:cs typeface="Bitter"/>
                  <a:sym typeface="Bitter"/>
                </a:rPr>
                <a:t>Unique Grammar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499401" y="5496074"/>
            <a:ext cx="7805886" cy="1360885"/>
            <a:chOff x="0" y="0"/>
            <a:chExt cx="10407848" cy="181451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407848" cy="1814513"/>
            </a:xfrm>
            <a:custGeom>
              <a:avLst/>
              <a:gdLst/>
              <a:ahLst/>
              <a:cxnLst/>
              <a:rect l="l" t="t" r="r" b="b"/>
              <a:pathLst>
                <a:path w="10407848" h="1814513">
                  <a:moveTo>
                    <a:pt x="0" y="0"/>
                  </a:moveTo>
                  <a:lnTo>
                    <a:pt x="10407848" y="0"/>
                  </a:lnTo>
                  <a:lnTo>
                    <a:pt x="10407848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85725"/>
              <a:ext cx="10407848" cy="19002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2B2E3C"/>
                  </a:solidFill>
                  <a:latin typeface="Open Sans"/>
                  <a:ea typeface="Open Sans"/>
                  <a:cs typeface="Open Sans"/>
                  <a:sym typeface="Open Sans"/>
                </a:rPr>
                <a:t>ASL has its own grammatical structure, distinct from spoken English, with spatial elements and verb conjugation using handshapes.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ABCB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8F0"/>
            </a:solidFill>
          </p:spPr>
        </p:sp>
      </p:grpSp>
      <p:sp>
        <p:nvSpPr>
          <p:cNvPr id="6" name="Freeform 6" descr="preencoded.png">
            <a:hlinkClick r:id="rId3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966341" y="760362"/>
            <a:ext cx="9497317" cy="1725514"/>
            <a:chOff x="0" y="0"/>
            <a:chExt cx="12663090" cy="23006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663090" cy="2300685"/>
            </a:xfrm>
            <a:custGeom>
              <a:avLst/>
              <a:gdLst/>
              <a:ahLst/>
              <a:cxnLst/>
              <a:rect l="l" t="t" r="r" b="b"/>
              <a:pathLst>
                <a:path w="12663090" h="2300685">
                  <a:moveTo>
                    <a:pt x="0" y="0"/>
                  </a:moveTo>
                  <a:lnTo>
                    <a:pt x="12663090" y="0"/>
                  </a:lnTo>
                  <a:lnTo>
                    <a:pt x="12663090" y="2300685"/>
                  </a:lnTo>
                  <a:lnTo>
                    <a:pt x="0" y="23006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12663090" cy="232926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749"/>
                </a:lnSpc>
              </a:pPr>
              <a:r>
                <a:rPr lang="en-US" sz="5374" spc="-162">
                  <a:solidFill>
                    <a:srgbClr val="2C3F42"/>
                  </a:solidFill>
                  <a:latin typeface="Bitter"/>
                  <a:ea typeface="Bitter"/>
                  <a:cs typeface="Bitter"/>
                  <a:sym typeface="Bitter"/>
                </a:rPr>
                <a:t>Real-Time ASL Detection and Demo</a:t>
              </a:r>
            </a:p>
          </p:txBody>
        </p:sp>
      </p:grpSp>
      <p:sp>
        <p:nvSpPr>
          <p:cNvPr id="11" name="Freeform 11" descr="preencoded.png"/>
          <p:cNvSpPr/>
          <p:nvPr/>
        </p:nvSpPr>
        <p:spPr>
          <a:xfrm>
            <a:off x="966341" y="2899916"/>
            <a:ext cx="1380530" cy="2208907"/>
          </a:xfrm>
          <a:custGeom>
            <a:avLst/>
            <a:gdLst/>
            <a:ahLst/>
            <a:cxnLst/>
            <a:rect l="l" t="t" r="r" b="b"/>
            <a:pathLst>
              <a:path w="1380530" h="2208907">
                <a:moveTo>
                  <a:pt x="0" y="0"/>
                </a:moveTo>
                <a:lnTo>
                  <a:pt x="1380530" y="0"/>
                </a:lnTo>
                <a:lnTo>
                  <a:pt x="1380530" y="2208908"/>
                </a:lnTo>
                <a:lnTo>
                  <a:pt x="0" y="22089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" r="-1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760910" y="3175992"/>
            <a:ext cx="3451472" cy="431304"/>
            <a:chOff x="0" y="0"/>
            <a:chExt cx="4601963" cy="57507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601963" cy="575072"/>
            </a:xfrm>
            <a:custGeom>
              <a:avLst/>
              <a:gdLst/>
              <a:ahLst/>
              <a:cxnLst/>
              <a:rect l="l" t="t" r="r" b="b"/>
              <a:pathLst>
                <a:path w="4601963" h="575072">
                  <a:moveTo>
                    <a:pt x="0" y="0"/>
                  </a:moveTo>
                  <a:lnTo>
                    <a:pt x="4601963" y="0"/>
                  </a:lnTo>
                  <a:lnTo>
                    <a:pt x="4601963" y="575072"/>
                  </a:lnTo>
                  <a:lnTo>
                    <a:pt x="0" y="575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4601963" cy="58459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74"/>
                </a:lnSpc>
              </a:pPr>
              <a:r>
                <a:rPr lang="en-US" sz="2687" spc="-81">
                  <a:solidFill>
                    <a:srgbClr val="2B2E3C"/>
                  </a:solidFill>
                  <a:latin typeface="Bitter"/>
                  <a:ea typeface="Bitter"/>
                  <a:cs typeface="Bitter"/>
                  <a:sym typeface="Bitter"/>
                </a:rPr>
                <a:t>Input Capture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60910" y="3772941"/>
            <a:ext cx="7702749" cy="441722"/>
            <a:chOff x="0" y="0"/>
            <a:chExt cx="10270332" cy="58896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270332" cy="588963"/>
            </a:xfrm>
            <a:custGeom>
              <a:avLst/>
              <a:gdLst/>
              <a:ahLst/>
              <a:cxnLst/>
              <a:rect l="l" t="t" r="r" b="b"/>
              <a:pathLst>
                <a:path w="10270332" h="588963">
                  <a:moveTo>
                    <a:pt x="0" y="0"/>
                  </a:moveTo>
                  <a:lnTo>
                    <a:pt x="10270332" y="0"/>
                  </a:lnTo>
                  <a:lnTo>
                    <a:pt x="10270332" y="588963"/>
                  </a:lnTo>
                  <a:lnTo>
                    <a:pt x="0" y="588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85725"/>
              <a:ext cx="10270332" cy="6746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125" spc="-43">
                  <a:solidFill>
                    <a:srgbClr val="2B2E3C"/>
                  </a:solidFill>
                  <a:latin typeface="Open Sans"/>
                  <a:ea typeface="Open Sans"/>
                  <a:cs typeface="Open Sans"/>
                  <a:sym typeface="Open Sans"/>
                </a:rPr>
                <a:t>Live video feed is captured from a camera or webcam.</a:t>
              </a:r>
            </a:p>
          </p:txBody>
        </p:sp>
      </p:grpSp>
      <p:sp>
        <p:nvSpPr>
          <p:cNvPr id="18" name="Freeform 18" descr="preencoded.png"/>
          <p:cNvSpPr/>
          <p:nvPr/>
        </p:nvSpPr>
        <p:spPr>
          <a:xfrm>
            <a:off x="966341" y="5108822"/>
            <a:ext cx="1380530" cy="2208907"/>
          </a:xfrm>
          <a:custGeom>
            <a:avLst/>
            <a:gdLst/>
            <a:ahLst/>
            <a:cxnLst/>
            <a:rect l="l" t="t" r="r" b="b"/>
            <a:pathLst>
              <a:path w="1380530" h="2208907">
                <a:moveTo>
                  <a:pt x="0" y="0"/>
                </a:moveTo>
                <a:lnTo>
                  <a:pt x="1380530" y="0"/>
                </a:lnTo>
                <a:lnTo>
                  <a:pt x="1380530" y="2208908"/>
                </a:lnTo>
                <a:lnTo>
                  <a:pt x="0" y="22089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" r="-1"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2760910" y="5384899"/>
            <a:ext cx="3451472" cy="431304"/>
            <a:chOff x="0" y="0"/>
            <a:chExt cx="4601963" cy="57507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601963" cy="575072"/>
            </a:xfrm>
            <a:custGeom>
              <a:avLst/>
              <a:gdLst/>
              <a:ahLst/>
              <a:cxnLst/>
              <a:rect l="l" t="t" r="r" b="b"/>
              <a:pathLst>
                <a:path w="4601963" h="575072">
                  <a:moveTo>
                    <a:pt x="0" y="0"/>
                  </a:moveTo>
                  <a:lnTo>
                    <a:pt x="4601963" y="0"/>
                  </a:lnTo>
                  <a:lnTo>
                    <a:pt x="4601963" y="575072"/>
                  </a:lnTo>
                  <a:lnTo>
                    <a:pt x="0" y="575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9525"/>
              <a:ext cx="4601963" cy="58459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74"/>
                </a:lnSpc>
              </a:pPr>
              <a:r>
                <a:rPr lang="en-US" sz="2687" spc="-81">
                  <a:solidFill>
                    <a:srgbClr val="2B2E3C"/>
                  </a:solidFill>
                  <a:latin typeface="Bitter"/>
                  <a:ea typeface="Bitter"/>
                  <a:cs typeface="Bitter"/>
                  <a:sym typeface="Bitter"/>
                </a:rPr>
                <a:t>Sign Recognition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760910" y="5981849"/>
            <a:ext cx="7702749" cy="883444"/>
            <a:chOff x="0" y="0"/>
            <a:chExt cx="10270332" cy="117792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270332" cy="1177925"/>
            </a:xfrm>
            <a:custGeom>
              <a:avLst/>
              <a:gdLst/>
              <a:ahLst/>
              <a:cxnLst/>
              <a:rect l="l" t="t" r="r" b="b"/>
              <a:pathLst>
                <a:path w="10270332" h="1177925">
                  <a:moveTo>
                    <a:pt x="0" y="0"/>
                  </a:moveTo>
                  <a:lnTo>
                    <a:pt x="10270332" y="0"/>
                  </a:lnTo>
                  <a:lnTo>
                    <a:pt x="10270332" y="1177925"/>
                  </a:lnTo>
                  <a:lnTo>
                    <a:pt x="0" y="1177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85725"/>
              <a:ext cx="10270332" cy="1263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125" spc="-43">
                  <a:solidFill>
                    <a:srgbClr val="2B2E3C"/>
                  </a:solidFill>
                  <a:latin typeface="Open Sans"/>
                  <a:ea typeface="Open Sans"/>
                  <a:cs typeface="Open Sans"/>
                  <a:sym typeface="Open Sans"/>
                </a:rPr>
                <a:t>The trained model analyzes the video stream, identifying and classifying signs.</a:t>
              </a:r>
            </a:p>
          </p:txBody>
        </p:sp>
      </p:grpSp>
      <p:sp>
        <p:nvSpPr>
          <p:cNvPr id="25" name="Freeform 25" descr="preencoded.png"/>
          <p:cNvSpPr/>
          <p:nvPr/>
        </p:nvSpPr>
        <p:spPr>
          <a:xfrm>
            <a:off x="966341" y="7317730"/>
            <a:ext cx="1380530" cy="2208907"/>
          </a:xfrm>
          <a:custGeom>
            <a:avLst/>
            <a:gdLst/>
            <a:ahLst/>
            <a:cxnLst/>
            <a:rect l="l" t="t" r="r" b="b"/>
            <a:pathLst>
              <a:path w="1380530" h="2208907">
                <a:moveTo>
                  <a:pt x="0" y="0"/>
                </a:moveTo>
                <a:lnTo>
                  <a:pt x="1380530" y="0"/>
                </a:lnTo>
                <a:lnTo>
                  <a:pt x="1380530" y="2208907"/>
                </a:lnTo>
                <a:lnTo>
                  <a:pt x="0" y="22089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" r="-1"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2760910" y="7593806"/>
            <a:ext cx="3451472" cy="431304"/>
            <a:chOff x="0" y="0"/>
            <a:chExt cx="4601963" cy="57507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601963" cy="575072"/>
            </a:xfrm>
            <a:custGeom>
              <a:avLst/>
              <a:gdLst/>
              <a:ahLst/>
              <a:cxnLst/>
              <a:rect l="l" t="t" r="r" b="b"/>
              <a:pathLst>
                <a:path w="4601963" h="575072">
                  <a:moveTo>
                    <a:pt x="0" y="0"/>
                  </a:moveTo>
                  <a:lnTo>
                    <a:pt x="4601963" y="0"/>
                  </a:lnTo>
                  <a:lnTo>
                    <a:pt x="4601963" y="575072"/>
                  </a:lnTo>
                  <a:lnTo>
                    <a:pt x="0" y="575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9525"/>
              <a:ext cx="4601963" cy="58459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74"/>
                </a:lnSpc>
              </a:pPr>
              <a:r>
                <a:rPr lang="en-US" sz="2687" spc="-81">
                  <a:solidFill>
                    <a:srgbClr val="2B2E3C"/>
                  </a:solidFill>
                  <a:latin typeface="Bitter"/>
                  <a:ea typeface="Bitter"/>
                  <a:cs typeface="Bitter"/>
                  <a:sym typeface="Bitter"/>
                </a:rPr>
                <a:t>Output Display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760910" y="8190756"/>
            <a:ext cx="7702749" cy="883444"/>
            <a:chOff x="0" y="0"/>
            <a:chExt cx="10270332" cy="117792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270332" cy="1177925"/>
            </a:xfrm>
            <a:custGeom>
              <a:avLst/>
              <a:gdLst/>
              <a:ahLst/>
              <a:cxnLst/>
              <a:rect l="l" t="t" r="r" b="b"/>
              <a:pathLst>
                <a:path w="10270332" h="1177925">
                  <a:moveTo>
                    <a:pt x="0" y="0"/>
                  </a:moveTo>
                  <a:lnTo>
                    <a:pt x="10270332" y="0"/>
                  </a:lnTo>
                  <a:lnTo>
                    <a:pt x="10270332" y="1177925"/>
                  </a:lnTo>
                  <a:lnTo>
                    <a:pt x="0" y="1177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85725"/>
              <a:ext cx="10270332" cy="1263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125" spc="-43">
                  <a:solidFill>
                    <a:srgbClr val="2B2E3C"/>
                  </a:solidFill>
                  <a:latin typeface="Open Sans"/>
                  <a:ea typeface="Open Sans"/>
                  <a:cs typeface="Open Sans"/>
                  <a:sym typeface="Open Sans"/>
                </a:rPr>
                <a:t>The system provides real-time feedback, displaying recognized signs or translating them into text.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ABCB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8F0"/>
            </a:solidFill>
          </p:spPr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36B518-8E95-10CD-9F1E-32F6B5CE920C}"/>
              </a:ext>
            </a:extLst>
          </p:cNvPr>
          <p:cNvSpPr txBox="1"/>
          <p:nvPr/>
        </p:nvSpPr>
        <p:spPr>
          <a:xfrm>
            <a:off x="8229600" y="42291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46FDE9-C1D0-280B-55E9-2CDE54FC1A7C}"/>
              </a:ext>
            </a:extLst>
          </p:cNvPr>
          <p:cNvSpPr txBox="1"/>
          <p:nvPr/>
        </p:nvSpPr>
        <p:spPr>
          <a:xfrm>
            <a:off x="1690688" y="1738313"/>
            <a:ext cx="15168562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Global</a:t>
            </a:r>
            <a:r>
              <a:rPr lang="en-IN" sz="2400" dirty="0"/>
              <a:t> </a:t>
            </a:r>
            <a:r>
              <a:rPr lang="en-IN" sz="2400" b="1" dirty="0"/>
              <a:t>Perspective</a:t>
            </a:r>
          </a:p>
          <a:p>
            <a:pPr algn="l"/>
            <a:endParaRPr lang="en-IN" sz="2400" dirty="0"/>
          </a:p>
          <a:p>
            <a:pPr algn="l"/>
            <a:r>
              <a:rPr lang="en-IN" sz="2400" dirty="0"/>
              <a:t>Hearing Impairment Statistics:</a:t>
            </a:r>
          </a:p>
          <a:p>
            <a:pPr algn="l"/>
            <a:r>
              <a:rPr lang="en-IN" sz="2400" dirty="0"/>
              <a:t>Over 1.5 billion people worldwide experience some degree of hearing loss; among them, approximately 430 million have disabling hearing loss requiring rehabilitation. Projections indicate that by 2050, over 700 million people will have disabling hearing loss.</a:t>
            </a:r>
          </a:p>
          <a:p>
            <a:pPr algn="l"/>
            <a:endParaRPr lang="en-IN" sz="2400" dirty="0"/>
          </a:p>
          <a:p>
            <a:pPr algn="l"/>
            <a:r>
              <a:rPr lang="en-IN" sz="2400" b="1" dirty="0"/>
              <a:t>Indian</a:t>
            </a:r>
            <a:r>
              <a:rPr lang="en-IN" sz="2400" dirty="0"/>
              <a:t> </a:t>
            </a:r>
            <a:r>
              <a:rPr lang="en-IN" sz="2400" b="1" dirty="0"/>
              <a:t>Context</a:t>
            </a:r>
            <a:r>
              <a:rPr lang="en-IN" sz="2400" dirty="0"/>
              <a:t>
Hearing Impairment Statistics: </a:t>
            </a:r>
          </a:p>
          <a:p>
            <a:pPr algn="l"/>
            <a:r>
              <a:rPr lang="en-IN" sz="2400" dirty="0"/>
              <a:t>  In India, approximately 63 million people suffer from significant auditory impairment, constituting about 6.3% of the population.</a:t>
            </a:r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r>
              <a:rPr lang="en-IN" sz="2400" dirty="0"/>
              <a:t> </a:t>
            </a:r>
            <a:r>
              <a:rPr lang="en-IN" sz="2400" b="1" dirty="0"/>
              <a:t>Market</a:t>
            </a:r>
            <a:r>
              <a:rPr lang="en-IN" sz="2400" dirty="0"/>
              <a:t> </a:t>
            </a:r>
            <a:r>
              <a:rPr lang="en-IN" sz="2400" b="1" dirty="0"/>
              <a:t>Size</a:t>
            </a:r>
            <a:r>
              <a:rPr lang="en-IN" sz="2400" dirty="0"/>
              <a:t>:</a:t>
            </a:r>
          </a:p>
          <a:p>
            <a:pPr algn="l"/>
            <a:r>
              <a:rPr lang="en-IN" sz="2400" dirty="0"/>
              <a:t>The global language translation device market is valued at approximately USD 1.49 billion in 2024 and is projected to reach around USD 4.02 billion by 2034, growing at a compound annual growth rate (CAGR) of 10.42%. Specifically, the sign language interpretation services market is estimated to be worth USD 0.76 billion in 2024, with expectations to grow to USD 1.63 billion by 2033, reflecting a CAGR of 8.5%. </a:t>
            </a:r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4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ABCB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8F0"/>
            </a:solidFill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A1ED776-5CD6-97D7-A057-AC3E8172BB3D}"/>
              </a:ext>
            </a:extLst>
          </p:cNvPr>
          <p:cNvSpPr txBox="1"/>
          <p:nvPr/>
        </p:nvSpPr>
        <p:spPr>
          <a:xfrm>
            <a:off x="8229600" y="42291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ACF63-B4FC-489D-7A8E-456B7AC2AB5C}"/>
              </a:ext>
            </a:extLst>
          </p:cNvPr>
          <p:cNvSpPr txBox="1"/>
          <p:nvPr/>
        </p:nvSpPr>
        <p:spPr>
          <a:xfrm>
            <a:off x="1443037" y="4386143"/>
            <a:ext cx="136064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IN" sz="1800" b="1" i="0" u="sng" strike="noStrike" dirty="0">
                <a:solidFill>
                  <a:srgbClr val="000000"/>
                </a:solidFill>
                <a:effectLst/>
                <a:latin typeface="Google Sans"/>
              </a:rPr>
              <a:t>Existing Competition and Pricing</a:t>
            </a:r>
            <a:endParaRPr lang="en-IN" b="1" u="sng" dirty="0">
              <a:effectLst/>
            </a:endParaRPr>
          </a:p>
          <a:p>
            <a:pPr rtl="0"/>
            <a:br>
              <a:rPr lang="en-IN" dirty="0"/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Several products aim to translate sign language into text or speech:</a:t>
            </a:r>
            <a:endParaRPr lang="en-IN" dirty="0">
              <a:effectLst/>
            </a:endParaRPr>
          </a:p>
          <a:p>
            <a:pPr rtl="0"/>
            <a:br>
              <a:rPr lang="en-IN" dirty="0"/>
            </a:br>
            <a:r>
              <a:rPr lang="en-IN" sz="18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SR Robotics Sign Language Glove:</a:t>
            </a:r>
            <a:endParaRPr lang="en-IN" b="1" i="1" dirty="0">
              <a:effectLst/>
            </a:endParaRPr>
          </a:p>
          <a:p>
            <a:pPr rtl="0"/>
            <a:br>
              <a:rPr lang="en-IN" dirty="0"/>
            </a:b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Google Sans"/>
              </a:rPr>
              <a:t>Description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: An Arduino Nano-based glove designed to translate sign language gestures into text or speech.</a:t>
            </a:r>
            <a:endParaRPr lang="en-IN" dirty="0">
              <a:effectLst/>
            </a:endParaRPr>
          </a:p>
          <a:p>
            <a:pPr rtl="0"/>
            <a:br>
              <a:rPr lang="en-IN" dirty="0"/>
            </a:b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Google Sans"/>
              </a:rPr>
              <a:t>Price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: Originally priced at ₹7,000, currently available for ₹4,999.</a:t>
            </a:r>
            <a:endParaRPr lang="en-IN" dirty="0">
              <a:effectLst/>
            </a:endParaRPr>
          </a:p>
          <a:p>
            <a:pPr rtl="0"/>
            <a:br>
              <a:rPr lang="en-IN" dirty="0"/>
            </a:br>
            <a:br>
              <a:rPr lang="en-IN" dirty="0"/>
            </a:br>
            <a:r>
              <a:rPr lang="en-IN" sz="18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Low-Cost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 </a:t>
            </a:r>
            <a:r>
              <a:rPr lang="en-IN" sz="18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Smart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 </a:t>
            </a:r>
            <a:r>
              <a:rPr lang="en-IN" sz="18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Glove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 </a:t>
            </a:r>
            <a:r>
              <a:rPr lang="en-IN" sz="18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by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 </a:t>
            </a:r>
            <a:r>
              <a:rPr lang="en-IN" sz="18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UC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 </a:t>
            </a:r>
            <a:r>
              <a:rPr lang="en-IN" sz="18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San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 </a:t>
            </a:r>
            <a:r>
              <a:rPr lang="en-IN" sz="18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Diego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 </a:t>
            </a:r>
            <a:r>
              <a:rPr lang="en-IN" sz="18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Engineers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:</a:t>
            </a:r>
            <a:endParaRPr lang="en-IN" dirty="0">
              <a:effectLst/>
            </a:endParaRPr>
          </a:p>
          <a:p>
            <a:pPr rtl="0"/>
            <a:br>
              <a:rPr lang="en-IN" dirty="0"/>
            </a:b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Google Sans"/>
              </a:rPr>
              <a:t>Description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: A prototype developed using stretchable and printable electronics, capable of translating the American Sign Language alphabet and controlling virtual objects.</a:t>
            </a:r>
            <a:endParaRPr lang="en-IN" dirty="0">
              <a:effectLst/>
            </a:endParaRPr>
          </a:p>
          <a:p>
            <a:pPr rtl="0"/>
            <a:br>
              <a:rPr lang="en-IN" dirty="0"/>
            </a:b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Google Sans"/>
              </a:rPr>
              <a:t>Cost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: Built for less than $100.</a:t>
            </a:r>
            <a:endParaRPr lang="en-IN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08212-DC5A-E0D5-3E77-70241D081F53}"/>
              </a:ext>
            </a:extLst>
          </p:cNvPr>
          <p:cNvSpPr txBox="1"/>
          <p:nvPr/>
        </p:nvSpPr>
        <p:spPr>
          <a:xfrm>
            <a:off x="1426369" y="804684"/>
            <a:ext cx="13606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u="sng" dirty="0"/>
              <a:t>Potential Impact of the Wearable Sign Language Detection Device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Introducing a wearable device capable of translating sign language into audible speech could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:Enhance Communication: Facilitate real-time, offline interactions between sign language users and non-signers, bridging communication gaps.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Improve Accessibility: Provide an affordable and portable solution, increasing accessibility in education, employment, and public services.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Promote Inclusivity: Encourage social inclusion by enabling seamless interactions between deaf individuals and the broader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2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American-Sign-Language-Detection.pptx</dc:title>
  <cp:lastModifiedBy>Sourav Bhongade</cp:lastModifiedBy>
  <cp:revision>7</cp:revision>
  <dcterms:created xsi:type="dcterms:W3CDTF">2006-08-16T00:00:00Z</dcterms:created>
  <dcterms:modified xsi:type="dcterms:W3CDTF">2025-03-26T17:58:39Z</dcterms:modified>
  <dc:identifier>DAGdmQElrxE</dc:identifier>
</cp:coreProperties>
</file>