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115" y="2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477724" y="4739999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5200" y="415650"/>
            <a:ext cx="8296909" cy="0"/>
          </a:xfrm>
          <a:custGeom>
            <a:avLst/>
            <a:gdLst/>
            <a:ahLst/>
            <a:cxnLst/>
            <a:rect l="l" t="t" r="r" b="b"/>
            <a:pathLst>
              <a:path w="8296909">
                <a:moveTo>
                  <a:pt x="0" y="0"/>
                </a:moveTo>
                <a:lnTo>
                  <a:pt x="82967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5200" y="4739999"/>
            <a:ext cx="8296909" cy="0"/>
          </a:xfrm>
          <a:custGeom>
            <a:avLst/>
            <a:gdLst/>
            <a:ahLst/>
            <a:cxnLst/>
            <a:rect l="l" t="t" r="r" b="b"/>
            <a:pathLst>
              <a:path w="8296909">
                <a:moveTo>
                  <a:pt x="0" y="0"/>
                </a:moveTo>
                <a:lnTo>
                  <a:pt x="82967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0" y="12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029675" y="449549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>
                <a:moveTo>
                  <a:pt x="0" y="0"/>
                </a:moveTo>
                <a:lnTo>
                  <a:pt x="468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4777" y="1807316"/>
            <a:ext cx="7394444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5612" y="4793229"/>
            <a:ext cx="23622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347" y="3256011"/>
            <a:ext cx="584200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Trebuchet MS"/>
                <a:cs typeface="Trebuchet MS"/>
              </a:rPr>
              <a:t>Presented by:</a:t>
            </a:r>
            <a:br>
              <a:rPr lang="en-US" sz="2000" dirty="0">
                <a:latin typeface="Trebuchet MS"/>
                <a:cs typeface="Trebuchet MS"/>
              </a:rPr>
            </a:br>
            <a:r>
              <a:rPr lang="en-US" sz="2000" dirty="0">
                <a:latin typeface="Trebuchet MS"/>
                <a:cs typeface="Trebuchet MS"/>
              </a:rPr>
              <a:t>	Sourav Sahu</a:t>
            </a:r>
            <a:br>
              <a:rPr lang="en-US" sz="2000" dirty="0">
                <a:latin typeface="Trebuchet MS"/>
                <a:cs typeface="Trebuchet MS"/>
              </a:rPr>
            </a:br>
            <a:r>
              <a:rPr lang="en-US" sz="2000" dirty="0">
                <a:latin typeface="Trebuchet MS"/>
                <a:cs typeface="Trebuchet MS"/>
              </a:rPr>
              <a:t>	</a:t>
            </a:r>
            <a:r>
              <a:rPr lang="en-US" sz="2000" dirty="0" err="1">
                <a:latin typeface="Trebuchet MS"/>
                <a:cs typeface="Trebuchet MS"/>
              </a:rPr>
              <a:t>Amrutansu</a:t>
            </a:r>
            <a:r>
              <a:rPr lang="en-US" sz="2000" dirty="0">
                <a:latin typeface="Trebuchet MS"/>
                <a:cs typeface="Trebuchet MS"/>
              </a:rPr>
              <a:t> Patra</a:t>
            </a:r>
            <a:br>
              <a:rPr lang="en-US" sz="2000" dirty="0">
                <a:latin typeface="Trebuchet MS"/>
                <a:cs typeface="Trebuchet MS"/>
              </a:rPr>
            </a:br>
            <a:r>
              <a:rPr lang="en-US" sz="2000" dirty="0">
                <a:latin typeface="Trebuchet MS"/>
                <a:cs typeface="Trebuchet MS"/>
              </a:rPr>
              <a:t>	Anurag Kumar</a:t>
            </a:r>
            <a:br>
              <a:rPr lang="en-US" sz="2000" dirty="0">
                <a:latin typeface="Trebuchet MS"/>
                <a:cs typeface="Trebuchet MS"/>
              </a:rPr>
            </a:b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1200" y="2530930"/>
            <a:ext cx="56191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solidFill>
                  <a:srgbClr val="FFFFFF"/>
                </a:solidFill>
                <a:latin typeface="Trebuchet MS"/>
                <a:cs typeface="Trebuchet MS"/>
              </a:rPr>
              <a:t>Credit</a:t>
            </a:r>
            <a:r>
              <a:rPr lang="en-US" sz="28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b="1" spc="50" dirty="0">
                <a:solidFill>
                  <a:srgbClr val="FFFFFF"/>
                </a:solidFill>
                <a:latin typeface="Trebuchet MS"/>
                <a:cs typeface="Trebuchet MS"/>
              </a:rPr>
              <a:t>Card</a:t>
            </a:r>
            <a:r>
              <a:rPr lang="en-US" sz="28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b="1" dirty="0">
                <a:solidFill>
                  <a:srgbClr val="FFFFFF"/>
                </a:solidFill>
                <a:latin typeface="Trebuchet MS"/>
                <a:cs typeface="Trebuchet MS"/>
              </a:rPr>
              <a:t>Fraud</a:t>
            </a:r>
            <a:r>
              <a:rPr lang="en-US" sz="28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800" b="1" spc="-10" dirty="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endParaRPr lang="en-US" sz="2000" dirty="0">
              <a:latin typeface="Trebuchet MS"/>
              <a:cs typeface="Trebuchet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2F7D13-291C-D620-C17A-DF8AA999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799"/>
            <a:ext cx="3657600" cy="2305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200" y="415650"/>
            <a:ext cx="8296909" cy="0"/>
          </a:xfrm>
          <a:custGeom>
            <a:avLst/>
            <a:gdLst/>
            <a:ahLst/>
            <a:cxnLst/>
            <a:rect l="l" t="t" r="r" b="b"/>
            <a:pathLst>
              <a:path w="8296909">
                <a:moveTo>
                  <a:pt x="0" y="0"/>
                </a:moveTo>
                <a:lnTo>
                  <a:pt x="82967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200" y="4739999"/>
            <a:ext cx="8296909" cy="0"/>
          </a:xfrm>
          <a:custGeom>
            <a:avLst/>
            <a:gdLst/>
            <a:ahLst/>
            <a:cxnLst/>
            <a:rect l="l" t="t" r="r" b="b"/>
            <a:pathLst>
              <a:path w="8296909">
                <a:moveTo>
                  <a:pt x="0" y="0"/>
                </a:moveTo>
                <a:lnTo>
                  <a:pt x="82967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521" y="731357"/>
            <a:ext cx="4578299" cy="29906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4699" y="489975"/>
            <a:ext cx="4041198" cy="19396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4699" y="2682725"/>
            <a:ext cx="4041198" cy="19396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1930" y="2264537"/>
            <a:ext cx="2473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95" dirty="0">
                <a:solidFill>
                  <a:srgbClr val="F46524"/>
                </a:solidFill>
                <a:latin typeface="Trebuchet MS"/>
                <a:cs typeface="Trebuchet MS"/>
              </a:rPr>
              <a:t>Conclusion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118421" y="1756536"/>
            <a:ext cx="323024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33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Credit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Card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Fraud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Detection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developing</a:t>
            </a:r>
            <a:r>
              <a:rPr sz="16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technique.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8421" y="2518536"/>
            <a:ext cx="324040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33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Machine</a:t>
            </a:r>
            <a:r>
              <a:rPr sz="16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sz="16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advances</a:t>
            </a:r>
            <a:r>
              <a:rPr sz="16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will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achieve</a:t>
            </a:r>
            <a:r>
              <a:rPr sz="16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greater</a:t>
            </a:r>
            <a:r>
              <a:rPr sz="16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results</a:t>
            </a:r>
            <a:r>
              <a:rPr sz="16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6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future.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77724" y="4739999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1458" rIns="0" bIns="0" rtlCol="0">
            <a:spAutoFit/>
          </a:bodyPr>
          <a:lstStyle/>
          <a:p>
            <a:pPr marL="114808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Thank</a:t>
            </a:r>
            <a:r>
              <a:rPr spc="-475" dirty="0"/>
              <a:t> </a:t>
            </a:r>
            <a:r>
              <a:rPr spc="-2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9615" y="2264537"/>
            <a:ext cx="2084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46524"/>
                </a:solidFill>
                <a:latin typeface="Trebuchet MS"/>
                <a:cs typeface="Trebuchet MS"/>
              </a:rPr>
              <a:t>Overview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00475" y="1084691"/>
            <a:ext cx="3556000" cy="29743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469900" marR="289560" indent="-457200">
              <a:lnSpc>
                <a:spcPct val="76400"/>
              </a:lnSpc>
              <a:spcBef>
                <a:spcPts val="610"/>
              </a:spcBef>
              <a:buFont typeface="MS PGothic"/>
              <a:buChar char="❖"/>
              <a:tabLst>
                <a:tab pos="469900" algn="l"/>
              </a:tabLst>
            </a:pP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r>
              <a:rPr sz="18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8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Credit</a:t>
            </a:r>
            <a:r>
              <a:rPr sz="18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Tahoma"/>
                <a:cs typeface="Tahoma"/>
              </a:rPr>
              <a:t>Card </a:t>
            </a: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Fraud</a:t>
            </a:r>
            <a:r>
              <a:rPr sz="18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ahoma"/>
                <a:cs typeface="Tahoma"/>
              </a:rPr>
              <a:t>Detection.</a:t>
            </a:r>
            <a:endParaRPr sz="18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1140"/>
              </a:spcBef>
              <a:buFont typeface="MS PGothic"/>
              <a:buChar char="❖"/>
              <a:tabLst>
                <a:tab pos="469265" algn="l"/>
              </a:tabLst>
            </a:pP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r>
              <a:rPr sz="18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8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18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1140"/>
              </a:spcBef>
              <a:buFont typeface="MS PGothic"/>
              <a:buChar char="❖"/>
              <a:tabLst>
                <a:tab pos="469265" algn="l"/>
              </a:tabLst>
            </a:pPr>
            <a:r>
              <a:rPr sz="1800" b="1" spc="-75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sz="18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endParaRPr sz="18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1140"/>
              </a:spcBef>
              <a:buFont typeface="MS PGothic"/>
              <a:buChar char="❖"/>
              <a:tabLst>
                <a:tab pos="469265" algn="l"/>
              </a:tabLst>
            </a:pPr>
            <a:r>
              <a:rPr sz="1800" b="1" spc="-110" dirty="0">
                <a:solidFill>
                  <a:srgbClr val="FFFFFF"/>
                </a:solidFill>
                <a:latin typeface="Tahoma"/>
                <a:cs typeface="Tahoma"/>
              </a:rPr>
              <a:t>Creating</a:t>
            </a:r>
            <a:r>
              <a:rPr sz="18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18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endParaRPr sz="18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1140"/>
              </a:spcBef>
              <a:buFont typeface="MS PGothic"/>
              <a:buChar char="❖"/>
              <a:tabLst>
                <a:tab pos="469265" algn="l"/>
              </a:tabLst>
            </a:pPr>
            <a:r>
              <a:rPr sz="1800" b="1" spc="-145" dirty="0">
                <a:solidFill>
                  <a:srgbClr val="FFFFFF"/>
                </a:solidFill>
                <a:latin typeface="Tahoma"/>
                <a:cs typeface="Tahoma"/>
              </a:rPr>
              <a:t>Sneak</a:t>
            </a:r>
            <a:r>
              <a:rPr sz="18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14" dirty="0">
                <a:solidFill>
                  <a:srgbClr val="FFFFFF"/>
                </a:solidFill>
                <a:latin typeface="Tahoma"/>
                <a:cs typeface="Tahoma"/>
              </a:rPr>
              <a:t>Peek</a:t>
            </a:r>
            <a:r>
              <a:rPr sz="18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sz="18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55" dirty="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sz="18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95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18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endParaRPr sz="18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1570"/>
              </a:spcBef>
              <a:buFont typeface="MS PGothic"/>
              <a:buChar char="❖"/>
              <a:tabLst>
                <a:tab pos="469265" algn="l"/>
              </a:tabLst>
            </a:pPr>
            <a:r>
              <a:rPr sz="1800" b="1" spc="-10" dirty="0">
                <a:solidFill>
                  <a:srgbClr val="FFFFFF"/>
                </a:solidFill>
                <a:latin typeface="Tahoma"/>
                <a:cs typeface="Tahoma"/>
              </a:rPr>
              <a:t>Conclusion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124"/>
            <a:ext cx="4572000" cy="5143500"/>
            <a:chOff x="4572000" y="124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2000" y="124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F465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75" y="4495499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1997" y="1558887"/>
            <a:ext cx="3550920" cy="16789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algn="ctr">
              <a:lnSpc>
                <a:spcPct val="100699"/>
              </a:lnSpc>
              <a:spcBef>
                <a:spcPts val="70"/>
              </a:spcBef>
            </a:pPr>
            <a:r>
              <a:rPr sz="3600" dirty="0">
                <a:solidFill>
                  <a:srgbClr val="F46524"/>
                </a:solidFill>
              </a:rPr>
              <a:t>Introduction</a:t>
            </a:r>
            <a:r>
              <a:rPr sz="3600" spc="185" dirty="0">
                <a:solidFill>
                  <a:srgbClr val="F46524"/>
                </a:solidFill>
              </a:rPr>
              <a:t> </a:t>
            </a:r>
            <a:r>
              <a:rPr sz="3600" spc="-25" dirty="0">
                <a:solidFill>
                  <a:srgbClr val="F46524"/>
                </a:solidFill>
              </a:rPr>
              <a:t>to </a:t>
            </a:r>
            <a:r>
              <a:rPr sz="3600" dirty="0">
                <a:solidFill>
                  <a:srgbClr val="F46524"/>
                </a:solidFill>
              </a:rPr>
              <a:t>Credit</a:t>
            </a:r>
            <a:r>
              <a:rPr sz="3600" spc="-75" dirty="0">
                <a:solidFill>
                  <a:srgbClr val="F46524"/>
                </a:solidFill>
              </a:rPr>
              <a:t> </a:t>
            </a:r>
            <a:r>
              <a:rPr sz="3600" spc="85" dirty="0">
                <a:solidFill>
                  <a:srgbClr val="F46524"/>
                </a:solidFill>
              </a:rPr>
              <a:t>Card </a:t>
            </a:r>
            <a:r>
              <a:rPr sz="3600" dirty="0">
                <a:solidFill>
                  <a:srgbClr val="F46524"/>
                </a:solidFill>
              </a:rPr>
              <a:t>Fraud</a:t>
            </a:r>
            <a:r>
              <a:rPr sz="3600" spc="-100" dirty="0">
                <a:solidFill>
                  <a:srgbClr val="F46524"/>
                </a:solidFill>
              </a:rPr>
              <a:t> </a:t>
            </a:r>
            <a:r>
              <a:rPr sz="3600" spc="35" dirty="0">
                <a:solidFill>
                  <a:srgbClr val="F46524"/>
                </a:solidFill>
              </a:rPr>
              <a:t>Detection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5118421" y="1785111"/>
            <a:ext cx="2621915" cy="111125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30"/>
              </a:spcBef>
              <a:buFont typeface="Microsoft Sans Serif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Need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hour.</a:t>
            </a:r>
            <a:endParaRPr sz="1600">
              <a:latin typeface="Tahoma"/>
              <a:cs typeface="Tahoma"/>
            </a:endParaRPr>
          </a:p>
          <a:p>
            <a:pPr marL="363855" indent="-351155">
              <a:lnSpc>
                <a:spcPct val="100000"/>
              </a:lnSpc>
              <a:spcBef>
                <a:spcPts val="930"/>
              </a:spcBef>
              <a:buFont typeface="Microsoft Sans Serif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Complex</a:t>
            </a:r>
            <a:endParaRPr sz="1600">
              <a:latin typeface="Tahoma"/>
              <a:cs typeface="Tahoma"/>
            </a:endParaRPr>
          </a:p>
          <a:p>
            <a:pPr marL="363855" indent="-351155">
              <a:lnSpc>
                <a:spcPct val="100000"/>
              </a:lnSpc>
              <a:spcBef>
                <a:spcPts val="930"/>
              </a:spcBef>
              <a:buFont typeface="Microsoft Sans Serif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Technological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Limitations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412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Introduction</a:t>
            </a:r>
            <a:r>
              <a:rPr sz="4800" spc="-90" dirty="0"/>
              <a:t> </a:t>
            </a:r>
            <a:r>
              <a:rPr sz="4800" spc="50" dirty="0"/>
              <a:t>to</a:t>
            </a:r>
            <a:r>
              <a:rPr sz="4800" spc="-85" dirty="0"/>
              <a:t> </a:t>
            </a:r>
            <a:r>
              <a:rPr sz="4800" dirty="0"/>
              <a:t>the</a:t>
            </a:r>
            <a:r>
              <a:rPr sz="4800" spc="-85" dirty="0"/>
              <a:t> </a:t>
            </a:r>
            <a:r>
              <a:rPr sz="4800" spc="130" dirty="0"/>
              <a:t>Data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539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8134" y="47053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53571" y="1558547"/>
            <a:ext cx="2414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Dimensionally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reduced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4271" y="1558547"/>
            <a:ext cx="1437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Unbalanced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799" y="2246500"/>
            <a:ext cx="4518250" cy="17621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2200" y="2188600"/>
            <a:ext cx="3240524" cy="23855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536" y="1902661"/>
            <a:ext cx="3267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75" dirty="0">
                <a:solidFill>
                  <a:srgbClr val="F46524"/>
                </a:solidFill>
                <a:latin typeface="Trebuchet MS"/>
                <a:cs typeface="Trebuchet MS"/>
              </a:rPr>
              <a:t>Model</a:t>
            </a:r>
            <a:r>
              <a:rPr sz="3600" b="1" spc="-42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3600" b="1" spc="-10" dirty="0">
                <a:solidFill>
                  <a:srgbClr val="F46524"/>
                </a:solidFill>
                <a:latin typeface="Trebuchet MS"/>
                <a:cs typeface="Trebuchet MS"/>
              </a:rPr>
              <a:t>Training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118421" y="1523174"/>
            <a:ext cx="335534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33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Logistic</a:t>
            </a:r>
            <a:r>
              <a:rPr sz="16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r>
              <a:rPr sz="16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6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balanced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16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Weight.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8421" y="2260409"/>
            <a:ext cx="3500120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</a:tabLst>
            </a:pP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Over</a:t>
            </a:r>
            <a:r>
              <a:rPr sz="16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Sampling</a:t>
            </a:r>
            <a:r>
              <a:rPr sz="16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Under</a:t>
            </a:r>
            <a:r>
              <a:rPr sz="16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Sampling</a:t>
            </a:r>
            <a:endParaRPr sz="1600">
              <a:latin typeface="Tahoma"/>
              <a:cs typeface="Tahoma"/>
            </a:endParaRPr>
          </a:p>
          <a:p>
            <a:pPr marL="363855" indent="-343535">
              <a:lnSpc>
                <a:spcPct val="100000"/>
              </a:lnSpc>
              <a:spcBef>
                <a:spcPts val="1455"/>
              </a:spcBef>
              <a:buSzPct val="93750"/>
              <a:buFont typeface="Microsoft Sans Serif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Accuracy: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0.976</a:t>
            </a:r>
            <a:endParaRPr sz="1600">
              <a:latin typeface="Tahoma"/>
              <a:cs typeface="Tahoma"/>
            </a:endParaRPr>
          </a:p>
          <a:p>
            <a:pPr marL="363855" indent="-343535">
              <a:lnSpc>
                <a:spcPct val="100000"/>
              </a:lnSpc>
              <a:spcBef>
                <a:spcPts val="1455"/>
              </a:spcBef>
              <a:buSzPct val="93750"/>
              <a:buFont typeface="Microsoft Sans Serif"/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Recall:</a:t>
            </a:r>
            <a:r>
              <a:rPr sz="16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0.903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5996" rIns="0" bIns="0" rtlCol="0">
            <a:spAutoFit/>
          </a:bodyPr>
          <a:lstStyle/>
          <a:p>
            <a:pPr marL="1695450">
              <a:lnSpc>
                <a:spcPct val="100000"/>
              </a:lnSpc>
              <a:spcBef>
                <a:spcPts val="100"/>
              </a:spcBef>
            </a:pPr>
            <a:r>
              <a:rPr sz="3600" spc="65" dirty="0"/>
              <a:t>Creating</a:t>
            </a:r>
            <a:r>
              <a:rPr sz="3600" spc="-345" dirty="0"/>
              <a:t> </a:t>
            </a:r>
            <a:r>
              <a:rPr sz="3600" spc="190" dirty="0"/>
              <a:t>Web</a:t>
            </a:r>
            <a:r>
              <a:rPr sz="3600" spc="-330" dirty="0"/>
              <a:t> </a:t>
            </a:r>
            <a:r>
              <a:rPr sz="3600" spc="125" dirty="0"/>
              <a:t>App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77724" y="4739999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325" y="1037375"/>
            <a:ext cx="6880499" cy="30687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088640" marR="5080" indent="-3076575">
              <a:lnSpc>
                <a:spcPct val="100299"/>
              </a:lnSpc>
              <a:spcBef>
                <a:spcPts val="80"/>
              </a:spcBef>
            </a:pPr>
            <a:r>
              <a:rPr sz="4800" spc="155" dirty="0"/>
              <a:t>Sneak</a:t>
            </a:r>
            <a:r>
              <a:rPr sz="4800" spc="-305" dirty="0"/>
              <a:t> </a:t>
            </a:r>
            <a:r>
              <a:rPr sz="4800" spc="90" dirty="0"/>
              <a:t>Peek</a:t>
            </a:r>
            <a:r>
              <a:rPr sz="4800" spc="-295" dirty="0"/>
              <a:t> </a:t>
            </a:r>
            <a:r>
              <a:rPr sz="4800" spc="-10" dirty="0"/>
              <a:t>into</a:t>
            </a:r>
            <a:r>
              <a:rPr sz="4800" spc="-300" dirty="0"/>
              <a:t> </a:t>
            </a:r>
            <a:r>
              <a:rPr sz="4800" spc="55" dirty="0"/>
              <a:t>Our</a:t>
            </a:r>
            <a:r>
              <a:rPr sz="4800" spc="-565" dirty="0"/>
              <a:t> </a:t>
            </a:r>
            <a:r>
              <a:rPr sz="4800" spc="240" dirty="0"/>
              <a:t>Web </a:t>
            </a:r>
            <a:r>
              <a:rPr sz="4800" spc="175" dirty="0"/>
              <a:t>App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126</Words>
  <Application>Microsoft Office PowerPoint</Application>
  <PresentationFormat>On-screen Show (16:9)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MS PGothic</vt:lpstr>
      <vt:lpstr>Calibri</vt:lpstr>
      <vt:lpstr>Microsoft Sans Serif</vt:lpstr>
      <vt:lpstr>Tahoma</vt:lpstr>
      <vt:lpstr>Trebuchet MS</vt:lpstr>
      <vt:lpstr>Office Theme</vt:lpstr>
      <vt:lpstr>Presented by:  Sourav Sahu  Amrutansu Patra  Anurag Kumar </vt:lpstr>
      <vt:lpstr>PowerPoint Presentation</vt:lpstr>
      <vt:lpstr>Introduction to Credit Card Fraud Detection</vt:lpstr>
      <vt:lpstr>Introduction to the Data</vt:lpstr>
      <vt:lpstr>PowerPoint Presentation</vt:lpstr>
      <vt:lpstr>PowerPoint Presentation</vt:lpstr>
      <vt:lpstr>Creating Web App</vt:lpstr>
      <vt:lpstr>PowerPoint Presentation</vt:lpstr>
      <vt:lpstr>Sneak Peek into Our Web App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 Sourav Sahu  Amrutansu Patra  Anurag Kumar </dc:title>
  <dc:creator>Sourav Sahu</dc:creator>
  <cp:lastModifiedBy>Sourav Sahu</cp:lastModifiedBy>
  <cp:revision>1</cp:revision>
  <dcterms:created xsi:type="dcterms:W3CDTF">2023-11-27T09:23:21Z</dcterms:created>
  <dcterms:modified xsi:type="dcterms:W3CDTF">2023-11-28T04:59:01Z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