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8" r:id="rId11"/>
    <p:sldId id="269" r:id="rId12"/>
    <p:sldId id="270" r:id="rId13"/>
    <p:sldId id="271" r:id="rId14"/>
  </p:sldIdLst>
  <p:sldSz cx="9144000" cy="5143500" type="screen16x9"/>
  <p:notesSz cx="6858000" cy="9144000"/>
  <p:embeddedFontLst>
    <p:embeddedFont>
      <p:font typeface="Fira Sans Extra Condensed Medium" panose="020B0604020202020204" charset="0"/>
      <p:regular r:id="rId16"/>
      <p:bold r:id="rId17"/>
      <p:italic r:id="rId18"/>
      <p:boldItalic r:id="rId19"/>
    </p:embeddedFont>
    <p:embeddedFont>
      <p:font typeface="Livvic" pitchFamily="2" charset="0"/>
      <p:regular r:id="rId20"/>
      <p:bold r:id="rId21"/>
      <p:italic r:id="rId22"/>
      <p:boldItalic r:id="rId23"/>
    </p:embeddedFont>
    <p:embeddedFont>
      <p:font typeface="Roboto Condensed" panose="02000000000000000000" pitchFamily="2" charset="0"/>
      <p:regular r:id="rId24"/>
      <p:bold r:id="rId25"/>
      <p:italic r:id="rId26"/>
      <p:boldItalic r:id="rId27"/>
    </p:embeddedFont>
    <p:embeddedFont>
      <p:font typeface="Roboto Condensed Light" panose="02000000000000000000" pitchFamily="2" charset="0"/>
      <p:regular r:id="rId28"/>
      <p:bold r:id="rId29"/>
      <p:italic r:id="rId30"/>
      <p:boldItalic r:id="rId31"/>
    </p:embeddedFont>
    <p:embeddedFont>
      <p:font typeface="Squada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63598F-D292-4241-80D9-9666CAA46BE7}">
  <a:tblStyle styleId="{4963598F-D292-4241-80D9-9666CAA46B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baseline="0">
                <a:ln>
                  <a:noFill/>
                </a:ln>
                <a:solidFill>
                  <a:schemeClr val="tx1"/>
                </a:solidFill>
                <a:latin typeface="Times New Roman" panose="02020603050405020304" pitchFamily="18" charset="0"/>
                <a:ea typeface="+mn-ea"/>
                <a:cs typeface="Times New Roman" panose="02020603050405020304" pitchFamily="18" charset="0"/>
              </a:defRPr>
            </a:pPr>
            <a:r>
              <a:rPr lang="en-US"/>
              <a:t>Cyber Awareness</a:t>
            </a:r>
          </a:p>
        </c:rich>
      </c:tx>
      <c:overlay val="0"/>
      <c:spPr>
        <a:noFill/>
        <a:ln>
          <a:noFill/>
        </a:ln>
        <a:effectLst/>
      </c:spPr>
      <c:txPr>
        <a:bodyPr rot="0" spcFirstLastPara="1" vertOverflow="ellipsis" vert="horz" wrap="square" anchor="ctr" anchorCtr="1"/>
        <a:lstStyle/>
        <a:p>
          <a:pPr>
            <a:defRPr sz="1440" b="1" i="0" u="none" strike="noStrike" kern="1200" baseline="0">
              <a:ln>
                <a:noFill/>
              </a:ln>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Have Cyber Awareness</c:v>
                </c:pt>
              </c:strCache>
            </c:strRef>
          </c:tx>
          <c:spPr>
            <a:solidFill>
              <a:srgbClr val="00B050">
                <a:alpha val="85000"/>
              </a:srgbClr>
            </a:solidFill>
            <a:ln w="9525" cap="flat" cmpd="sng" algn="ctr">
              <a:solidFill>
                <a:schemeClr val="tx1"/>
              </a:solidFill>
              <a:round/>
            </a:ln>
            <a:effectLst/>
            <a:sp3d contourW="9525">
              <a:contourClr>
                <a:schemeClr val="tx1"/>
              </a:contourClr>
            </a:sp3d>
          </c:spPr>
          <c:invertIfNegative val="0"/>
          <c:cat>
            <c:strRef>
              <c:f>Sheet1!$A$2:$A$5</c:f>
              <c:strCache>
                <c:ptCount val="4"/>
                <c:pt idx="0">
                  <c:v>18-25</c:v>
                </c:pt>
                <c:pt idx="1">
                  <c:v>26-35</c:v>
                </c:pt>
                <c:pt idx="2">
                  <c:v>36-45</c:v>
                </c:pt>
                <c:pt idx="3">
                  <c:v>45-60</c:v>
                </c:pt>
              </c:strCache>
            </c:strRef>
          </c:cat>
          <c:val>
            <c:numRef>
              <c:f>Sheet1!$B$2:$B$5</c:f>
              <c:numCache>
                <c:formatCode>General</c:formatCode>
                <c:ptCount val="4"/>
                <c:pt idx="0">
                  <c:v>12</c:v>
                </c:pt>
                <c:pt idx="1">
                  <c:v>5</c:v>
                </c:pt>
                <c:pt idx="2">
                  <c:v>6</c:v>
                </c:pt>
                <c:pt idx="3">
                  <c:v>0</c:v>
                </c:pt>
              </c:numCache>
            </c:numRef>
          </c:val>
          <c:extLst>
            <c:ext xmlns:c16="http://schemas.microsoft.com/office/drawing/2014/chart" uri="{C3380CC4-5D6E-409C-BE32-E72D297353CC}">
              <c16:uniqueId val="{00000000-1AD5-46F5-8467-EA1079AB6E48}"/>
            </c:ext>
          </c:extLst>
        </c:ser>
        <c:ser>
          <c:idx val="1"/>
          <c:order val="1"/>
          <c:tx>
            <c:strRef>
              <c:f>Sheet1!$C$1</c:f>
              <c:strCache>
                <c:ptCount val="1"/>
                <c:pt idx="0">
                  <c:v>Doesn’t Have Cyber awareness</c:v>
                </c:pt>
              </c:strCache>
            </c:strRef>
          </c:tx>
          <c:spPr>
            <a:solidFill>
              <a:schemeClr val="accent2">
                <a:lumMod val="75000"/>
                <a:alpha val="85000"/>
              </a:schemeClr>
            </a:solidFill>
            <a:ln w="9525" cap="flat" cmpd="sng" algn="ctr">
              <a:solidFill>
                <a:schemeClr val="tx1"/>
              </a:solidFill>
              <a:round/>
            </a:ln>
            <a:effectLst/>
            <a:sp3d contourW="9525">
              <a:contourClr>
                <a:schemeClr val="tx1"/>
              </a:contourClr>
            </a:sp3d>
          </c:spPr>
          <c:invertIfNegative val="0"/>
          <c:cat>
            <c:strRef>
              <c:f>Sheet1!$A$2:$A$5</c:f>
              <c:strCache>
                <c:ptCount val="4"/>
                <c:pt idx="0">
                  <c:v>18-25</c:v>
                </c:pt>
                <c:pt idx="1">
                  <c:v>26-35</c:v>
                </c:pt>
                <c:pt idx="2">
                  <c:v>36-45</c:v>
                </c:pt>
                <c:pt idx="3">
                  <c:v>45-60</c:v>
                </c:pt>
              </c:strCache>
            </c:strRef>
          </c:cat>
          <c:val>
            <c:numRef>
              <c:f>Sheet1!$C$2:$C$5</c:f>
              <c:numCache>
                <c:formatCode>General</c:formatCode>
                <c:ptCount val="4"/>
                <c:pt idx="0">
                  <c:v>3</c:v>
                </c:pt>
                <c:pt idx="1">
                  <c:v>4</c:v>
                </c:pt>
                <c:pt idx="2">
                  <c:v>2</c:v>
                </c:pt>
                <c:pt idx="3">
                  <c:v>5</c:v>
                </c:pt>
              </c:numCache>
            </c:numRef>
          </c:val>
          <c:extLst>
            <c:ext xmlns:c16="http://schemas.microsoft.com/office/drawing/2014/chart" uri="{C3380CC4-5D6E-409C-BE32-E72D297353CC}">
              <c16:uniqueId val="{00000001-1AD5-46F5-8467-EA1079AB6E48}"/>
            </c:ext>
          </c:extLst>
        </c:ser>
        <c:dLbls>
          <c:showLegendKey val="0"/>
          <c:showVal val="0"/>
          <c:showCatName val="0"/>
          <c:showSerName val="0"/>
          <c:showPercent val="0"/>
          <c:showBubbleSize val="0"/>
        </c:dLbls>
        <c:gapWidth val="83"/>
        <c:gapDepth val="179"/>
        <c:shape val="box"/>
        <c:axId val="1241780559"/>
        <c:axId val="1241792559"/>
        <c:axId val="737834863"/>
      </c:bar3DChart>
      <c:catAx>
        <c:axId val="124178055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0" i="0" u="none" strike="noStrike" kern="1200" cap="all" baseline="0">
                <a:ln>
                  <a:noFill/>
                </a:ln>
                <a:solidFill>
                  <a:schemeClr val="tx1"/>
                </a:solidFill>
                <a:latin typeface="Times New Roman" panose="02020603050405020304" pitchFamily="18" charset="0"/>
                <a:ea typeface="+mn-ea"/>
                <a:cs typeface="Times New Roman" panose="02020603050405020304" pitchFamily="18" charset="0"/>
              </a:defRPr>
            </a:pPr>
            <a:endParaRPr lang="en-US"/>
          </a:p>
        </c:txPr>
        <c:crossAx val="1241792559"/>
        <c:crosses val="autoZero"/>
        <c:auto val="1"/>
        <c:lblAlgn val="ctr"/>
        <c:lblOffset val="100"/>
        <c:noMultiLvlLbl val="0"/>
      </c:catAx>
      <c:valAx>
        <c:axId val="1241792559"/>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ln>
                  <a:noFill/>
                </a:ln>
                <a:solidFill>
                  <a:schemeClr val="tx1"/>
                </a:solidFill>
                <a:latin typeface="Times New Roman" panose="02020603050405020304" pitchFamily="18" charset="0"/>
                <a:ea typeface="+mn-ea"/>
                <a:cs typeface="Times New Roman" panose="02020603050405020304" pitchFamily="18" charset="0"/>
              </a:defRPr>
            </a:pPr>
            <a:endParaRPr lang="en-US"/>
          </a:p>
        </c:txPr>
        <c:crossAx val="1241780559"/>
        <c:crosses val="autoZero"/>
        <c:crossBetween val="between"/>
      </c:valAx>
      <c:serAx>
        <c:axId val="737834863"/>
        <c:scaling>
          <c:orientation val="minMax"/>
        </c:scaling>
        <c:delete val="1"/>
        <c:axPos val="b"/>
        <c:majorTickMark val="none"/>
        <c:minorTickMark val="none"/>
        <c:tickLblPos val="nextTo"/>
        <c:crossAx val="1241792559"/>
        <c:crosses val="autoZero"/>
      </c:ser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200" b="0" i="0" u="none" strike="noStrike" kern="1200" baseline="0">
                <a:ln>
                  <a:noFill/>
                </a:ln>
                <a:solidFill>
                  <a:schemeClr val="tx1"/>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cap="flat" cmpd="sng" algn="ctr">
      <a:solidFill>
        <a:schemeClr val="tx1"/>
      </a:solidFill>
      <a:round/>
    </a:ln>
    <a:effectLst/>
  </c:spPr>
  <c:txPr>
    <a:bodyPr/>
    <a:lstStyle/>
    <a:p>
      <a:pPr>
        <a:defRPr sz="1200">
          <a:ln>
            <a:noFill/>
          </a:ln>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9f7b1142c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9f7b1142c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a39e4857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a39e48574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a39e48574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2">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3143300" y="1928850"/>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34" name="Google Shape;134;p18"/>
          <p:cNvSpPr txBox="1">
            <a:spLocks noGrp="1"/>
          </p:cNvSpPr>
          <p:nvPr>
            <p:ph type="ctrTitle"/>
          </p:nvPr>
        </p:nvSpPr>
        <p:spPr>
          <a:xfrm flipH="1">
            <a:off x="2876000" y="709650"/>
            <a:ext cx="3392100" cy="838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135" name="Google Shape;135;p18"/>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142"/>
        <p:cNvGrpSpPr/>
        <p:nvPr/>
      </p:nvGrpSpPr>
      <p:grpSpPr>
        <a:xfrm>
          <a:off x="0" y="0"/>
          <a:ext cx="0" cy="0"/>
          <a:chOff x="0" y="0"/>
          <a:chExt cx="0" cy="0"/>
        </a:xfrm>
      </p:grpSpPr>
      <p:sp>
        <p:nvSpPr>
          <p:cNvPr id="143" name="Google Shape;143;p20"/>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4" name="Google Shape;144;p20"/>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45" name="Google Shape;145;p20"/>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a:spLocks noGrp="1"/>
          </p:cNvSpPr>
          <p:nvPr>
            <p:ph type="subTitle" idx="1"/>
          </p:nvPr>
        </p:nvSpPr>
        <p:spPr>
          <a:xfrm>
            <a:off x="5427750" y="1819787"/>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5427750" y="981587"/>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2">
  <p:cSld name="CUSTOM_36">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57228" y="1778585"/>
            <a:ext cx="1959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14"/>
          <p:cNvSpPr txBox="1">
            <a:spLocks noGrp="1"/>
          </p:cNvSpPr>
          <p:nvPr>
            <p:ph type="subTitle" idx="1"/>
          </p:nvPr>
        </p:nvSpPr>
        <p:spPr>
          <a:xfrm>
            <a:off x="657228" y="2252441"/>
            <a:ext cx="19593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7" name="Google Shape;97;p14"/>
          <p:cNvSpPr txBox="1">
            <a:spLocks noGrp="1"/>
          </p:cNvSpPr>
          <p:nvPr>
            <p:ph type="ctrTitle" idx="2"/>
          </p:nvPr>
        </p:nvSpPr>
        <p:spPr>
          <a:xfrm>
            <a:off x="693636" y="3580934"/>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 name="Google Shape;98;p14"/>
          <p:cNvSpPr txBox="1">
            <a:spLocks noGrp="1"/>
          </p:cNvSpPr>
          <p:nvPr>
            <p:ph type="subTitle" idx="3"/>
          </p:nvPr>
        </p:nvSpPr>
        <p:spPr>
          <a:xfrm>
            <a:off x="693636"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9" name="Google Shape;99;p14"/>
          <p:cNvSpPr txBox="1">
            <a:spLocks noGrp="1"/>
          </p:cNvSpPr>
          <p:nvPr>
            <p:ph type="ctrTitle" idx="4"/>
          </p:nvPr>
        </p:nvSpPr>
        <p:spPr>
          <a:xfrm>
            <a:off x="3207532" y="1784778"/>
            <a:ext cx="1799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0" name="Google Shape;100;p14"/>
          <p:cNvSpPr txBox="1">
            <a:spLocks noGrp="1"/>
          </p:cNvSpPr>
          <p:nvPr>
            <p:ph type="subTitle" idx="5"/>
          </p:nvPr>
        </p:nvSpPr>
        <p:spPr>
          <a:xfrm>
            <a:off x="3188332" y="2252437"/>
            <a:ext cx="183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1" name="Google Shape;101;p14"/>
          <p:cNvSpPr txBox="1">
            <a:spLocks noGrp="1"/>
          </p:cNvSpPr>
          <p:nvPr>
            <p:ph type="ctrTitle" idx="6"/>
          </p:nvPr>
        </p:nvSpPr>
        <p:spPr>
          <a:xfrm>
            <a:off x="3233530" y="3580934"/>
            <a:ext cx="1753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4"/>
          <p:cNvSpPr txBox="1">
            <a:spLocks noGrp="1"/>
          </p:cNvSpPr>
          <p:nvPr>
            <p:ph type="subTitle" idx="7"/>
          </p:nvPr>
        </p:nvSpPr>
        <p:spPr>
          <a:xfrm>
            <a:off x="3157180"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3" name="Google Shape;103;p14"/>
          <p:cNvSpPr txBox="1">
            <a:spLocks noGrp="1"/>
          </p:cNvSpPr>
          <p:nvPr>
            <p:ph type="ctrTitle" idx="8"/>
          </p:nvPr>
        </p:nvSpPr>
        <p:spPr>
          <a:xfrm>
            <a:off x="579450" y="401450"/>
            <a:ext cx="45930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4"/>
          <p:cNvSpPr txBox="1">
            <a:spLocks noGrp="1"/>
          </p:cNvSpPr>
          <p:nvPr>
            <p:ph type="title" idx="9" hasCustomPrompt="1"/>
          </p:nvPr>
        </p:nvSpPr>
        <p:spPr>
          <a:xfrm>
            <a:off x="683628" y="1358010"/>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 name="Google Shape;105;p14"/>
          <p:cNvSpPr txBox="1">
            <a:spLocks noGrp="1"/>
          </p:cNvSpPr>
          <p:nvPr>
            <p:ph type="title" idx="13" hasCustomPrompt="1"/>
          </p:nvPr>
        </p:nvSpPr>
        <p:spPr>
          <a:xfrm>
            <a:off x="693636" y="3141768"/>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4"/>
          <p:cNvSpPr txBox="1">
            <a:spLocks noGrp="1"/>
          </p:cNvSpPr>
          <p:nvPr>
            <p:ph type="title" idx="14" hasCustomPrompt="1"/>
          </p:nvPr>
        </p:nvSpPr>
        <p:spPr>
          <a:xfrm>
            <a:off x="3180682" y="1370400"/>
            <a:ext cx="1853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7" name="Google Shape;107;p14"/>
          <p:cNvSpPr txBox="1">
            <a:spLocks noGrp="1"/>
          </p:cNvSpPr>
          <p:nvPr>
            <p:ph type="title" idx="15" hasCustomPrompt="1"/>
          </p:nvPr>
        </p:nvSpPr>
        <p:spPr>
          <a:xfrm>
            <a:off x="3233530" y="314177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pic>
        <p:nvPicPr>
          <p:cNvPr id="108" name="Google Shape;108;p14"/>
          <p:cNvPicPr preferRelativeResize="0"/>
          <p:nvPr/>
        </p:nvPicPr>
        <p:blipFill>
          <a:blip r:embed="rId2">
            <a:alphaModFix/>
          </a:blip>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alphaModFix/>
          </a:blip>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1">
  <p:cSld name="CUSTOM_8">
    <p:spTree>
      <p:nvGrpSpPr>
        <p:cNvPr id="1" name="Shape 114"/>
        <p:cNvGrpSpPr/>
        <p:nvPr/>
      </p:nvGrpSpPr>
      <p:grpSpPr>
        <a:xfrm>
          <a:off x="0" y="0"/>
          <a:ext cx="0" cy="0"/>
          <a:chOff x="0" y="0"/>
          <a:chExt cx="0" cy="0"/>
        </a:xfrm>
      </p:grpSpPr>
      <p:sp>
        <p:nvSpPr>
          <p:cNvPr id="115" name="Google Shape;115;p15"/>
          <p:cNvSpPr txBox="1">
            <a:spLocks noGrp="1"/>
          </p:cNvSpPr>
          <p:nvPr>
            <p:ph type="subTitle" idx="1"/>
          </p:nvPr>
        </p:nvSpPr>
        <p:spPr>
          <a:xfrm>
            <a:off x="2722955" y="3329200"/>
            <a:ext cx="369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Char char="-"/>
              <a:defRPr sz="1600"/>
            </a:lvl1pPr>
            <a:lvl2pPr lvl="1" algn="ctr" rtl="0">
              <a:lnSpc>
                <a:spcPct val="100000"/>
              </a:lnSpc>
              <a:spcBef>
                <a:spcPts val="0"/>
              </a:spcBef>
              <a:spcAft>
                <a:spcPts val="0"/>
              </a:spcAft>
              <a:buClr>
                <a:schemeClr val="dk1"/>
              </a:buClr>
              <a:buSzPts val="1400"/>
              <a:buFont typeface="Arial"/>
              <a:buChar char="-"/>
              <a:defRPr sz="1000"/>
            </a:lvl2pPr>
            <a:lvl3pPr lvl="2" algn="ctr" rtl="0">
              <a:lnSpc>
                <a:spcPct val="100000"/>
              </a:lnSpc>
              <a:spcBef>
                <a:spcPts val="0"/>
              </a:spcBef>
              <a:spcAft>
                <a:spcPts val="0"/>
              </a:spcAft>
              <a:buClr>
                <a:schemeClr val="dk1"/>
              </a:buClr>
              <a:buSzPts val="1400"/>
              <a:buFont typeface="Arial"/>
              <a:buChar char="-"/>
              <a:defRPr sz="1000"/>
            </a:lvl3pPr>
            <a:lvl4pPr lvl="3" algn="ctr" rtl="0">
              <a:lnSpc>
                <a:spcPct val="100000"/>
              </a:lnSpc>
              <a:spcBef>
                <a:spcPts val="0"/>
              </a:spcBef>
              <a:spcAft>
                <a:spcPts val="0"/>
              </a:spcAft>
              <a:buClr>
                <a:schemeClr val="dk1"/>
              </a:buClr>
              <a:buSzPts val="1400"/>
              <a:buFont typeface="Arial"/>
              <a:buChar char="-"/>
              <a:defRPr sz="1000"/>
            </a:lvl4pPr>
            <a:lvl5pPr lvl="4" algn="ctr" rtl="0">
              <a:lnSpc>
                <a:spcPct val="100000"/>
              </a:lnSpc>
              <a:spcBef>
                <a:spcPts val="0"/>
              </a:spcBef>
              <a:spcAft>
                <a:spcPts val="0"/>
              </a:spcAft>
              <a:buClr>
                <a:schemeClr val="dk1"/>
              </a:buClr>
              <a:buSzPts val="1400"/>
              <a:buFont typeface="Arial"/>
              <a:buChar char="-"/>
              <a:defRPr sz="1000"/>
            </a:lvl5pPr>
            <a:lvl6pPr lvl="5" algn="ctr" rtl="0">
              <a:lnSpc>
                <a:spcPct val="100000"/>
              </a:lnSpc>
              <a:spcBef>
                <a:spcPts val="0"/>
              </a:spcBef>
              <a:spcAft>
                <a:spcPts val="0"/>
              </a:spcAft>
              <a:buClr>
                <a:schemeClr val="dk1"/>
              </a:buClr>
              <a:buSzPts val="1400"/>
              <a:buFont typeface="Arial"/>
              <a:buChar char="-"/>
              <a:defRPr sz="1000"/>
            </a:lvl6pPr>
            <a:lvl7pPr lvl="6" algn="ctr" rtl="0">
              <a:lnSpc>
                <a:spcPct val="100000"/>
              </a:lnSpc>
              <a:spcBef>
                <a:spcPts val="0"/>
              </a:spcBef>
              <a:spcAft>
                <a:spcPts val="0"/>
              </a:spcAft>
              <a:buClr>
                <a:schemeClr val="dk1"/>
              </a:buClr>
              <a:buSzPts val="1400"/>
              <a:buFont typeface="Arial"/>
              <a:buChar char="-"/>
              <a:defRPr sz="1000"/>
            </a:lvl7pPr>
            <a:lvl8pPr lvl="7" algn="ctr" rtl="0">
              <a:lnSpc>
                <a:spcPct val="100000"/>
              </a:lnSpc>
              <a:spcBef>
                <a:spcPts val="0"/>
              </a:spcBef>
              <a:spcAft>
                <a:spcPts val="0"/>
              </a:spcAft>
              <a:buClr>
                <a:schemeClr val="dk1"/>
              </a:buClr>
              <a:buSzPts val="1400"/>
              <a:buFont typeface="Arial"/>
              <a:buChar char="-"/>
              <a:defRPr sz="1000"/>
            </a:lvl8pPr>
            <a:lvl9pPr lvl="8" algn="ctr" rtl="0">
              <a:lnSpc>
                <a:spcPct val="100000"/>
              </a:lnSpc>
              <a:spcBef>
                <a:spcPts val="0"/>
              </a:spcBef>
              <a:spcAft>
                <a:spcPts val="0"/>
              </a:spcAft>
              <a:buClr>
                <a:schemeClr val="dk1"/>
              </a:buClr>
              <a:buSzPts val="1400"/>
              <a:buFont typeface="Arial"/>
              <a:buChar char="-"/>
              <a:defRPr sz="1000"/>
            </a:lvl9pPr>
          </a:lstStyle>
          <a:p>
            <a:endParaRPr/>
          </a:p>
        </p:txBody>
      </p:sp>
      <p:sp>
        <p:nvSpPr>
          <p:cNvPr id="116" name="Google Shape;116;p15"/>
          <p:cNvSpPr txBox="1">
            <a:spLocks noGrp="1"/>
          </p:cNvSpPr>
          <p:nvPr>
            <p:ph type="ctrTitle"/>
          </p:nvPr>
        </p:nvSpPr>
        <p:spPr>
          <a:xfrm>
            <a:off x="1710150" y="1328125"/>
            <a:ext cx="5723700" cy="1864500"/>
          </a:xfrm>
          <a:prstGeom prst="rect">
            <a:avLst/>
          </a:prstGeom>
        </p:spPr>
        <p:txBody>
          <a:bodyPr spcFirstLastPara="1" wrap="square" lIns="91425" tIns="91425" rIns="91425" bIns="91425" anchor="ctr" anchorCtr="0">
            <a:noAutofit/>
          </a:bodyPr>
          <a:lstStyle>
            <a:lvl1pPr lvl="0" algn="ct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17" name="Google Shape;117;p15"/>
          <p:cNvPicPr preferRelativeResize="0"/>
          <p:nvPr/>
        </p:nvPicPr>
        <p:blipFill>
          <a:blip r:embed="rId2">
            <a:alphaModFix/>
          </a:blip>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alphaModFix/>
          </a:blip>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2">
  <p:cSld name="CUSTOM_32">
    <p:spTree>
      <p:nvGrpSpPr>
        <p:cNvPr id="1" name="Shape 119"/>
        <p:cNvGrpSpPr/>
        <p:nvPr/>
      </p:nvGrpSpPr>
      <p:grpSpPr>
        <a:xfrm>
          <a:off x="0" y="0"/>
          <a:ext cx="0" cy="0"/>
          <a:chOff x="0" y="0"/>
          <a:chExt cx="0" cy="0"/>
        </a:xfrm>
      </p:grpSpPr>
      <p:sp>
        <p:nvSpPr>
          <p:cNvPr id="120" name="Google Shape;120;p16"/>
          <p:cNvSpPr txBox="1">
            <a:spLocks noGrp="1"/>
          </p:cNvSpPr>
          <p:nvPr>
            <p:ph type="subTitle" idx="1"/>
          </p:nvPr>
        </p:nvSpPr>
        <p:spPr>
          <a:xfrm>
            <a:off x="4511650" y="3131900"/>
            <a:ext cx="37179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Arial"/>
              <a:buChar char="-"/>
              <a:defRPr sz="1600"/>
            </a:lvl1pPr>
            <a:lvl2pPr lvl="1" algn="ctr" rtl="0">
              <a:lnSpc>
                <a:spcPct val="100000"/>
              </a:lnSpc>
              <a:spcBef>
                <a:spcPts val="0"/>
              </a:spcBef>
              <a:spcAft>
                <a:spcPts val="0"/>
              </a:spcAft>
              <a:buClr>
                <a:schemeClr val="dk1"/>
              </a:buClr>
              <a:buSzPts val="1400"/>
              <a:buFont typeface="Arial"/>
              <a:buChar char="-"/>
              <a:defRPr sz="1000"/>
            </a:lvl2pPr>
            <a:lvl3pPr lvl="2" algn="ctr" rtl="0">
              <a:lnSpc>
                <a:spcPct val="100000"/>
              </a:lnSpc>
              <a:spcBef>
                <a:spcPts val="0"/>
              </a:spcBef>
              <a:spcAft>
                <a:spcPts val="0"/>
              </a:spcAft>
              <a:buClr>
                <a:schemeClr val="dk1"/>
              </a:buClr>
              <a:buSzPts val="1400"/>
              <a:buFont typeface="Arial"/>
              <a:buChar char="-"/>
              <a:defRPr sz="1000"/>
            </a:lvl3pPr>
            <a:lvl4pPr lvl="3" algn="ctr" rtl="0">
              <a:lnSpc>
                <a:spcPct val="100000"/>
              </a:lnSpc>
              <a:spcBef>
                <a:spcPts val="0"/>
              </a:spcBef>
              <a:spcAft>
                <a:spcPts val="0"/>
              </a:spcAft>
              <a:buClr>
                <a:schemeClr val="dk1"/>
              </a:buClr>
              <a:buSzPts val="1400"/>
              <a:buFont typeface="Arial"/>
              <a:buChar char="-"/>
              <a:defRPr sz="1000"/>
            </a:lvl4pPr>
            <a:lvl5pPr lvl="4" algn="ctr" rtl="0">
              <a:lnSpc>
                <a:spcPct val="100000"/>
              </a:lnSpc>
              <a:spcBef>
                <a:spcPts val="0"/>
              </a:spcBef>
              <a:spcAft>
                <a:spcPts val="0"/>
              </a:spcAft>
              <a:buClr>
                <a:schemeClr val="dk1"/>
              </a:buClr>
              <a:buSzPts val="1400"/>
              <a:buFont typeface="Arial"/>
              <a:buChar char="-"/>
              <a:defRPr sz="1000"/>
            </a:lvl5pPr>
            <a:lvl6pPr lvl="5" algn="ctr" rtl="0">
              <a:lnSpc>
                <a:spcPct val="100000"/>
              </a:lnSpc>
              <a:spcBef>
                <a:spcPts val="0"/>
              </a:spcBef>
              <a:spcAft>
                <a:spcPts val="0"/>
              </a:spcAft>
              <a:buClr>
                <a:schemeClr val="dk1"/>
              </a:buClr>
              <a:buSzPts val="1400"/>
              <a:buFont typeface="Arial"/>
              <a:buChar char="-"/>
              <a:defRPr sz="1000"/>
            </a:lvl6pPr>
            <a:lvl7pPr lvl="6" algn="ctr" rtl="0">
              <a:lnSpc>
                <a:spcPct val="100000"/>
              </a:lnSpc>
              <a:spcBef>
                <a:spcPts val="0"/>
              </a:spcBef>
              <a:spcAft>
                <a:spcPts val="0"/>
              </a:spcAft>
              <a:buClr>
                <a:schemeClr val="dk1"/>
              </a:buClr>
              <a:buSzPts val="1400"/>
              <a:buFont typeface="Arial"/>
              <a:buChar char="-"/>
              <a:defRPr sz="1000"/>
            </a:lvl7pPr>
            <a:lvl8pPr lvl="7" algn="ctr" rtl="0">
              <a:lnSpc>
                <a:spcPct val="100000"/>
              </a:lnSpc>
              <a:spcBef>
                <a:spcPts val="0"/>
              </a:spcBef>
              <a:spcAft>
                <a:spcPts val="0"/>
              </a:spcAft>
              <a:buClr>
                <a:schemeClr val="dk1"/>
              </a:buClr>
              <a:buSzPts val="1400"/>
              <a:buFont typeface="Arial"/>
              <a:buChar char="-"/>
              <a:defRPr sz="1000"/>
            </a:lvl8pPr>
            <a:lvl9pPr lvl="8" algn="ctr" rtl="0">
              <a:lnSpc>
                <a:spcPct val="100000"/>
              </a:lnSpc>
              <a:spcBef>
                <a:spcPts val="0"/>
              </a:spcBef>
              <a:spcAft>
                <a:spcPts val="0"/>
              </a:spcAft>
              <a:buClr>
                <a:schemeClr val="dk1"/>
              </a:buClr>
              <a:buSzPts val="1400"/>
              <a:buFont typeface="Arial"/>
              <a:buChar char="-"/>
              <a:defRPr sz="1000"/>
            </a:lvl9pPr>
          </a:lstStyle>
          <a:p>
            <a:endParaRPr/>
          </a:p>
        </p:txBody>
      </p:sp>
      <p:sp>
        <p:nvSpPr>
          <p:cNvPr id="121" name="Google Shape;121;p16"/>
          <p:cNvSpPr txBox="1">
            <a:spLocks noGrp="1"/>
          </p:cNvSpPr>
          <p:nvPr>
            <p:ph type="ctrTitle"/>
          </p:nvPr>
        </p:nvSpPr>
        <p:spPr>
          <a:xfrm>
            <a:off x="4511650" y="1054625"/>
            <a:ext cx="3717900" cy="1864500"/>
          </a:xfrm>
          <a:prstGeom prst="rect">
            <a:avLst/>
          </a:prstGeom>
        </p:spPr>
        <p:txBody>
          <a:bodyPr spcFirstLastPara="1" wrap="square" lIns="91425" tIns="91425" rIns="91425" bIns="91425" anchor="ctr" anchorCtr="0">
            <a:noAutofit/>
          </a:bodyPr>
          <a:lstStyle>
            <a:lvl1pPr lvl="0" algn="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22" name="Google Shape;122;p16"/>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1">
  <p:cSld name="CUSTOM">
    <p:spTree>
      <p:nvGrpSpPr>
        <p:cNvPr id="1"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pic>
        <p:nvPicPr>
          <p:cNvPr id="127" name="Google Shape;127;p17"/>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129" name="Google Shape;129;p17"/>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0" name="Google Shape;130;p17"/>
          <p:cNvSpPr txBox="1">
            <a:spLocks noGrp="1"/>
          </p:cNvSpPr>
          <p:nvPr>
            <p:ph type="title" idx="2" hasCustomPrompt="1"/>
          </p:nvPr>
        </p:nvSpPr>
        <p:spPr>
          <a:xfrm>
            <a:off x="2422500" y="129600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7"/>
          <p:cNvSpPr txBox="1">
            <a:spLocks noGrp="1"/>
          </p:cNvSpPr>
          <p:nvPr>
            <p:ph type="subTitle" idx="1"/>
          </p:nvPr>
        </p:nvSpPr>
        <p:spPr>
          <a:xfrm>
            <a:off x="2422500" y="289342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60" r:id="rId6"/>
    <p:sldLayoutId id="2147483661" r:id="rId7"/>
    <p:sldLayoutId id="2147483662" r:id="rId8"/>
    <p:sldLayoutId id="2147483663" r:id="rId9"/>
    <p:sldLayoutId id="2147483664" r:id="rId10"/>
    <p:sldLayoutId id="2147483666" r:id="rId11"/>
    <p:sldLayoutId id="2147483696" r:id="rId12"/>
    <p:sldLayoutId id="2147483709" r:id="rId13"/>
    <p:sldLayoutId id="2147483710" r:id="rId14"/>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4"/>
          <p:cNvSpPr txBox="1">
            <a:spLocks noGrp="1"/>
          </p:cNvSpPr>
          <p:nvPr>
            <p:ph type="title"/>
          </p:nvPr>
        </p:nvSpPr>
        <p:spPr>
          <a:xfrm>
            <a:off x="388448" y="1531460"/>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002060"/>
                </a:solidFill>
              </a:rPr>
              <a:t>CYBERSECURITY </a:t>
            </a:r>
            <a:br>
              <a:rPr lang="en" dirty="0">
                <a:solidFill>
                  <a:srgbClr val="002060"/>
                </a:solidFill>
              </a:rPr>
            </a:br>
            <a:r>
              <a:rPr lang="en" dirty="0">
                <a:solidFill>
                  <a:srgbClr val="002060"/>
                </a:solidFill>
              </a:rPr>
              <a:t>AWARENESS</a:t>
            </a:r>
            <a:endParaRPr dirty="0">
              <a:solidFill>
                <a:srgbClr val="002060"/>
              </a:solidFill>
            </a:endParaRPr>
          </a:p>
        </p:txBody>
      </p:sp>
      <p:sp>
        <p:nvSpPr>
          <p:cNvPr id="766" name="Google Shape;766;p94"/>
          <p:cNvSpPr txBox="1">
            <a:spLocks noGrp="1"/>
          </p:cNvSpPr>
          <p:nvPr>
            <p:ph type="subTitle" idx="1"/>
          </p:nvPr>
        </p:nvSpPr>
        <p:spPr>
          <a:xfrm>
            <a:off x="223519" y="3656600"/>
            <a:ext cx="3990972" cy="11697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a:t>Instructor</a:t>
            </a:r>
          </a:p>
          <a:p>
            <a:pPr marL="0" lvl="0" indent="0" algn="ctr" rtl="0">
              <a:spcBef>
                <a:spcPts val="0"/>
              </a:spcBef>
              <a:spcAft>
                <a:spcPts val="0"/>
              </a:spcAft>
              <a:buClr>
                <a:schemeClr val="dk1"/>
              </a:buClr>
              <a:buSzPts val="1100"/>
              <a:buFont typeface="Arial"/>
              <a:buNone/>
            </a:pPr>
            <a:r>
              <a:rPr lang="en" sz="1400" dirty="0"/>
              <a:t>Dr Tania Islam</a:t>
            </a:r>
          </a:p>
          <a:p>
            <a:pPr marL="0" lvl="0" indent="0" algn="ctr" rtl="0">
              <a:spcBef>
                <a:spcPts val="0"/>
              </a:spcBef>
              <a:spcAft>
                <a:spcPts val="0"/>
              </a:spcAft>
              <a:buClr>
                <a:schemeClr val="dk1"/>
              </a:buClr>
              <a:buSzPts val="1100"/>
              <a:buFont typeface="Arial"/>
              <a:buNone/>
            </a:pPr>
            <a:r>
              <a:rPr lang="en" sz="1400" dirty="0"/>
              <a:t>Assistant Professor </a:t>
            </a:r>
          </a:p>
          <a:p>
            <a:pPr marL="0" lvl="0" indent="0" algn="ctr" rtl="0">
              <a:spcBef>
                <a:spcPts val="0"/>
              </a:spcBef>
              <a:spcAft>
                <a:spcPts val="0"/>
              </a:spcAft>
              <a:buClr>
                <a:schemeClr val="dk1"/>
              </a:buClr>
              <a:buSzPts val="1100"/>
              <a:buFont typeface="Arial"/>
              <a:buNone/>
            </a:pPr>
            <a:r>
              <a:rPr lang="en" sz="1400" dirty="0"/>
              <a:t>Department of Computer Science And Engineering</a:t>
            </a:r>
          </a:p>
          <a:p>
            <a:pPr marL="0" lvl="0" indent="0" algn="ctr" rtl="0">
              <a:spcBef>
                <a:spcPts val="0"/>
              </a:spcBef>
              <a:spcAft>
                <a:spcPts val="0"/>
              </a:spcAft>
              <a:buClr>
                <a:schemeClr val="dk1"/>
              </a:buClr>
              <a:buSzPts val="1100"/>
              <a:buFont typeface="Arial"/>
              <a:buNone/>
            </a:pPr>
            <a:r>
              <a:rPr lang="en" sz="1400" dirty="0"/>
              <a:t>University of Barishal</a:t>
            </a:r>
            <a:endParaRPr dirty="0"/>
          </a:p>
        </p:txBody>
      </p:sp>
      <p:sp>
        <p:nvSpPr>
          <p:cNvPr id="2" name="Google Shape;766;p94">
            <a:extLst>
              <a:ext uri="{FF2B5EF4-FFF2-40B4-BE49-F238E27FC236}">
                <a16:creationId xmlns:a16="http://schemas.microsoft.com/office/drawing/2014/main" id="{376EF077-9FAE-3CBF-90FB-195FF878F0EA}"/>
              </a:ext>
            </a:extLst>
          </p:cNvPr>
          <p:cNvSpPr txBox="1">
            <a:spLocks/>
          </p:cNvSpPr>
          <p:nvPr/>
        </p:nvSpPr>
        <p:spPr>
          <a:xfrm>
            <a:off x="4929511" y="3662475"/>
            <a:ext cx="3990972" cy="1169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Roboto Condensed Light"/>
              <a:buNone/>
              <a:defRPr sz="16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1600"/>
              </a:spcBef>
              <a:spcAft>
                <a:spcPts val="160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9pPr>
          </a:lstStyle>
          <a:p>
            <a:pPr marL="0" indent="0">
              <a:buClr>
                <a:schemeClr val="dk1"/>
              </a:buClr>
              <a:buSzPts val="1100"/>
              <a:buFont typeface="Arial"/>
              <a:buNone/>
            </a:pPr>
            <a:r>
              <a:rPr lang="en-US" sz="1400" dirty="0"/>
              <a:t>Presented by</a:t>
            </a:r>
          </a:p>
          <a:p>
            <a:pPr marL="0" indent="0">
              <a:buClr>
                <a:schemeClr val="dk1"/>
              </a:buClr>
              <a:buSzPts val="1100"/>
              <a:buFont typeface="Arial"/>
              <a:buNone/>
            </a:pPr>
            <a:r>
              <a:rPr lang="en-US" sz="1400" dirty="0"/>
              <a:t>Sourav Das </a:t>
            </a:r>
            <a:br>
              <a:rPr lang="en-US" sz="1400" dirty="0"/>
            </a:br>
            <a:r>
              <a:rPr lang="en-US" sz="1400" dirty="0"/>
              <a:t>Batch 066; </a:t>
            </a:r>
          </a:p>
          <a:p>
            <a:pPr marL="0" indent="0">
              <a:buClr>
                <a:schemeClr val="dk1"/>
              </a:buClr>
              <a:buSzPts val="1100"/>
              <a:buFont typeface="Arial"/>
              <a:buNone/>
            </a:pPr>
            <a:r>
              <a:rPr lang="en-US" sz="1400" dirty="0"/>
              <a:t>Computer Fundamental And Office Application Course</a:t>
            </a:r>
          </a:p>
        </p:txBody>
      </p:sp>
      <p:sp>
        <p:nvSpPr>
          <p:cNvPr id="3" name="Slide Number Placeholder 2">
            <a:extLst>
              <a:ext uri="{FF2B5EF4-FFF2-40B4-BE49-F238E27FC236}">
                <a16:creationId xmlns:a16="http://schemas.microsoft.com/office/drawing/2014/main" id="{0D5C66AD-AA9A-77D3-A5BE-B855A91DC8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fade">
                                      <p:cBhvr>
                                        <p:cTn id="7" dur="1000"/>
                                        <p:tgtEl>
                                          <p:spTgt spid="765"/>
                                        </p:tgtEl>
                                      </p:cBhvr>
                                    </p:animEffect>
                                  </p:childTnLst>
                                </p:cTn>
                              </p:par>
                              <p:par>
                                <p:cTn id="8" presetID="2" presetClass="entr" presetSubtype="4" fill="hold" nodeType="withEffect">
                                  <p:stCondLst>
                                    <p:cond delay="0"/>
                                  </p:stCondLst>
                                  <p:childTnLst>
                                    <p:set>
                                      <p:cBhvr>
                                        <p:cTn id="9" dur="1" fill="hold">
                                          <p:stCondLst>
                                            <p:cond delay="0"/>
                                          </p:stCondLst>
                                        </p:cTn>
                                        <p:tgtEl>
                                          <p:spTgt spid="766"/>
                                        </p:tgtEl>
                                        <p:attrNameLst>
                                          <p:attrName>style.visibility</p:attrName>
                                        </p:attrNameLst>
                                      </p:cBhvr>
                                      <p:to>
                                        <p:strVal val="visible"/>
                                      </p:to>
                                    </p:set>
                                    <p:anim calcmode="lin" valueType="num">
                                      <p:cBhvr additive="base">
                                        <p:cTn id="10" dur="1000"/>
                                        <p:tgtEl>
                                          <p:spTgt spid="76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E9147DBB-D7B6-A03B-1DBA-082108CCCCE6}"/>
              </a:ext>
            </a:extLst>
          </p:cNvPr>
          <p:cNvGraphicFramePr/>
          <p:nvPr>
            <p:extLst>
              <p:ext uri="{D42A27DB-BD31-4B8C-83A1-F6EECF244321}">
                <p14:modId xmlns:p14="http://schemas.microsoft.com/office/powerpoint/2010/main" val="2348201625"/>
              </p:ext>
            </p:extLst>
          </p:nvPr>
        </p:nvGraphicFramePr>
        <p:xfrm>
          <a:off x="1065403" y="479008"/>
          <a:ext cx="5280395" cy="308921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D15E57D-4093-B59A-FE32-1B19C85F7E0D}"/>
              </a:ext>
            </a:extLst>
          </p:cNvPr>
          <p:cNvSpPr>
            <a:spLocks noGrp="1"/>
          </p:cNvSpPr>
          <p:nvPr>
            <p:ph type="subTitle" idx="1"/>
          </p:nvPr>
        </p:nvSpPr>
        <p:spPr>
          <a:xfrm>
            <a:off x="-79465" y="1331392"/>
            <a:ext cx="3833317" cy="1624935"/>
          </a:xfrm>
        </p:spPr>
        <p:txBody>
          <a:bodyPr/>
          <a:lstStyle/>
          <a:p>
            <a:pPr algn="just"/>
            <a:r>
              <a:rPr lang="en-US" b="0" i="0" dirty="0">
                <a:solidFill>
                  <a:srgbClr val="001D35"/>
                </a:solidFill>
                <a:effectLst/>
                <a:latin typeface="Times New Roman" panose="02020603050405020304" pitchFamily="18" charset="0"/>
                <a:cs typeface="Times New Roman" panose="02020603050405020304" pitchFamily="18" charset="0"/>
              </a:rPr>
              <a:t>Two-factor authentication (2FA) is necessary because it adds an extra layer of security to online accounts by requiring users to provide not only their password but also a second form of identification, like a code sent to their phone, to access sensitive information, significantly reducing the risk of unauthorized access even if their password is compromised; making it crucial for protecting sensitive data like financial information, personal details, and business accounts. </a:t>
            </a:r>
            <a:endParaRPr lang="en-US" dirty="0">
              <a:latin typeface="Times New Roman" panose="02020603050405020304" pitchFamily="18" charset="0"/>
              <a:cs typeface="Times New Roman" panose="02020603050405020304" pitchFamily="18" charset="0"/>
            </a:endParaRPr>
          </a:p>
        </p:txBody>
      </p:sp>
      <p:sp>
        <p:nvSpPr>
          <p:cNvPr id="6" name="Google Shape;839;p102">
            <a:extLst>
              <a:ext uri="{FF2B5EF4-FFF2-40B4-BE49-F238E27FC236}">
                <a16:creationId xmlns:a16="http://schemas.microsoft.com/office/drawing/2014/main" id="{726C19EB-FB94-339B-1448-ADB9592F9694}"/>
              </a:ext>
            </a:extLst>
          </p:cNvPr>
          <p:cNvSpPr txBox="1">
            <a:spLocks noGrp="1"/>
          </p:cNvSpPr>
          <p:nvPr>
            <p:ph type="ctrTitle"/>
          </p:nvPr>
        </p:nvSpPr>
        <p:spPr>
          <a:xfrm flipH="1">
            <a:off x="543139" y="142815"/>
            <a:ext cx="7748336" cy="8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a:buNone/>
            </a:pPr>
            <a:r>
              <a:rPr lang="en" dirty="0">
                <a:solidFill>
                  <a:srgbClr val="002060"/>
                </a:solidFill>
              </a:rPr>
              <a:t>2FA (</a:t>
            </a:r>
            <a:r>
              <a:rPr lang="en-US" dirty="0">
                <a:solidFill>
                  <a:srgbClr val="002060"/>
                </a:solidFill>
              </a:rPr>
              <a:t>Two</a:t>
            </a:r>
            <a:r>
              <a:rPr lang="en" dirty="0">
                <a:solidFill>
                  <a:srgbClr val="002060"/>
                </a:solidFill>
              </a:rPr>
              <a:t> Factor Authentication)</a:t>
            </a:r>
            <a:endParaRPr dirty="0">
              <a:solidFill>
                <a:srgbClr val="002060"/>
              </a:solidFill>
            </a:endParaRPr>
          </a:p>
        </p:txBody>
      </p:sp>
      <p:pic>
        <p:nvPicPr>
          <p:cNvPr id="1026" name="Picture 2" descr="Two-factor authentication: pain or necessity? | by BTC-Alpha | Medium">
            <a:extLst>
              <a:ext uri="{FF2B5EF4-FFF2-40B4-BE49-F238E27FC236}">
                <a16:creationId xmlns:a16="http://schemas.microsoft.com/office/drawing/2014/main" id="{2C8F3B83-0968-D86D-6CD3-C8EB6F839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493" y="1485469"/>
            <a:ext cx="45720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63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0973B8-986C-102F-8007-4739E75F40F3}"/>
              </a:ext>
            </a:extLst>
          </p:cNvPr>
          <p:cNvSpPr>
            <a:spLocks noGrp="1"/>
          </p:cNvSpPr>
          <p:nvPr>
            <p:ph type="subTitle" idx="1"/>
          </p:nvPr>
        </p:nvSpPr>
        <p:spPr>
          <a:xfrm>
            <a:off x="587428" y="1746326"/>
            <a:ext cx="4445210" cy="1748100"/>
          </a:xfrm>
        </p:spPr>
        <p:txBody>
          <a:bodyPr/>
          <a:lstStyle/>
          <a:p>
            <a:pPr algn="just">
              <a:spcBef>
                <a:spcPts val="750"/>
              </a:spcBef>
              <a:spcAft>
                <a:spcPts val="600"/>
              </a:spcAft>
              <a:buFont typeface="Arial" panose="020B0604020202020204" pitchFamily="34" charset="0"/>
              <a:buChar char="•"/>
            </a:pPr>
            <a:r>
              <a:rPr lang="en-US" sz="1600" b="0" i="0" dirty="0">
                <a:solidFill>
                  <a:srgbClr val="001D35"/>
                </a:solidFill>
                <a:effectLst/>
                <a:latin typeface="Times New Roman" panose="02020603050405020304" pitchFamily="18" charset="0"/>
                <a:cs typeface="Times New Roman" panose="02020603050405020304" pitchFamily="18" charset="0"/>
              </a:rPr>
              <a:t>Recognizing phishing attempts</a:t>
            </a:r>
          </a:p>
          <a:p>
            <a:pPr algn="just">
              <a:spcBef>
                <a:spcPts val="750"/>
              </a:spcBef>
              <a:spcAft>
                <a:spcPts val="600"/>
              </a:spcAft>
              <a:buFont typeface="Arial" panose="020B0604020202020204" pitchFamily="34" charset="0"/>
              <a:buChar char="•"/>
            </a:pPr>
            <a:r>
              <a:rPr lang="en-US" sz="1600" b="0" i="0" dirty="0">
                <a:solidFill>
                  <a:srgbClr val="001D35"/>
                </a:solidFill>
                <a:effectLst/>
                <a:latin typeface="Times New Roman" panose="02020603050405020304" pitchFamily="18" charset="0"/>
                <a:cs typeface="Times New Roman" panose="02020603050405020304" pitchFamily="18" charset="0"/>
              </a:rPr>
              <a:t>Using strong passwords</a:t>
            </a:r>
          </a:p>
          <a:p>
            <a:pPr algn="just">
              <a:spcBef>
                <a:spcPts val="750"/>
              </a:spcBef>
              <a:spcAft>
                <a:spcPts val="600"/>
              </a:spcAft>
              <a:buFont typeface="Arial" panose="020B0604020202020204" pitchFamily="34" charset="0"/>
              <a:buChar char="•"/>
            </a:pPr>
            <a:r>
              <a:rPr lang="en-US" sz="1600" b="0" i="0" dirty="0">
                <a:solidFill>
                  <a:srgbClr val="001D35"/>
                </a:solidFill>
                <a:effectLst/>
                <a:latin typeface="Times New Roman" panose="02020603050405020304" pitchFamily="18" charset="0"/>
                <a:cs typeface="Times New Roman" panose="02020603050405020304" pitchFamily="18" charset="0"/>
              </a:rPr>
              <a:t>Practicing safe online habits</a:t>
            </a:r>
          </a:p>
          <a:p>
            <a:pPr algn="just">
              <a:spcBef>
                <a:spcPts val="750"/>
              </a:spcBef>
              <a:spcAft>
                <a:spcPts val="600"/>
              </a:spcAft>
              <a:buFont typeface="Arial" panose="020B0604020202020204" pitchFamily="34" charset="0"/>
              <a:buChar char="•"/>
            </a:pPr>
            <a:r>
              <a:rPr lang="en-US" sz="1600" b="0" i="0" dirty="0">
                <a:solidFill>
                  <a:srgbClr val="001D35"/>
                </a:solidFill>
                <a:effectLst/>
                <a:latin typeface="Times New Roman" panose="02020603050405020304" pitchFamily="18" charset="0"/>
                <a:cs typeface="Times New Roman" panose="02020603050405020304" pitchFamily="18" charset="0"/>
              </a:rPr>
              <a:t>Being aware of social engineering attacks</a:t>
            </a:r>
          </a:p>
          <a:p>
            <a:pPr algn="just">
              <a:spcBef>
                <a:spcPts val="750"/>
              </a:spcBef>
              <a:spcAft>
                <a:spcPts val="600"/>
              </a:spcAft>
              <a:buFont typeface="Arial" panose="020B0604020202020204" pitchFamily="34" charset="0"/>
              <a:buChar char="•"/>
            </a:pPr>
            <a:r>
              <a:rPr lang="en-US" sz="1600" b="0" i="0" dirty="0">
                <a:solidFill>
                  <a:srgbClr val="001D35"/>
                </a:solidFill>
                <a:effectLst/>
                <a:latin typeface="Times New Roman" panose="02020603050405020304" pitchFamily="18" charset="0"/>
                <a:cs typeface="Times New Roman" panose="02020603050405020304" pitchFamily="18" charset="0"/>
              </a:rPr>
              <a:t>Reporting suspicious activity</a:t>
            </a:r>
          </a:p>
          <a:p>
            <a:pPr algn="just">
              <a:spcBef>
                <a:spcPts val="750"/>
              </a:spcBef>
              <a:spcAft>
                <a:spcPts val="1500"/>
              </a:spcAft>
              <a:buFont typeface="Arial" panose="020B0604020202020204" pitchFamily="34" charset="0"/>
              <a:buChar char="•"/>
            </a:pPr>
            <a:r>
              <a:rPr lang="en-US" sz="1600" b="0" i="0" dirty="0">
                <a:solidFill>
                  <a:srgbClr val="001D35"/>
                </a:solidFill>
                <a:effectLst/>
                <a:latin typeface="Times New Roman" panose="02020603050405020304" pitchFamily="18" charset="0"/>
                <a:cs typeface="Times New Roman" panose="02020603050405020304" pitchFamily="18" charset="0"/>
              </a:rPr>
              <a:t>Enabling multifactor authentication (MFA)</a:t>
            </a:r>
          </a:p>
          <a:p>
            <a:pPr algn="just"/>
            <a:endParaRPr lang="en-US"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C41D47A-A0D4-3398-965D-C8B7637C8D6C}"/>
              </a:ext>
            </a:extLst>
          </p:cNvPr>
          <p:cNvSpPr>
            <a:spLocks noGrp="1"/>
          </p:cNvSpPr>
          <p:nvPr>
            <p:ph type="ctrTitle"/>
          </p:nvPr>
        </p:nvSpPr>
        <p:spPr>
          <a:xfrm flipH="1">
            <a:off x="385007" y="200379"/>
            <a:ext cx="6634557" cy="1545947"/>
          </a:xfrm>
        </p:spPr>
        <p:txBody>
          <a:bodyPr/>
          <a:lstStyle/>
          <a:p>
            <a:r>
              <a:rPr lang="en-US" dirty="0">
                <a:solidFill>
                  <a:srgbClr val="002060"/>
                </a:solidFill>
              </a:rPr>
              <a:t>What does cybersecurity awareness include? </a:t>
            </a:r>
          </a:p>
        </p:txBody>
      </p:sp>
    </p:spTree>
    <p:extLst>
      <p:ext uri="{BB962C8B-B14F-4D97-AF65-F5344CB8AC3E}">
        <p14:creationId xmlns:p14="http://schemas.microsoft.com/office/powerpoint/2010/main" val="245943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655E52-A821-EA01-2351-A21EBBD622B5}"/>
              </a:ext>
            </a:extLst>
          </p:cNvPr>
          <p:cNvSpPr>
            <a:spLocks noGrp="1"/>
          </p:cNvSpPr>
          <p:nvPr>
            <p:ph type="ctrTitle"/>
          </p:nvPr>
        </p:nvSpPr>
        <p:spPr>
          <a:xfrm flipH="1">
            <a:off x="2678735" y="1769222"/>
            <a:ext cx="3486000" cy="670500"/>
          </a:xfrm>
        </p:spPr>
        <p:txBody>
          <a:bodyPr/>
          <a:lstStyle/>
          <a:p>
            <a:r>
              <a:rPr lang="en-US" dirty="0"/>
              <a:t>Thank You</a:t>
            </a:r>
          </a:p>
        </p:txBody>
      </p:sp>
    </p:spTree>
    <p:extLst>
      <p:ext uri="{BB962C8B-B14F-4D97-AF65-F5344CB8AC3E}">
        <p14:creationId xmlns:p14="http://schemas.microsoft.com/office/powerpoint/2010/main" val="69333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479700" y="933164"/>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2060"/>
                </a:solidFill>
              </a:rPr>
              <a:t>CONTENTS OF THIS TEMPLATE</a:t>
            </a:r>
            <a:endParaRPr dirty="0">
              <a:solidFill>
                <a:srgbClr val="002060"/>
              </a:solidFill>
            </a:endParaRPr>
          </a:p>
          <a:p>
            <a:pPr marL="0" lvl="0" indent="0" algn="ctr" rtl="0">
              <a:spcBef>
                <a:spcPts val="0"/>
              </a:spcBef>
              <a:spcAft>
                <a:spcPts val="0"/>
              </a:spcAft>
              <a:buNone/>
            </a:pPr>
            <a:endParaRPr dirty="0"/>
          </a:p>
        </p:txBody>
      </p:sp>
      <p:sp>
        <p:nvSpPr>
          <p:cNvPr id="772" name="Google Shape;772;p95"/>
          <p:cNvSpPr txBox="1">
            <a:spLocks noGrp="1"/>
          </p:cNvSpPr>
          <p:nvPr>
            <p:ph type="subTitle" idx="1"/>
          </p:nvPr>
        </p:nvSpPr>
        <p:spPr>
          <a:xfrm>
            <a:off x="1255350" y="1207118"/>
            <a:ext cx="6633300" cy="3243900"/>
          </a:xfrm>
          <a:prstGeom prst="rect">
            <a:avLst/>
          </a:prstGeom>
        </p:spPr>
        <p:txBody>
          <a:bodyPr spcFirstLastPara="1" wrap="square" lIns="91425" tIns="91425" rIns="91425" bIns="91425" anchor="ctr" anchorCtr="0">
            <a:noAutofit/>
          </a:bodyPr>
          <a:lstStyle/>
          <a:p>
            <a:pPr marL="457200" lvl="0" indent="-304800" algn="l" rtl="0">
              <a:spcBef>
                <a:spcPts val="1600"/>
              </a:spcBef>
              <a:spcAft>
                <a:spcPts val="0"/>
              </a:spcAft>
              <a:buClr>
                <a:schemeClr val="lt1"/>
              </a:buClr>
              <a:buSzPts val="1200"/>
              <a:buFont typeface="Roboto Condensed"/>
              <a:buAutoNum type="arabicPeriod"/>
            </a:pPr>
            <a:r>
              <a:rPr lang="en-US" sz="1600" dirty="0"/>
              <a:t>Objectives</a:t>
            </a:r>
            <a:endParaRPr sz="1600" dirty="0"/>
          </a:p>
          <a:p>
            <a:pPr marL="457200" lvl="0" indent="-304800" algn="l" rtl="0">
              <a:spcBef>
                <a:spcPts val="0"/>
              </a:spcBef>
              <a:spcAft>
                <a:spcPts val="0"/>
              </a:spcAft>
              <a:buClr>
                <a:schemeClr val="lt1"/>
              </a:buClr>
              <a:buSzPts val="1200"/>
              <a:buFont typeface="Roboto Condensed"/>
              <a:buAutoNum type="arabicPeriod"/>
            </a:pPr>
            <a:r>
              <a:rPr lang="en-US" sz="1600" dirty="0"/>
              <a:t>Data Representation</a:t>
            </a:r>
            <a:endParaRPr sz="1600" dirty="0"/>
          </a:p>
          <a:p>
            <a:pPr marL="457200" lvl="0" indent="-304800" algn="l" rtl="0">
              <a:spcBef>
                <a:spcPts val="0"/>
              </a:spcBef>
              <a:spcAft>
                <a:spcPts val="0"/>
              </a:spcAft>
              <a:buClr>
                <a:schemeClr val="lt1"/>
              </a:buClr>
              <a:buSzPts val="1200"/>
              <a:buFont typeface="Roboto Condensed"/>
              <a:buAutoNum type="arabicPeriod"/>
            </a:pPr>
            <a:r>
              <a:rPr lang="en-US" sz="1600" dirty="0"/>
              <a:t>Comparison on Issues(Two Factor Authentication, Cyber Awareness, Concern Level </a:t>
            </a:r>
            <a:r>
              <a:rPr lang="en-US" sz="1600" dirty="0" err="1"/>
              <a:t>etc</a:t>
            </a:r>
            <a:r>
              <a:rPr lang="en-US" sz="1600" dirty="0"/>
              <a:t>)</a:t>
            </a:r>
            <a:endParaRPr sz="1600" dirty="0"/>
          </a:p>
          <a:p>
            <a:pPr marL="457200" lvl="0" indent="-304800" algn="l" rtl="0">
              <a:spcBef>
                <a:spcPts val="0"/>
              </a:spcBef>
              <a:spcAft>
                <a:spcPts val="0"/>
              </a:spcAft>
              <a:buClr>
                <a:schemeClr val="lt1"/>
              </a:buClr>
              <a:buSzPts val="1200"/>
              <a:buFont typeface="Roboto Condensed"/>
              <a:buAutoNum type="arabicPeriod"/>
            </a:pPr>
            <a:r>
              <a:rPr lang="en" sz="1600" dirty="0"/>
              <a:t>Database</a:t>
            </a:r>
          </a:p>
          <a:p>
            <a:pPr marL="457200" lvl="0" indent="-304800" algn="l" rtl="0">
              <a:spcBef>
                <a:spcPts val="0"/>
              </a:spcBef>
              <a:spcAft>
                <a:spcPts val="0"/>
              </a:spcAft>
              <a:buClr>
                <a:schemeClr val="lt1"/>
              </a:buClr>
              <a:buSzPts val="1200"/>
              <a:buFont typeface="Roboto Condensed"/>
              <a:buAutoNum type="arabicPeriod"/>
            </a:pPr>
            <a:r>
              <a:rPr lang="en-US" sz="1600" dirty="0"/>
              <a:t>QnA Session</a:t>
            </a:r>
            <a:endParaRPr sz="1600" dirty="0"/>
          </a:p>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1AE21041-810C-A1DD-75EA-9F010660D6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7"/>
          <p:cNvSpPr txBox="1">
            <a:spLocks noGrp="1"/>
          </p:cNvSpPr>
          <p:nvPr>
            <p:ph type="ctrTitle"/>
          </p:nvPr>
        </p:nvSpPr>
        <p:spPr>
          <a:xfrm>
            <a:off x="657228" y="1993950"/>
            <a:ext cx="1959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dirty="0">
                <a:solidFill>
                  <a:srgbClr val="002060"/>
                </a:solidFill>
              </a:rPr>
              <a:t>CYBER AWARENESS</a:t>
            </a:r>
            <a:endParaRPr sz="2000" dirty="0">
              <a:solidFill>
                <a:srgbClr val="002060"/>
              </a:solidFill>
            </a:endParaRPr>
          </a:p>
        </p:txBody>
      </p:sp>
      <p:sp>
        <p:nvSpPr>
          <p:cNvPr id="798" name="Google Shape;798;p97"/>
          <p:cNvSpPr txBox="1">
            <a:spLocks noGrp="1"/>
          </p:cNvSpPr>
          <p:nvPr>
            <p:ph type="ctrTitle" idx="2"/>
          </p:nvPr>
        </p:nvSpPr>
        <p:spPr>
          <a:xfrm>
            <a:off x="395602" y="3868795"/>
            <a:ext cx="2502568"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800" dirty="0">
                <a:solidFill>
                  <a:srgbClr val="002060"/>
                </a:solidFill>
              </a:rPr>
              <a:t>TWO FACTOR </a:t>
            </a:r>
            <a:br>
              <a:rPr lang="en" sz="1800" dirty="0">
                <a:solidFill>
                  <a:srgbClr val="002060"/>
                </a:solidFill>
              </a:rPr>
            </a:br>
            <a:r>
              <a:rPr lang="en" sz="1800" dirty="0">
                <a:solidFill>
                  <a:srgbClr val="002060"/>
                </a:solidFill>
              </a:rPr>
              <a:t>AUTHENTICATION</a:t>
            </a:r>
            <a:endParaRPr sz="1800" dirty="0">
              <a:solidFill>
                <a:srgbClr val="002060"/>
              </a:solidFill>
            </a:endParaRPr>
          </a:p>
        </p:txBody>
      </p:sp>
      <p:sp>
        <p:nvSpPr>
          <p:cNvPr id="800" name="Google Shape;800;p97"/>
          <p:cNvSpPr txBox="1">
            <a:spLocks noGrp="1"/>
          </p:cNvSpPr>
          <p:nvPr>
            <p:ph type="ctrTitle" idx="4"/>
          </p:nvPr>
        </p:nvSpPr>
        <p:spPr>
          <a:xfrm>
            <a:off x="3187630" y="1935810"/>
            <a:ext cx="1799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800" dirty="0">
                <a:solidFill>
                  <a:srgbClr val="002060"/>
                </a:solidFill>
              </a:rPr>
              <a:t>CYBER SAFETY</a:t>
            </a:r>
            <a:endParaRPr sz="1800" dirty="0">
              <a:solidFill>
                <a:srgbClr val="002060"/>
              </a:solidFill>
            </a:endParaRPr>
          </a:p>
        </p:txBody>
      </p:sp>
      <p:sp>
        <p:nvSpPr>
          <p:cNvPr id="802" name="Google Shape;802;p97"/>
          <p:cNvSpPr txBox="1">
            <a:spLocks noGrp="1"/>
          </p:cNvSpPr>
          <p:nvPr>
            <p:ph type="ctrTitle" idx="6"/>
          </p:nvPr>
        </p:nvSpPr>
        <p:spPr>
          <a:xfrm>
            <a:off x="3233530" y="3719568"/>
            <a:ext cx="1753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800" dirty="0">
                <a:solidFill>
                  <a:srgbClr val="002060"/>
                </a:solidFill>
              </a:rPr>
              <a:t>STEPS TO PREVENT</a:t>
            </a:r>
            <a:endParaRPr sz="1800" dirty="0">
              <a:solidFill>
                <a:srgbClr val="002060"/>
              </a:solidFill>
            </a:endParaRPr>
          </a:p>
        </p:txBody>
      </p:sp>
      <p:sp>
        <p:nvSpPr>
          <p:cNvPr id="804" name="Google Shape;804;p97"/>
          <p:cNvSpPr txBox="1">
            <a:spLocks noGrp="1"/>
          </p:cNvSpPr>
          <p:nvPr>
            <p:ph type="ctrTitle" idx="8"/>
          </p:nvPr>
        </p:nvSpPr>
        <p:spPr>
          <a:xfrm>
            <a:off x="579450" y="401450"/>
            <a:ext cx="45930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rgbClr val="002060"/>
                </a:solidFill>
              </a:rPr>
              <a:t>TABLE OF CONTENTS</a:t>
            </a:r>
            <a:endParaRPr dirty="0">
              <a:solidFill>
                <a:srgbClr val="002060"/>
              </a:solidFill>
            </a:endParaRPr>
          </a:p>
        </p:txBody>
      </p:sp>
      <p:sp>
        <p:nvSpPr>
          <p:cNvPr id="805" name="Google Shape;805;p97"/>
          <p:cNvSpPr txBox="1">
            <a:spLocks noGrp="1"/>
          </p:cNvSpPr>
          <p:nvPr>
            <p:ph type="title" idx="9"/>
          </p:nvPr>
        </p:nvSpPr>
        <p:spPr>
          <a:xfrm>
            <a:off x="683628" y="1358010"/>
            <a:ext cx="1906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002060"/>
                </a:solidFill>
              </a:rPr>
              <a:t>01</a:t>
            </a:r>
            <a:endParaRPr dirty="0">
              <a:solidFill>
                <a:srgbClr val="002060"/>
              </a:solidFill>
            </a:endParaRPr>
          </a:p>
        </p:txBody>
      </p:sp>
      <p:sp>
        <p:nvSpPr>
          <p:cNvPr id="806" name="Google Shape;806;p97"/>
          <p:cNvSpPr txBox="1">
            <a:spLocks noGrp="1"/>
          </p:cNvSpPr>
          <p:nvPr>
            <p:ph type="title" idx="13"/>
          </p:nvPr>
        </p:nvSpPr>
        <p:spPr>
          <a:xfrm>
            <a:off x="693636" y="3141768"/>
            <a:ext cx="1906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2060"/>
                </a:solidFill>
              </a:rPr>
              <a:t>03</a:t>
            </a:r>
            <a:endParaRPr dirty="0">
              <a:solidFill>
                <a:srgbClr val="002060"/>
              </a:solidFill>
            </a:endParaRPr>
          </a:p>
        </p:txBody>
      </p:sp>
      <p:sp>
        <p:nvSpPr>
          <p:cNvPr id="807" name="Google Shape;807;p97"/>
          <p:cNvSpPr txBox="1">
            <a:spLocks noGrp="1"/>
          </p:cNvSpPr>
          <p:nvPr>
            <p:ph type="title" idx="14"/>
          </p:nvPr>
        </p:nvSpPr>
        <p:spPr>
          <a:xfrm>
            <a:off x="3180682" y="1370400"/>
            <a:ext cx="1853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2060"/>
                </a:solidFill>
              </a:rPr>
              <a:t>02</a:t>
            </a:r>
            <a:endParaRPr dirty="0">
              <a:solidFill>
                <a:srgbClr val="002060"/>
              </a:solidFill>
            </a:endParaRPr>
          </a:p>
        </p:txBody>
      </p:sp>
      <p:sp>
        <p:nvSpPr>
          <p:cNvPr id="808" name="Google Shape;808;p97"/>
          <p:cNvSpPr txBox="1">
            <a:spLocks noGrp="1"/>
          </p:cNvSpPr>
          <p:nvPr>
            <p:ph type="title" idx="15"/>
          </p:nvPr>
        </p:nvSpPr>
        <p:spPr>
          <a:xfrm>
            <a:off x="3233530" y="3141774"/>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2060"/>
                </a:solidFill>
              </a:rPr>
              <a:t>04</a:t>
            </a:r>
            <a:endParaRPr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04"/>
                                        </p:tgtEl>
                                        <p:attrNameLst>
                                          <p:attrName>style.visibility</p:attrName>
                                        </p:attrNameLst>
                                      </p:cBhvr>
                                      <p:to>
                                        <p:strVal val="visible"/>
                                      </p:to>
                                    </p:set>
                                    <p:anim calcmode="lin" valueType="num">
                                      <p:cBhvr additive="base">
                                        <p:cTn id="7" dur="1000"/>
                                        <p:tgtEl>
                                          <p:spTgt spid="80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796"/>
                                        </p:tgtEl>
                                        <p:attrNameLst>
                                          <p:attrName>style.visibility</p:attrName>
                                        </p:attrNameLst>
                                      </p:cBhvr>
                                      <p:to>
                                        <p:strVal val="visible"/>
                                      </p:to>
                                    </p:set>
                                    <p:animEffect transition="in" filter="fade">
                                      <p:cBhvr>
                                        <p:cTn id="10" dur="1000"/>
                                        <p:tgtEl>
                                          <p:spTgt spid="796"/>
                                        </p:tgtEl>
                                      </p:cBhvr>
                                    </p:animEffect>
                                  </p:childTnLst>
                                </p:cTn>
                              </p:par>
                              <p:par>
                                <p:cTn id="11" presetID="10" presetClass="entr" presetSubtype="0" fill="hold" nodeType="withEffect">
                                  <p:stCondLst>
                                    <p:cond delay="0"/>
                                  </p:stCondLst>
                                  <p:childTnLst>
                                    <p:set>
                                      <p:cBhvr>
                                        <p:cTn id="12" dur="1" fill="hold">
                                          <p:stCondLst>
                                            <p:cond delay="0"/>
                                          </p:stCondLst>
                                        </p:cTn>
                                        <p:tgtEl>
                                          <p:spTgt spid="805"/>
                                        </p:tgtEl>
                                        <p:attrNameLst>
                                          <p:attrName>style.visibility</p:attrName>
                                        </p:attrNameLst>
                                      </p:cBhvr>
                                      <p:to>
                                        <p:strVal val="visible"/>
                                      </p:to>
                                    </p:set>
                                    <p:animEffect transition="in" filter="fade">
                                      <p:cBhvr>
                                        <p:cTn id="13" dur="1000"/>
                                        <p:tgtEl>
                                          <p:spTgt spid="805"/>
                                        </p:tgtEl>
                                      </p:cBhvr>
                                    </p:animEffect>
                                  </p:childTnLst>
                                </p:cTn>
                              </p:par>
                              <p:par>
                                <p:cTn id="14" presetID="10" presetClass="entr" presetSubtype="0" fill="hold" nodeType="withEffect">
                                  <p:stCondLst>
                                    <p:cond delay="0"/>
                                  </p:stCondLst>
                                  <p:childTnLst>
                                    <p:set>
                                      <p:cBhvr>
                                        <p:cTn id="15" dur="1" fill="hold">
                                          <p:stCondLst>
                                            <p:cond delay="0"/>
                                          </p:stCondLst>
                                        </p:cTn>
                                        <p:tgtEl>
                                          <p:spTgt spid="800"/>
                                        </p:tgtEl>
                                        <p:attrNameLst>
                                          <p:attrName>style.visibility</p:attrName>
                                        </p:attrNameLst>
                                      </p:cBhvr>
                                      <p:to>
                                        <p:strVal val="visible"/>
                                      </p:to>
                                    </p:set>
                                    <p:animEffect transition="in" filter="fade">
                                      <p:cBhvr>
                                        <p:cTn id="16" dur="1000"/>
                                        <p:tgtEl>
                                          <p:spTgt spid="800"/>
                                        </p:tgtEl>
                                      </p:cBhvr>
                                    </p:animEffect>
                                  </p:childTnLst>
                                </p:cTn>
                              </p:par>
                              <p:par>
                                <p:cTn id="17" presetID="10" presetClass="entr" presetSubtype="0" fill="hold" nodeType="withEffect">
                                  <p:stCondLst>
                                    <p:cond delay="0"/>
                                  </p:stCondLst>
                                  <p:childTnLst>
                                    <p:set>
                                      <p:cBhvr>
                                        <p:cTn id="18" dur="1" fill="hold">
                                          <p:stCondLst>
                                            <p:cond delay="0"/>
                                          </p:stCondLst>
                                        </p:cTn>
                                        <p:tgtEl>
                                          <p:spTgt spid="807"/>
                                        </p:tgtEl>
                                        <p:attrNameLst>
                                          <p:attrName>style.visibility</p:attrName>
                                        </p:attrNameLst>
                                      </p:cBhvr>
                                      <p:to>
                                        <p:strVal val="visible"/>
                                      </p:to>
                                    </p:set>
                                    <p:animEffect transition="in" filter="fade">
                                      <p:cBhvr>
                                        <p:cTn id="19" dur="1000"/>
                                        <p:tgtEl>
                                          <p:spTgt spid="807"/>
                                        </p:tgtEl>
                                      </p:cBhvr>
                                    </p:animEffect>
                                  </p:childTnLst>
                                </p:cTn>
                              </p:par>
                              <p:par>
                                <p:cTn id="20" presetID="10" presetClass="entr" presetSubtype="0" fill="hold" nodeType="withEffect">
                                  <p:stCondLst>
                                    <p:cond delay="0"/>
                                  </p:stCondLst>
                                  <p:childTnLst>
                                    <p:set>
                                      <p:cBhvr>
                                        <p:cTn id="21" dur="1" fill="hold">
                                          <p:stCondLst>
                                            <p:cond delay="0"/>
                                          </p:stCondLst>
                                        </p:cTn>
                                        <p:tgtEl>
                                          <p:spTgt spid="798"/>
                                        </p:tgtEl>
                                        <p:attrNameLst>
                                          <p:attrName>style.visibility</p:attrName>
                                        </p:attrNameLst>
                                      </p:cBhvr>
                                      <p:to>
                                        <p:strVal val="visible"/>
                                      </p:to>
                                    </p:set>
                                    <p:animEffect transition="in" filter="fade">
                                      <p:cBhvr>
                                        <p:cTn id="22" dur="1000"/>
                                        <p:tgtEl>
                                          <p:spTgt spid="798"/>
                                        </p:tgtEl>
                                      </p:cBhvr>
                                    </p:animEffect>
                                  </p:childTnLst>
                                </p:cTn>
                              </p:par>
                              <p:par>
                                <p:cTn id="23" presetID="10" presetClass="entr" presetSubtype="0" fill="hold" nodeType="withEffect">
                                  <p:stCondLst>
                                    <p:cond delay="0"/>
                                  </p:stCondLst>
                                  <p:childTnLst>
                                    <p:set>
                                      <p:cBhvr>
                                        <p:cTn id="24" dur="1" fill="hold">
                                          <p:stCondLst>
                                            <p:cond delay="0"/>
                                          </p:stCondLst>
                                        </p:cTn>
                                        <p:tgtEl>
                                          <p:spTgt spid="806"/>
                                        </p:tgtEl>
                                        <p:attrNameLst>
                                          <p:attrName>style.visibility</p:attrName>
                                        </p:attrNameLst>
                                      </p:cBhvr>
                                      <p:to>
                                        <p:strVal val="visible"/>
                                      </p:to>
                                    </p:set>
                                    <p:animEffect transition="in" filter="fade">
                                      <p:cBhvr>
                                        <p:cTn id="25" dur="1000"/>
                                        <p:tgtEl>
                                          <p:spTgt spid="806"/>
                                        </p:tgtEl>
                                      </p:cBhvr>
                                    </p:animEffect>
                                  </p:childTnLst>
                                </p:cTn>
                              </p:par>
                              <p:par>
                                <p:cTn id="26" presetID="10" presetClass="entr" presetSubtype="0" fill="hold" nodeType="withEffect">
                                  <p:stCondLst>
                                    <p:cond delay="0"/>
                                  </p:stCondLst>
                                  <p:childTnLst>
                                    <p:set>
                                      <p:cBhvr>
                                        <p:cTn id="27" dur="1" fill="hold">
                                          <p:stCondLst>
                                            <p:cond delay="0"/>
                                          </p:stCondLst>
                                        </p:cTn>
                                        <p:tgtEl>
                                          <p:spTgt spid="802"/>
                                        </p:tgtEl>
                                        <p:attrNameLst>
                                          <p:attrName>style.visibility</p:attrName>
                                        </p:attrNameLst>
                                      </p:cBhvr>
                                      <p:to>
                                        <p:strVal val="visible"/>
                                      </p:to>
                                    </p:set>
                                    <p:animEffect transition="in" filter="fade">
                                      <p:cBhvr>
                                        <p:cTn id="28" dur="1000"/>
                                        <p:tgtEl>
                                          <p:spTgt spid="802"/>
                                        </p:tgtEl>
                                      </p:cBhvr>
                                    </p:animEffect>
                                  </p:childTnLst>
                                </p:cTn>
                              </p:par>
                              <p:par>
                                <p:cTn id="29" presetID="10" presetClass="entr" presetSubtype="0" fill="hold" nodeType="withEffect">
                                  <p:stCondLst>
                                    <p:cond delay="0"/>
                                  </p:stCondLst>
                                  <p:childTnLst>
                                    <p:set>
                                      <p:cBhvr>
                                        <p:cTn id="30" dur="1" fill="hold">
                                          <p:stCondLst>
                                            <p:cond delay="0"/>
                                          </p:stCondLst>
                                        </p:cTn>
                                        <p:tgtEl>
                                          <p:spTgt spid="808"/>
                                        </p:tgtEl>
                                        <p:attrNameLst>
                                          <p:attrName>style.visibility</p:attrName>
                                        </p:attrNameLst>
                                      </p:cBhvr>
                                      <p:to>
                                        <p:strVal val="visible"/>
                                      </p:to>
                                    </p:set>
                                    <p:animEffect transition="in" filter="fade">
                                      <p:cBhvr>
                                        <p:cTn id="31" dur="1000"/>
                                        <p:tgtEl>
                                          <p:spTgt spid="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98"/>
          <p:cNvSpPr txBox="1">
            <a:spLocks noGrp="1"/>
          </p:cNvSpPr>
          <p:nvPr>
            <p:ph type="subTitle" idx="1"/>
          </p:nvPr>
        </p:nvSpPr>
        <p:spPr>
          <a:xfrm>
            <a:off x="2722955" y="3329200"/>
            <a:ext cx="3698100" cy="367800"/>
          </a:xfrm>
          <a:prstGeom prst="rect">
            <a:avLst/>
          </a:prstGeom>
        </p:spPr>
        <p:txBody>
          <a:bodyPr spcFirstLastPara="1" wrap="square" lIns="91425" tIns="91425" rIns="91425" bIns="91425" anchor="t" anchorCtr="0">
            <a:noAutofit/>
          </a:bodyPr>
          <a:lstStyle/>
          <a:p>
            <a:pPr marL="0" lvl="0" indent="0">
              <a:buNone/>
            </a:pPr>
            <a:r>
              <a:rPr lang="en" dirty="0"/>
              <a:t>—</a:t>
            </a:r>
            <a:r>
              <a:rPr lang="en-US" b="1" i="1" dirty="0"/>
              <a:t>James Scott</a:t>
            </a:r>
            <a:endParaRPr b="1" dirty="0"/>
          </a:p>
        </p:txBody>
      </p:sp>
      <p:sp>
        <p:nvSpPr>
          <p:cNvPr id="814" name="Google Shape;814;p98"/>
          <p:cNvSpPr txBox="1">
            <a:spLocks noGrp="1"/>
          </p:cNvSpPr>
          <p:nvPr>
            <p:ph type="ctrTitle"/>
          </p:nvPr>
        </p:nvSpPr>
        <p:spPr>
          <a:xfrm>
            <a:off x="1710150" y="1328125"/>
            <a:ext cx="5723700" cy="1864500"/>
          </a:xfrm>
          <a:prstGeom prst="rect">
            <a:avLst/>
          </a:prstGeom>
        </p:spPr>
        <p:txBody>
          <a:bodyPr spcFirstLastPara="1" wrap="square" lIns="91425" tIns="91425" rIns="91425" bIns="91425" anchor="ctr" anchorCtr="0">
            <a:noAutofit/>
          </a:bodyPr>
          <a:lstStyle/>
          <a:p>
            <a:pPr lvl="0">
              <a:buClr>
                <a:schemeClr val="dk1"/>
              </a:buClr>
              <a:buSzPts val="1100"/>
            </a:pPr>
            <a:r>
              <a:rPr lang="en-US" dirty="0"/>
              <a:t>“There’s no silver bullet solution with cyber security a layered defense is the only viable defense” </a:t>
            </a:r>
            <a:r>
              <a:rPr lang="en-US" b="1" i="1" dirty="0"/>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4"/>
                                        </p:tgtEl>
                                        <p:attrNameLst>
                                          <p:attrName>style.visibility</p:attrName>
                                        </p:attrNameLst>
                                      </p:cBhvr>
                                      <p:to>
                                        <p:strVal val="visible"/>
                                      </p:to>
                                    </p:set>
                                    <p:animEffect transition="in" filter="fade">
                                      <p:cBhvr>
                                        <p:cTn id="7" dur="1000"/>
                                        <p:tgtEl>
                                          <p:spTgt spid="8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3"/>
                                        </p:tgtEl>
                                        <p:attrNameLst>
                                          <p:attrName>style.visibility</p:attrName>
                                        </p:attrNameLst>
                                      </p:cBhvr>
                                      <p:to>
                                        <p:strVal val="visible"/>
                                      </p:to>
                                    </p:set>
                                    <p:animEffect transition="in" filter="fade">
                                      <p:cBhvr>
                                        <p:cTn id="12" dur="1000"/>
                                        <p:tgtEl>
                                          <p:spTgt spid="8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4"/>
                                        </p:tgtEl>
                                        <p:attrNameLst>
                                          <p:attrName>style.visibility</p:attrName>
                                        </p:attrNameLst>
                                      </p:cBhvr>
                                      <p:to>
                                        <p:strVal val="visible"/>
                                      </p:to>
                                    </p:set>
                                    <p:animEffect transition="in" filter="fade">
                                      <p:cBhvr>
                                        <p:cTn id="17" dur="1000"/>
                                        <p:tgtEl>
                                          <p:spTgt spid="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99"/>
          <p:cNvSpPr txBox="1">
            <a:spLocks noGrp="1"/>
          </p:cNvSpPr>
          <p:nvPr>
            <p:ph type="subTitle" idx="1"/>
          </p:nvPr>
        </p:nvSpPr>
        <p:spPr>
          <a:xfrm>
            <a:off x="4511650" y="3131900"/>
            <a:ext cx="3717900" cy="367800"/>
          </a:xfrm>
          <a:prstGeom prst="rect">
            <a:avLst/>
          </a:prstGeom>
        </p:spPr>
        <p:txBody>
          <a:bodyPr spcFirstLastPara="1" wrap="square" lIns="91425" tIns="91425" rIns="91425" bIns="91425" anchor="t" anchorCtr="0">
            <a:noAutofit/>
          </a:bodyPr>
          <a:lstStyle/>
          <a:p>
            <a:pPr lvl="0" indent="0">
              <a:buNone/>
            </a:pPr>
            <a:r>
              <a:rPr lang="en" dirty="0"/>
              <a:t>—</a:t>
            </a:r>
            <a:r>
              <a:rPr lang="en-US" b="1" i="1" dirty="0"/>
              <a:t>Stephane Nappo</a:t>
            </a:r>
            <a:endParaRPr dirty="0"/>
          </a:p>
        </p:txBody>
      </p:sp>
      <p:sp>
        <p:nvSpPr>
          <p:cNvPr id="820" name="Google Shape;820;p99"/>
          <p:cNvSpPr txBox="1">
            <a:spLocks noGrp="1"/>
          </p:cNvSpPr>
          <p:nvPr>
            <p:ph type="ctrTitle"/>
          </p:nvPr>
        </p:nvSpPr>
        <p:spPr>
          <a:xfrm>
            <a:off x="4511650" y="1054625"/>
            <a:ext cx="3717900" cy="1864500"/>
          </a:xfrm>
          <a:prstGeom prst="rect">
            <a:avLst/>
          </a:prstGeom>
        </p:spPr>
        <p:txBody>
          <a:bodyPr spcFirstLastPara="1" wrap="square" lIns="91425" tIns="91425" rIns="91425" bIns="91425" anchor="ctr" anchorCtr="0">
            <a:noAutofit/>
          </a:bodyPr>
          <a:lstStyle/>
          <a:p>
            <a:pPr lvl="0">
              <a:buClr>
                <a:schemeClr val="dk1"/>
              </a:buClr>
              <a:buSzPts val="1100"/>
            </a:pPr>
            <a:r>
              <a:rPr lang="en" dirty="0"/>
              <a:t>“</a:t>
            </a:r>
            <a:r>
              <a:rPr lang="en-US" dirty="0"/>
              <a:t>It takes 20 years to build a reputation and a few minutes of cyber-incident to ruin it.”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0"/>
                                        </p:tgtEl>
                                        <p:attrNameLst>
                                          <p:attrName>style.visibility</p:attrName>
                                        </p:attrNameLst>
                                      </p:cBhvr>
                                      <p:to>
                                        <p:strVal val="visible"/>
                                      </p:to>
                                    </p:set>
                                    <p:animEffect transition="in" filter="fade">
                                      <p:cBhvr>
                                        <p:cTn id="7" dur="1000"/>
                                        <p:tgtEl>
                                          <p:spTgt spid="8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
                                        </p:tgtEl>
                                        <p:attrNameLst>
                                          <p:attrName>style.visibility</p:attrName>
                                        </p:attrNameLst>
                                      </p:cBhvr>
                                      <p:to>
                                        <p:strVal val="visible"/>
                                      </p:to>
                                    </p:set>
                                    <p:animEffect transition="in" filter="fade">
                                      <p:cBhvr>
                                        <p:cTn id="12" dur="1000"/>
                                        <p:tgtEl>
                                          <p:spTgt spid="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100"/>
          <p:cNvSpPr txBox="1">
            <a:spLocks noGrp="1"/>
          </p:cNvSpPr>
          <p:nvPr>
            <p:ph type="subTitle" idx="1"/>
          </p:nvPr>
        </p:nvSpPr>
        <p:spPr>
          <a:xfrm>
            <a:off x="4015111" y="2896246"/>
            <a:ext cx="4895132" cy="1895759"/>
          </a:xfrm>
          <a:prstGeom prst="rect">
            <a:avLst/>
          </a:prstGeom>
        </p:spPr>
        <p:txBody>
          <a:bodyPr spcFirstLastPara="1" wrap="square" lIns="91425" tIns="91425" rIns="91425" bIns="91425" anchor="t" anchorCtr="0">
            <a:noAutofit/>
          </a:bodyPr>
          <a:lstStyle/>
          <a:p>
            <a:pPr marL="0" lvl="0" indent="0" algn="just"/>
            <a:r>
              <a:rPr lang="en-US" dirty="0"/>
              <a:t>Cybersecurity Awareness is essential in protecting sensitive information from evolving threats such as phishing, malware, social engineering, and insider attacks. Cybercriminals exploit human errors and technical vulnerabilities to gain unauthorized access to systems, steal data, or disrupt operations. </a:t>
            </a:r>
            <a:endParaRPr b="1" dirty="0"/>
          </a:p>
        </p:txBody>
      </p:sp>
      <p:sp>
        <p:nvSpPr>
          <p:cNvPr id="826" name="Google Shape;826;p100"/>
          <p:cNvSpPr txBox="1">
            <a:spLocks noGrp="1"/>
          </p:cNvSpPr>
          <p:nvPr>
            <p:ph type="ctrTitle"/>
          </p:nvPr>
        </p:nvSpPr>
        <p:spPr>
          <a:xfrm>
            <a:off x="4297175" y="2018666"/>
            <a:ext cx="429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002060"/>
                </a:solidFill>
              </a:rPr>
              <a:t>CYBER AWARENESS</a:t>
            </a:r>
            <a:endParaRPr dirty="0">
              <a:solidFill>
                <a:srgbClr val="002060"/>
              </a:solidFill>
            </a:endParaRPr>
          </a:p>
        </p:txBody>
      </p:sp>
      <p:sp>
        <p:nvSpPr>
          <p:cNvPr id="827" name="Google Shape;827;p100"/>
          <p:cNvSpPr txBox="1">
            <a:spLocks noGrp="1"/>
          </p:cNvSpPr>
          <p:nvPr>
            <p:ph type="title" idx="2"/>
          </p:nvPr>
        </p:nvSpPr>
        <p:spPr>
          <a:xfrm>
            <a:off x="4345301" y="995645"/>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002060"/>
                </a:solidFill>
              </a:rPr>
              <a:t>01</a:t>
            </a:r>
            <a:endParaRPr dirty="0">
              <a:solidFill>
                <a:srgbClr val="002060"/>
              </a:solidFill>
            </a:endParaRPr>
          </a:p>
        </p:txBody>
      </p:sp>
      <p:sp>
        <p:nvSpPr>
          <p:cNvPr id="2" name="Slide Number Placeholder 1">
            <a:extLst>
              <a:ext uri="{FF2B5EF4-FFF2-40B4-BE49-F238E27FC236}">
                <a16:creationId xmlns:a16="http://schemas.microsoft.com/office/drawing/2014/main" id="{FC51E0DE-7018-1B26-7D6B-235A4B7CDD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27"/>
                                        </p:tgtEl>
                                        <p:attrNameLst>
                                          <p:attrName>style.visibility</p:attrName>
                                        </p:attrNameLst>
                                      </p:cBhvr>
                                      <p:to>
                                        <p:strVal val="visible"/>
                                      </p:to>
                                    </p:set>
                                    <p:anim calcmode="lin" valueType="num">
                                      <p:cBhvr additive="base">
                                        <p:cTn id="7" dur="1000"/>
                                        <p:tgtEl>
                                          <p:spTgt spid="82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5"/>
                                        </p:tgtEl>
                                        <p:attrNameLst>
                                          <p:attrName>style.visibility</p:attrName>
                                        </p:attrNameLst>
                                      </p:cBhvr>
                                      <p:to>
                                        <p:strVal val="visible"/>
                                      </p:to>
                                    </p:set>
                                    <p:animEffect transition="in" filter="fade">
                                      <p:cBhvr>
                                        <p:cTn id="12" dur="1000"/>
                                        <p:tgtEl>
                                          <p:spTgt spid="825"/>
                                        </p:tgtEl>
                                      </p:cBhvr>
                                    </p:animEffect>
                                  </p:childTnLst>
                                </p:cTn>
                              </p:par>
                              <p:par>
                                <p:cTn id="13" presetID="10" presetClass="entr" presetSubtype="0" fill="hold" nodeType="withEffect">
                                  <p:stCondLst>
                                    <p:cond delay="0"/>
                                  </p:stCondLst>
                                  <p:childTnLst>
                                    <p:set>
                                      <p:cBhvr>
                                        <p:cTn id="14" dur="1" fill="hold">
                                          <p:stCondLst>
                                            <p:cond delay="0"/>
                                          </p:stCondLst>
                                        </p:cTn>
                                        <p:tgtEl>
                                          <p:spTgt spid="826"/>
                                        </p:tgtEl>
                                        <p:attrNameLst>
                                          <p:attrName>style.visibility</p:attrName>
                                        </p:attrNameLst>
                                      </p:cBhvr>
                                      <p:to>
                                        <p:strVal val="visible"/>
                                      </p:to>
                                    </p:set>
                                    <p:animEffect transition="in" filter="fade">
                                      <p:cBhvr>
                                        <p:cTn id="15" dur="1000"/>
                                        <p:tgtEl>
                                          <p:spTgt spid="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101"/>
          <p:cNvSpPr txBox="1">
            <a:spLocks noGrp="1"/>
          </p:cNvSpPr>
          <p:nvPr>
            <p:ph type="subTitle" idx="1"/>
          </p:nvPr>
        </p:nvSpPr>
        <p:spPr>
          <a:xfrm>
            <a:off x="2422500" y="2893425"/>
            <a:ext cx="42990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Here you could describe the topic of the section</a:t>
            </a:r>
            <a:endParaRPr/>
          </a:p>
          <a:p>
            <a:pPr marL="0" lvl="0" indent="0" algn="ctr" rtl="0">
              <a:spcBef>
                <a:spcPts val="0"/>
              </a:spcBef>
              <a:spcAft>
                <a:spcPts val="0"/>
              </a:spcAft>
              <a:buNone/>
            </a:pPr>
            <a:endParaRPr/>
          </a:p>
        </p:txBody>
      </p:sp>
      <p:sp>
        <p:nvSpPr>
          <p:cNvPr id="833" name="Google Shape;833;p101"/>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PROBLEM VS. SOLUTION</a:t>
            </a:r>
            <a:endParaRP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4"/>
                                        </p:tgtEl>
                                        <p:attrNameLst>
                                          <p:attrName>style.visibility</p:attrName>
                                        </p:attrNameLst>
                                      </p:cBhvr>
                                      <p:to>
                                        <p:strVal val="visible"/>
                                      </p:to>
                                    </p:set>
                                    <p:animEffect transition="in" filter="fade">
                                      <p:cBhvr>
                                        <p:cTn id="7" dur="1000"/>
                                        <p:tgtEl>
                                          <p:spTgt spid="8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3"/>
                                        </p:tgtEl>
                                        <p:attrNameLst>
                                          <p:attrName>style.visibility</p:attrName>
                                        </p:attrNameLst>
                                      </p:cBhvr>
                                      <p:to>
                                        <p:strVal val="visible"/>
                                      </p:to>
                                    </p:set>
                                    <p:animEffect transition="in" filter="fade">
                                      <p:cBhvr>
                                        <p:cTn id="12" dur="1000"/>
                                        <p:tgtEl>
                                          <p:spTgt spid="833"/>
                                        </p:tgtEl>
                                      </p:cBhvr>
                                    </p:animEffect>
                                  </p:childTnLst>
                                </p:cTn>
                              </p:par>
                              <p:par>
                                <p:cTn id="13" presetID="10" presetClass="entr" presetSubtype="0" fill="hold" nodeType="withEffect">
                                  <p:stCondLst>
                                    <p:cond delay="0"/>
                                  </p:stCondLst>
                                  <p:childTnLst>
                                    <p:set>
                                      <p:cBhvr>
                                        <p:cTn id="14" dur="1" fill="hold">
                                          <p:stCondLst>
                                            <p:cond delay="0"/>
                                          </p:stCondLst>
                                        </p:cTn>
                                        <p:tgtEl>
                                          <p:spTgt spid="832"/>
                                        </p:tgtEl>
                                        <p:attrNameLst>
                                          <p:attrName>style.visibility</p:attrName>
                                        </p:attrNameLst>
                                      </p:cBhvr>
                                      <p:to>
                                        <p:strVal val="visible"/>
                                      </p:to>
                                    </p:set>
                                    <p:animEffect transition="in" filter="fade">
                                      <p:cBhvr>
                                        <p:cTn id="15" dur="1000"/>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8"/>
        <p:cNvGrpSpPr/>
        <p:nvPr/>
      </p:nvGrpSpPr>
      <p:grpSpPr>
        <a:xfrm>
          <a:off x="0" y="0"/>
          <a:ext cx="0" cy="0"/>
          <a:chOff x="0" y="0"/>
          <a:chExt cx="0" cy="0"/>
        </a:xfrm>
      </p:grpSpPr>
      <p:sp>
        <p:nvSpPr>
          <p:cNvPr id="839" name="Google Shape;839;p102"/>
          <p:cNvSpPr txBox="1">
            <a:spLocks noGrp="1"/>
          </p:cNvSpPr>
          <p:nvPr>
            <p:ph type="ctrTitle"/>
          </p:nvPr>
        </p:nvSpPr>
        <p:spPr>
          <a:xfrm flipH="1">
            <a:off x="5149516" y="960961"/>
            <a:ext cx="3135734" cy="8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a:buNone/>
            </a:pPr>
            <a:r>
              <a:rPr lang="en" dirty="0"/>
              <a:t>IMPORTANCE</a:t>
            </a:r>
            <a:endParaRPr dirty="0"/>
          </a:p>
        </p:txBody>
      </p:sp>
      <p:sp>
        <p:nvSpPr>
          <p:cNvPr id="840" name="Google Shape;840;p102"/>
          <p:cNvSpPr txBox="1">
            <a:spLocks noGrp="1"/>
          </p:cNvSpPr>
          <p:nvPr>
            <p:ph type="subTitle" idx="1"/>
          </p:nvPr>
        </p:nvSpPr>
        <p:spPr>
          <a:xfrm>
            <a:off x="4351992" y="2142921"/>
            <a:ext cx="4125113" cy="514200"/>
          </a:xfrm>
          <a:prstGeom prst="rect">
            <a:avLst/>
          </a:prstGeom>
        </p:spPr>
        <p:txBody>
          <a:bodyPr spcFirstLastPara="1" wrap="square" lIns="91425" tIns="91425" rIns="91425" bIns="91425" anchor="t" anchorCtr="0">
            <a:noAutofit/>
          </a:bodyPr>
          <a:lstStyle/>
          <a:p>
            <a:r>
              <a:rPr lang="en-US" dirty="0">
                <a:solidFill>
                  <a:schemeClr val="bg1"/>
                </a:solidFill>
              </a:rPr>
              <a:t>In the digital age, where technology plays a central role in everyday operations, the importance of cyber security awareness cannot be overstated. With cyber threats becoming increasingly sophisticated, organizations need to arm their employees with the knowledge and skills to detect and prevent potential attacks.</a:t>
            </a:r>
          </a:p>
          <a:p>
            <a:pPr marL="0" lvl="0" indent="0" algn="ctr" rtl="0">
              <a:spcBef>
                <a:spcPts val="0"/>
              </a:spcBef>
              <a:spcAft>
                <a:spcPts val="0"/>
              </a:spcAft>
              <a:buNone/>
            </a:pPr>
            <a:endParaRPr dirty="0">
              <a:solidFill>
                <a:schemeClr val="bg1"/>
              </a:solidFill>
            </a:endParaRPr>
          </a:p>
        </p:txBody>
      </p:sp>
      <p:sp>
        <p:nvSpPr>
          <p:cNvPr id="2" name="Slide Number Placeholder 1">
            <a:extLst>
              <a:ext uri="{FF2B5EF4-FFF2-40B4-BE49-F238E27FC236}">
                <a16:creationId xmlns:a16="http://schemas.microsoft.com/office/drawing/2014/main" id="{4D0A0434-BC39-7B84-4F79-19CEB547B9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fade">
                                      <p:cBhvr>
                                        <p:cTn id="7" dur="1000"/>
                                        <p:tgtEl>
                                          <p:spTgt spid="839"/>
                                        </p:tgtEl>
                                      </p:cBhvr>
                                    </p:animEffect>
                                  </p:childTnLst>
                                </p:cTn>
                              </p:par>
                              <p:par>
                                <p:cTn id="8" presetID="10" presetClass="entr" presetSubtype="0" fill="hold" nodeType="withEffect">
                                  <p:stCondLst>
                                    <p:cond delay="0"/>
                                  </p:stCondLst>
                                  <p:childTnLst>
                                    <p:set>
                                      <p:cBhvr>
                                        <p:cTn id="9" dur="1" fill="hold">
                                          <p:stCondLst>
                                            <p:cond delay="0"/>
                                          </p:stCondLst>
                                        </p:cTn>
                                        <p:tgtEl>
                                          <p:spTgt spid="840"/>
                                        </p:tgtEl>
                                        <p:attrNameLst>
                                          <p:attrName>style.visibility</p:attrName>
                                        </p:attrNameLst>
                                      </p:cBhvr>
                                      <p:to>
                                        <p:strVal val="visible"/>
                                      </p:to>
                                    </p:set>
                                    <p:animEffect transition="in" filter="fade">
                                      <p:cBhvr>
                                        <p:cTn id="10" dur="1000"/>
                                        <p:tgtEl>
                                          <p:spTgt spid="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03"/>
          <p:cNvSpPr txBox="1">
            <a:spLocks noGrp="1"/>
          </p:cNvSpPr>
          <p:nvPr>
            <p:ph type="ctrTitle"/>
          </p:nvPr>
        </p:nvSpPr>
        <p:spPr>
          <a:xfrm flipH="1">
            <a:off x="165005" y="77132"/>
            <a:ext cx="8580234" cy="8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a:buNone/>
            </a:pPr>
            <a:r>
              <a:rPr lang="en" dirty="0"/>
              <a:t>TO BE FOLLOWED</a:t>
            </a:r>
            <a:endParaRPr dirty="0"/>
          </a:p>
        </p:txBody>
      </p:sp>
      <p:pic>
        <p:nvPicPr>
          <p:cNvPr id="4" name="Picture 3" descr="Cyber Security Awareness Month Vectors &amp; Illustrations for Free Download |  Freepik">
            <a:extLst>
              <a:ext uri="{FF2B5EF4-FFF2-40B4-BE49-F238E27FC236}">
                <a16:creationId xmlns:a16="http://schemas.microsoft.com/office/drawing/2014/main" id="{8E41C767-7555-8AA1-342F-345DA8D65C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8797" y="1549525"/>
            <a:ext cx="5152700" cy="34300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1000"/>
                                        <p:tgtEl>
                                          <p:spTgt spid="8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359</Words>
  <Application>Microsoft Office PowerPoint</Application>
  <PresentationFormat>On-screen Show (16:9)</PresentationFormat>
  <Paragraphs>52</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Squada One</vt:lpstr>
      <vt:lpstr>Roboto Condensed</vt:lpstr>
      <vt:lpstr>Roboto Condensed Light</vt:lpstr>
      <vt:lpstr>Livvic</vt:lpstr>
      <vt:lpstr>Fira Sans Extra Condensed Medium</vt:lpstr>
      <vt:lpstr>Arial</vt:lpstr>
      <vt:lpstr>Times New Roman</vt:lpstr>
      <vt:lpstr>Tech Startup XL by Slidesgo</vt:lpstr>
      <vt:lpstr>CYBERSECURITY  AWARENESS</vt:lpstr>
      <vt:lpstr>CONTENTS OF THIS TEMPLATE </vt:lpstr>
      <vt:lpstr>CYBER AWARENESS</vt:lpstr>
      <vt:lpstr>“There’s no silver bullet solution with cyber security a layered defense is the only viable defense”  </vt:lpstr>
      <vt:lpstr>“It takes 20 years to build a reputation and a few minutes of cyber-incident to ruin it.” </vt:lpstr>
      <vt:lpstr>CYBER AWARENESS</vt:lpstr>
      <vt:lpstr>PROBLEM VS. SOLUTION</vt:lpstr>
      <vt:lpstr>IMPORTANCE</vt:lpstr>
      <vt:lpstr>TO BE FOLLOWED</vt:lpstr>
      <vt:lpstr>PowerPoint Presentation</vt:lpstr>
      <vt:lpstr>2FA (Two Factor Authentication)</vt:lpstr>
      <vt:lpstr>What does cybersecurity awareness include?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sourav</dc:creator>
  <cp:lastModifiedBy>Sourav Das</cp:lastModifiedBy>
  <cp:revision>6</cp:revision>
  <dcterms:modified xsi:type="dcterms:W3CDTF">2025-01-30T11:53:48Z</dcterms:modified>
</cp:coreProperties>
</file>