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7"/>
  </p:notesMasterIdLst>
  <p:sldIdLst>
    <p:sldId id="256" r:id="rId3"/>
    <p:sldId id="304" r:id="rId4"/>
    <p:sldId id="305" r:id="rId5"/>
    <p:sldId id="302" r:id="rId6"/>
  </p:sldIdLst>
  <p:sldSz cx="9144000" cy="5143500" type="screen16x9"/>
  <p:notesSz cx="6858000" cy="9144000"/>
  <p:embeddedFontLst>
    <p:embeddedFont>
      <p:font typeface="Muli" panose="020B0604020202020204" charset="0"/>
      <p:regular r:id="rId8"/>
      <p:bold r:id="rId9"/>
      <p:italic r:id="rId10"/>
      <p:boldItalic r:id="rId11"/>
    </p:embeddedFont>
    <p:embeddedFont>
      <p:font typeface="Muli Regular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CE8675-F127-4C1F-AD6A-E5CEEB85A5DA}">
  <a:tblStyle styleId="{0DCE8675-F127-4C1F-AD6A-E5CEEB85A5DA}" styleName="Table_0">
    <a:wholeTbl>
      <a:tcTxStyle b="off" i="off">
        <a:font>
          <a:latin typeface="Muli Regular"/>
          <a:ea typeface="Muli Regular"/>
          <a:cs typeface="Muli Regular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9EE"/>
          </a:solidFill>
        </a:fill>
      </a:tcStyle>
    </a:wholeTbl>
    <a:band1H>
      <a:tcTxStyle/>
      <a:tcStyle>
        <a:tcBdr/>
        <a:fill>
          <a:solidFill>
            <a:srgbClr val="CAD0D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0D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Muli Regular"/>
          <a:ea typeface="Muli Regular"/>
          <a:cs typeface="Muli Regular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Muli Regular"/>
          <a:ea typeface="Muli Regular"/>
          <a:cs typeface="Muli Regular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Muli Regular"/>
          <a:ea typeface="Muli Regular"/>
          <a:cs typeface="Muli Regular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Muli Regular"/>
          <a:ea typeface="Muli Regular"/>
          <a:cs typeface="Muli Regular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7B56BD-E17E-4D5F-A273-C587A44106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56dee6e64_9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856dee6e64_9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56dee6e64_9_3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856dee6e64_9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3539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56dee6e64_9_3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856dee6e64_9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4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856dee6e64_9_10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856dee6e64_9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Blue)">
  <p:cSld name="Title Slide (Blue)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949235"/>
            <a:ext cx="8229600" cy="205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uli Regular"/>
              <a:buNone/>
              <a:defRPr sz="4600" b="0" i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3893185"/>
            <a:ext cx="5065713" cy="21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57200" y="4649742"/>
            <a:ext cx="5065713" cy="21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457200" y="4400550"/>
            <a:ext cx="5065713" cy="21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4"/>
          </p:nvPr>
        </p:nvSpPr>
        <p:spPr>
          <a:xfrm>
            <a:off x="457200" y="3108960"/>
            <a:ext cx="8229600" cy="21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sz="1600" b="1" i="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1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1" y="278233"/>
            <a:ext cx="1741705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2 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uli Regular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3886200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4800600" y="1188720"/>
            <a:ext cx="3886200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8438" y="4773056"/>
            <a:ext cx="658362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36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(Blue)">
  <p:cSld name="Thank You (Blue)">
    <p:bg>
      <p:bgPr>
        <a:solidFill>
          <a:schemeClr val="accen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5062506" y="1975812"/>
            <a:ext cx="3738594" cy="119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uli Regular"/>
              <a:buNone/>
              <a:defRPr sz="5400" b="0" i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/>
          <p:nvPr/>
        </p:nvSpPr>
        <p:spPr>
          <a:xfrm>
            <a:off x="4562850" y="1245870"/>
            <a:ext cx="18300" cy="2651760"/>
          </a:xfrm>
          <a:prstGeom prst="rect">
            <a:avLst/>
          </a:prstGeom>
          <a:solidFill>
            <a:srgbClr val="1F2438">
              <a:alpha val="1725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None/>
            </a:pPr>
            <a:endParaRPr sz="1800" b="0" i="0" u="none" strike="noStrike" cap="none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7878" y="2158707"/>
            <a:ext cx="3200400" cy="672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822960" y="1115160"/>
            <a:ext cx="7498080" cy="2578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uli Regular"/>
              <a:buNone/>
              <a:defRPr sz="4000" b="0" i="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0" name="Google Shape;15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33661" y="4773686"/>
            <a:ext cx="653139" cy="13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2103120" y="3675481"/>
            <a:ext cx="4937760" cy="25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i="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i="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i="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body" idx="2"/>
          </p:nvPr>
        </p:nvSpPr>
        <p:spPr>
          <a:xfrm>
            <a:off x="2103120" y="3930750"/>
            <a:ext cx="4937760" cy="257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 b="1" i="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b="1" i="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 i="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b="1" i="0">
                <a:solidFill>
                  <a:schemeClr val="accent6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uli Regular"/>
              <a:buNone/>
              <a:defRPr sz="2800" b="0" i="0" u="none" strike="noStrike" cap="none">
                <a:solidFill>
                  <a:schemeClr val="accen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1" y="1188720"/>
            <a:ext cx="8229600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F7F7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  <a:defRPr sz="65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4" r:id="rId2"/>
    <p:sldLayoutId id="2147483674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286">
          <p15:clr>
            <a:srgbClr val="F26B43"/>
          </p15:clr>
        </p15:guide>
        <p15:guide id="4" orient="horz" pos="3036">
          <p15:clr>
            <a:srgbClr val="F26B43"/>
          </p15:clr>
        </p15:guide>
        <p15:guide id="5" pos="288">
          <p15:clr>
            <a:srgbClr val="F26B43"/>
          </p15:clr>
        </p15:guide>
        <p15:guide id="6" pos="5472">
          <p15:clr>
            <a:srgbClr val="F26B43"/>
          </p15:clr>
        </p15:guide>
        <p15:guide id="7" orient="horz" pos="29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457200" y="949235"/>
            <a:ext cx="8229600" cy="205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uli Regular"/>
              <a:buNone/>
            </a:pPr>
            <a:r>
              <a:rPr lang="en-US" dirty="0"/>
              <a:t>DSE Analytics workpools and folder ownership </a:t>
            </a:r>
            <a:endParaRPr dirty="0"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457200" y="3893185"/>
            <a:ext cx="5065713" cy="21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dirty="0"/>
              <a:t>July 10, 2020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Use cases</a:t>
            </a:r>
            <a:endParaRPr dirty="0"/>
          </a:p>
        </p:txBody>
      </p:sp>
      <p:sp>
        <p:nvSpPr>
          <p:cNvPr id="254" name="Google Shape;254;p41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8115300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173038" lvl="0" indent="-166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dirty="0"/>
              <a:t>How to use DSE Analytics workpools to enforce Spark resource allocation to  multiple tenants</a:t>
            </a:r>
          </a:p>
          <a:p>
            <a:pPr marL="173038" lvl="0" indent="-166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dirty="0"/>
              <a:t>Demonstrate that </a:t>
            </a:r>
            <a:r>
              <a:rPr lang="en-US" dirty="0" err="1"/>
              <a:t>cassandra</a:t>
            </a:r>
            <a:r>
              <a:rPr lang="en-US" dirty="0"/>
              <a:t> user owns the files/folders created by Driver and Executor codes irrespective of the OS user who submits the job.</a:t>
            </a:r>
          </a:p>
          <a:p>
            <a:pPr marL="173038" lvl="0" indent="-166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endParaRPr dirty="0"/>
          </a:p>
        </p:txBody>
      </p:sp>
      <p:sp>
        <p:nvSpPr>
          <p:cNvPr id="256" name="Google Shape;256;p41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fld id="{00000000-1234-1234-1234-123412341234}" type="slidenum">
              <a:rPr kumimoji="0" lang="en" sz="700" b="0" i="0" u="none" strike="noStrike" kern="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tabLst/>
                <a:defRPr/>
              </a:pPr>
              <a:t>2</a:t>
            </a:fld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7" name="Google Shape;257;p41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r>
              <a:rPr kumimoji="0" lang="en" sz="700" b="0" i="0" u="none" strike="noStrike" kern="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© 2020 Datastax, Inc. All rights reserved.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44299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457200" y="365760"/>
            <a:ext cx="8229600" cy="4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/>
              <a:t>Video descriptions</a:t>
            </a:r>
            <a:endParaRPr dirty="0"/>
          </a:p>
        </p:txBody>
      </p:sp>
      <p:sp>
        <p:nvSpPr>
          <p:cNvPr id="254" name="Google Shape;254;p41"/>
          <p:cNvSpPr txBox="1">
            <a:spLocks noGrp="1"/>
          </p:cNvSpPr>
          <p:nvPr>
            <p:ph type="body" idx="1"/>
          </p:nvPr>
        </p:nvSpPr>
        <p:spPr>
          <a:xfrm>
            <a:off x="457200" y="1188720"/>
            <a:ext cx="8115300" cy="349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173038" lvl="0" indent="-1666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dirty="0"/>
              <a:t>Part1 – overview of the cluster including the Spark Master and workpools</a:t>
            </a:r>
          </a:p>
          <a:p>
            <a:pPr marL="173038" lvl="0" indent="-1666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dirty="0"/>
              <a:t>Part2 – how to set up workpools and grant DSE users permissions to workpools</a:t>
            </a:r>
          </a:p>
          <a:p>
            <a:pPr marL="173038" lvl="0" indent="-166688" algn="just">
              <a:spcBef>
                <a:spcPts val="0"/>
              </a:spcBef>
            </a:pPr>
            <a:r>
              <a:rPr lang="en-US" dirty="0"/>
              <a:t>Part3 – overview of  sample Java code to simulate folder being created by driver and executor codes.</a:t>
            </a:r>
          </a:p>
          <a:p>
            <a:pPr marL="173038" lvl="0" indent="-166688" algn="just">
              <a:spcBef>
                <a:spcPts val="0"/>
              </a:spcBef>
            </a:pPr>
            <a:r>
              <a:rPr lang="en-US" dirty="0"/>
              <a:t>Part4 – execution of the code and verification of ownership of folders that were created by the driver and the executors while running the job</a:t>
            </a:r>
          </a:p>
          <a:p>
            <a:pPr marL="173038" lvl="0" indent="-166688" algn="just">
              <a:spcBef>
                <a:spcPts val="0"/>
              </a:spcBef>
            </a:pPr>
            <a:r>
              <a:rPr lang="en-US" dirty="0"/>
              <a:t>Part5 – demonstration of how workpools restrict resource usage even though jobs are submitted with higher than that allocated to the wordpool</a:t>
            </a:r>
          </a:p>
          <a:p>
            <a:pPr marL="173038" lvl="0" indent="-166688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endParaRPr lang="en-US" dirty="0"/>
          </a:p>
          <a:p>
            <a:pPr marL="173038" lvl="0" indent="-166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endParaRPr lang="en-US" dirty="0"/>
          </a:p>
          <a:p>
            <a:pPr marL="173038" lvl="0" indent="-1666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endParaRPr dirty="0"/>
          </a:p>
        </p:txBody>
      </p:sp>
      <p:sp>
        <p:nvSpPr>
          <p:cNvPr id="256" name="Google Shape;256;p41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fld id="{00000000-1234-1234-1234-123412341234}" type="slidenum">
              <a:rPr kumimoji="0" lang="en" sz="700" b="0" i="0" u="none" strike="noStrike" kern="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  <a:tabLst/>
                <a:defRPr/>
              </a:pPr>
              <a:t>3</a:t>
            </a:fld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7" name="Google Shape;257;p41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r>
              <a:rPr kumimoji="0" lang="en" sz="700" b="0" i="0" u="none" strike="noStrike" kern="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Muli"/>
                <a:ea typeface="Muli"/>
                <a:cs typeface="Muli"/>
                <a:sym typeface="Muli"/>
              </a:rPr>
              <a:t>© 2020 Datastax, Inc. All rights reserved.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97145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77"/>
          <p:cNvSpPr txBox="1">
            <a:spLocks noGrp="1"/>
          </p:cNvSpPr>
          <p:nvPr>
            <p:ph type="title"/>
          </p:nvPr>
        </p:nvSpPr>
        <p:spPr>
          <a:xfrm>
            <a:off x="5062506" y="1975812"/>
            <a:ext cx="3738594" cy="119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uli Regular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29" name="Google Shape;1029;p77"/>
          <p:cNvSpPr txBox="1">
            <a:spLocks noGrp="1"/>
          </p:cNvSpPr>
          <p:nvPr>
            <p:ph type="sldNum" idx="12"/>
          </p:nvPr>
        </p:nvSpPr>
        <p:spPr>
          <a:xfrm>
            <a:off x="457200" y="4819650"/>
            <a:ext cx="5889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rPr>
              <a:t>4</a:t>
            </a:fld>
            <a:endParaRPr sz="700" b="0" i="0" u="none" strike="noStrike" cap="none">
              <a:solidFill>
                <a:srgbClr val="BFBFB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30" name="Google Shape;1030;p77"/>
          <p:cNvSpPr txBox="1">
            <a:spLocks noGrp="1"/>
          </p:cNvSpPr>
          <p:nvPr>
            <p:ph type="ftr" idx="11"/>
          </p:nvPr>
        </p:nvSpPr>
        <p:spPr>
          <a:xfrm>
            <a:off x="3028950" y="4819650"/>
            <a:ext cx="3086100" cy="22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u="none" strike="noStrike" cap="none">
                <a:solidFill>
                  <a:srgbClr val="BFBFBF"/>
                </a:solidFill>
                <a:latin typeface="Muli"/>
                <a:ea typeface="Muli"/>
                <a:cs typeface="Muli"/>
                <a:sym typeface="Muli"/>
              </a:rPr>
              <a:t>© 2020 Datastax, Inc. All rights reserved.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Stax Muli-Only">
  <a:themeElements>
    <a:clrScheme name="DataStax202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5992"/>
      </a:accent1>
      <a:accent2>
        <a:srgbClr val="A5C6DE"/>
      </a:accent2>
      <a:accent3>
        <a:srgbClr val="17CE95"/>
      </a:accent3>
      <a:accent4>
        <a:srgbClr val="FF9D2C"/>
      </a:accent4>
      <a:accent5>
        <a:srgbClr val="3C4244"/>
      </a:accent5>
      <a:accent6>
        <a:srgbClr val="C8CBD3"/>
      </a:accent6>
      <a:hlink>
        <a:srgbClr val="055992"/>
      </a:hlink>
      <a:folHlink>
        <a:srgbClr val="A5C6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180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Muli</vt:lpstr>
      <vt:lpstr>Muli Regular</vt:lpstr>
      <vt:lpstr>Arial</vt:lpstr>
      <vt:lpstr>Simple Light</vt:lpstr>
      <vt:lpstr>DataStax Muli-Only</vt:lpstr>
      <vt:lpstr>DSE Analytics workpools and folder ownership </vt:lpstr>
      <vt:lpstr>Use cases</vt:lpstr>
      <vt:lpstr>Video descriptions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DataStax  Template</dc:title>
  <dc:creator>Sourav Biswas</dc:creator>
  <cp:lastModifiedBy>Sourav Biswas</cp:lastModifiedBy>
  <cp:revision>9</cp:revision>
  <dcterms:modified xsi:type="dcterms:W3CDTF">2020-07-10T18:34:15Z</dcterms:modified>
</cp:coreProperties>
</file>