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Overlock"/>
      <p:regular r:id="rId23"/>
      <p:bold r:id="rId24"/>
      <p:italic r:id="rId25"/>
      <p:boldItalic r:id="rId26"/>
    </p:embeddedFont>
    <p:embeddedFont>
      <p:font typeface="PT Serif"/>
      <p:regular r:id="rId27"/>
      <p:bold r:id="rId28"/>
      <p:italic r:id="rId29"/>
      <p:boldItalic r:id="rId30"/>
    </p:embeddedFont>
    <p:embeddedFont>
      <p:font typeface="Corbel"/>
      <p:regular r:id="rId31"/>
      <p:bold r:id="rId32"/>
      <p:italic r:id="rId33"/>
      <p:boldItalic r:id="rId34"/>
    </p:embeddedFont>
    <p:embeddedFont>
      <p:font typeface="Libre Baskerville"/>
      <p:regular r:id="rId35"/>
      <p:bold r:id="rId36"/>
      <p:italic r:id="rId37"/>
    </p:embeddedFont>
    <p:embeddedFont>
      <p:font typeface="Quattrocento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jRH/w7HIwIh5Q2qBVQWGVzM+sv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italic.fntdata"/><Relationship Id="rId20" Type="http://schemas.openxmlformats.org/officeDocument/2006/relationships/slide" Target="slides/slide16.xml"/><Relationship Id="rId42" Type="http://customschemas.google.com/relationships/presentationmetadata" Target="metadata"/><Relationship Id="rId41" Type="http://schemas.openxmlformats.org/officeDocument/2006/relationships/font" Target="fonts/QuattrocentoSans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Overlock-bold.fntdata"/><Relationship Id="rId23" Type="http://schemas.openxmlformats.org/officeDocument/2006/relationships/font" Target="fonts/Overlock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verlock-boldItalic.fntdata"/><Relationship Id="rId25" Type="http://schemas.openxmlformats.org/officeDocument/2006/relationships/font" Target="fonts/Overlock-italic.fntdata"/><Relationship Id="rId28" Type="http://schemas.openxmlformats.org/officeDocument/2006/relationships/font" Target="fonts/PTSerif-bold.fntdata"/><Relationship Id="rId27" Type="http://schemas.openxmlformats.org/officeDocument/2006/relationships/font" Target="fonts/PTSerif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erif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orbel-regular.fntdata"/><Relationship Id="rId30" Type="http://schemas.openxmlformats.org/officeDocument/2006/relationships/font" Target="fonts/PTSerif-boldItalic.fntdata"/><Relationship Id="rId11" Type="http://schemas.openxmlformats.org/officeDocument/2006/relationships/slide" Target="slides/slide7.xml"/><Relationship Id="rId33" Type="http://schemas.openxmlformats.org/officeDocument/2006/relationships/font" Target="fonts/Corbel-italic.fntdata"/><Relationship Id="rId10" Type="http://schemas.openxmlformats.org/officeDocument/2006/relationships/slide" Target="slides/slide6.xml"/><Relationship Id="rId32" Type="http://schemas.openxmlformats.org/officeDocument/2006/relationships/font" Target="fonts/Corbel-bold.fntdata"/><Relationship Id="rId13" Type="http://schemas.openxmlformats.org/officeDocument/2006/relationships/slide" Target="slides/slide9.xml"/><Relationship Id="rId35" Type="http://schemas.openxmlformats.org/officeDocument/2006/relationships/font" Target="fonts/LibreBaskerville-regular.fntdata"/><Relationship Id="rId12" Type="http://schemas.openxmlformats.org/officeDocument/2006/relationships/slide" Target="slides/slide8.xml"/><Relationship Id="rId34" Type="http://schemas.openxmlformats.org/officeDocument/2006/relationships/font" Target="fonts/Corbel-boldItalic.fntdata"/><Relationship Id="rId15" Type="http://schemas.openxmlformats.org/officeDocument/2006/relationships/slide" Target="slides/slide11.xml"/><Relationship Id="rId37" Type="http://schemas.openxmlformats.org/officeDocument/2006/relationships/font" Target="fonts/LibreBaskerville-italic.fntdata"/><Relationship Id="rId14" Type="http://schemas.openxmlformats.org/officeDocument/2006/relationships/slide" Target="slides/slide10.xml"/><Relationship Id="rId36" Type="http://schemas.openxmlformats.org/officeDocument/2006/relationships/font" Target="fonts/LibreBaskerville-bold.fntdata"/><Relationship Id="rId17" Type="http://schemas.openxmlformats.org/officeDocument/2006/relationships/slide" Target="slides/slide13.xml"/><Relationship Id="rId39" Type="http://schemas.openxmlformats.org/officeDocument/2006/relationships/font" Target="fonts/QuattrocentoSans-bold.fntdata"/><Relationship Id="rId16" Type="http://schemas.openxmlformats.org/officeDocument/2006/relationships/slide" Target="slides/slide12.xml"/><Relationship Id="rId38" Type="http://schemas.openxmlformats.org/officeDocument/2006/relationships/font" Target="fonts/QuattrocentoSan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0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20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20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20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20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5E0D0E"/>
            </a:solidFill>
            <a:ln>
              <a:noFill/>
            </a:ln>
          </p:spPr>
        </p:sp>
        <p:sp>
          <p:nvSpPr>
            <p:cNvPr id="24" name="Google Shape;24;p20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1415"/>
            </a:solidFill>
            <a:ln>
              <a:noFill/>
            </a:ln>
          </p:spPr>
        </p:sp>
        <p:sp>
          <p:nvSpPr>
            <p:cNvPr id="25" name="Google Shape;25;p20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20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9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9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29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6" name="Google Shape;86;p2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0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0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3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1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IN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31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IN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31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1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0" name="Google Shape;100;p31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3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2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2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3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IN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3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IN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3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3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5" name="Google Shape;115;p33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3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4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4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2" name="Google Shape;122;p34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5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6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5" name="Google Shape;135;p3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5" name="Google Shape;45;p23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2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8D1415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2" name="Google Shape;62;p26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3" name="Google Shape;63;p26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8D1415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4" name="Google Shape;64;p26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1" name="Google Shape;71;p27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2" name="Google Shape;72;p2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8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28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9" name="Google Shape;79;p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9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9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9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9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9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0D0E"/>
            </a:solidFill>
            <a:ln>
              <a:noFill/>
            </a:ln>
          </p:spPr>
        </p:sp>
        <p:sp>
          <p:nvSpPr>
            <p:cNvPr id="11" name="Google Shape;11;p19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8D1415"/>
            </a:solidFill>
            <a:ln>
              <a:noFill/>
            </a:ln>
          </p:spPr>
        </p:sp>
        <p:sp>
          <p:nvSpPr>
            <p:cNvPr id="12" name="Google Shape;12;p19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9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8D1415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/>
          <p:nvPr>
            <p:ph type="ctrTitle"/>
          </p:nvPr>
        </p:nvSpPr>
        <p:spPr>
          <a:xfrm>
            <a:off x="2928401" y="1380069"/>
            <a:ext cx="6834164" cy="1388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verlock"/>
              <a:buNone/>
            </a:pPr>
            <a:r>
              <a:rPr lang="en-IN">
                <a:latin typeface="Overlock"/>
                <a:ea typeface="Overlock"/>
                <a:cs typeface="Overlock"/>
                <a:sym typeface="Overlock"/>
              </a:rPr>
              <a:t>MS EXCEL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6096000" y="2988235"/>
            <a:ext cx="4477303" cy="938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rPr b="1" lang="en-IN" sz="2800">
                <a:latin typeface="Libre Baskerville"/>
                <a:ea typeface="Libre Baskerville"/>
                <a:cs typeface="Libre Baskerville"/>
                <a:sym typeface="Libre Baskerville"/>
              </a:rPr>
              <a:t>Logical Function</a:t>
            </a:r>
            <a:endParaRPr b="1" sz="2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 txBox="1"/>
          <p:nvPr>
            <p:ph type="title"/>
          </p:nvPr>
        </p:nvSpPr>
        <p:spPr>
          <a:xfrm>
            <a:off x="1484311" y="685801"/>
            <a:ext cx="10047289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C2C2D"/>
              </a:buClr>
              <a:buSzPct val="100000"/>
              <a:buFont typeface="Overlock"/>
              <a:buNone/>
            </a:pPr>
            <a:r>
              <a:rPr b="1" i="0" lang="en-IN">
                <a:solidFill>
                  <a:srgbClr val="2C2C2D"/>
                </a:solidFill>
                <a:latin typeface="Overlock"/>
                <a:ea typeface="Overlock"/>
                <a:cs typeface="Overlock"/>
                <a:sym typeface="Overlock"/>
              </a:rPr>
              <a:t>Excel SUMIF Function</a:t>
            </a:r>
            <a:br>
              <a:rPr b="1" i="0" lang="en-IN">
                <a:solidFill>
                  <a:srgbClr val="2C2C2D"/>
                </a:solidFill>
                <a:latin typeface="Overlock"/>
                <a:ea typeface="Overlock"/>
                <a:cs typeface="Overlock"/>
                <a:sym typeface="Overlock"/>
              </a:rPr>
            </a:b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06" name="Google Shape;206;p10"/>
          <p:cNvSpPr txBox="1"/>
          <p:nvPr>
            <p:ph idx="1" type="body"/>
          </p:nvPr>
        </p:nvSpPr>
        <p:spPr>
          <a:xfrm>
            <a:off x="1806046" y="1659467"/>
            <a:ext cx="9623956" cy="1972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0" i="0" lang="en-IN">
                <a:solidFill>
                  <a:srgbClr val="2C2C2D"/>
                </a:solidFill>
                <a:latin typeface="Arial"/>
                <a:ea typeface="Arial"/>
                <a:cs typeface="Arial"/>
                <a:sym typeface="Arial"/>
              </a:rPr>
              <a:t>The Excel SUMIF function returns the sum of cells that meet a single condition. Criteria can be applied to dates, numbers, and text. The SUMIF function supports logical operators (&gt;,&lt;,&lt;&gt;,=)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0"/>
          <p:cNvSpPr txBox="1"/>
          <p:nvPr/>
        </p:nvSpPr>
        <p:spPr>
          <a:xfrm>
            <a:off x="3078691" y="3581399"/>
            <a:ext cx="7078665" cy="1617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D1415"/>
              </a:buClr>
              <a:buSzPts val="3480"/>
              <a:buFont typeface="Arial"/>
              <a:buNone/>
            </a:pPr>
            <a:r>
              <a:rPr b="0" i="0" lang="en-IN" sz="2400" u="none" cap="none" strike="noStrike">
                <a:solidFill>
                  <a:srgbClr val="1E1E1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Syntax- </a:t>
            </a:r>
            <a:r>
              <a:rPr b="0" i="0" lang="en-IN" sz="2400" u="none" cap="none" strike="noStrike">
                <a:solidFill>
                  <a:srgbClr val="1E1E1E"/>
                </a:solidFill>
                <a:latin typeface="PT Serif"/>
                <a:ea typeface="PT Serif"/>
                <a:cs typeface="PT Serif"/>
                <a:sym typeface="PT Serif"/>
              </a:rPr>
              <a:t>SUMIF(range, criteria, [sum_range])</a:t>
            </a:r>
            <a:endParaRPr b="0" i="0" sz="2400" u="none" cap="none" strike="noStrike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0733" y="1924004"/>
            <a:ext cx="4824638" cy="179822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1"/>
          <p:cNvSpPr txBox="1"/>
          <p:nvPr/>
        </p:nvSpPr>
        <p:spPr>
          <a:xfrm>
            <a:off x="1693332" y="352201"/>
            <a:ext cx="635000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SUMIF Function example</a:t>
            </a:r>
            <a:endParaRPr b="1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SUMIF condition is to determine the sum of Total stats for Grass, Fire and Water type pokemon. 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4" name="Google Shape;214;p11"/>
          <p:cNvSpPr txBox="1"/>
          <p:nvPr/>
        </p:nvSpPr>
        <p:spPr>
          <a:xfrm>
            <a:off x="1693331" y="2899319"/>
            <a:ext cx="4597402" cy="3156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SUMIF</a:t>
            </a: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function, step by step: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144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∙"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the cell </a:t>
            </a:r>
            <a:r>
              <a:rPr b="0" i="0" lang="en-IN" sz="1600" u="none" cap="none" strike="noStrike">
                <a:solidFill>
                  <a:srgbClr val="DC143C"/>
                </a:solidFill>
                <a:latin typeface="Arial"/>
                <a:ea typeface="Arial"/>
                <a:cs typeface="Arial"/>
                <a:sym typeface="Arial"/>
              </a:rPr>
              <a:t>F3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∙"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 </a:t>
            </a:r>
            <a:r>
              <a:rPr b="0" i="0" lang="en-IN" sz="1600" u="none" cap="none" strike="noStrike">
                <a:solidFill>
                  <a:srgbClr val="DC143C"/>
                </a:solidFill>
                <a:latin typeface="Arial"/>
                <a:ea typeface="Arial"/>
                <a:cs typeface="Arial"/>
                <a:sym typeface="Arial"/>
              </a:rPr>
              <a:t>=SUMIF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∙"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Double click the </a:t>
            </a:r>
            <a:r>
              <a:rPr b="1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SUMIF</a:t>
            </a: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command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∙"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 the range for the condition</a:t>
            </a:r>
            <a:r>
              <a:rPr b="0" i="0" lang="en-IN" sz="1600" u="none" cap="none" strike="noStrike">
                <a:solidFill>
                  <a:srgbClr val="DC143C"/>
                </a:solidFill>
                <a:latin typeface="Arial"/>
                <a:ea typeface="Arial"/>
                <a:cs typeface="Arial"/>
                <a:sym typeface="Arial"/>
              </a:rPr>
              <a:t>B2:B10</a:t>
            </a: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(the Type 1 values),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∙"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 the criteria (the cell </a:t>
            </a:r>
            <a:r>
              <a:rPr b="0" i="0" lang="en-IN" sz="1600" u="none" cap="none" strike="noStrike">
                <a:solidFill>
                  <a:srgbClr val="DC143C"/>
                </a:solidFill>
                <a:latin typeface="Arial"/>
                <a:ea typeface="Arial"/>
                <a:cs typeface="Arial"/>
                <a:sym typeface="Arial"/>
              </a:rPr>
              <a:t>E3</a:t>
            </a: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which has the value "Grass"),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∙"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 the range for the sum </a:t>
            </a:r>
            <a:r>
              <a:rPr b="0" i="0" lang="en-IN" sz="1600" u="none" cap="none" strike="noStrike">
                <a:solidFill>
                  <a:srgbClr val="DC143C"/>
                </a:solidFill>
                <a:latin typeface="Arial"/>
                <a:ea typeface="Arial"/>
                <a:cs typeface="Arial"/>
                <a:sym typeface="Arial"/>
              </a:rPr>
              <a:t>C2:C10</a:t>
            </a: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(the Total values),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∙"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Hit enter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1751" y="3929647"/>
            <a:ext cx="5290304" cy="2548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3467" y="1177847"/>
            <a:ext cx="5568419" cy="2408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2"/>
          <p:cNvSpPr txBox="1"/>
          <p:nvPr/>
        </p:nvSpPr>
        <p:spPr>
          <a:xfrm>
            <a:off x="1679047" y="3586279"/>
            <a:ext cx="666908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Now, we can see the sum of total stats for the different types of Pokemon: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22" name="Google Shape;22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1058" y="4071743"/>
            <a:ext cx="5286293" cy="256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2"/>
          <p:cNvSpPr txBox="1"/>
          <p:nvPr/>
        </p:nvSpPr>
        <p:spPr>
          <a:xfrm>
            <a:off x="1913467" y="439969"/>
            <a:ext cx="6248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function now sums the Total stats for Grass, Fire and Water type Pokemon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"/>
          <p:cNvSpPr txBox="1"/>
          <p:nvPr>
            <p:ph type="title"/>
          </p:nvPr>
        </p:nvSpPr>
        <p:spPr>
          <a:xfrm>
            <a:off x="1662112" y="863599"/>
            <a:ext cx="9039756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C2C2D"/>
              </a:buClr>
              <a:buSzPts val="3200"/>
              <a:buFont typeface="Overlock"/>
              <a:buNone/>
            </a:pPr>
            <a:r>
              <a:rPr b="1" i="0" lang="en-IN" sz="3200">
                <a:solidFill>
                  <a:srgbClr val="2C2C2D"/>
                </a:solidFill>
                <a:latin typeface="Overlock"/>
                <a:ea typeface="Overlock"/>
                <a:cs typeface="Overlock"/>
                <a:sym typeface="Overlock"/>
              </a:rPr>
              <a:t>Excel AVERAGE Function</a:t>
            </a:r>
            <a:endParaRPr sz="3200"/>
          </a:p>
        </p:txBody>
      </p:sp>
      <p:sp>
        <p:nvSpPr>
          <p:cNvPr id="229" name="Google Shape;229;p13"/>
          <p:cNvSpPr txBox="1"/>
          <p:nvPr>
            <p:ph idx="1" type="body"/>
          </p:nvPr>
        </p:nvSpPr>
        <p:spPr>
          <a:xfrm>
            <a:off x="1594377" y="1794933"/>
            <a:ext cx="10030356" cy="3386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Excel AVERAGE - calculate the mean of cells with numbers.</a:t>
            </a:r>
            <a:endParaRPr/>
          </a:p>
          <a:p>
            <a:pPr indent="-285750" lvl="0" marL="28575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2900"/>
              <a:buChar char="•"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Excel AVERAGEA - find an average of cells with any data (numbers, Boolean and text values).</a:t>
            </a:r>
            <a:endParaRPr/>
          </a:p>
          <a:p>
            <a:pPr indent="-285750" lvl="0" marL="28575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2900"/>
              <a:buChar char="•"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Excel AVERAGEIF - average cells based on a given criterion.</a:t>
            </a:r>
            <a:endParaRPr/>
          </a:p>
          <a:p>
            <a:pPr indent="-285750" lvl="0" marL="28575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2900"/>
              <a:buChar char="•"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Excel AVERAGEIFS - average cells that match several criteria, Average cells by multiple criteria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 txBox="1"/>
          <p:nvPr>
            <p:ph type="title"/>
          </p:nvPr>
        </p:nvSpPr>
        <p:spPr>
          <a:xfrm>
            <a:off x="2236522" y="431800"/>
            <a:ext cx="7669478" cy="1329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C2C2D"/>
              </a:buClr>
              <a:buSzPts val="3200"/>
              <a:buFont typeface="Overlock"/>
              <a:buNone/>
            </a:pPr>
            <a:r>
              <a:rPr b="1" i="0" lang="en-IN" sz="3200">
                <a:solidFill>
                  <a:srgbClr val="2C2C2D"/>
                </a:solidFill>
                <a:latin typeface="Overlock"/>
                <a:ea typeface="Overlock"/>
                <a:cs typeface="Overlock"/>
                <a:sym typeface="Overlock"/>
              </a:rPr>
              <a:t>Excel AVERAGEIF Function</a:t>
            </a:r>
            <a:endParaRPr sz="3200"/>
          </a:p>
        </p:txBody>
      </p:sp>
      <p:sp>
        <p:nvSpPr>
          <p:cNvPr id="235" name="Google Shape;235;p14"/>
          <p:cNvSpPr txBox="1"/>
          <p:nvPr>
            <p:ph idx="1" type="body"/>
          </p:nvPr>
        </p:nvSpPr>
        <p:spPr>
          <a:xfrm>
            <a:off x="1873777" y="1667933"/>
            <a:ext cx="9530823" cy="1913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0" i="0" lang="en-IN">
                <a:solidFill>
                  <a:srgbClr val="2C2C2D"/>
                </a:solidFill>
                <a:latin typeface="Arial"/>
                <a:ea typeface="Arial"/>
                <a:cs typeface="Arial"/>
                <a:sym typeface="Arial"/>
              </a:rPr>
              <a:t>The Excel AVERAGEIF function returns the </a:t>
            </a:r>
            <a:r>
              <a:rPr lang="en-IN">
                <a:solidFill>
                  <a:srgbClr val="2C2C2D"/>
                </a:solidFill>
                <a:latin typeface="Arial"/>
                <a:ea typeface="Arial"/>
                <a:cs typeface="Arial"/>
                <a:sym typeface="Arial"/>
              </a:rPr>
              <a:t>average </a:t>
            </a:r>
            <a:r>
              <a:rPr b="0" i="0" lang="en-IN">
                <a:solidFill>
                  <a:srgbClr val="2C2C2D"/>
                </a:solidFill>
                <a:latin typeface="Arial"/>
                <a:ea typeface="Arial"/>
                <a:cs typeface="Arial"/>
                <a:sym typeface="Arial"/>
              </a:rPr>
              <a:t>of cells that meet a single condition. Criteria can be applied to dates, numbers, and text. The </a:t>
            </a:r>
            <a:r>
              <a:rPr lang="en-IN">
                <a:solidFill>
                  <a:srgbClr val="2C2C2D"/>
                </a:solidFill>
                <a:latin typeface="Arial"/>
                <a:ea typeface="Arial"/>
                <a:cs typeface="Arial"/>
                <a:sym typeface="Arial"/>
              </a:rPr>
              <a:t>Averageif </a:t>
            </a:r>
            <a:r>
              <a:rPr b="0" i="0" lang="en-IN">
                <a:solidFill>
                  <a:srgbClr val="2C2C2D"/>
                </a:solidFill>
                <a:latin typeface="Arial"/>
                <a:ea typeface="Arial"/>
                <a:cs typeface="Arial"/>
                <a:sym typeface="Arial"/>
              </a:rPr>
              <a:t>function supports logical operators (&gt;,&lt;,&lt;&gt;,=)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4"/>
          <p:cNvSpPr txBox="1"/>
          <p:nvPr/>
        </p:nvSpPr>
        <p:spPr>
          <a:xfrm>
            <a:off x="2624666" y="3710000"/>
            <a:ext cx="76694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Quattrocento Sans"/>
              <a:buNone/>
            </a:pPr>
            <a:r>
              <a:rPr b="0" i="0" lang="en-IN" sz="2400">
                <a:solidFill>
                  <a:srgbClr val="1E1E1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Syntax- =</a:t>
            </a:r>
            <a:r>
              <a:rPr b="0" i="0" lang="en-IN" sz="2400">
                <a:solidFill>
                  <a:srgbClr val="1E1E1E"/>
                </a:solidFill>
                <a:latin typeface="PT Serif"/>
                <a:ea typeface="PT Serif"/>
                <a:cs typeface="PT Serif"/>
                <a:sym typeface="PT Serif"/>
              </a:rPr>
              <a:t>AVERAGEIF(range, criteria, [average_range])</a:t>
            </a:r>
            <a:endParaRPr sz="24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/>
          <p:nvPr/>
        </p:nvSpPr>
        <p:spPr>
          <a:xfrm>
            <a:off x="1320800" y="2364038"/>
            <a:ext cx="4641850" cy="3473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AVERAGEIF</a:t>
            </a: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function, step by step: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7000"/>
              </a:lnSpc>
              <a:spcBef>
                <a:spcPts val="14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the cell </a:t>
            </a:r>
            <a:r>
              <a:rPr lang="en-IN" sz="1400">
                <a:solidFill>
                  <a:srgbClr val="DC143C"/>
                </a:solidFill>
                <a:latin typeface="Arial"/>
                <a:ea typeface="Arial"/>
                <a:cs typeface="Arial"/>
                <a:sym typeface="Arial"/>
              </a:rPr>
              <a:t>F3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 </a:t>
            </a:r>
            <a:r>
              <a:rPr lang="en-IN" sz="1400">
                <a:solidFill>
                  <a:srgbClr val="DC143C"/>
                </a:solidFill>
                <a:latin typeface="Arial"/>
                <a:ea typeface="Arial"/>
                <a:cs typeface="Arial"/>
                <a:sym typeface="Arial"/>
              </a:rPr>
              <a:t>=AVERAGEIF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Double click the </a:t>
            </a:r>
            <a:r>
              <a:rPr b="1" lang="en-I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AVERAGEIF</a:t>
            </a:r>
            <a:r>
              <a:rPr lang="en-I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command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 the range for the condition </a:t>
            </a:r>
            <a:r>
              <a:rPr lang="en-IN" sz="1400">
                <a:solidFill>
                  <a:srgbClr val="DC143C"/>
                </a:solidFill>
                <a:latin typeface="Arial"/>
                <a:ea typeface="Arial"/>
                <a:cs typeface="Arial"/>
                <a:sym typeface="Arial"/>
              </a:rPr>
              <a:t>B2:B10</a:t>
            </a:r>
            <a:r>
              <a:rPr lang="en-I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(the Type 1 values),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 the criteria (the cell </a:t>
            </a:r>
            <a:r>
              <a:rPr lang="en-IN" sz="1400">
                <a:solidFill>
                  <a:srgbClr val="DC143C"/>
                </a:solidFill>
                <a:latin typeface="Arial"/>
                <a:ea typeface="Arial"/>
                <a:cs typeface="Arial"/>
                <a:sym typeface="Arial"/>
              </a:rPr>
              <a:t>E3</a:t>
            </a:r>
            <a:r>
              <a:rPr lang="en-I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which has the value "Grass"),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 the range for the average </a:t>
            </a:r>
            <a:r>
              <a:rPr lang="en-IN" sz="1400">
                <a:solidFill>
                  <a:srgbClr val="DC143C"/>
                </a:solidFill>
                <a:latin typeface="Arial"/>
                <a:ea typeface="Arial"/>
                <a:cs typeface="Arial"/>
                <a:sym typeface="Arial"/>
              </a:rPr>
              <a:t>C2:C10</a:t>
            </a:r>
            <a:r>
              <a:rPr lang="en-I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(the Speed values),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Hit enter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9162" y="1164417"/>
            <a:ext cx="5865284" cy="2399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2324" y="3733801"/>
            <a:ext cx="5618960" cy="276859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5"/>
          <p:cNvSpPr txBox="1"/>
          <p:nvPr/>
        </p:nvSpPr>
        <p:spPr>
          <a:xfrm>
            <a:off x="1683808" y="27237"/>
            <a:ext cx="7341658" cy="2230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</a:t>
            </a:r>
            <a:r>
              <a:rPr b="1" i="0" lang="en-I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Function example </a:t>
            </a:r>
            <a:r>
              <a:rPr b="0" i="0"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function calculates the average speed value of the Grass type Pokemon: Bulbasaur, Ivysaur and Venusaur.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5666" y="476249"/>
            <a:ext cx="7547351" cy="282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0434" y="3556001"/>
            <a:ext cx="6477000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6"/>
          <p:cNvSpPr txBox="1"/>
          <p:nvPr/>
        </p:nvSpPr>
        <p:spPr>
          <a:xfrm>
            <a:off x="1083733" y="3301999"/>
            <a:ext cx="51900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Now, we can see the Average speed values of each type: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"/>
          <p:cNvSpPr txBox="1"/>
          <p:nvPr>
            <p:ph type="title"/>
          </p:nvPr>
        </p:nvSpPr>
        <p:spPr>
          <a:xfrm>
            <a:off x="3869266" y="296333"/>
            <a:ext cx="4453468" cy="846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Overlock"/>
              <a:buNone/>
            </a:pPr>
            <a:r>
              <a:rPr b="0" i="0" lang="en-IN" sz="3600">
                <a:solidFill>
                  <a:srgbClr val="1E1E1E"/>
                </a:solidFill>
                <a:latin typeface="Overlock"/>
                <a:ea typeface="Overlock"/>
                <a:cs typeface="Overlock"/>
                <a:sym typeface="Overlock"/>
              </a:rPr>
              <a:t>IFERROR function</a:t>
            </a:r>
            <a:br>
              <a:rPr b="0" i="0" lang="en-IN">
                <a:solidFill>
                  <a:srgbClr val="1E1E1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/>
          </a:p>
        </p:txBody>
      </p:sp>
      <p:sp>
        <p:nvSpPr>
          <p:cNvPr id="257" name="Google Shape;257;p17"/>
          <p:cNvSpPr txBox="1"/>
          <p:nvPr>
            <p:ph idx="1" type="body"/>
          </p:nvPr>
        </p:nvSpPr>
        <p:spPr>
          <a:xfrm>
            <a:off x="1873778" y="812799"/>
            <a:ext cx="8997424" cy="18203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610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The Excel IFERROR function returns a custom result when a formula generates an error, and a standard result when no error is detected. IFERROR is an elegant way to trap and manage errors without using more complicated nested IF statements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258" name="Google Shape;258;p17"/>
          <p:cNvSpPr txBox="1"/>
          <p:nvPr/>
        </p:nvSpPr>
        <p:spPr>
          <a:xfrm>
            <a:off x="3324490" y="2336189"/>
            <a:ext cx="6039643" cy="46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Syntax =IFERROR (value, value_if_error)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"/>
          <p:cNvSpPr txBox="1"/>
          <p:nvPr>
            <p:ph type="title"/>
          </p:nvPr>
        </p:nvSpPr>
        <p:spPr>
          <a:xfrm>
            <a:off x="2661178" y="2175933"/>
            <a:ext cx="742262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C2C2D"/>
              </a:buClr>
              <a:buSzPts val="4000"/>
              <a:buFont typeface="Overlock"/>
              <a:buNone/>
            </a:pPr>
            <a:r>
              <a:rPr b="1" i="0" lang="en-IN" sz="4000">
                <a:solidFill>
                  <a:srgbClr val="2C2C2D"/>
                </a:solidFill>
                <a:latin typeface="Overlock"/>
                <a:ea typeface="Overlock"/>
                <a:cs typeface="Overlock"/>
                <a:sym typeface="Overlock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/>
          <p:nvPr>
            <p:ph type="title"/>
          </p:nvPr>
        </p:nvSpPr>
        <p:spPr>
          <a:xfrm>
            <a:off x="3508052" y="430803"/>
            <a:ext cx="5373481" cy="1116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verlock"/>
              <a:buNone/>
            </a:pPr>
            <a:r>
              <a:rPr lang="en-IN" sz="3200">
                <a:latin typeface="Overlock"/>
                <a:ea typeface="Overlock"/>
                <a:cs typeface="Overlock"/>
                <a:sym typeface="Overlock"/>
              </a:rPr>
              <a:t>What is Logical Function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49" name="Google Shape;149;p2"/>
          <p:cNvSpPr txBox="1"/>
          <p:nvPr>
            <p:ph idx="1" type="body"/>
          </p:nvPr>
        </p:nvSpPr>
        <p:spPr>
          <a:xfrm>
            <a:off x="1918283" y="1555376"/>
            <a:ext cx="9376249" cy="3747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ctr">
              <a:spcBef>
                <a:spcPts val="0"/>
              </a:spcBef>
              <a:spcAft>
                <a:spcPts val="0"/>
              </a:spcAft>
              <a:buSzPts val="3480"/>
              <a:buFont typeface="Noto Sans Symbols"/>
              <a:buChar char="⮚"/>
            </a:pPr>
            <a:r>
              <a:rPr b="0" i="0" lang="en-IN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It is a feature that allows us to introduce decision-making when executing formulas and functions. Functions are used to,</a:t>
            </a:r>
            <a:endParaRPr b="0" sz="3200"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ctr">
              <a:spcBef>
                <a:spcPts val="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b="0" i="0" lang="en-IN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Check if a condition is true or false</a:t>
            </a:r>
            <a:endParaRPr/>
          </a:p>
          <a:p>
            <a:pPr indent="-285750" lvl="0" marL="285750" rtl="0" algn="ctr">
              <a:spcBef>
                <a:spcPts val="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b="0" i="0" lang="en-IN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Combine multiple conditions together</a:t>
            </a:r>
            <a:endParaRPr/>
          </a:p>
          <a:p>
            <a:pPr indent="-64770" lvl="0" marL="285750" rtl="0" algn="ctr">
              <a:spcBef>
                <a:spcPts val="0"/>
              </a:spcBef>
              <a:spcAft>
                <a:spcPts val="0"/>
              </a:spcAft>
              <a:buSzPts val="348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SzPts val="3480"/>
              <a:buNone/>
            </a:pPr>
            <a:br>
              <a:rPr lang="en-IN">
                <a:latin typeface="Arial"/>
                <a:ea typeface="Arial"/>
                <a:cs typeface="Arial"/>
                <a:sym typeface="Arial"/>
              </a:rPr>
            </a:b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>
            <p:ph type="title"/>
          </p:nvPr>
        </p:nvSpPr>
        <p:spPr>
          <a:xfrm>
            <a:off x="2230857" y="964432"/>
            <a:ext cx="7565076" cy="1427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Overlock"/>
              <a:buNone/>
            </a:pPr>
            <a:r>
              <a:rPr b="1" i="0" lang="en-IN" sz="2800" u="none" strike="noStrike">
                <a:solidFill>
                  <a:srgbClr val="222222"/>
                </a:solidFill>
                <a:latin typeface="Overlock"/>
                <a:ea typeface="Overlock"/>
                <a:cs typeface="Overlock"/>
                <a:sym typeface="Overlock"/>
              </a:rPr>
              <a:t>What is a condition and why does it matter?</a:t>
            </a:r>
            <a:br>
              <a:rPr b="1" i="0" lang="en-IN" sz="2800" u="none" strike="noStrike">
                <a:solidFill>
                  <a:srgbClr val="222222"/>
                </a:solidFill>
                <a:latin typeface="Overlock"/>
                <a:ea typeface="Overlock"/>
                <a:cs typeface="Overlock"/>
                <a:sym typeface="Overlock"/>
              </a:rPr>
            </a:br>
            <a:endParaRPr sz="28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55" name="Google Shape;155;p3"/>
          <p:cNvSpPr txBox="1"/>
          <p:nvPr>
            <p:ph idx="1" type="body"/>
          </p:nvPr>
        </p:nvSpPr>
        <p:spPr>
          <a:xfrm>
            <a:off x="2508824" y="2015067"/>
            <a:ext cx="7752775" cy="2945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7940" lvl="0" marL="285750" rtl="0" algn="l">
              <a:spcBef>
                <a:spcPts val="0"/>
              </a:spcBef>
              <a:spcAft>
                <a:spcPts val="0"/>
              </a:spcAft>
              <a:buSzPts val="4060"/>
              <a:buFont typeface="Arial"/>
              <a:buNone/>
            </a:pPr>
            <a:r>
              <a:t/>
            </a:r>
            <a:endParaRPr b="0" i="0" sz="2800" u="none" strike="noStrike">
              <a:solidFill>
                <a:srgbClr val="222222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b="0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b="0" i="0" lang="en-IN" sz="2400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 condition is an expression that either evaluates to true or false. The expression could be a function that determines if the value entered in a cell is of numeric or text data type, if a value is greater than, equal to or less than a specified value, etc.</a:t>
            </a:r>
            <a:endParaRPr b="0" sz="2800"/>
          </a:p>
          <a:p>
            <a:pPr indent="-64770" lvl="0" marL="285750" rtl="0" algn="l">
              <a:spcBef>
                <a:spcPts val="4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/>
          <p:nvPr>
            <p:ph idx="4294967295" type="body"/>
          </p:nvPr>
        </p:nvSpPr>
        <p:spPr>
          <a:xfrm>
            <a:off x="1970615" y="2921211"/>
            <a:ext cx="8034867" cy="25061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b="1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45000"/>
              <a:buNone/>
            </a:pPr>
            <a:r>
              <a:rPr b="1" i="0" lang="en-IN" sz="23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Function example</a:t>
            </a:r>
            <a:endParaRPr b="1" sz="2300"/>
          </a:p>
          <a:p>
            <a:pPr indent="-285796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b="0" i="0" lang="en-IN" sz="2300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We work with the home supplies budget. We will use the IF function to determine if an item is expensive or not. We will assume that items with a value greater than 6,000 are expensive. Those that are less than 6,000 are less expensive. The following image shows us the dataset that we will work with.</a:t>
            </a:r>
            <a:endParaRPr b="0" sz="2300"/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SzPct val="145000"/>
              <a:buNone/>
            </a:pPr>
            <a:br>
              <a:rPr lang="en-IN" sz="2100"/>
            </a:br>
            <a:endParaRPr sz="2100"/>
          </a:p>
          <a:p>
            <a:pPr indent="-171577" lvl="0" marL="285750" rtl="0" algn="l">
              <a:spcBef>
                <a:spcPts val="848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1600"/>
          </a:p>
          <a:p>
            <a:pPr indent="-171577" lvl="0" marL="285750" rtl="0" algn="l">
              <a:spcBef>
                <a:spcPts val="848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1600"/>
          </a:p>
        </p:txBody>
      </p:sp>
      <p:pic>
        <p:nvPicPr>
          <p:cNvPr descr="Logical functions (operators) and conditions in Excel" id="161" name="Google Shape;16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8048" y="4692650"/>
            <a:ext cx="5224034" cy="174498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4"/>
          <p:cNvSpPr txBox="1"/>
          <p:nvPr>
            <p:ph type="title"/>
          </p:nvPr>
        </p:nvSpPr>
        <p:spPr>
          <a:xfrm>
            <a:off x="3014132" y="4363720"/>
            <a:ext cx="4944535" cy="1744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</a:pPr>
            <a:br>
              <a:rPr b="0" i="0" lang="en-IN" sz="1800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IN"/>
            </a:br>
            <a:endParaRPr/>
          </a:p>
        </p:txBody>
      </p:sp>
      <p:sp>
        <p:nvSpPr>
          <p:cNvPr id="163" name="Google Shape;163;p4"/>
          <p:cNvSpPr txBox="1"/>
          <p:nvPr/>
        </p:nvSpPr>
        <p:spPr>
          <a:xfrm>
            <a:off x="2694516" y="177588"/>
            <a:ext cx="8456084" cy="2303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C2C2D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None/>
            </a:pPr>
            <a:r>
              <a:rPr b="1" i="0" lang="en-IN" sz="2000" u="none" cap="none" strike="noStrike">
                <a:solidFill>
                  <a:srgbClr val="2C2C2D"/>
                </a:solidFill>
                <a:latin typeface="Overlock"/>
                <a:ea typeface="Overlock"/>
                <a:cs typeface="Overlock"/>
                <a:sym typeface="Overlock"/>
              </a:rPr>
              <a:t>IF Function - </a:t>
            </a:r>
            <a:r>
              <a:rPr b="0" i="0" lang="en-IN" sz="2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It allows you to make logical comparisons between a value and what you expect.</a:t>
            </a:r>
            <a:endParaRPr/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C2C2D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101600" lvl="0" marL="285750" marR="0" rtl="0" algn="l">
              <a:spcBef>
                <a:spcPts val="4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64" name="Google Shape;164;p4"/>
          <p:cNvSpPr txBox="1"/>
          <p:nvPr/>
        </p:nvSpPr>
        <p:spPr>
          <a:xfrm>
            <a:off x="3103034" y="2336800"/>
            <a:ext cx="7118351" cy="72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None/>
            </a:pPr>
            <a:r>
              <a:rPr b="0" i="0" lang="en-IN" sz="2000" u="none" cap="none" strike="noStrike">
                <a:solidFill>
                  <a:srgbClr val="2C2C2D"/>
                </a:solidFill>
                <a:latin typeface="PT Serif"/>
                <a:ea typeface="PT Serif"/>
                <a:cs typeface="PT Serif"/>
                <a:sym typeface="PT Serif"/>
              </a:rPr>
              <a:t>Syntax- IF (logical_test, [value_if_true], [value_if_false])</a:t>
            </a:r>
            <a:endParaRPr b="0" i="0" sz="2800" u="none" cap="none" strike="noStrike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>
            <p:ph idx="1" type="body"/>
          </p:nvPr>
        </p:nvSpPr>
        <p:spPr>
          <a:xfrm>
            <a:off x="1264180" y="3050219"/>
            <a:ext cx="4450820" cy="1758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b="0" i="0" lang="en-IN" sz="1800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Put the cursor focus in cell F4</a:t>
            </a:r>
            <a:br>
              <a:rPr b="0" i="0" lang="en-IN" sz="1800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800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Enter the following formula that uses the IF function</a:t>
            </a:r>
            <a:br>
              <a:rPr b="0" i="0" lang="en-IN" sz="1800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800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=IF(E4&lt;6000,”Yes”,”No”)</a:t>
            </a:r>
            <a:br>
              <a:rPr b="0" lang="en-IN"/>
            </a:br>
            <a:endParaRPr/>
          </a:p>
        </p:txBody>
      </p:sp>
      <p:sp>
        <p:nvSpPr>
          <p:cNvPr id="170" name="Google Shape;170;p5"/>
          <p:cNvSpPr txBox="1"/>
          <p:nvPr>
            <p:ph idx="2" type="body"/>
          </p:nvPr>
        </p:nvSpPr>
        <p:spPr>
          <a:xfrm>
            <a:off x="7581386" y="372534"/>
            <a:ext cx="4280414" cy="3921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Font typeface="Arial"/>
              <a:buChar char="•"/>
            </a:pPr>
            <a:r>
              <a:rPr b="1" i="0" lang="en-IN" sz="1800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HERE,</a:t>
            </a:r>
            <a:endParaRPr b="0"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Font typeface="Arial"/>
              <a:buChar char="•"/>
            </a:pPr>
            <a:r>
              <a:rPr b="1" i="0" lang="en-IN" sz="1800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“=IF(…)”</a:t>
            </a:r>
            <a:r>
              <a:rPr b="0" i="0" lang="en-IN" sz="1800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calls the IF functions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Font typeface="Arial"/>
              <a:buChar char="•"/>
            </a:pPr>
            <a:r>
              <a:rPr b="1" i="0" lang="en-IN" sz="1800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“E4&lt;6000”</a:t>
            </a:r>
            <a:r>
              <a:rPr b="0" i="0" lang="en-IN" sz="1800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is the condition that the IF function evaluates. It checks the value of cell address E4 (subtotal) is less than 6,000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Font typeface="Arial"/>
              <a:buChar char="•"/>
            </a:pPr>
            <a:r>
              <a:rPr b="1" i="0" lang="en-IN" sz="1800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“Yes”</a:t>
            </a:r>
            <a:r>
              <a:rPr b="0" i="0" lang="en-IN" sz="1800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this is the value that the function will display if the value of E4 is less than 6,000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Font typeface="Arial"/>
              <a:buChar char="•"/>
            </a:pPr>
            <a:r>
              <a:rPr b="1" i="0" lang="en-IN" sz="1800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“No”</a:t>
            </a:r>
            <a:r>
              <a:rPr b="0" i="0" lang="en-IN" sz="1800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this is the value that the function will display if the value of E4 is greater than 6,000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Font typeface="Arial"/>
              <a:buChar char="•"/>
            </a:pPr>
            <a:r>
              <a:rPr b="0" i="0" lang="en-IN" sz="1800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When you are done press the enter key</a:t>
            </a:r>
            <a:endParaRPr b="0"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Font typeface="Arial"/>
              <a:buChar char="•"/>
            </a:pPr>
            <a:r>
              <a:rPr b="0" i="0" lang="en-IN" sz="1800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You will get the following results</a:t>
            </a:r>
            <a:br>
              <a:rPr lang="en-IN"/>
            </a:br>
            <a:endParaRPr/>
          </a:p>
        </p:txBody>
      </p:sp>
      <p:pic>
        <p:nvPicPr>
          <p:cNvPr descr="Logical functions (operators) and conditions in Excel" id="171" name="Google Shape;17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3999" y="679553"/>
            <a:ext cx="5792517" cy="21742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ical functions (operators) and conditions in Excel" id="172" name="Google Shape;17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733" y="4294291"/>
            <a:ext cx="488632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type="title"/>
          </p:nvPr>
        </p:nvSpPr>
        <p:spPr>
          <a:xfrm>
            <a:off x="1484311" y="685800"/>
            <a:ext cx="9158289" cy="1464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C2C2D"/>
              </a:buClr>
              <a:buSzPts val="4000"/>
              <a:buFont typeface="Overlock"/>
              <a:buNone/>
            </a:pPr>
            <a:r>
              <a:rPr b="1" i="0" lang="en-IN">
                <a:solidFill>
                  <a:srgbClr val="2C2C2D"/>
                </a:solidFill>
                <a:latin typeface="Overlock"/>
                <a:ea typeface="Overlock"/>
                <a:cs typeface="Overlock"/>
                <a:sym typeface="Overlock"/>
              </a:rPr>
              <a:t>Excel COUNTIF Function</a:t>
            </a:r>
            <a:br>
              <a:rPr b="1" i="0" lang="en-IN">
                <a:solidFill>
                  <a:srgbClr val="2C2C2D"/>
                </a:solidFill>
                <a:latin typeface="Overlock"/>
                <a:ea typeface="Overlock"/>
                <a:cs typeface="Overlock"/>
                <a:sym typeface="Overlock"/>
              </a:rPr>
            </a:br>
            <a:endParaRPr/>
          </a:p>
        </p:txBody>
      </p:sp>
      <p:sp>
        <p:nvSpPr>
          <p:cNvPr id="178" name="Google Shape;178;p6"/>
          <p:cNvSpPr txBox="1"/>
          <p:nvPr>
            <p:ph idx="1" type="body"/>
          </p:nvPr>
        </p:nvSpPr>
        <p:spPr>
          <a:xfrm>
            <a:off x="1653645" y="1507068"/>
            <a:ext cx="9223377" cy="2142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0" i="0" lang="en-IN">
                <a:solidFill>
                  <a:srgbClr val="2C2C2D"/>
                </a:solidFill>
                <a:latin typeface="Arial"/>
                <a:ea typeface="Arial"/>
                <a:cs typeface="Arial"/>
                <a:sym typeface="Arial"/>
              </a:rPr>
              <a:t>The Excel COUNTIF function returns the count of </a:t>
            </a:r>
            <a:r>
              <a:rPr lang="en-IN">
                <a:solidFill>
                  <a:srgbClr val="2C2C2D"/>
                </a:solidFill>
                <a:latin typeface="Arial"/>
                <a:ea typeface="Arial"/>
                <a:cs typeface="Arial"/>
                <a:sym typeface="Arial"/>
              </a:rPr>
              <a:t>no of </a:t>
            </a:r>
            <a:r>
              <a:rPr b="0" i="0" lang="en-IN">
                <a:solidFill>
                  <a:srgbClr val="2C2C2D"/>
                </a:solidFill>
                <a:latin typeface="Arial"/>
                <a:ea typeface="Arial"/>
                <a:cs typeface="Arial"/>
                <a:sym typeface="Arial"/>
              </a:rPr>
              <a:t>cells that meet a single condition. Criteria can be applied to dates, numbers, and text. The COUNTIF function supports logical operators (&gt;,&lt;,&lt;&gt;,=)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3489589" y="4177269"/>
            <a:ext cx="59012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800"/>
              <a:buFont typeface="Quattrocento Sans"/>
              <a:buNone/>
            </a:pPr>
            <a:r>
              <a:rPr b="0" i="0" lang="en-IN" sz="2800" u="none" cap="none" strike="noStrike">
                <a:solidFill>
                  <a:srgbClr val="1E1E1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Syntax- </a:t>
            </a:r>
            <a:r>
              <a:rPr b="0" i="0" lang="en-IN" sz="2800" u="none" cap="none" strike="noStrike">
                <a:solidFill>
                  <a:srgbClr val="1E1E1E"/>
                </a:solidFill>
                <a:latin typeface="PT Serif"/>
                <a:ea typeface="PT Serif"/>
                <a:cs typeface="PT Serif"/>
                <a:sym typeface="PT Serif"/>
              </a:rPr>
              <a:t>COUNTIF(range, criteria)</a:t>
            </a:r>
            <a:endParaRPr b="0" i="0" sz="2800" u="none" cap="none" strike="noStrike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/>
        </p:nvSpPr>
        <p:spPr>
          <a:xfrm>
            <a:off x="1659467" y="2570282"/>
            <a:ext cx="4436533" cy="313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COUNTIF</a:t>
            </a: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function, step by step: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14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a cell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 </a:t>
            </a:r>
            <a:r>
              <a:rPr b="0" i="0" lang="en-IN" sz="1200" u="none" cap="none" strike="noStrike">
                <a:solidFill>
                  <a:srgbClr val="DC143C"/>
                </a:solidFill>
                <a:latin typeface="Arial"/>
                <a:ea typeface="Arial"/>
                <a:cs typeface="Arial"/>
                <a:sym typeface="Arial"/>
              </a:rPr>
              <a:t>=COUNTIF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Double click the </a:t>
            </a:r>
            <a:r>
              <a:rPr b="1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COUNTIF</a:t>
            </a: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command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a range,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a cell (the criteria, the value that you want to count)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Hit enter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5435" y="261149"/>
            <a:ext cx="4047067" cy="316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9969" y="3577166"/>
            <a:ext cx="4619872" cy="313425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7"/>
          <p:cNvSpPr txBox="1"/>
          <p:nvPr/>
        </p:nvSpPr>
        <p:spPr>
          <a:xfrm>
            <a:off x="1659467" y="644745"/>
            <a:ext cx="526050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COUNTIF Function example</a:t>
            </a:r>
            <a:endParaRPr b="1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COUNTIF condition is to determine the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count the types of Pokemons</a:t>
            </a:r>
            <a:r>
              <a:rPr b="0" i="0" lang="en-IN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/>
          <p:nvPr/>
        </p:nvSpPr>
        <p:spPr>
          <a:xfrm>
            <a:off x="1405467" y="847851"/>
            <a:ext cx="5071533" cy="3634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Let's count the rest of the types more effectively. We want to continue the function from G6:G15. Making use of the Filling Function and </a:t>
            </a:r>
            <a:r>
              <a:rPr b="1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Absolute References</a:t>
            </a: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Lock the range references absolute (B2:B21). Type dollar signs before the columns and row. Type 4-dollar signs in total. =</a:t>
            </a:r>
            <a:r>
              <a:rPr b="1" i="0" lang="en-IN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COUNTIF ($B$2: $B$21, F6)</a:t>
            </a:r>
            <a:r>
              <a:rPr b="1" i="0" lang="en-I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We want F6 to remain relative. Because we want it to move downwards. Do not add dollar signs ($) to it.</a:t>
            </a:r>
            <a:endParaRPr/>
          </a:p>
        </p:txBody>
      </p:sp>
      <p:pic>
        <p:nvPicPr>
          <p:cNvPr id="193" name="Google Shape;19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868" y="167794"/>
            <a:ext cx="4345062" cy="296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7000" y="3342887"/>
            <a:ext cx="5071533" cy="3438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/>
          <p:nvPr/>
        </p:nvSpPr>
        <p:spPr>
          <a:xfrm>
            <a:off x="1777999" y="213436"/>
            <a:ext cx="8890002" cy="177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b="1" i="0" lang="en-IN" sz="2400" u="none" cap="none" strike="noStrike">
                <a:solidFill>
                  <a:srgbClr val="000000"/>
                </a:solidFill>
                <a:latin typeface="Overlock"/>
                <a:ea typeface="Overlock"/>
                <a:cs typeface="Overlock"/>
                <a:sym typeface="Overlock"/>
              </a:rPr>
              <a:t>A Non-Working Example (without absolute reference)</a:t>
            </a:r>
            <a:endParaRPr b="1" i="0" sz="1400" u="none" cap="none" strike="noStrike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219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Let's try an example that will not work.</a:t>
            </a:r>
            <a:endParaRPr/>
          </a:p>
          <a:p>
            <a:pPr indent="0" lvl="0" marL="0" marR="0" rtl="0" algn="l">
              <a:spcBef>
                <a:spcPts val="288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Fill </a:t>
            </a:r>
            <a:r>
              <a:rPr b="0" i="0" lang="en-IN" sz="16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G5:G15</a:t>
            </a:r>
            <a:r>
              <a:rPr b="0" i="0" lang="en-I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b="0" i="0" lang="en-IN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without locking the references to see what happens.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8267" y="1998732"/>
            <a:ext cx="6340723" cy="4464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2022-08-22T06:18:12Z</dcterms:created>
  <dc:creator>Aishwarya Sharma</dc:creator>
</cp:coreProperties>
</file>