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5"/>
  </p:notesMasterIdLst>
  <p:sldIdLst>
    <p:sldId id="256" r:id="rId2"/>
    <p:sldId id="257" r:id="rId3"/>
    <p:sldId id="259" r:id="rId4"/>
    <p:sldId id="260" r:id="rId5"/>
    <p:sldId id="261" r:id="rId6"/>
    <p:sldId id="264" r:id="rId7"/>
    <p:sldId id="265" r:id="rId8"/>
    <p:sldId id="266" r:id="rId9"/>
    <p:sldId id="267" r:id="rId10"/>
    <p:sldId id="268" r:id="rId11"/>
    <p:sldId id="269" r:id="rId12"/>
    <p:sldId id="270" r:id="rId13"/>
    <p:sldId id="271" r:id="rId14"/>
  </p:sldIdLst>
  <p:sldSz cx="9144000" cy="5143500" type="screen16x9"/>
  <p:notesSz cx="6858000" cy="9144000"/>
  <p:embeddedFontLst>
    <p:embeddedFont>
      <p:font typeface="Impact" panose="020B0806030902050204" pitchFamily="34" charset="0"/>
      <p:regular r:id="rId16"/>
    </p:embeddedFont>
    <p:embeddedFont>
      <p:font typeface="Montserrat" panose="020B060402020202020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Andalus" panose="02020603050405020304" pitchFamily="18" charset="-78"/>
      <p:regular r:id="rId25"/>
    </p:embeddedFont>
    <p:embeddedFont>
      <p:font typeface="Average" panose="020B0604020202020204" charset="0"/>
      <p:regular r:id="rId26"/>
    </p:embeddedFont>
    <p:embeddedFont>
      <p:font typeface="Roboto" panose="020B0604020202020204" charset="0"/>
      <p:regular r:id="rId27"/>
      <p:bold r:id="rId28"/>
      <p:italic r:id="rId29"/>
      <p:boldItalic r:id="rId30"/>
    </p:embeddedFont>
    <p:embeddedFont>
      <p:font typeface="Lato" panose="020B0604020202020204" charset="0"/>
      <p:regular r:id="rId31"/>
      <p:bold r:id="rId32"/>
      <p:italic r:id="rId33"/>
      <p:boldItalic r:id="rId34"/>
    </p:embeddedFont>
    <p:embeddedFont>
      <p:font typeface="Bernard MT Condensed" panose="02050806060905020404" pitchFamily="18"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351182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649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f87997393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f87997393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343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f87997393_0_1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f87997393_0_1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008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f8799739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f8799739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543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536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586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04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47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497930444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497930444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068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f87997393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008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f96f5393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f96f5393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9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f87997393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f87997393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685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87997393_0_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87997393_0_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682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BB02557A-7053-4340-A874-8AB926A8EDA1}" type="datetimeFigureOut">
              <a:rPr lang="en-US" smtClean="0"/>
              <a:t>18-01-19</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63048318"/>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18-01-19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619573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B02557A-7053-4340-A874-8AB926A8EDA1}" type="datetimeFigureOut">
              <a:rPr lang="en-US" smtClean="0"/>
              <a:pPr/>
              <a:t>18-01-19</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5518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B02557A-7053-4340-A874-8AB926A8EDA1}" type="datetimeFigureOut">
              <a:rPr lang="en-US" smtClean="0"/>
              <a:pPr/>
              <a:t>18-01-19</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8820025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BB02557A-7053-4340-A874-8AB926A8EDA1}" type="datetimeFigureOut">
              <a:rPr lang="en-US" smtClean="0"/>
              <a:pPr/>
              <a:t>18-01-19</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2891280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B02557A-7053-4340-A874-8AB926A8EDA1}" type="datetimeFigureOut">
              <a:rPr lang="en-US" smtClean="0"/>
              <a:pPr/>
              <a:t>18-01-19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353777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B02557A-7053-4340-A874-8AB926A8EDA1}" type="datetimeFigureOut">
              <a:rPr lang="en-US" smtClean="0"/>
              <a:pPr/>
              <a:t>18-01-19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758614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18-01-19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684731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BB02557A-7053-4340-A874-8AB926A8EDA1}" type="datetimeFigureOut">
              <a:rPr lang="en-US" smtClean="0"/>
              <a:t>18-01-19</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7129241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OC">
  <p:cSld name="TOC">
    <p:spTree>
      <p:nvGrpSpPr>
        <p:cNvPr id="1" name="Shape 43"/>
        <p:cNvGrpSpPr/>
        <p:nvPr/>
      </p:nvGrpSpPr>
      <p:grpSpPr>
        <a:xfrm>
          <a:off x="0" y="0"/>
          <a:ext cx="0" cy="0"/>
          <a:chOff x="0" y="0"/>
          <a:chExt cx="0" cy="0"/>
        </a:xfrm>
      </p:grpSpPr>
      <p:sp>
        <p:nvSpPr>
          <p:cNvPr id="63" name="Google Shape;6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4" name="Google Shape;64;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850970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73" name="Google Shape;73;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4" name="Google Shape;74;p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5" name="Google Shape;7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4249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18-01-19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98928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4"/>
        <p:cNvGrpSpPr/>
        <p:nvPr/>
      </p:nvGrpSpPr>
      <p:grpSpPr>
        <a:xfrm>
          <a:off x="0" y="0"/>
          <a:ext cx="0" cy="0"/>
          <a:chOff x="0" y="0"/>
          <a:chExt cx="0" cy="0"/>
        </a:xfrm>
      </p:grpSpPr>
      <p:sp>
        <p:nvSpPr>
          <p:cNvPr id="132" name="Google Shape;132;p10"/>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33" name="Google Shape;133;p10"/>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390229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1"/>
        <p:cNvGrpSpPr/>
        <p:nvPr/>
      </p:nvGrpSpPr>
      <p:grpSpPr>
        <a:xfrm>
          <a:off x="0" y="0"/>
          <a:ext cx="0" cy="0"/>
          <a:chOff x="0" y="0"/>
          <a:chExt cx="0" cy="0"/>
        </a:xfrm>
      </p:grpSpPr>
      <p:sp>
        <p:nvSpPr>
          <p:cNvPr id="169" name="Google Shape;169;p12"/>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70" name="Google Shape;170;p12"/>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71" name="Google Shape;171;p12"/>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72" name="Google Shape;17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1159915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_alt1">
  <p:cSld name="Title and body_alt1">
    <p:spTree>
      <p:nvGrpSpPr>
        <p:cNvPr id="1" name="Shape 76"/>
        <p:cNvGrpSpPr/>
        <p:nvPr/>
      </p:nvGrpSpPr>
      <p:grpSpPr>
        <a:xfrm>
          <a:off x="0" y="0"/>
          <a:ext cx="0" cy="0"/>
          <a:chOff x="0" y="0"/>
          <a:chExt cx="0" cy="0"/>
        </a:xfrm>
      </p:grpSpPr>
      <p:sp>
        <p:nvSpPr>
          <p:cNvPr id="77" name="Google Shape;77;p6"/>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9" name="Google Shape;79;p6"/>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1600"/>
              </a:spcBef>
              <a:spcAft>
                <a:spcPts val="0"/>
              </a:spcAft>
              <a:buClr>
                <a:schemeClr val="dk1"/>
              </a:buClr>
              <a:buSzPts val="1100"/>
              <a:buChar char="○"/>
              <a:defRPr>
                <a:solidFill>
                  <a:schemeClr val="dk1"/>
                </a:solidFill>
              </a:defRPr>
            </a:lvl2pPr>
            <a:lvl3pPr marL="1371600" lvl="2" indent="-298450" rtl="0">
              <a:spcBef>
                <a:spcPts val="1600"/>
              </a:spcBef>
              <a:spcAft>
                <a:spcPts val="0"/>
              </a:spcAft>
              <a:buClr>
                <a:schemeClr val="dk1"/>
              </a:buClr>
              <a:buSzPts val="1100"/>
              <a:buChar char="■"/>
              <a:defRPr>
                <a:solidFill>
                  <a:schemeClr val="dk1"/>
                </a:solidFill>
              </a:defRPr>
            </a:lvl3pPr>
            <a:lvl4pPr marL="1828800" lvl="3" indent="-298450" rtl="0">
              <a:spcBef>
                <a:spcPts val="1600"/>
              </a:spcBef>
              <a:spcAft>
                <a:spcPts val="0"/>
              </a:spcAft>
              <a:buClr>
                <a:schemeClr val="dk1"/>
              </a:buClr>
              <a:buSzPts val="1100"/>
              <a:buChar char="●"/>
              <a:defRPr>
                <a:solidFill>
                  <a:schemeClr val="dk1"/>
                </a:solidFill>
              </a:defRPr>
            </a:lvl4pPr>
            <a:lvl5pPr marL="2286000" lvl="4" indent="-298450" rtl="0">
              <a:spcBef>
                <a:spcPts val="1600"/>
              </a:spcBef>
              <a:spcAft>
                <a:spcPts val="0"/>
              </a:spcAft>
              <a:buClr>
                <a:schemeClr val="dk1"/>
              </a:buClr>
              <a:buSzPts val="1100"/>
              <a:buChar char="○"/>
              <a:defRPr>
                <a:solidFill>
                  <a:schemeClr val="dk1"/>
                </a:solidFill>
              </a:defRPr>
            </a:lvl5pPr>
            <a:lvl6pPr marL="2743200" lvl="5" indent="-298450" rtl="0">
              <a:spcBef>
                <a:spcPts val="1600"/>
              </a:spcBef>
              <a:spcAft>
                <a:spcPts val="0"/>
              </a:spcAft>
              <a:buClr>
                <a:schemeClr val="dk1"/>
              </a:buClr>
              <a:buSzPts val="1100"/>
              <a:buChar char="■"/>
              <a:defRPr>
                <a:solidFill>
                  <a:schemeClr val="dk1"/>
                </a:solidFill>
              </a:defRPr>
            </a:lvl6pPr>
            <a:lvl7pPr marL="3200400" lvl="6" indent="-298450" rtl="0">
              <a:spcBef>
                <a:spcPts val="1600"/>
              </a:spcBef>
              <a:spcAft>
                <a:spcPts val="0"/>
              </a:spcAft>
              <a:buClr>
                <a:schemeClr val="dk1"/>
              </a:buClr>
              <a:buSzPts val="1100"/>
              <a:buChar char="●"/>
              <a:defRPr>
                <a:solidFill>
                  <a:schemeClr val="dk1"/>
                </a:solidFill>
              </a:defRPr>
            </a:lvl7pPr>
            <a:lvl8pPr marL="3657600" lvl="7" indent="-298450" rtl="0">
              <a:spcBef>
                <a:spcPts val="1600"/>
              </a:spcBef>
              <a:spcAft>
                <a:spcPts val="0"/>
              </a:spcAft>
              <a:buClr>
                <a:schemeClr val="dk1"/>
              </a:buClr>
              <a:buSzPts val="1100"/>
              <a:buChar char="○"/>
              <a:defRPr>
                <a:solidFill>
                  <a:schemeClr val="dk1"/>
                </a:solidFill>
              </a:defRPr>
            </a:lvl8pPr>
            <a:lvl9pPr marL="4114800" lvl="8" indent="-298450" rtl="0">
              <a:spcBef>
                <a:spcPts val="1600"/>
              </a:spcBef>
              <a:spcAft>
                <a:spcPts val="1600"/>
              </a:spcAft>
              <a:buClr>
                <a:schemeClr val="dk1"/>
              </a:buClr>
              <a:buSzPts val="1100"/>
              <a:buChar char="■"/>
              <a:defRPr>
                <a:solidFill>
                  <a:schemeClr val="dk1"/>
                </a:solidFill>
              </a:defRPr>
            </a:lvl9pPr>
          </a:lstStyle>
          <a:p>
            <a:endParaRPr/>
          </a:p>
        </p:txBody>
      </p:sp>
      <p:sp>
        <p:nvSpPr>
          <p:cNvPr id="87" name="Google Shape;87;p6"/>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88" name="Google Shape;8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66854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smtClean="0"/>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BB02557A-7053-4340-A874-8AB926A8EDA1}" type="datetimeFigureOut">
              <a:rPr lang="en-US" smtClean="0"/>
              <a:pPr/>
              <a:t>18-01-19</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359847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t>18-01-19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241542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18-01-19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451188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18-01-19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976411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smtClean="0"/>
              <a:t>18-01-19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3361068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18-01-19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00356426"/>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18-01-19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592763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B02557A-7053-4340-A874-8AB926A8EDA1}" type="datetimeFigureOut">
              <a:rPr lang="en-US" smtClean="0"/>
              <a:pPr/>
              <a:t>18-01-19</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395052"/>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3" r:id="rId20"/>
    <p:sldLayoutId id="2147483704" r:id="rId21"/>
    <p:sldLayoutId id="2147483705" r:id="rId22"/>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hyperlink" Target="http://drive.google.com/file/d/1Tx8VqHDccjjHdRHHmknb670QAi6G2xYI/view"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ctrTitle"/>
          </p:nvPr>
        </p:nvSpPr>
        <p:spPr>
          <a:xfrm>
            <a:off x="1091901" y="1694937"/>
            <a:ext cx="5150700" cy="18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dirty="0" smtClean="0">
                <a:solidFill>
                  <a:srgbClr val="FFFF00"/>
                </a:solidFill>
                <a:latin typeface="Impact"/>
                <a:ea typeface="Impact"/>
                <a:cs typeface="Impact"/>
                <a:sym typeface="Impact"/>
              </a:rPr>
              <a:t>BORDER SURVEILLANCE </a:t>
            </a:r>
            <a:endParaRPr sz="4800" dirty="0">
              <a:solidFill>
                <a:srgbClr val="FFFF00"/>
              </a:solidFill>
              <a:latin typeface="Impact"/>
              <a:ea typeface="Impact"/>
              <a:cs typeface="Impact"/>
              <a:sym typeface="Impact"/>
            </a:endParaRPr>
          </a:p>
        </p:txBody>
      </p:sp>
      <p:sp>
        <p:nvSpPr>
          <p:cNvPr id="229" name="Google Shape;229;p17"/>
          <p:cNvSpPr txBox="1">
            <a:spLocks noGrp="1"/>
          </p:cNvSpPr>
          <p:nvPr>
            <p:ph type="subTitle" idx="1"/>
          </p:nvPr>
        </p:nvSpPr>
        <p:spPr>
          <a:xfrm>
            <a:off x="5280916" y="3938159"/>
            <a:ext cx="4418407" cy="50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a:t>Team Name </a:t>
            </a:r>
            <a:r>
              <a:rPr lang="en-GB" dirty="0" smtClean="0"/>
              <a:t>: </a:t>
            </a:r>
            <a:r>
              <a:rPr lang="en-GB" sz="1800" b="1" i="1" dirty="0" smtClean="0">
                <a:solidFill>
                  <a:srgbClr val="FF0000"/>
                </a:solidFill>
              </a:rPr>
              <a:t>SCHWIFTY HORSEMEN</a:t>
            </a:r>
            <a:endParaRPr sz="1800" b="1" i="1" dirty="0">
              <a:solidFill>
                <a:srgbClr val="FF0000"/>
              </a:solidFill>
            </a:endParaRPr>
          </a:p>
        </p:txBody>
      </p:sp>
      <p:sp>
        <p:nvSpPr>
          <p:cNvPr id="230" name="Google Shape;230;p17"/>
          <p:cNvSpPr txBox="1"/>
          <p:nvPr/>
        </p:nvSpPr>
        <p:spPr>
          <a:xfrm>
            <a:off x="133564" y="120051"/>
            <a:ext cx="8065214" cy="122586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sz="3200" b="1" dirty="0">
                <a:solidFill>
                  <a:schemeClr val="lt1"/>
                </a:solidFill>
                <a:latin typeface="Montserrat"/>
                <a:ea typeface="Montserrat"/>
                <a:cs typeface="Montserrat"/>
                <a:sym typeface="Montserrat"/>
              </a:rPr>
              <a:t>XILINX INNOVATION CHALLENGE</a:t>
            </a:r>
            <a:endParaRPr sz="32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2" name="Google Shape;412;p29"/>
          <p:cNvPicPr preferRelativeResize="0"/>
          <p:nvPr/>
        </p:nvPicPr>
        <p:blipFill>
          <a:blip r:embed="rId3">
            <a:alphaModFix/>
          </a:blip>
          <a:stretch>
            <a:fillRect/>
          </a:stretch>
        </p:blipFill>
        <p:spPr>
          <a:xfrm>
            <a:off x="794066" y="927790"/>
            <a:ext cx="6562230" cy="1478064"/>
          </a:xfrm>
          <a:prstGeom prst="rect">
            <a:avLst/>
          </a:prstGeom>
          <a:noFill/>
          <a:ln>
            <a:noFill/>
          </a:ln>
        </p:spPr>
      </p:pic>
      <p:pic>
        <p:nvPicPr>
          <p:cNvPr id="413" name="Google Shape;413;p29"/>
          <p:cNvPicPr preferRelativeResize="0"/>
          <p:nvPr/>
        </p:nvPicPr>
        <p:blipFill>
          <a:blip r:embed="rId4">
            <a:alphaModFix/>
          </a:blip>
          <a:stretch>
            <a:fillRect/>
          </a:stretch>
        </p:blipFill>
        <p:spPr>
          <a:xfrm>
            <a:off x="813882" y="2506893"/>
            <a:ext cx="6542414" cy="1787705"/>
          </a:xfrm>
          <a:prstGeom prst="rect">
            <a:avLst/>
          </a:prstGeom>
          <a:noFill/>
          <a:ln>
            <a:noFill/>
          </a:ln>
        </p:spPr>
      </p:pic>
      <p:sp>
        <p:nvSpPr>
          <p:cNvPr id="414" name="Google Shape;414;p29"/>
          <p:cNvSpPr txBox="1">
            <a:spLocks noGrp="1"/>
          </p:cNvSpPr>
          <p:nvPr>
            <p:ph type="title"/>
          </p:nvPr>
        </p:nvSpPr>
        <p:spPr>
          <a:xfrm>
            <a:off x="701599" y="3351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smtClean="0">
                <a:solidFill>
                  <a:schemeClr val="accent6">
                    <a:lumMod val="60000"/>
                    <a:lumOff val="40000"/>
                  </a:schemeClr>
                </a:solidFill>
              </a:rPr>
              <a:t>Hyper-parameter </a:t>
            </a:r>
            <a:r>
              <a:rPr lang="en-GB" sz="2800" b="1" dirty="0">
                <a:solidFill>
                  <a:schemeClr val="accent6">
                    <a:lumMod val="60000"/>
                    <a:lumOff val="40000"/>
                  </a:schemeClr>
                </a:solidFill>
              </a:rPr>
              <a:t>Tuning</a:t>
            </a:r>
            <a:endParaRPr sz="2800" b="1" dirty="0">
              <a:solidFill>
                <a:schemeClr val="accent6">
                  <a:lumMod val="60000"/>
                  <a:lumOff val="4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0"/>
          <p:cNvSpPr/>
          <p:nvPr/>
        </p:nvSpPr>
        <p:spPr>
          <a:xfrm flipH="1">
            <a:off x="2886886" y="1330368"/>
            <a:ext cx="3355200" cy="19098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txBox="1">
            <a:spLocks noGrp="1"/>
          </p:cNvSpPr>
          <p:nvPr>
            <p:ph type="title"/>
          </p:nvPr>
        </p:nvSpPr>
        <p:spPr>
          <a:xfrm>
            <a:off x="272575" y="90050"/>
            <a:ext cx="8306575"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t>Use of Ensemble : Bagging, Random </a:t>
            </a:r>
            <a:r>
              <a:rPr lang="en-GB" sz="2400" b="1" dirty="0" smtClean="0"/>
              <a:t>Forest, Grad-Boost</a:t>
            </a:r>
            <a:endParaRPr sz="2400" b="1" dirty="0"/>
          </a:p>
        </p:txBody>
      </p:sp>
      <p:sp>
        <p:nvSpPr>
          <p:cNvPr id="423" name="Google Shape;423;p30"/>
          <p:cNvSpPr txBox="1">
            <a:spLocks noGrp="1"/>
          </p:cNvSpPr>
          <p:nvPr>
            <p:ph type="body" idx="1"/>
          </p:nvPr>
        </p:nvSpPr>
        <p:spPr>
          <a:xfrm>
            <a:off x="171475" y="3055292"/>
            <a:ext cx="4472444" cy="1685522"/>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Char char="●"/>
            </a:pPr>
            <a:r>
              <a:rPr lang="en-GB" sz="1400" dirty="0">
                <a:solidFill>
                  <a:srgbClr val="674EA7"/>
                </a:solidFill>
              </a:rPr>
              <a:t>Bagging </a:t>
            </a:r>
            <a:r>
              <a:rPr lang="en-GB" sz="1400" dirty="0">
                <a:solidFill>
                  <a:srgbClr val="FFFFFF"/>
                </a:solidFill>
              </a:rPr>
              <a:t>: Training data of size N is distributed into multiple training dataset, each of size N.</a:t>
            </a:r>
            <a:endParaRPr sz="1400" dirty="0">
              <a:solidFill>
                <a:srgbClr val="FFFFFF"/>
              </a:solidFill>
            </a:endParaRPr>
          </a:p>
          <a:p>
            <a:pPr marL="457200" lvl="0" indent="-311150" algn="l" rtl="0">
              <a:spcBef>
                <a:spcPts val="0"/>
              </a:spcBef>
              <a:spcAft>
                <a:spcPts val="0"/>
              </a:spcAft>
              <a:buClr>
                <a:srgbClr val="FFFFFF"/>
              </a:buClr>
              <a:buSzPts val="1300"/>
              <a:buChar char="●"/>
            </a:pPr>
            <a:r>
              <a:rPr lang="en-GB" sz="1400" dirty="0">
                <a:solidFill>
                  <a:srgbClr val="FFFFFF"/>
                </a:solidFill>
              </a:rPr>
              <a:t>Sampling uniformly from the original dataset with replacement. </a:t>
            </a:r>
            <a:endParaRPr sz="1400" dirty="0">
              <a:solidFill>
                <a:srgbClr val="FFFFFF"/>
              </a:solidFill>
            </a:endParaRPr>
          </a:p>
          <a:p>
            <a:pPr marL="457200" lvl="0" indent="-311150" algn="l" rtl="0">
              <a:spcBef>
                <a:spcPts val="0"/>
              </a:spcBef>
              <a:spcAft>
                <a:spcPts val="0"/>
              </a:spcAft>
              <a:buClr>
                <a:srgbClr val="FFFFFF"/>
              </a:buClr>
              <a:buSzPts val="1300"/>
              <a:buChar char="●"/>
            </a:pPr>
            <a:r>
              <a:rPr lang="en-GB" sz="1400" dirty="0">
                <a:solidFill>
                  <a:srgbClr val="674EA7"/>
                </a:solidFill>
              </a:rPr>
              <a:t>63.2%</a:t>
            </a:r>
            <a:r>
              <a:rPr lang="en-GB" sz="1400" dirty="0">
                <a:solidFill>
                  <a:srgbClr val="351C75"/>
                </a:solidFill>
              </a:rPr>
              <a:t> </a:t>
            </a:r>
            <a:r>
              <a:rPr lang="en-GB" sz="1400" dirty="0">
                <a:solidFill>
                  <a:srgbClr val="FFFFFF"/>
                </a:solidFill>
              </a:rPr>
              <a:t>unique data, rest duplicates.</a:t>
            </a:r>
            <a:endParaRPr sz="1400" dirty="0">
              <a:solidFill>
                <a:srgbClr val="FFFFFF"/>
              </a:solidFill>
            </a:endParaRPr>
          </a:p>
          <a:p>
            <a:pPr marL="457200" lvl="0" indent="-311150" algn="l" rtl="0">
              <a:spcBef>
                <a:spcPts val="0"/>
              </a:spcBef>
              <a:spcAft>
                <a:spcPts val="0"/>
              </a:spcAft>
              <a:buClr>
                <a:srgbClr val="FFFFFF"/>
              </a:buClr>
              <a:buSzPts val="1300"/>
              <a:buChar char="●"/>
            </a:pPr>
            <a:r>
              <a:rPr lang="en-GB" sz="1400" dirty="0">
                <a:solidFill>
                  <a:srgbClr val="FFFFFF"/>
                </a:solidFill>
              </a:rPr>
              <a:t>Majority voting on the different hypotheses</a:t>
            </a:r>
            <a:endParaRPr sz="1400" dirty="0">
              <a:solidFill>
                <a:srgbClr val="FFFFFF"/>
              </a:solidFill>
            </a:endParaRPr>
          </a:p>
        </p:txBody>
      </p:sp>
      <p:sp>
        <p:nvSpPr>
          <p:cNvPr id="424" name="Google Shape;424;p30"/>
          <p:cNvSpPr txBox="1">
            <a:spLocks noGrp="1"/>
          </p:cNvSpPr>
          <p:nvPr>
            <p:ph type="body" idx="4294967295"/>
          </p:nvPr>
        </p:nvSpPr>
        <p:spPr>
          <a:xfrm>
            <a:off x="4488475" y="3048835"/>
            <a:ext cx="4316412" cy="156845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351C75"/>
              </a:buClr>
              <a:buSzPts val="1300"/>
              <a:buChar char="●"/>
            </a:pPr>
            <a:r>
              <a:rPr lang="en-GB" dirty="0">
                <a:solidFill>
                  <a:srgbClr val="92D050"/>
                </a:solidFill>
              </a:rPr>
              <a:t>Random Forest and GradBoost : Ensemble of decision trees, all fit differently on the training dataset.</a:t>
            </a:r>
            <a:endParaRPr dirty="0">
              <a:solidFill>
                <a:srgbClr val="92D050"/>
              </a:solidFill>
            </a:endParaRPr>
          </a:p>
          <a:p>
            <a:pPr marL="457200" lvl="0" indent="-311150" algn="l" rtl="0">
              <a:spcBef>
                <a:spcPts val="0"/>
              </a:spcBef>
              <a:spcAft>
                <a:spcPts val="0"/>
              </a:spcAft>
              <a:buClr>
                <a:srgbClr val="351C75"/>
              </a:buClr>
              <a:buSzPts val="1300"/>
              <a:buChar char="●"/>
            </a:pPr>
            <a:r>
              <a:rPr lang="en-GB" dirty="0">
                <a:solidFill>
                  <a:srgbClr val="92D050"/>
                </a:solidFill>
              </a:rPr>
              <a:t>Majority voting among the hypotheses generated.</a:t>
            </a:r>
            <a:endParaRPr dirty="0">
              <a:solidFill>
                <a:srgbClr val="92D050"/>
              </a:solidFill>
            </a:endParaRPr>
          </a:p>
        </p:txBody>
      </p:sp>
      <p:pic>
        <p:nvPicPr>
          <p:cNvPr id="421" name="Google Shape;421;p30"/>
          <p:cNvPicPr preferRelativeResize="0"/>
          <p:nvPr/>
        </p:nvPicPr>
        <p:blipFill>
          <a:blip r:embed="rId3">
            <a:alphaModFix/>
          </a:blip>
          <a:stretch>
            <a:fillRect/>
          </a:stretch>
        </p:blipFill>
        <p:spPr>
          <a:xfrm>
            <a:off x="324085" y="1004150"/>
            <a:ext cx="4215900" cy="1821243"/>
          </a:xfrm>
          <a:prstGeom prst="rect">
            <a:avLst/>
          </a:prstGeom>
          <a:noFill/>
          <a:ln>
            <a:noFill/>
          </a:ln>
        </p:spPr>
      </p:pic>
      <p:pic>
        <p:nvPicPr>
          <p:cNvPr id="422" name="Google Shape;422;p30"/>
          <p:cNvPicPr preferRelativeResize="0"/>
          <p:nvPr/>
        </p:nvPicPr>
        <p:blipFill>
          <a:blip r:embed="rId4">
            <a:alphaModFix/>
          </a:blip>
          <a:stretch>
            <a:fillRect/>
          </a:stretch>
        </p:blipFill>
        <p:spPr>
          <a:xfrm>
            <a:off x="4643919" y="1008962"/>
            <a:ext cx="4274721" cy="18164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31"/>
          <p:cNvSpPr txBox="1">
            <a:spLocks noGrp="1"/>
          </p:cNvSpPr>
          <p:nvPr>
            <p:ph type="title"/>
          </p:nvPr>
        </p:nvSpPr>
        <p:spPr>
          <a:xfrm>
            <a:off x="402632" y="1028722"/>
            <a:ext cx="4992110" cy="3556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GB" sz="1400" dirty="0">
                <a:solidFill>
                  <a:srgbClr val="FFFF00"/>
                </a:solidFill>
              </a:rPr>
              <a:t>Robust motion tracking </a:t>
            </a:r>
            <a:r>
              <a:rPr lang="en-GB" sz="1400" dirty="0"/>
              <a:t>algorithm based on a probabilistic model.</a:t>
            </a:r>
            <a:endParaRPr sz="1400" dirty="0"/>
          </a:p>
          <a:p>
            <a:pPr marL="457200" lvl="0" indent="-304800" algn="l" rtl="0">
              <a:lnSpc>
                <a:spcPct val="115000"/>
              </a:lnSpc>
              <a:spcBef>
                <a:spcPts val="0"/>
              </a:spcBef>
              <a:spcAft>
                <a:spcPts val="0"/>
              </a:spcAft>
              <a:buSzPts val="1200"/>
              <a:buChar char="●"/>
            </a:pPr>
            <a:r>
              <a:rPr lang="en-GB" sz="1400" dirty="0">
                <a:solidFill>
                  <a:srgbClr val="FFFF00"/>
                </a:solidFill>
              </a:rPr>
              <a:t>HOG</a:t>
            </a:r>
            <a:r>
              <a:rPr lang="en-GB" sz="1400" dirty="0">
                <a:solidFill>
                  <a:srgbClr val="7F6000"/>
                </a:solidFill>
              </a:rPr>
              <a:t> </a:t>
            </a:r>
            <a:r>
              <a:rPr lang="en-GB" sz="1400" dirty="0"/>
              <a:t>outperformed DeepNets, very specific conditions, DeepNets overfit on unwanted features.</a:t>
            </a:r>
            <a:endParaRPr sz="1400" dirty="0"/>
          </a:p>
          <a:p>
            <a:pPr marL="457200" lvl="0" indent="-304800" algn="l" rtl="0">
              <a:lnSpc>
                <a:spcPct val="115000"/>
              </a:lnSpc>
              <a:spcBef>
                <a:spcPts val="0"/>
              </a:spcBef>
              <a:spcAft>
                <a:spcPts val="0"/>
              </a:spcAft>
              <a:buSzPts val="1200"/>
              <a:buChar char="●"/>
            </a:pPr>
            <a:r>
              <a:rPr lang="en-GB" sz="1400" dirty="0">
                <a:solidFill>
                  <a:srgbClr val="FFFF00"/>
                </a:solidFill>
              </a:rPr>
              <a:t>KNN </a:t>
            </a:r>
            <a:r>
              <a:rPr lang="en-GB" sz="1400" dirty="0"/>
              <a:t>performed the best, easier to implement on hardware, highly finetuned.</a:t>
            </a:r>
            <a:endParaRPr sz="1400" dirty="0"/>
          </a:p>
          <a:p>
            <a:pPr marL="457200" lvl="0" indent="-304800" algn="l" rtl="0">
              <a:lnSpc>
                <a:spcPct val="115000"/>
              </a:lnSpc>
              <a:spcBef>
                <a:spcPts val="0"/>
              </a:spcBef>
              <a:spcAft>
                <a:spcPts val="0"/>
              </a:spcAft>
              <a:buSzPts val="1200"/>
              <a:buChar char="●"/>
            </a:pPr>
            <a:r>
              <a:rPr lang="en-GB" sz="1400" dirty="0">
                <a:solidFill>
                  <a:srgbClr val="FFFF00"/>
                </a:solidFill>
              </a:rPr>
              <a:t>Feature</a:t>
            </a:r>
            <a:r>
              <a:rPr lang="en-GB" sz="1400" dirty="0">
                <a:solidFill>
                  <a:srgbClr val="7F6000"/>
                </a:solidFill>
              </a:rPr>
              <a:t> </a:t>
            </a:r>
            <a:r>
              <a:rPr lang="en-GB" sz="1400" dirty="0">
                <a:solidFill>
                  <a:srgbClr val="FFFF00"/>
                </a:solidFill>
              </a:rPr>
              <a:t>reduction </a:t>
            </a:r>
            <a:r>
              <a:rPr lang="en-GB" sz="1400" dirty="0"/>
              <a:t>prevented </a:t>
            </a:r>
            <a:r>
              <a:rPr lang="en-GB" sz="1400" dirty="0">
                <a:solidFill>
                  <a:srgbClr val="FFFF00"/>
                </a:solidFill>
              </a:rPr>
              <a:t>overfitting</a:t>
            </a:r>
            <a:r>
              <a:rPr lang="en-GB" sz="1400" dirty="0"/>
              <a:t>, feature reduction cannot be applied on CNN, dropout produced poor results.</a:t>
            </a:r>
            <a:endParaRPr sz="1400" dirty="0"/>
          </a:p>
          <a:p>
            <a:pPr marL="457200" lvl="0" indent="-304800" algn="l" rtl="0">
              <a:lnSpc>
                <a:spcPct val="115000"/>
              </a:lnSpc>
              <a:spcBef>
                <a:spcPts val="0"/>
              </a:spcBef>
              <a:spcAft>
                <a:spcPts val="0"/>
              </a:spcAft>
              <a:buSzPts val="1200"/>
              <a:buChar char="●"/>
            </a:pPr>
            <a:r>
              <a:rPr lang="en-GB" sz="1400" dirty="0"/>
              <a:t>No need to store </a:t>
            </a:r>
            <a:r>
              <a:rPr lang="en-GB" sz="1400" dirty="0">
                <a:solidFill>
                  <a:srgbClr val="FFFF00"/>
                </a:solidFill>
              </a:rPr>
              <a:t>weights</a:t>
            </a:r>
            <a:r>
              <a:rPr lang="en-GB" sz="1400" dirty="0"/>
              <a:t>, no multiplications, does not depend on dataset, can be trained freshly</a:t>
            </a:r>
            <a:endParaRPr sz="1400" dirty="0"/>
          </a:p>
          <a:p>
            <a:pPr marL="457200" lvl="0" indent="-304800" algn="l" rtl="0">
              <a:lnSpc>
                <a:spcPct val="115000"/>
              </a:lnSpc>
              <a:spcBef>
                <a:spcPts val="0"/>
              </a:spcBef>
              <a:spcAft>
                <a:spcPts val="0"/>
              </a:spcAft>
              <a:buSzPts val="1200"/>
              <a:buChar char="●"/>
            </a:pPr>
            <a:r>
              <a:rPr lang="en-GB" sz="1400" dirty="0">
                <a:solidFill>
                  <a:srgbClr val="FFFF00"/>
                </a:solidFill>
              </a:rPr>
              <a:t>Ensemble</a:t>
            </a:r>
            <a:r>
              <a:rPr lang="en-GB" sz="1400" dirty="0">
                <a:solidFill>
                  <a:srgbClr val="7F6000"/>
                </a:solidFill>
              </a:rPr>
              <a:t> </a:t>
            </a:r>
            <a:r>
              <a:rPr lang="en-GB" sz="1400" dirty="0"/>
              <a:t>can improve performance</a:t>
            </a:r>
            <a:endParaRPr sz="1400" dirty="0"/>
          </a:p>
        </p:txBody>
      </p:sp>
      <p:sp>
        <p:nvSpPr>
          <p:cNvPr id="429" name="Google Shape;429;p31"/>
          <p:cNvSpPr txBox="1">
            <a:spLocks noGrp="1"/>
          </p:cNvSpPr>
          <p:nvPr>
            <p:ph type="title" idx="2"/>
          </p:nvPr>
        </p:nvSpPr>
        <p:spPr>
          <a:xfrm>
            <a:off x="293525" y="109684"/>
            <a:ext cx="6590160" cy="51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t>Conclusion and Discussion</a:t>
            </a:r>
            <a:endParaRPr sz="2800" b="1" dirty="0"/>
          </a:p>
        </p:txBody>
      </p:sp>
      <p:grpSp>
        <p:nvGrpSpPr>
          <p:cNvPr id="432" name="Google Shape;432;p31"/>
          <p:cNvGrpSpPr/>
          <p:nvPr/>
        </p:nvGrpSpPr>
        <p:grpSpPr>
          <a:xfrm>
            <a:off x="6293586" y="1117572"/>
            <a:ext cx="1659404" cy="2832965"/>
            <a:chOff x="3983627" y="1676395"/>
            <a:chExt cx="1449538" cy="2881914"/>
          </a:xfrm>
        </p:grpSpPr>
        <p:sp>
          <p:nvSpPr>
            <p:cNvPr id="433" name="Google Shape;433;p31"/>
            <p:cNvSpPr/>
            <p:nvPr/>
          </p:nvSpPr>
          <p:spPr>
            <a:xfrm rot="-5400000">
              <a:off x="3276827" y="2404608"/>
              <a:ext cx="2860500" cy="1446900"/>
            </a:xfrm>
            <a:prstGeom prst="roundRect">
              <a:avLst>
                <a:gd name="adj" fmla="val 4551"/>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rot="-5400000">
              <a:off x="3279465" y="2383195"/>
              <a:ext cx="2860500" cy="1446900"/>
            </a:xfrm>
            <a:prstGeom prst="roundRect">
              <a:avLst>
                <a:gd name="adj" fmla="val 4551"/>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4473243" y="4300359"/>
              <a:ext cx="472800" cy="76800"/>
            </a:xfrm>
            <a:prstGeom prst="roundRect">
              <a:avLst>
                <a:gd name="adj" fmla="val 50000"/>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6" name="Google Shape;436;p31" descr="offset_comp_342327_edited.jpg"/>
          <p:cNvPicPr preferRelativeResize="0"/>
          <p:nvPr/>
        </p:nvPicPr>
        <p:blipFill rotWithShape="1">
          <a:blip r:embed="rId3">
            <a:alphaModFix/>
          </a:blip>
          <a:srcRect l="37035" t="24455" r="37029" b="24455"/>
          <a:stretch/>
        </p:blipFill>
        <p:spPr>
          <a:xfrm>
            <a:off x="5949189" y="1028722"/>
            <a:ext cx="1659300" cy="28335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37" name="Google Shape;437;p31"/>
          <p:cNvSpPr/>
          <p:nvPr/>
        </p:nvSpPr>
        <p:spPr>
          <a:xfrm flipH="1">
            <a:off x="3735442" y="1117572"/>
            <a:ext cx="1659300" cy="27657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2"/>
          <p:cNvSpPr txBox="1">
            <a:spLocks noGrp="1"/>
          </p:cNvSpPr>
          <p:nvPr>
            <p:ph type="title"/>
          </p:nvPr>
        </p:nvSpPr>
        <p:spPr>
          <a:xfrm rot="20456210">
            <a:off x="1230745" y="1581071"/>
            <a:ext cx="3783155" cy="11310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b="1" dirty="0">
                <a:solidFill>
                  <a:srgbClr val="FFFF00"/>
                </a:solidFill>
                <a:latin typeface="Bernard MT Condensed" panose="02050806060905020404" pitchFamily="18" charset="0"/>
                <a:cs typeface="Andalus" panose="02020603050405020304" pitchFamily="18" charset="-78"/>
              </a:rPr>
              <a:t>Thank you!</a:t>
            </a:r>
            <a:endParaRPr sz="4000" b="1" dirty="0">
              <a:solidFill>
                <a:srgbClr val="FFFF00"/>
              </a:solidFill>
              <a:latin typeface="Bernard MT Condensed" panose="02050806060905020404" pitchFamily="18" charset="0"/>
              <a:cs typeface="Andalus" panose="02020603050405020304" pitchFamily="18" charset="-78"/>
            </a:endParaRPr>
          </a:p>
        </p:txBody>
      </p:sp>
      <p:sp>
        <p:nvSpPr>
          <p:cNvPr id="444" name="Google Shape;444;p32"/>
          <p:cNvSpPr txBox="1">
            <a:spLocks noGrp="1"/>
          </p:cNvSpPr>
          <p:nvPr>
            <p:ph type="title" idx="4294967295"/>
          </p:nvPr>
        </p:nvSpPr>
        <p:spPr>
          <a:xfrm>
            <a:off x="4613150" y="302125"/>
            <a:ext cx="3063875" cy="692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References :</a:t>
            </a:r>
            <a:endParaRPr b="1" dirty="0"/>
          </a:p>
        </p:txBody>
      </p:sp>
      <p:sp>
        <p:nvSpPr>
          <p:cNvPr id="445" name="Google Shape;445;p32"/>
          <p:cNvSpPr txBox="1">
            <a:spLocks noGrp="1"/>
          </p:cNvSpPr>
          <p:nvPr>
            <p:ph type="title" idx="4294967295"/>
          </p:nvPr>
        </p:nvSpPr>
        <p:spPr>
          <a:xfrm>
            <a:off x="4097213" y="1080355"/>
            <a:ext cx="4095750" cy="3189288"/>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Arial"/>
              <a:buChar char="●"/>
            </a:pPr>
            <a:r>
              <a:rPr lang="en-GB" sz="1200" dirty="0" err="1">
                <a:solidFill>
                  <a:srgbClr val="FFFFFF"/>
                </a:solidFill>
                <a:latin typeface="Arial"/>
                <a:ea typeface="Arial"/>
                <a:cs typeface="Arial"/>
                <a:sym typeface="Arial"/>
              </a:rPr>
              <a:t>Dalal</a:t>
            </a:r>
            <a:r>
              <a:rPr lang="en-GB" sz="1200" dirty="0">
                <a:solidFill>
                  <a:srgbClr val="FFFFFF"/>
                </a:solidFill>
                <a:latin typeface="Arial"/>
                <a:ea typeface="Arial"/>
                <a:cs typeface="Arial"/>
                <a:sym typeface="Arial"/>
              </a:rPr>
              <a:t>, N. and </a:t>
            </a:r>
            <a:r>
              <a:rPr lang="en-GB" sz="1200" dirty="0" err="1">
                <a:solidFill>
                  <a:srgbClr val="FFFFFF"/>
                </a:solidFill>
                <a:latin typeface="Arial"/>
                <a:ea typeface="Arial"/>
                <a:cs typeface="Arial"/>
                <a:sym typeface="Arial"/>
              </a:rPr>
              <a:t>Triggs</a:t>
            </a:r>
            <a:r>
              <a:rPr lang="en-GB" sz="1200" dirty="0">
                <a:solidFill>
                  <a:srgbClr val="FFFFFF"/>
                </a:solidFill>
                <a:latin typeface="Arial"/>
                <a:ea typeface="Arial"/>
                <a:cs typeface="Arial"/>
                <a:sym typeface="Arial"/>
              </a:rPr>
              <a:t>, B. (2005). Histograms of oriented gradients for human detection. In 2005 IEEE Computer Society Conference on Computer Vision and Pattern Recognition (CVPR’05), volume 1, pages 886–893 vol. 1.</a:t>
            </a:r>
            <a:endParaRPr sz="1200" dirty="0">
              <a:solidFill>
                <a:srgbClr val="FFFFFF"/>
              </a:solidFill>
              <a:latin typeface="Arial"/>
              <a:ea typeface="Arial"/>
              <a:cs typeface="Arial"/>
              <a:sym typeface="Arial"/>
            </a:endParaRPr>
          </a:p>
          <a:p>
            <a:pPr marL="457200" lvl="0" indent="-304800" algn="l" rtl="0">
              <a:spcBef>
                <a:spcPts val="0"/>
              </a:spcBef>
              <a:spcAft>
                <a:spcPts val="0"/>
              </a:spcAft>
              <a:buClr>
                <a:srgbClr val="FFFFFF"/>
              </a:buClr>
              <a:buSzPts val="1200"/>
              <a:buFont typeface="Arial"/>
              <a:buChar char="●"/>
            </a:pPr>
            <a:r>
              <a:rPr lang="en-GB" sz="1200" dirty="0">
                <a:solidFill>
                  <a:srgbClr val="FFFFFF"/>
                </a:solidFill>
                <a:latin typeface="Arial"/>
                <a:ea typeface="Arial"/>
                <a:cs typeface="Arial"/>
                <a:sym typeface="Arial"/>
              </a:rPr>
              <a:t>Negi, K., </a:t>
            </a:r>
            <a:r>
              <a:rPr lang="en-GB" sz="1200" dirty="0" err="1">
                <a:solidFill>
                  <a:srgbClr val="FFFFFF"/>
                </a:solidFill>
                <a:latin typeface="Arial"/>
                <a:ea typeface="Arial"/>
                <a:cs typeface="Arial"/>
                <a:sym typeface="Arial"/>
              </a:rPr>
              <a:t>Dohi</a:t>
            </a:r>
            <a:r>
              <a:rPr lang="en-GB" sz="1200" dirty="0">
                <a:solidFill>
                  <a:srgbClr val="FFFFFF"/>
                </a:solidFill>
                <a:latin typeface="Arial"/>
                <a:ea typeface="Arial"/>
                <a:cs typeface="Arial"/>
                <a:sym typeface="Arial"/>
              </a:rPr>
              <a:t>, K., Shibata, Y., and </a:t>
            </a:r>
            <a:r>
              <a:rPr lang="en-GB" sz="1200" dirty="0" err="1">
                <a:solidFill>
                  <a:srgbClr val="FFFFFF"/>
                </a:solidFill>
                <a:latin typeface="Arial"/>
                <a:ea typeface="Arial"/>
                <a:cs typeface="Arial"/>
                <a:sym typeface="Arial"/>
              </a:rPr>
              <a:t>Oguri</a:t>
            </a:r>
            <a:r>
              <a:rPr lang="en-GB" sz="1200" dirty="0">
                <a:solidFill>
                  <a:srgbClr val="FFFFFF"/>
                </a:solidFill>
                <a:latin typeface="Arial"/>
                <a:ea typeface="Arial"/>
                <a:cs typeface="Arial"/>
                <a:sym typeface="Arial"/>
              </a:rPr>
              <a:t>, K. (2011). Deep pipelined one-chip </a:t>
            </a:r>
            <a:r>
              <a:rPr lang="en-GB" sz="1200" dirty="0" err="1">
                <a:solidFill>
                  <a:srgbClr val="FFFFFF"/>
                </a:solidFill>
                <a:latin typeface="Arial"/>
                <a:ea typeface="Arial"/>
                <a:cs typeface="Arial"/>
                <a:sym typeface="Arial"/>
              </a:rPr>
              <a:t>fpga</a:t>
            </a:r>
            <a:r>
              <a:rPr lang="en-GB" sz="1200" dirty="0">
                <a:solidFill>
                  <a:srgbClr val="FFFFFF"/>
                </a:solidFill>
                <a:latin typeface="Arial"/>
                <a:ea typeface="Arial"/>
                <a:cs typeface="Arial"/>
                <a:sym typeface="Arial"/>
              </a:rPr>
              <a:t> implementation of a real-time image-based human detection algorithm. In 2011 International Conference on Field-Programmable Technology, pages 1–8.</a:t>
            </a:r>
            <a:endParaRPr sz="1200" dirty="0">
              <a:solidFill>
                <a:srgbClr val="FFFFFF"/>
              </a:solidFill>
              <a:latin typeface="Arial"/>
              <a:ea typeface="Arial"/>
              <a:cs typeface="Arial"/>
              <a:sym typeface="Arial"/>
            </a:endParaRPr>
          </a:p>
          <a:p>
            <a:pPr marL="457200" lvl="0" indent="-304800" algn="l" rtl="0">
              <a:spcBef>
                <a:spcPts val="0"/>
              </a:spcBef>
              <a:spcAft>
                <a:spcPts val="0"/>
              </a:spcAft>
              <a:buClr>
                <a:srgbClr val="FFFFFF"/>
              </a:buClr>
              <a:buSzPts val="1200"/>
              <a:buFont typeface="Arial"/>
              <a:buChar char="●"/>
            </a:pPr>
            <a:r>
              <a:rPr lang="en-GB" sz="1200" dirty="0">
                <a:solidFill>
                  <a:srgbClr val="FFFFFF"/>
                </a:solidFill>
                <a:latin typeface="Arial"/>
                <a:ea typeface="Arial"/>
                <a:cs typeface="Arial"/>
                <a:sym typeface="Arial"/>
              </a:rPr>
              <a:t>Pang, Y., Yuan, Y., Li, X., and Pan, J. (2011). Efficient hog human detection. Signal Processing, 91(4):773 – 781</a:t>
            </a:r>
            <a:endParaRPr sz="12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1294298" y="308375"/>
            <a:ext cx="7038900"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t>Table of Contents</a:t>
            </a:r>
            <a:endParaRPr sz="2800" b="1" dirty="0"/>
          </a:p>
        </p:txBody>
      </p:sp>
      <p:sp>
        <p:nvSpPr>
          <p:cNvPr id="237" name="Google Shape;237;p18"/>
          <p:cNvSpPr txBox="1"/>
          <p:nvPr/>
        </p:nvSpPr>
        <p:spPr>
          <a:xfrm>
            <a:off x="1294299" y="1369675"/>
            <a:ext cx="43638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CACACA"/>
                </a:solidFill>
                <a:latin typeface="Montserrat"/>
                <a:ea typeface="Montserrat"/>
                <a:cs typeface="Montserrat"/>
                <a:sym typeface="Montserrat"/>
              </a:rPr>
              <a:t>Project Objective, Dataset, </a:t>
            </a:r>
            <a:r>
              <a:rPr lang="en-GB" dirty="0" err="1">
                <a:solidFill>
                  <a:srgbClr val="CACACA"/>
                </a:solidFill>
                <a:latin typeface="Montserrat"/>
                <a:ea typeface="Montserrat"/>
                <a:cs typeface="Montserrat"/>
                <a:sym typeface="Montserrat"/>
              </a:rPr>
              <a:t>Preprocessing</a:t>
            </a:r>
            <a:endParaRPr dirty="0">
              <a:solidFill>
                <a:srgbClr val="CACACA"/>
              </a:solidFill>
              <a:latin typeface="Montserrat"/>
              <a:ea typeface="Montserrat"/>
              <a:cs typeface="Montserrat"/>
              <a:sym typeface="Montserrat"/>
            </a:endParaRPr>
          </a:p>
        </p:txBody>
      </p:sp>
      <p:sp>
        <p:nvSpPr>
          <p:cNvPr id="238" name="Google Shape;238;p18"/>
          <p:cNvSpPr txBox="1"/>
          <p:nvPr/>
        </p:nvSpPr>
        <p:spPr>
          <a:xfrm>
            <a:off x="1294300" y="1695175"/>
            <a:ext cx="39510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CACACA"/>
                </a:solidFill>
                <a:latin typeface="Montserrat"/>
                <a:ea typeface="Montserrat"/>
                <a:cs typeface="Montserrat"/>
                <a:sym typeface="Montserrat"/>
              </a:rPr>
              <a:t>Motion Tracking and Frame Extraction</a:t>
            </a:r>
            <a:endParaRPr>
              <a:solidFill>
                <a:srgbClr val="CACACA"/>
              </a:solidFill>
              <a:latin typeface="Montserrat"/>
              <a:ea typeface="Montserrat"/>
              <a:cs typeface="Montserrat"/>
              <a:sym typeface="Montserrat"/>
            </a:endParaRPr>
          </a:p>
        </p:txBody>
      </p:sp>
      <p:sp>
        <p:nvSpPr>
          <p:cNvPr id="239" name="Google Shape;239;p18"/>
          <p:cNvSpPr txBox="1"/>
          <p:nvPr/>
        </p:nvSpPr>
        <p:spPr>
          <a:xfrm>
            <a:off x="1294300" y="2020675"/>
            <a:ext cx="37989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CACACA"/>
                </a:solidFill>
                <a:latin typeface="Montserrat"/>
                <a:ea typeface="Montserrat"/>
                <a:cs typeface="Montserrat"/>
                <a:sym typeface="Montserrat"/>
              </a:rPr>
              <a:t>Feature Extraction using CNN, VGG Net</a:t>
            </a:r>
            <a:endParaRPr sz="1800" dirty="0">
              <a:solidFill>
                <a:srgbClr val="CACACA"/>
              </a:solidFill>
              <a:latin typeface="Average"/>
              <a:ea typeface="Average"/>
              <a:cs typeface="Average"/>
              <a:sym typeface="Average"/>
            </a:endParaRPr>
          </a:p>
        </p:txBody>
      </p:sp>
      <p:sp>
        <p:nvSpPr>
          <p:cNvPr id="240" name="Google Shape;240;p18"/>
          <p:cNvSpPr txBox="1"/>
          <p:nvPr/>
        </p:nvSpPr>
        <p:spPr>
          <a:xfrm>
            <a:off x="1294301" y="2346177"/>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CACACA"/>
                </a:solidFill>
                <a:latin typeface="Montserrat"/>
                <a:ea typeface="Montserrat"/>
                <a:cs typeface="Montserrat"/>
                <a:sym typeface="Montserrat"/>
              </a:rPr>
              <a:t>Feature Extraction using HOG</a:t>
            </a:r>
            <a:endParaRPr sz="1800">
              <a:solidFill>
                <a:srgbClr val="CACACA"/>
              </a:solidFill>
              <a:latin typeface="Average"/>
              <a:ea typeface="Average"/>
              <a:cs typeface="Average"/>
              <a:sym typeface="Average"/>
            </a:endParaRPr>
          </a:p>
        </p:txBody>
      </p:sp>
      <p:sp>
        <p:nvSpPr>
          <p:cNvPr id="241" name="Google Shape;241;p18"/>
          <p:cNvSpPr txBox="1"/>
          <p:nvPr/>
        </p:nvSpPr>
        <p:spPr>
          <a:xfrm>
            <a:off x="1294298" y="26716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CACACA"/>
                </a:solidFill>
                <a:latin typeface="Montserrat"/>
                <a:ea typeface="Montserrat"/>
                <a:cs typeface="Montserrat"/>
                <a:sym typeface="Montserrat"/>
              </a:rPr>
              <a:t>Models used</a:t>
            </a:r>
            <a:endParaRPr sz="1800">
              <a:solidFill>
                <a:srgbClr val="CACACA"/>
              </a:solidFill>
              <a:latin typeface="Average"/>
              <a:ea typeface="Average"/>
              <a:cs typeface="Average"/>
              <a:sym typeface="Average"/>
            </a:endParaRPr>
          </a:p>
        </p:txBody>
      </p:sp>
      <p:sp>
        <p:nvSpPr>
          <p:cNvPr id="242" name="Google Shape;242;p18"/>
          <p:cNvSpPr txBox="1"/>
          <p:nvPr/>
        </p:nvSpPr>
        <p:spPr>
          <a:xfrm>
            <a:off x="1294298" y="29971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CACACA"/>
                </a:solidFill>
                <a:latin typeface="Montserrat"/>
                <a:ea typeface="Montserrat"/>
                <a:cs typeface="Montserrat"/>
                <a:sym typeface="Montserrat"/>
              </a:rPr>
              <a:t>Feature Reduction</a:t>
            </a:r>
            <a:endParaRPr sz="1800">
              <a:solidFill>
                <a:srgbClr val="CACACA"/>
              </a:solidFill>
              <a:latin typeface="Average"/>
              <a:ea typeface="Average"/>
              <a:cs typeface="Average"/>
              <a:sym typeface="Average"/>
            </a:endParaRPr>
          </a:p>
        </p:txBody>
      </p:sp>
      <p:sp>
        <p:nvSpPr>
          <p:cNvPr id="243" name="Google Shape;243;p18"/>
          <p:cNvSpPr txBox="1"/>
          <p:nvPr/>
        </p:nvSpPr>
        <p:spPr>
          <a:xfrm>
            <a:off x="1294298" y="33226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CACACA"/>
                </a:solidFill>
                <a:latin typeface="Montserrat"/>
                <a:ea typeface="Montserrat"/>
                <a:cs typeface="Montserrat"/>
                <a:sym typeface="Montserrat"/>
              </a:rPr>
              <a:t>Hyperparameter Tuning</a:t>
            </a:r>
            <a:endParaRPr sz="1800">
              <a:solidFill>
                <a:srgbClr val="CACACA"/>
              </a:solidFill>
              <a:latin typeface="Average"/>
              <a:ea typeface="Average"/>
              <a:cs typeface="Average"/>
              <a:sym typeface="Average"/>
            </a:endParaRPr>
          </a:p>
        </p:txBody>
      </p:sp>
      <p:sp>
        <p:nvSpPr>
          <p:cNvPr id="244" name="Google Shape;244;p18"/>
          <p:cNvSpPr txBox="1"/>
          <p:nvPr/>
        </p:nvSpPr>
        <p:spPr>
          <a:xfrm>
            <a:off x="1294298" y="36481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CACACA"/>
                </a:solidFill>
                <a:latin typeface="Montserrat"/>
                <a:ea typeface="Montserrat"/>
                <a:cs typeface="Montserrat"/>
                <a:sym typeface="Montserrat"/>
              </a:rPr>
              <a:t>Use of Ensemble</a:t>
            </a:r>
            <a:endParaRPr sz="1800">
              <a:solidFill>
                <a:srgbClr val="CACACA"/>
              </a:solidFill>
              <a:latin typeface="Average"/>
              <a:ea typeface="Average"/>
              <a:cs typeface="Average"/>
              <a:sym typeface="Average"/>
            </a:endParaRPr>
          </a:p>
        </p:txBody>
      </p:sp>
      <p:sp>
        <p:nvSpPr>
          <p:cNvPr id="245" name="Google Shape;245;p18"/>
          <p:cNvSpPr txBox="1"/>
          <p:nvPr/>
        </p:nvSpPr>
        <p:spPr>
          <a:xfrm>
            <a:off x="1294298" y="39736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smtClean="0">
                <a:solidFill>
                  <a:srgbClr val="CACACA"/>
                </a:solidFill>
                <a:latin typeface="Montserrat"/>
                <a:ea typeface="Montserrat"/>
                <a:cs typeface="Montserrat"/>
                <a:sym typeface="Montserrat"/>
              </a:rPr>
              <a:t>Conclusion</a:t>
            </a:r>
            <a:endParaRPr sz="1800" dirty="0">
              <a:solidFill>
                <a:srgbClr val="CACACA"/>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0"/>
          <p:cNvSpPr txBox="1">
            <a:spLocks noGrp="1"/>
          </p:cNvSpPr>
          <p:nvPr>
            <p:ph type="title"/>
          </p:nvPr>
        </p:nvSpPr>
        <p:spPr>
          <a:xfrm>
            <a:off x="752970" y="288825"/>
            <a:ext cx="73794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t>Project Objective, Dataset and </a:t>
            </a:r>
            <a:r>
              <a:rPr lang="en-GB" sz="2800" b="1" dirty="0" smtClean="0"/>
              <a:t>Pre-processing</a:t>
            </a:r>
            <a:endParaRPr sz="2800" b="1" dirty="0"/>
          </a:p>
        </p:txBody>
      </p:sp>
      <p:sp>
        <p:nvSpPr>
          <p:cNvPr id="292" name="Google Shape;292;p20"/>
          <p:cNvSpPr txBox="1">
            <a:spLocks noGrp="1"/>
          </p:cNvSpPr>
          <p:nvPr>
            <p:ph type="body" idx="1"/>
          </p:nvPr>
        </p:nvSpPr>
        <p:spPr>
          <a:xfrm>
            <a:off x="752970" y="1418682"/>
            <a:ext cx="7667100" cy="3486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dirty="0"/>
              <a:t>Given a video captured using a still camera, the project aims at detecting </a:t>
            </a:r>
            <a:r>
              <a:rPr lang="en-GB" sz="1600" dirty="0">
                <a:solidFill>
                  <a:srgbClr val="00FF00"/>
                </a:solidFill>
              </a:rPr>
              <a:t>human trespassing</a:t>
            </a:r>
            <a:r>
              <a:rPr lang="en-GB" sz="1600" dirty="0"/>
              <a:t> in a </a:t>
            </a:r>
            <a:r>
              <a:rPr lang="en-GB" sz="1600" dirty="0">
                <a:solidFill>
                  <a:srgbClr val="00FF00"/>
                </a:solidFill>
              </a:rPr>
              <a:t>forest background</a:t>
            </a:r>
            <a:r>
              <a:rPr lang="en-GB" sz="1600" dirty="0"/>
              <a:t>.</a:t>
            </a:r>
            <a:endParaRPr sz="1600" dirty="0"/>
          </a:p>
          <a:p>
            <a:pPr marL="457200" lvl="0" indent="-330200" algn="l" rtl="0">
              <a:spcBef>
                <a:spcPts val="0"/>
              </a:spcBef>
              <a:spcAft>
                <a:spcPts val="0"/>
              </a:spcAft>
              <a:buSzPts val="1600"/>
              <a:buChar char="●"/>
            </a:pPr>
            <a:r>
              <a:rPr lang="en-GB" sz="1600" dirty="0"/>
              <a:t>Dataset obtained from videos downloaded from </a:t>
            </a:r>
            <a:r>
              <a:rPr lang="en-GB" sz="1600" dirty="0" err="1"/>
              <a:t>Youtube</a:t>
            </a:r>
            <a:r>
              <a:rPr lang="en-GB" sz="1600" dirty="0"/>
              <a:t> of </a:t>
            </a:r>
            <a:r>
              <a:rPr lang="en-GB" sz="1600" dirty="0">
                <a:solidFill>
                  <a:srgbClr val="00FF00"/>
                </a:solidFill>
              </a:rPr>
              <a:t>360p</a:t>
            </a:r>
            <a:r>
              <a:rPr lang="en-GB" sz="1600" dirty="0"/>
              <a:t> quality, dimension = </a:t>
            </a:r>
            <a:r>
              <a:rPr lang="en-GB" sz="1600" dirty="0">
                <a:solidFill>
                  <a:srgbClr val="00FF00"/>
                </a:solidFill>
              </a:rPr>
              <a:t>360x640x3</a:t>
            </a:r>
            <a:r>
              <a:rPr lang="en-GB" sz="1600" dirty="0"/>
              <a:t>. </a:t>
            </a:r>
            <a:r>
              <a:rPr lang="en-GB" sz="1600" dirty="0" smtClean="0"/>
              <a:t>14 </a:t>
            </a:r>
            <a:r>
              <a:rPr lang="en-GB" sz="1600" dirty="0"/>
              <a:t>such videos with the given specifications were downloaded.</a:t>
            </a:r>
            <a:endParaRPr sz="1600" dirty="0"/>
          </a:p>
          <a:p>
            <a:pPr marL="457200" lvl="0" indent="-330200" algn="l" rtl="0">
              <a:spcBef>
                <a:spcPts val="0"/>
              </a:spcBef>
              <a:spcAft>
                <a:spcPts val="0"/>
              </a:spcAft>
              <a:buSzPts val="1600"/>
              <a:buChar char="●"/>
            </a:pPr>
            <a:r>
              <a:rPr lang="en-GB" sz="1600" dirty="0"/>
              <a:t>Every frame converted to a single grayscale channel using arithmetic mean of R, G, B.</a:t>
            </a:r>
            <a:endParaRPr sz="1600" dirty="0"/>
          </a:p>
          <a:p>
            <a:pPr marL="457200" lvl="0" indent="-330200" algn="l" rtl="0">
              <a:spcBef>
                <a:spcPts val="0"/>
              </a:spcBef>
              <a:spcAft>
                <a:spcPts val="0"/>
              </a:spcAft>
              <a:buSzPts val="1600"/>
              <a:buChar char="●"/>
            </a:pPr>
            <a:r>
              <a:rPr lang="en-GB" sz="1600" dirty="0"/>
              <a:t>Frame rate </a:t>
            </a:r>
            <a:r>
              <a:rPr lang="en-GB" sz="1600" dirty="0" err="1">
                <a:solidFill>
                  <a:srgbClr val="00FF00"/>
                </a:solidFill>
              </a:rPr>
              <a:t>downsampled</a:t>
            </a:r>
            <a:r>
              <a:rPr lang="en-GB" sz="1600" dirty="0"/>
              <a:t> by 10  : processing speed should be faster than input stream and diverse dataset will be better.</a:t>
            </a:r>
            <a:endParaRPr sz="1600" dirty="0"/>
          </a:p>
          <a:p>
            <a:pPr marL="457200" lvl="0" indent="-330200" algn="l" rtl="0">
              <a:spcBef>
                <a:spcPts val="0"/>
              </a:spcBef>
              <a:spcAft>
                <a:spcPts val="0"/>
              </a:spcAft>
              <a:buSzPts val="1600"/>
              <a:buChar char="●"/>
            </a:pPr>
            <a:r>
              <a:rPr lang="en-GB" sz="1600" dirty="0">
                <a:solidFill>
                  <a:srgbClr val="00FF00"/>
                </a:solidFill>
              </a:rPr>
              <a:t>Block average</a:t>
            </a:r>
            <a:r>
              <a:rPr lang="en-GB" sz="1600" dirty="0"/>
              <a:t> using 3x3 kernels : smoothen out high frequency noise and for background subtraction</a:t>
            </a:r>
            <a:endParaRPr sz="1600" dirty="0"/>
          </a:p>
          <a:p>
            <a:pPr marL="457200" lvl="0" indent="-330200" algn="l" rtl="0">
              <a:spcBef>
                <a:spcPts val="0"/>
              </a:spcBef>
              <a:spcAft>
                <a:spcPts val="0"/>
              </a:spcAft>
              <a:buSzPts val="1600"/>
              <a:buChar char="●"/>
            </a:pPr>
            <a:r>
              <a:rPr lang="en-GB" sz="1600" dirty="0"/>
              <a:t>Probabilistic model for motion tracking and frame extraction</a:t>
            </a:r>
            <a:endParaRPr sz="1600" dirty="0"/>
          </a:p>
          <a:p>
            <a:pPr marL="45720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1"/>
          <p:cNvSpPr txBox="1">
            <a:spLocks noGrp="1"/>
          </p:cNvSpPr>
          <p:nvPr>
            <p:ph type="title"/>
          </p:nvPr>
        </p:nvSpPr>
        <p:spPr>
          <a:xfrm>
            <a:off x="832207" y="393750"/>
            <a:ext cx="8054939"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t>Motion Tracking and Frame Extraction</a:t>
            </a:r>
            <a:endParaRPr sz="2800" b="1" dirty="0"/>
          </a:p>
        </p:txBody>
      </p:sp>
      <p:sp>
        <p:nvSpPr>
          <p:cNvPr id="299" name="Google Shape;299;p21"/>
          <p:cNvSpPr txBox="1">
            <a:spLocks noGrp="1"/>
          </p:cNvSpPr>
          <p:nvPr>
            <p:ph type="body" idx="1"/>
          </p:nvPr>
        </p:nvSpPr>
        <p:spPr>
          <a:xfrm>
            <a:off x="1663950" y="1016750"/>
            <a:ext cx="5877300" cy="441403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400" dirty="0">
                <a:solidFill>
                  <a:srgbClr val="FFFFFF"/>
                </a:solidFill>
              </a:rPr>
              <a:t>Need to extract the </a:t>
            </a:r>
            <a:r>
              <a:rPr lang="en-GB" sz="1400" dirty="0">
                <a:solidFill>
                  <a:srgbClr val="00FF00"/>
                </a:solidFill>
              </a:rPr>
              <a:t>active region</a:t>
            </a:r>
            <a:r>
              <a:rPr lang="en-GB" sz="1400" dirty="0">
                <a:solidFill>
                  <a:srgbClr val="FFFFFF"/>
                </a:solidFill>
              </a:rPr>
              <a:t> of interest, for easier computation. </a:t>
            </a:r>
            <a:r>
              <a:rPr lang="en-GB" sz="1400" dirty="0">
                <a:solidFill>
                  <a:srgbClr val="00FF00"/>
                </a:solidFill>
              </a:rPr>
              <a:t>Background subtraction</a:t>
            </a:r>
            <a:r>
              <a:rPr lang="en-GB" sz="1400" dirty="0">
                <a:solidFill>
                  <a:srgbClr val="FFFFFF"/>
                </a:solidFill>
              </a:rPr>
              <a:t> was done on the smoothed frames to eliminate the effect of noise</a:t>
            </a:r>
            <a:r>
              <a:rPr lang="en-GB" sz="1400" dirty="0" smtClean="0">
                <a:solidFill>
                  <a:srgbClr val="FFFFFF"/>
                </a:solidFill>
              </a:rPr>
              <a:t>.</a:t>
            </a:r>
          </a:p>
          <a:p>
            <a:pPr marL="0" lvl="0" indent="0">
              <a:spcAft>
                <a:spcPts val="1600"/>
              </a:spcAft>
              <a:buNone/>
            </a:pPr>
            <a:r>
              <a:rPr lang="en-US" sz="1400" dirty="0">
                <a:solidFill>
                  <a:srgbClr val="FFFFFF"/>
                </a:solidFill>
              </a:rPr>
              <a:t>For every pixel p, </a:t>
            </a:r>
            <a:r>
              <a:rPr lang="en-US" sz="1400" dirty="0">
                <a:solidFill>
                  <a:srgbClr val="FFFF00"/>
                </a:solidFill>
              </a:rPr>
              <a:t>d = p - 0.7*</a:t>
            </a:r>
            <a:r>
              <a:rPr lang="en-US" sz="1400" dirty="0" err="1">
                <a:solidFill>
                  <a:srgbClr val="FFFF00"/>
                </a:solidFill>
              </a:rPr>
              <a:t>flop_p</a:t>
            </a:r>
            <a:r>
              <a:rPr lang="en-US" sz="1400" dirty="0">
                <a:solidFill>
                  <a:srgbClr val="FFFF00"/>
                </a:solidFill>
              </a:rPr>
              <a:t> - 0.3*</a:t>
            </a:r>
            <a:r>
              <a:rPr lang="en-US" sz="1400" dirty="0" err="1">
                <a:solidFill>
                  <a:srgbClr val="FFFF00"/>
                </a:solidFill>
              </a:rPr>
              <a:t>flop_flop_p</a:t>
            </a:r>
            <a:r>
              <a:rPr lang="en-US" sz="1400" dirty="0">
                <a:solidFill>
                  <a:srgbClr val="FFFF00"/>
                </a:solidFill>
              </a:rPr>
              <a:t> </a:t>
            </a:r>
            <a:r>
              <a:rPr lang="en-US" sz="1400" dirty="0">
                <a:solidFill>
                  <a:srgbClr val="FFFFFF"/>
                </a:solidFill>
              </a:rPr>
              <a:t>: effect random fluctuations eliminated. </a:t>
            </a:r>
            <a:r>
              <a:rPr lang="en-US" sz="1400" dirty="0"/>
              <a:t>Threshold set at </a:t>
            </a:r>
            <a:r>
              <a:rPr lang="en-US" sz="1400" dirty="0">
                <a:solidFill>
                  <a:srgbClr val="FFFF00"/>
                </a:solidFill>
              </a:rPr>
              <a:t>d = 16 </a:t>
            </a:r>
            <a:r>
              <a:rPr lang="en-US" sz="1400" dirty="0"/>
              <a:t>to create a binary image</a:t>
            </a:r>
          </a:p>
          <a:p>
            <a:pPr marL="0" lvl="0" indent="0">
              <a:spcAft>
                <a:spcPts val="1600"/>
              </a:spcAft>
              <a:buNone/>
            </a:pPr>
            <a:r>
              <a:rPr lang="en-US" sz="1400" dirty="0">
                <a:solidFill>
                  <a:srgbClr val="FFFFFF"/>
                </a:solidFill>
              </a:rPr>
              <a:t>Frame divided into</a:t>
            </a:r>
            <a:r>
              <a:rPr lang="en-US" sz="1400" dirty="0">
                <a:solidFill>
                  <a:srgbClr val="FFFF00"/>
                </a:solidFill>
              </a:rPr>
              <a:t> 9 </a:t>
            </a:r>
            <a:r>
              <a:rPr lang="en-US" sz="1400" dirty="0">
                <a:solidFill>
                  <a:srgbClr val="FFFFFF"/>
                </a:solidFill>
              </a:rPr>
              <a:t>overlapping subframes : (180x320x1). Each assigned an initial probability of</a:t>
            </a:r>
            <a:r>
              <a:rPr lang="en-US" sz="1400" dirty="0">
                <a:solidFill>
                  <a:srgbClr val="CC0000"/>
                </a:solidFill>
              </a:rPr>
              <a:t> </a:t>
            </a:r>
            <a:r>
              <a:rPr lang="en-US" sz="1400" dirty="0">
                <a:solidFill>
                  <a:srgbClr val="FFFF00"/>
                </a:solidFill>
              </a:rPr>
              <a:t>1/9</a:t>
            </a:r>
            <a:r>
              <a:rPr lang="en-US" sz="1400" dirty="0">
                <a:solidFill>
                  <a:srgbClr val="FFFFFF"/>
                </a:solidFill>
              </a:rPr>
              <a:t>. </a:t>
            </a:r>
          </a:p>
          <a:p>
            <a:pPr marL="0" lvl="0" indent="0">
              <a:spcAft>
                <a:spcPts val="1600"/>
              </a:spcAft>
              <a:buNone/>
            </a:pPr>
            <a:r>
              <a:rPr lang="en-US" sz="1400" dirty="0">
                <a:solidFill>
                  <a:srgbClr val="FFFFFF"/>
                </a:solidFill>
              </a:rPr>
              <a:t>Pixels counted in each subframe, incremented by 1, normalized and probability updated as : </a:t>
            </a:r>
            <a:r>
              <a:rPr lang="en-US" sz="1400" dirty="0" err="1">
                <a:solidFill>
                  <a:srgbClr val="FFFF00"/>
                </a:solidFill>
              </a:rPr>
              <a:t>prob</a:t>
            </a:r>
            <a:r>
              <a:rPr lang="en-US" sz="1400" dirty="0">
                <a:solidFill>
                  <a:srgbClr val="FFFF00"/>
                </a:solidFill>
              </a:rPr>
              <a:t> = 0.6*</a:t>
            </a:r>
            <a:r>
              <a:rPr lang="en-US" sz="1400" dirty="0" err="1">
                <a:solidFill>
                  <a:srgbClr val="FFFF00"/>
                </a:solidFill>
              </a:rPr>
              <a:t>prob</a:t>
            </a:r>
            <a:r>
              <a:rPr lang="en-US" sz="1400" dirty="0">
                <a:solidFill>
                  <a:srgbClr val="FFFF00"/>
                </a:solidFill>
              </a:rPr>
              <a:t> + 0.4*</a:t>
            </a:r>
            <a:r>
              <a:rPr lang="en-US" sz="1400" dirty="0" err="1">
                <a:solidFill>
                  <a:srgbClr val="FFFF00"/>
                </a:solidFill>
              </a:rPr>
              <a:t>pixel_prob</a:t>
            </a:r>
            <a:r>
              <a:rPr lang="en-US" sz="1400" dirty="0">
                <a:solidFill>
                  <a:srgbClr val="FFFF00"/>
                </a:solidFill>
              </a:rPr>
              <a:t> </a:t>
            </a:r>
            <a:r>
              <a:rPr lang="en-US" sz="1400" dirty="0">
                <a:solidFill>
                  <a:srgbClr val="FFFFFF"/>
                </a:solidFill>
              </a:rPr>
              <a:t>: Effect of random fluctuations eliminated.</a:t>
            </a:r>
          </a:p>
          <a:p>
            <a:pPr marL="0" indent="0">
              <a:spcAft>
                <a:spcPts val="1600"/>
              </a:spcAft>
              <a:buNone/>
            </a:pPr>
            <a:r>
              <a:rPr lang="en-US" sz="1400" dirty="0">
                <a:solidFill>
                  <a:srgbClr val="FFFFFF"/>
                </a:solidFill>
              </a:rPr>
              <a:t>Subframe with maximum probability extracted as positive sample, rest as negative sample. After some manual segregation : </a:t>
            </a:r>
            <a:r>
              <a:rPr lang="en-US" sz="1400" dirty="0" smtClean="0">
                <a:solidFill>
                  <a:srgbClr val="FFFF00"/>
                </a:solidFill>
              </a:rPr>
              <a:t>896 </a:t>
            </a:r>
            <a:r>
              <a:rPr lang="en-US" sz="1400" dirty="0">
                <a:solidFill>
                  <a:srgbClr val="FFFF00"/>
                </a:solidFill>
              </a:rPr>
              <a:t>+ve and </a:t>
            </a:r>
            <a:r>
              <a:rPr lang="en-US" sz="1400" dirty="0" smtClean="0">
                <a:solidFill>
                  <a:srgbClr val="FFFF00"/>
                </a:solidFill>
              </a:rPr>
              <a:t>2092 </a:t>
            </a:r>
            <a:r>
              <a:rPr lang="en-US" sz="1400" dirty="0">
                <a:solidFill>
                  <a:srgbClr val="FFFF00"/>
                </a:solidFill>
              </a:rPr>
              <a:t>-ve </a:t>
            </a:r>
            <a:r>
              <a:rPr lang="en-US" sz="1400" dirty="0">
                <a:solidFill>
                  <a:srgbClr val="FFFFFF"/>
                </a:solidFill>
              </a:rPr>
              <a:t>samples. Split in 4:1 into training and test data</a:t>
            </a:r>
          </a:p>
          <a:p>
            <a:pPr marL="0" lvl="0" indent="0">
              <a:spcAft>
                <a:spcPts val="1600"/>
              </a:spcAft>
              <a:buNone/>
            </a:pPr>
            <a:endParaRPr lang="en-US" sz="1400" dirty="0">
              <a:solidFill>
                <a:srgbClr val="FFFFFF"/>
              </a:solidFill>
            </a:endParaRPr>
          </a:p>
          <a:p>
            <a:pPr marL="0" lvl="0" indent="0">
              <a:spcAft>
                <a:spcPts val="1600"/>
              </a:spcAft>
              <a:buNone/>
            </a:pPr>
            <a:endParaRPr lang="en-US" sz="1400" dirty="0">
              <a:solidFill>
                <a:srgbClr val="FFFFFF"/>
              </a:solidFill>
            </a:endParaRPr>
          </a:p>
          <a:p>
            <a:pPr marL="0" lvl="0" indent="0">
              <a:spcAft>
                <a:spcPts val="1600"/>
              </a:spcAft>
              <a:buNone/>
            </a:pPr>
            <a:endParaRPr lang="en-US" sz="1400" dirty="0">
              <a:solidFill>
                <a:srgbClr val="FFFFFF"/>
              </a:solidFill>
            </a:endParaRPr>
          </a:p>
          <a:p>
            <a:pPr marL="0" lvl="0" indent="0" algn="l" rtl="0">
              <a:spcBef>
                <a:spcPts val="0"/>
              </a:spcBef>
              <a:spcAft>
                <a:spcPts val="1600"/>
              </a:spcAft>
              <a:buNone/>
            </a:pPr>
            <a:endParaRPr sz="1400" dirty="0">
              <a:solidFill>
                <a:srgbClr val="FFFFFF"/>
              </a:solidFill>
            </a:endParaRPr>
          </a:p>
        </p:txBody>
      </p:sp>
      <p:sp>
        <p:nvSpPr>
          <p:cNvPr id="298" name="Google Shape;298;p21"/>
          <p:cNvSpPr txBox="1"/>
          <p:nvPr/>
        </p:nvSpPr>
        <p:spPr>
          <a:xfrm>
            <a:off x="942810" y="1082160"/>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FFFFFF"/>
                </a:solidFill>
                <a:latin typeface="Montserrat"/>
                <a:ea typeface="Montserrat"/>
                <a:cs typeface="Montserrat"/>
                <a:sym typeface="Montserrat"/>
              </a:rPr>
              <a:t>01</a:t>
            </a:r>
            <a:endParaRPr dirty="0">
              <a:solidFill>
                <a:srgbClr val="FFFFFF"/>
              </a:solidFill>
            </a:endParaRPr>
          </a:p>
          <a:p>
            <a:pPr marL="0" lvl="0" indent="0" algn="l" rtl="0">
              <a:spcBef>
                <a:spcPts val="0"/>
              </a:spcBef>
              <a:spcAft>
                <a:spcPts val="0"/>
              </a:spcAft>
              <a:buNone/>
            </a:pPr>
            <a:endParaRPr sz="1300" dirty="0">
              <a:solidFill>
                <a:srgbClr val="FFFFFF"/>
              </a:solidFill>
            </a:endParaRPr>
          </a:p>
        </p:txBody>
      </p:sp>
      <p:sp>
        <p:nvSpPr>
          <p:cNvPr id="300" name="Google Shape;300;p21"/>
          <p:cNvSpPr txBox="1"/>
          <p:nvPr/>
        </p:nvSpPr>
        <p:spPr>
          <a:xfrm>
            <a:off x="931050" y="1890960"/>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FFFFFF"/>
                </a:solidFill>
                <a:latin typeface="Montserrat"/>
                <a:ea typeface="Montserrat"/>
                <a:cs typeface="Montserrat"/>
                <a:sym typeface="Montserrat"/>
              </a:rPr>
              <a:t>02</a:t>
            </a:r>
            <a:endParaRPr dirty="0">
              <a:solidFill>
                <a:srgbClr val="FFFFFF"/>
              </a:solidFill>
            </a:endParaRPr>
          </a:p>
          <a:p>
            <a:pPr marL="0" lvl="0" indent="0" algn="l" rtl="0">
              <a:spcBef>
                <a:spcPts val="0"/>
              </a:spcBef>
              <a:spcAft>
                <a:spcPts val="0"/>
              </a:spcAft>
              <a:buNone/>
            </a:pPr>
            <a:endParaRPr sz="1300" dirty="0">
              <a:solidFill>
                <a:srgbClr val="FFFFFF"/>
              </a:solidFill>
            </a:endParaRPr>
          </a:p>
        </p:txBody>
      </p:sp>
      <p:sp>
        <p:nvSpPr>
          <p:cNvPr id="302" name="Google Shape;302;p21"/>
          <p:cNvSpPr txBox="1"/>
          <p:nvPr/>
        </p:nvSpPr>
        <p:spPr>
          <a:xfrm>
            <a:off x="931050" y="2516319"/>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FFFFFF"/>
                </a:solidFill>
                <a:latin typeface="Montserrat"/>
                <a:ea typeface="Montserrat"/>
                <a:cs typeface="Montserrat"/>
                <a:sym typeface="Montserrat"/>
              </a:rPr>
              <a:t>03</a:t>
            </a:r>
            <a:endParaRPr sz="1300" dirty="0">
              <a:solidFill>
                <a:srgbClr val="FFFFFF"/>
              </a:solidFill>
            </a:endParaRPr>
          </a:p>
        </p:txBody>
      </p:sp>
      <p:sp>
        <p:nvSpPr>
          <p:cNvPr id="305" name="Google Shape;305;p21"/>
          <p:cNvSpPr txBox="1"/>
          <p:nvPr/>
        </p:nvSpPr>
        <p:spPr>
          <a:xfrm>
            <a:off x="931050" y="3244300"/>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FFFFFF"/>
                </a:solidFill>
                <a:latin typeface="Montserrat"/>
                <a:ea typeface="Montserrat"/>
                <a:cs typeface="Montserrat"/>
                <a:sym typeface="Montserrat"/>
              </a:rPr>
              <a:t>04</a:t>
            </a:r>
            <a:endParaRPr sz="1300" dirty="0">
              <a:solidFill>
                <a:srgbClr val="FFFFFF"/>
              </a:solidFill>
            </a:endParaRPr>
          </a:p>
        </p:txBody>
      </p:sp>
      <p:sp>
        <p:nvSpPr>
          <p:cNvPr id="306" name="Google Shape;306;p21"/>
          <p:cNvSpPr txBox="1"/>
          <p:nvPr/>
        </p:nvSpPr>
        <p:spPr>
          <a:xfrm>
            <a:off x="991002" y="4053100"/>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FFFFFF"/>
                </a:solidFill>
                <a:latin typeface="Montserrat"/>
                <a:ea typeface="Montserrat"/>
                <a:cs typeface="Montserrat"/>
                <a:sym typeface="Montserrat"/>
              </a:rPr>
              <a:t>05</a:t>
            </a:r>
            <a:endParaRPr sz="13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22"/>
          <p:cNvPicPr preferRelativeResize="0"/>
          <p:nvPr/>
        </p:nvPicPr>
        <p:blipFill>
          <a:blip r:embed="rId3">
            <a:alphaModFix/>
          </a:blip>
          <a:stretch>
            <a:fillRect/>
          </a:stretch>
        </p:blipFill>
        <p:spPr>
          <a:xfrm>
            <a:off x="630250" y="727950"/>
            <a:ext cx="3026000" cy="1702125"/>
          </a:xfrm>
          <a:prstGeom prst="rect">
            <a:avLst/>
          </a:prstGeom>
          <a:noFill/>
          <a:ln>
            <a:noFill/>
          </a:ln>
        </p:spPr>
      </p:pic>
      <p:pic>
        <p:nvPicPr>
          <p:cNvPr id="313" name="Google Shape;313;p22"/>
          <p:cNvPicPr preferRelativeResize="0"/>
          <p:nvPr/>
        </p:nvPicPr>
        <p:blipFill>
          <a:blip r:embed="rId4">
            <a:alphaModFix/>
          </a:blip>
          <a:stretch>
            <a:fillRect/>
          </a:stretch>
        </p:blipFill>
        <p:spPr>
          <a:xfrm>
            <a:off x="5043145" y="715575"/>
            <a:ext cx="3048000" cy="1714500"/>
          </a:xfrm>
          <a:prstGeom prst="rect">
            <a:avLst/>
          </a:prstGeom>
          <a:noFill/>
          <a:ln>
            <a:noFill/>
          </a:ln>
        </p:spPr>
      </p:pic>
      <p:pic>
        <p:nvPicPr>
          <p:cNvPr id="314" name="Google Shape;314;p22" title="BTP_progress3.mp4">
            <a:hlinkClick r:id="rId5"/>
          </p:cNvPr>
          <p:cNvPicPr preferRelativeResize="0"/>
          <p:nvPr/>
        </p:nvPicPr>
        <p:blipFill>
          <a:blip r:embed="rId6">
            <a:alphaModFix/>
          </a:blip>
          <a:stretch>
            <a:fillRect/>
          </a:stretch>
        </p:blipFill>
        <p:spPr>
          <a:xfrm>
            <a:off x="2585000" y="2571750"/>
            <a:ext cx="3211500" cy="2408625"/>
          </a:xfrm>
          <a:prstGeom prst="rect">
            <a:avLst/>
          </a:prstGeom>
          <a:noFill/>
          <a:ln>
            <a:noFill/>
          </a:ln>
        </p:spPr>
      </p:pic>
      <p:sp>
        <p:nvSpPr>
          <p:cNvPr id="315" name="Google Shape;315;p22"/>
          <p:cNvSpPr txBox="1">
            <a:spLocks noGrp="1"/>
          </p:cNvSpPr>
          <p:nvPr>
            <p:ph type="title"/>
          </p:nvPr>
        </p:nvSpPr>
        <p:spPr>
          <a:xfrm>
            <a:off x="1210850" y="2501800"/>
            <a:ext cx="2748300" cy="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a:t>Positive Sample</a:t>
            </a:r>
            <a:endParaRPr sz="1400" b="1" dirty="0"/>
          </a:p>
        </p:txBody>
      </p:sp>
      <p:sp>
        <p:nvSpPr>
          <p:cNvPr id="316" name="Google Shape;316;p22"/>
          <p:cNvSpPr txBox="1">
            <a:spLocks noGrp="1"/>
          </p:cNvSpPr>
          <p:nvPr>
            <p:ph type="title" idx="4294967295"/>
          </p:nvPr>
        </p:nvSpPr>
        <p:spPr>
          <a:xfrm>
            <a:off x="5796500" y="2500025"/>
            <a:ext cx="2747962" cy="504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a:t>Negative Sample</a:t>
            </a:r>
            <a:endParaRPr sz="1400" b="1" dirty="0"/>
          </a:p>
        </p:txBody>
      </p:sp>
      <p:sp>
        <p:nvSpPr>
          <p:cNvPr id="317" name="Google Shape;317;p22"/>
          <p:cNvSpPr txBox="1">
            <a:spLocks noGrp="1"/>
          </p:cNvSpPr>
          <p:nvPr>
            <p:ph type="title" idx="4294967295"/>
          </p:nvPr>
        </p:nvSpPr>
        <p:spPr>
          <a:xfrm>
            <a:off x="791110" y="3741275"/>
            <a:ext cx="7870005" cy="504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solidFill>
                  <a:schemeClr val="accent3">
                    <a:lumMod val="75000"/>
                  </a:schemeClr>
                </a:solidFill>
              </a:rPr>
              <a:t>Motion Tracking and frame extraction</a:t>
            </a:r>
            <a:endParaRPr sz="2800" b="1" dirty="0">
              <a:solidFill>
                <a:schemeClr val="accent3">
                  <a:lumMod val="75000"/>
                </a:schemeClr>
              </a:solidFill>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8391" y="715575"/>
            <a:ext cx="3048000" cy="1714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5"/>
          <p:cNvSpPr txBox="1">
            <a:spLocks noGrp="1"/>
          </p:cNvSpPr>
          <p:nvPr>
            <p:ph type="title"/>
          </p:nvPr>
        </p:nvSpPr>
        <p:spPr>
          <a:xfrm>
            <a:off x="447662" y="157806"/>
            <a:ext cx="8326467" cy="578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800" b="1" dirty="0"/>
              <a:t>Feature extraction using HOG Descriptor</a:t>
            </a:r>
            <a:endParaRPr sz="2800" b="1" dirty="0"/>
          </a:p>
        </p:txBody>
      </p:sp>
      <p:sp>
        <p:nvSpPr>
          <p:cNvPr id="337" name="Google Shape;337;p25"/>
          <p:cNvSpPr txBox="1">
            <a:spLocks noGrp="1"/>
          </p:cNvSpPr>
          <p:nvPr>
            <p:ph type="body" idx="1"/>
          </p:nvPr>
        </p:nvSpPr>
        <p:spPr>
          <a:xfrm>
            <a:off x="123319" y="1001473"/>
            <a:ext cx="8823007" cy="1568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Char char="●"/>
            </a:pPr>
            <a:r>
              <a:rPr lang="en-GB" sz="1400" dirty="0">
                <a:solidFill>
                  <a:srgbClr val="00FFFF"/>
                </a:solidFill>
              </a:rPr>
              <a:t>Scale invariant, rotation invariant</a:t>
            </a:r>
            <a:r>
              <a:rPr lang="en-GB" sz="1400" dirty="0">
                <a:solidFill>
                  <a:srgbClr val="FFFFFF"/>
                </a:solidFill>
              </a:rPr>
              <a:t> feature transform descriptors</a:t>
            </a:r>
            <a:endParaRPr sz="1400" dirty="0">
              <a:solidFill>
                <a:srgbClr val="FFFFFF"/>
              </a:solidFill>
            </a:endParaRPr>
          </a:p>
          <a:p>
            <a:pPr marL="457200" lvl="0" indent="-311150" algn="l" rtl="0">
              <a:spcBef>
                <a:spcPts val="0"/>
              </a:spcBef>
              <a:spcAft>
                <a:spcPts val="0"/>
              </a:spcAft>
              <a:buClr>
                <a:srgbClr val="FFFFFF"/>
              </a:buClr>
              <a:buSzPts val="1300"/>
              <a:buChar char="●"/>
            </a:pPr>
            <a:r>
              <a:rPr lang="en-GB" sz="1400" dirty="0">
                <a:solidFill>
                  <a:srgbClr val="00FFFF"/>
                </a:solidFill>
              </a:rPr>
              <a:t>Gradient computation</a:t>
            </a:r>
            <a:r>
              <a:rPr lang="en-GB" sz="1400" dirty="0">
                <a:solidFill>
                  <a:srgbClr val="FFFFFF"/>
                </a:solidFill>
              </a:rPr>
              <a:t> in x and y direction using [-1 0 1] and transpose([-1 0 1])</a:t>
            </a:r>
            <a:endParaRPr sz="1400" dirty="0">
              <a:solidFill>
                <a:srgbClr val="FFFFFF"/>
              </a:solidFill>
            </a:endParaRPr>
          </a:p>
          <a:p>
            <a:pPr marL="457200" lvl="0" indent="-311150" algn="l" rtl="0">
              <a:spcBef>
                <a:spcPts val="0"/>
              </a:spcBef>
              <a:spcAft>
                <a:spcPts val="0"/>
              </a:spcAft>
              <a:buClr>
                <a:srgbClr val="FFFFFF"/>
              </a:buClr>
              <a:buSzPts val="1300"/>
              <a:buChar char="●"/>
            </a:pPr>
            <a:r>
              <a:rPr lang="en-GB" sz="1400" dirty="0">
                <a:solidFill>
                  <a:srgbClr val="FFFFFF"/>
                </a:solidFill>
              </a:rPr>
              <a:t>Angles computed using </a:t>
            </a:r>
            <a:r>
              <a:rPr lang="en-GB" sz="1400" dirty="0">
                <a:solidFill>
                  <a:srgbClr val="00FFFF"/>
                </a:solidFill>
              </a:rPr>
              <a:t>arctan(</a:t>
            </a:r>
            <a:r>
              <a:rPr lang="en-GB" sz="1400" dirty="0" err="1">
                <a:solidFill>
                  <a:srgbClr val="00FFFF"/>
                </a:solidFill>
              </a:rPr>
              <a:t>Gy</a:t>
            </a:r>
            <a:r>
              <a:rPr lang="en-GB" sz="1400" dirty="0">
                <a:solidFill>
                  <a:srgbClr val="00FFFF"/>
                </a:solidFill>
              </a:rPr>
              <a:t>/</a:t>
            </a:r>
            <a:r>
              <a:rPr lang="en-GB" sz="1400" dirty="0" err="1">
                <a:solidFill>
                  <a:srgbClr val="00FFFF"/>
                </a:solidFill>
              </a:rPr>
              <a:t>Gx</a:t>
            </a:r>
            <a:r>
              <a:rPr lang="en-GB" sz="1400" dirty="0">
                <a:solidFill>
                  <a:srgbClr val="00FFFF"/>
                </a:solidFill>
              </a:rPr>
              <a:t>)</a:t>
            </a:r>
            <a:r>
              <a:rPr lang="en-GB" sz="1400" dirty="0">
                <a:solidFill>
                  <a:srgbClr val="FFFFFF"/>
                </a:solidFill>
              </a:rPr>
              <a:t> and quantized from </a:t>
            </a:r>
            <a:r>
              <a:rPr lang="en-GB" sz="1400" dirty="0">
                <a:solidFill>
                  <a:srgbClr val="00FFFF"/>
                </a:solidFill>
              </a:rPr>
              <a:t>0 to 2</a:t>
            </a:r>
            <a:r>
              <a:rPr lang="en-GB" sz="1400" b="1" dirty="0">
                <a:solidFill>
                  <a:srgbClr val="00FFFF"/>
                </a:solidFill>
                <a:latin typeface="Arial"/>
                <a:ea typeface="Arial"/>
                <a:cs typeface="Arial"/>
                <a:sym typeface="Arial"/>
              </a:rPr>
              <a:t>π</a:t>
            </a:r>
            <a:r>
              <a:rPr lang="en-GB" sz="1400" dirty="0">
                <a:solidFill>
                  <a:srgbClr val="00FFFF"/>
                </a:solidFill>
              </a:rPr>
              <a:t> in 8 intervals</a:t>
            </a:r>
            <a:r>
              <a:rPr lang="en-GB" sz="1400" dirty="0" smtClean="0">
                <a:solidFill>
                  <a:srgbClr val="00FFFF"/>
                </a:solidFill>
              </a:rPr>
              <a:t>.</a:t>
            </a:r>
          </a:p>
          <a:p>
            <a:pPr marL="457200" lvl="0" indent="-311150" algn="l" rtl="0">
              <a:spcBef>
                <a:spcPts val="0"/>
              </a:spcBef>
              <a:spcAft>
                <a:spcPts val="0"/>
              </a:spcAft>
              <a:buClr>
                <a:srgbClr val="FFFFFF"/>
              </a:buClr>
              <a:buSzPts val="1300"/>
              <a:buChar char="●"/>
            </a:pPr>
            <a:r>
              <a:rPr lang="en-GB" sz="1400" dirty="0" smtClean="0"/>
              <a:t>This was implemented by comparing </a:t>
            </a:r>
            <a:r>
              <a:rPr lang="en-GB" sz="1400" dirty="0" smtClean="0">
                <a:solidFill>
                  <a:srgbClr val="00FFFF"/>
                </a:solidFill>
              </a:rPr>
              <a:t>(</a:t>
            </a:r>
            <a:r>
              <a:rPr lang="en-GB" sz="1400" dirty="0" err="1" smtClean="0">
                <a:solidFill>
                  <a:srgbClr val="00FFFF"/>
                </a:solidFill>
              </a:rPr>
              <a:t>Gy+Gx</a:t>
            </a:r>
            <a:r>
              <a:rPr lang="en-GB" sz="1400" dirty="0" smtClean="0">
                <a:solidFill>
                  <a:srgbClr val="00FFFF"/>
                </a:solidFill>
              </a:rPr>
              <a:t>, 0) </a:t>
            </a:r>
            <a:r>
              <a:rPr lang="en-GB" sz="1400" dirty="0" smtClean="0"/>
              <a:t>and</a:t>
            </a:r>
            <a:r>
              <a:rPr lang="en-GB" sz="1400" dirty="0" smtClean="0">
                <a:solidFill>
                  <a:srgbClr val="00FFFF"/>
                </a:solidFill>
              </a:rPr>
              <a:t> (</a:t>
            </a:r>
            <a:r>
              <a:rPr lang="en-GB" sz="1400" dirty="0" err="1" smtClean="0">
                <a:solidFill>
                  <a:srgbClr val="00FFFF"/>
                </a:solidFill>
              </a:rPr>
              <a:t>Gy-Gx</a:t>
            </a:r>
            <a:r>
              <a:rPr lang="en-GB" sz="1400" dirty="0" smtClean="0">
                <a:solidFill>
                  <a:srgbClr val="00FFFF"/>
                </a:solidFill>
              </a:rPr>
              <a:t>, 0) </a:t>
            </a:r>
            <a:r>
              <a:rPr lang="en-GB" sz="1400" dirty="0" smtClean="0"/>
              <a:t>only, thus requiring lesser computations.  </a:t>
            </a:r>
            <a:endParaRPr sz="1400" dirty="0"/>
          </a:p>
          <a:p>
            <a:pPr marL="457200" lvl="0" indent="-311150" algn="l" rtl="0">
              <a:spcBef>
                <a:spcPts val="0"/>
              </a:spcBef>
              <a:spcAft>
                <a:spcPts val="0"/>
              </a:spcAft>
              <a:buClr>
                <a:srgbClr val="FFFFFF"/>
              </a:buClr>
              <a:buSzPts val="1300"/>
              <a:buChar char="●"/>
            </a:pPr>
            <a:r>
              <a:rPr lang="en-GB" sz="1400" dirty="0">
                <a:solidFill>
                  <a:srgbClr val="FFFFFF"/>
                </a:solidFill>
              </a:rPr>
              <a:t>Done in local </a:t>
            </a:r>
            <a:r>
              <a:rPr lang="en-GB" sz="1400" dirty="0">
                <a:solidFill>
                  <a:srgbClr val="00FFFF"/>
                </a:solidFill>
              </a:rPr>
              <a:t>16x16</a:t>
            </a:r>
            <a:r>
              <a:rPr lang="en-GB" sz="1400" dirty="0">
                <a:solidFill>
                  <a:srgbClr val="FFFFFF"/>
                </a:solidFill>
              </a:rPr>
              <a:t> blocks, histogram made for each block after L2 normalization</a:t>
            </a:r>
            <a:endParaRPr sz="1400" dirty="0">
              <a:solidFill>
                <a:srgbClr val="FFFFFF"/>
              </a:solidFill>
            </a:endParaRPr>
          </a:p>
          <a:p>
            <a:pPr lvl="0">
              <a:buClr>
                <a:srgbClr val="FFFFFF"/>
              </a:buClr>
            </a:pPr>
            <a:r>
              <a:rPr lang="en-GB" sz="1400" dirty="0" smtClean="0">
                <a:solidFill>
                  <a:srgbClr val="FFFFFF"/>
                </a:solidFill>
              </a:rPr>
              <a:t>Flattened </a:t>
            </a:r>
            <a:r>
              <a:rPr lang="en-GB" sz="1400" dirty="0">
                <a:solidFill>
                  <a:srgbClr val="FFFFFF"/>
                </a:solidFill>
              </a:rPr>
              <a:t>into a feature vector of dimension = </a:t>
            </a:r>
            <a:r>
              <a:rPr lang="en-GB" sz="1400" dirty="0" smtClean="0">
                <a:solidFill>
                  <a:srgbClr val="00FFFF"/>
                </a:solidFill>
              </a:rPr>
              <a:t>512, </a:t>
            </a:r>
            <a:r>
              <a:rPr lang="en-GB" sz="1400" dirty="0"/>
              <a:t>When </a:t>
            </a:r>
            <a:r>
              <a:rPr lang="en-GB" sz="1400" dirty="0" smtClean="0"/>
              <a:t>input image dimension </a:t>
            </a:r>
            <a:r>
              <a:rPr lang="en-GB" sz="1400" dirty="0"/>
              <a:t>= (128,128)</a:t>
            </a:r>
            <a:r>
              <a:rPr lang="en-GB" sz="1400" dirty="0">
                <a:solidFill>
                  <a:srgbClr val="00FFFF"/>
                </a:solidFill>
              </a:rPr>
              <a:t> </a:t>
            </a:r>
            <a:endParaRPr sz="1400" dirty="0">
              <a:solidFill>
                <a:srgbClr val="00FFFF"/>
              </a:solidFill>
            </a:endParaRPr>
          </a:p>
          <a:p>
            <a:pPr marL="457200" lvl="0" indent="-311150" algn="l" rtl="0">
              <a:spcBef>
                <a:spcPts val="0"/>
              </a:spcBef>
              <a:spcAft>
                <a:spcPts val="0"/>
              </a:spcAft>
              <a:buClr>
                <a:srgbClr val="FFFFFF"/>
              </a:buClr>
              <a:buSzPts val="1300"/>
              <a:buChar char="●"/>
            </a:pPr>
            <a:r>
              <a:rPr lang="en-GB" sz="1400" dirty="0">
                <a:solidFill>
                  <a:srgbClr val="FFFFFF"/>
                </a:solidFill>
              </a:rPr>
              <a:t>Classified using </a:t>
            </a:r>
            <a:r>
              <a:rPr lang="en-GB" sz="1400" dirty="0">
                <a:solidFill>
                  <a:srgbClr val="00FFFF"/>
                </a:solidFill>
              </a:rPr>
              <a:t>Adaboost</a:t>
            </a:r>
            <a:r>
              <a:rPr lang="en-GB" sz="1400" dirty="0">
                <a:solidFill>
                  <a:srgbClr val="FFFFFF"/>
                </a:solidFill>
              </a:rPr>
              <a:t> on Decision </a:t>
            </a:r>
            <a:r>
              <a:rPr lang="en-GB" sz="1400" dirty="0" smtClean="0">
                <a:solidFill>
                  <a:srgbClr val="FFFFFF"/>
                </a:solidFill>
              </a:rPr>
              <a:t>trees</a:t>
            </a:r>
          </a:p>
        </p:txBody>
      </p:sp>
      <p:sp>
        <p:nvSpPr>
          <p:cNvPr id="344" name="Google Shape;344;p25"/>
          <p:cNvSpPr txBox="1">
            <a:spLocks noGrp="1"/>
          </p:cNvSpPr>
          <p:nvPr>
            <p:ph type="body" idx="4294967295"/>
          </p:nvPr>
        </p:nvSpPr>
        <p:spPr>
          <a:xfrm>
            <a:off x="123319" y="2635273"/>
            <a:ext cx="4017963" cy="1703387"/>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Char char="●"/>
            </a:pPr>
            <a:r>
              <a:rPr lang="en-GB" sz="1400" dirty="0">
                <a:solidFill>
                  <a:srgbClr val="FFFF00"/>
                </a:solidFill>
              </a:rPr>
              <a:t>Hyperparameters </a:t>
            </a:r>
            <a:r>
              <a:rPr lang="en-GB" sz="1400" dirty="0">
                <a:solidFill>
                  <a:srgbClr val="FFFFFF"/>
                </a:solidFill>
              </a:rPr>
              <a:t>tuned</a:t>
            </a:r>
            <a:endParaRPr sz="1400" dirty="0">
              <a:solidFill>
                <a:srgbClr val="FFFFFF"/>
              </a:solidFill>
            </a:endParaRPr>
          </a:p>
          <a:p>
            <a:pPr marL="457200" lvl="0" indent="-311150" algn="l" rtl="0">
              <a:spcBef>
                <a:spcPts val="0"/>
              </a:spcBef>
              <a:spcAft>
                <a:spcPts val="0"/>
              </a:spcAft>
              <a:buClr>
                <a:srgbClr val="FFFFFF"/>
              </a:buClr>
              <a:buSzPts val="1300"/>
              <a:buChar char="●"/>
            </a:pPr>
            <a:r>
              <a:rPr lang="en-GB" sz="1400" dirty="0">
                <a:solidFill>
                  <a:srgbClr val="FFFF00"/>
                </a:solidFill>
              </a:rPr>
              <a:t>Input</a:t>
            </a:r>
            <a:r>
              <a:rPr lang="en-GB" sz="1400" dirty="0">
                <a:solidFill>
                  <a:srgbClr val="A64D79"/>
                </a:solidFill>
              </a:rPr>
              <a:t> </a:t>
            </a:r>
            <a:r>
              <a:rPr lang="en-GB" sz="1400" dirty="0">
                <a:solidFill>
                  <a:srgbClr val="FFFF00"/>
                </a:solidFill>
              </a:rPr>
              <a:t>dimension </a:t>
            </a:r>
            <a:r>
              <a:rPr lang="en-GB" sz="1400" dirty="0">
                <a:solidFill>
                  <a:srgbClr val="FFFFFF"/>
                </a:solidFill>
              </a:rPr>
              <a:t>varied : (128, 256), (224, 224), (180, 320) : Confusion matrix printed, best results on </a:t>
            </a:r>
            <a:r>
              <a:rPr lang="en-GB" sz="1400" dirty="0" smtClean="0">
                <a:solidFill>
                  <a:srgbClr val="FFFFFF"/>
                </a:solidFill>
              </a:rPr>
              <a:t>(</a:t>
            </a:r>
            <a:r>
              <a:rPr lang="en-GB" sz="1400" dirty="0" smtClean="0">
                <a:solidFill>
                  <a:srgbClr val="FFFFFF"/>
                </a:solidFill>
              </a:rPr>
              <a:t>128</a:t>
            </a:r>
            <a:r>
              <a:rPr lang="en-GB" sz="1400" dirty="0" smtClean="0">
                <a:solidFill>
                  <a:srgbClr val="FFFFFF"/>
                </a:solidFill>
              </a:rPr>
              <a:t>, 128)</a:t>
            </a:r>
          </a:p>
          <a:p>
            <a:pPr marL="457200" lvl="0" indent="-311150" algn="l" rtl="0">
              <a:spcBef>
                <a:spcPts val="0"/>
              </a:spcBef>
              <a:spcAft>
                <a:spcPts val="0"/>
              </a:spcAft>
              <a:buClr>
                <a:srgbClr val="FFFFFF"/>
              </a:buClr>
              <a:buSzPts val="1300"/>
              <a:buChar char="●"/>
            </a:pPr>
            <a:r>
              <a:rPr lang="en-GB" sz="1400" dirty="0" smtClean="0">
                <a:solidFill>
                  <a:srgbClr val="FFFFFF"/>
                </a:solidFill>
              </a:rPr>
              <a:t>This selection of input image dimension ensures easy computations.</a:t>
            </a:r>
            <a:endParaRPr sz="1400" dirty="0">
              <a:solidFill>
                <a:srgbClr val="FFFFFF"/>
              </a:solidFill>
            </a:endParaRPr>
          </a:p>
          <a:p>
            <a:pPr marL="457200" lvl="0" indent="-311150" algn="l" rtl="0">
              <a:spcBef>
                <a:spcPts val="0"/>
              </a:spcBef>
              <a:spcAft>
                <a:spcPts val="0"/>
              </a:spcAft>
              <a:buClr>
                <a:srgbClr val="FFFFFF"/>
              </a:buClr>
              <a:buSzPts val="1300"/>
              <a:buChar char="●"/>
            </a:pPr>
            <a:r>
              <a:rPr lang="en-GB" sz="1400" dirty="0">
                <a:solidFill>
                  <a:srgbClr val="FFFF00"/>
                </a:solidFill>
              </a:rPr>
              <a:t>Kernel</a:t>
            </a:r>
            <a:r>
              <a:rPr lang="en-GB" sz="1400" dirty="0">
                <a:solidFill>
                  <a:srgbClr val="A64D79"/>
                </a:solidFill>
              </a:rPr>
              <a:t> </a:t>
            </a:r>
            <a:r>
              <a:rPr lang="en-GB" sz="1400" dirty="0">
                <a:solidFill>
                  <a:srgbClr val="FFFF00"/>
                </a:solidFill>
              </a:rPr>
              <a:t>size </a:t>
            </a:r>
            <a:r>
              <a:rPr lang="en-GB" sz="1400" dirty="0">
                <a:solidFill>
                  <a:srgbClr val="FFFFFF"/>
                </a:solidFill>
              </a:rPr>
              <a:t>produced best results on 16x16 among the kernels used : 8x8, 16x16, 32x32</a:t>
            </a:r>
            <a:endParaRPr sz="1400" dirty="0">
              <a:solidFill>
                <a:srgbClr val="FFFFFF"/>
              </a:solidFill>
            </a:endParaRPr>
          </a:p>
        </p:txBody>
      </p:sp>
      <p:sp>
        <p:nvSpPr>
          <p:cNvPr id="338" name="Google Shape;338;p25"/>
          <p:cNvSpPr/>
          <p:nvPr/>
        </p:nvSpPr>
        <p:spPr>
          <a:xfrm>
            <a:off x="4159400" y="3252617"/>
            <a:ext cx="1018200" cy="1071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4209650" y="3356167"/>
            <a:ext cx="917700" cy="917700"/>
          </a:xfrm>
          <a:prstGeom prst="ellipse">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4209650" y="3356167"/>
            <a:ext cx="917700" cy="917700"/>
          </a:xfrm>
          <a:prstGeom prst="pie">
            <a:avLst>
              <a:gd name="adj1" fmla="val 19410436"/>
              <a:gd name="adj2" fmla="val 16200000"/>
            </a:avLst>
          </a:prstGeom>
          <a:gradFill>
            <a:gsLst>
              <a:gs pos="0">
                <a:srgbClr val="A8B8DF"/>
              </a:gs>
              <a:gs pos="100000">
                <a:srgbClr val="516DB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4340450" y="3486967"/>
            <a:ext cx="656100" cy="656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txBox="1"/>
          <p:nvPr/>
        </p:nvSpPr>
        <p:spPr>
          <a:xfrm>
            <a:off x="4175076" y="4228237"/>
            <a:ext cx="1061400" cy="43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GB" sz="1050" b="1" dirty="0">
                <a:solidFill>
                  <a:schemeClr val="lt1"/>
                </a:solidFill>
                <a:latin typeface="Lato"/>
                <a:ea typeface="Lato"/>
                <a:cs typeface="Lato"/>
                <a:sym typeface="Lato"/>
              </a:rPr>
              <a:t>Accuracy</a:t>
            </a:r>
            <a:endParaRPr sz="1050" b="1" dirty="0">
              <a:solidFill>
                <a:schemeClr val="lt1"/>
              </a:solidFill>
              <a:latin typeface="Lato"/>
              <a:ea typeface="Lato"/>
              <a:cs typeface="Lato"/>
              <a:sym typeface="Lato"/>
            </a:endParaRPr>
          </a:p>
        </p:txBody>
      </p:sp>
      <p:sp>
        <p:nvSpPr>
          <p:cNvPr id="343" name="Google Shape;343;p25"/>
          <p:cNvSpPr txBox="1"/>
          <p:nvPr/>
        </p:nvSpPr>
        <p:spPr>
          <a:xfrm>
            <a:off x="4435704" y="3659437"/>
            <a:ext cx="462300" cy="270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050" b="1" dirty="0">
                <a:solidFill>
                  <a:schemeClr val="lt1"/>
                </a:solidFill>
                <a:latin typeface="Lato"/>
                <a:ea typeface="Lato"/>
                <a:cs typeface="Lato"/>
                <a:sym typeface="Lato"/>
              </a:rPr>
              <a:t>83%</a:t>
            </a:r>
            <a:endParaRPr sz="1050" b="1" dirty="0">
              <a:solidFill>
                <a:schemeClr val="lt1"/>
              </a:solidFill>
              <a:latin typeface="Lato"/>
              <a:ea typeface="Lato"/>
              <a:cs typeface="Lato"/>
              <a:sym typeface="Lato"/>
            </a:endParaRPr>
          </a:p>
          <a:p>
            <a:pPr marL="0" lvl="0" indent="0" algn="ctr" rtl="0">
              <a:spcBef>
                <a:spcPts val="1600"/>
              </a:spcBef>
              <a:spcAft>
                <a:spcPts val="0"/>
              </a:spcAft>
              <a:buNone/>
            </a:pPr>
            <a:endParaRPr sz="1600" b="1" dirty="0">
              <a:solidFill>
                <a:schemeClr val="lt1"/>
              </a:solidFill>
              <a:latin typeface="Lato"/>
              <a:ea typeface="Lato"/>
              <a:cs typeface="Lato"/>
              <a:sym typeface="Lato"/>
            </a:endParaRPr>
          </a:p>
        </p:txBody>
      </p:sp>
      <p:pic>
        <p:nvPicPr>
          <p:cNvPr id="345" name="Google Shape;345;p25"/>
          <p:cNvPicPr preferRelativeResize="0"/>
          <p:nvPr/>
        </p:nvPicPr>
        <p:blipFill>
          <a:blip r:embed="rId3">
            <a:alphaModFix/>
          </a:blip>
          <a:stretch>
            <a:fillRect/>
          </a:stretch>
        </p:blipFill>
        <p:spPr>
          <a:xfrm>
            <a:off x="5373212" y="2635273"/>
            <a:ext cx="2918033" cy="1024163"/>
          </a:xfrm>
          <a:prstGeom prst="rect">
            <a:avLst/>
          </a:prstGeom>
          <a:noFill/>
          <a:ln>
            <a:noFill/>
          </a:ln>
        </p:spPr>
      </p:pic>
      <p:pic>
        <p:nvPicPr>
          <p:cNvPr id="346" name="Google Shape;346;p25"/>
          <p:cNvPicPr preferRelativeResize="0"/>
          <p:nvPr/>
        </p:nvPicPr>
        <p:blipFill>
          <a:blip r:embed="rId4">
            <a:alphaModFix/>
          </a:blip>
          <a:stretch>
            <a:fillRect/>
          </a:stretch>
        </p:blipFill>
        <p:spPr>
          <a:xfrm>
            <a:off x="5367276" y="3717183"/>
            <a:ext cx="2923969" cy="12041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6"/>
          <p:cNvSpPr txBox="1">
            <a:spLocks noGrp="1"/>
          </p:cNvSpPr>
          <p:nvPr>
            <p:ph type="title"/>
          </p:nvPr>
        </p:nvSpPr>
        <p:spPr>
          <a:xfrm>
            <a:off x="352683" y="238178"/>
            <a:ext cx="3222724" cy="598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800" b="1" dirty="0"/>
              <a:t>Models used</a:t>
            </a:r>
            <a:endParaRPr sz="2800" b="1" dirty="0"/>
          </a:p>
        </p:txBody>
      </p:sp>
      <p:sp>
        <p:nvSpPr>
          <p:cNvPr id="358" name="Google Shape;358;p26"/>
          <p:cNvSpPr txBox="1">
            <a:spLocks noGrp="1"/>
          </p:cNvSpPr>
          <p:nvPr>
            <p:ph type="title" idx="4294967295"/>
          </p:nvPr>
        </p:nvSpPr>
        <p:spPr>
          <a:xfrm>
            <a:off x="5119688" y="377407"/>
            <a:ext cx="4024312" cy="1487488"/>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GB" sz="1300" dirty="0"/>
              <a:t>SVM (Linear and RBF Kernel)</a:t>
            </a:r>
            <a:endParaRPr sz="1300" dirty="0"/>
          </a:p>
          <a:p>
            <a:pPr marL="457200" lvl="0" indent="-311150" algn="l" rtl="0">
              <a:lnSpc>
                <a:spcPct val="115000"/>
              </a:lnSpc>
              <a:spcBef>
                <a:spcPts val="0"/>
              </a:spcBef>
              <a:spcAft>
                <a:spcPts val="0"/>
              </a:spcAft>
              <a:buSzPts val="1300"/>
              <a:buChar char="●"/>
            </a:pPr>
            <a:r>
              <a:rPr lang="en-GB" sz="1300" dirty="0"/>
              <a:t>Naive Bayes</a:t>
            </a:r>
            <a:endParaRPr sz="1300" dirty="0"/>
          </a:p>
          <a:p>
            <a:pPr marL="457200" lvl="0" indent="-311150" algn="l" rtl="0">
              <a:lnSpc>
                <a:spcPct val="115000"/>
              </a:lnSpc>
              <a:spcBef>
                <a:spcPts val="0"/>
              </a:spcBef>
              <a:spcAft>
                <a:spcPts val="0"/>
              </a:spcAft>
              <a:buClr>
                <a:schemeClr val="accent6"/>
              </a:buClr>
              <a:buSzPts val="1300"/>
              <a:buChar char="●"/>
            </a:pPr>
            <a:r>
              <a:rPr lang="en-GB" sz="1300" dirty="0">
                <a:solidFill>
                  <a:schemeClr val="accent6"/>
                </a:solidFill>
              </a:rPr>
              <a:t>KNN</a:t>
            </a:r>
            <a:endParaRPr sz="1300" dirty="0">
              <a:solidFill>
                <a:schemeClr val="accent6"/>
              </a:solidFill>
            </a:endParaRPr>
          </a:p>
          <a:p>
            <a:pPr marL="457200" lvl="0" indent="-311150" algn="l" rtl="0">
              <a:lnSpc>
                <a:spcPct val="115000"/>
              </a:lnSpc>
              <a:spcBef>
                <a:spcPts val="0"/>
              </a:spcBef>
              <a:spcAft>
                <a:spcPts val="0"/>
              </a:spcAft>
              <a:buSzPts val="1300"/>
              <a:buChar char="●"/>
            </a:pPr>
            <a:r>
              <a:rPr lang="en-GB" sz="1300" dirty="0"/>
              <a:t>SGD</a:t>
            </a:r>
            <a:endParaRPr sz="1300" dirty="0"/>
          </a:p>
          <a:p>
            <a:pPr marL="457200" lvl="0" indent="-311150" algn="l" rtl="0">
              <a:lnSpc>
                <a:spcPct val="115000"/>
              </a:lnSpc>
              <a:spcBef>
                <a:spcPts val="0"/>
              </a:spcBef>
              <a:spcAft>
                <a:spcPts val="0"/>
              </a:spcAft>
              <a:buSzPts val="1300"/>
              <a:buChar char="●"/>
            </a:pPr>
            <a:r>
              <a:rPr lang="en-GB" sz="1300" dirty="0"/>
              <a:t>Decision Tree</a:t>
            </a:r>
            <a:endParaRPr sz="1300" dirty="0"/>
          </a:p>
          <a:p>
            <a:pPr marL="457200" lvl="0" indent="-311150" algn="l" rtl="0">
              <a:lnSpc>
                <a:spcPct val="115000"/>
              </a:lnSpc>
              <a:spcBef>
                <a:spcPts val="0"/>
              </a:spcBef>
              <a:spcAft>
                <a:spcPts val="0"/>
              </a:spcAft>
              <a:buSzPts val="1300"/>
              <a:buChar char="●"/>
            </a:pPr>
            <a:r>
              <a:rPr lang="en-GB" sz="1300" dirty="0" err="1"/>
              <a:t>MultiLayer</a:t>
            </a:r>
            <a:r>
              <a:rPr lang="en-GB" sz="1300" dirty="0"/>
              <a:t> Perceptron</a:t>
            </a:r>
            <a:endParaRPr sz="1300" dirty="0"/>
          </a:p>
        </p:txBody>
      </p:sp>
      <p:sp>
        <p:nvSpPr>
          <p:cNvPr id="352" name="Google Shape;352;p26"/>
          <p:cNvSpPr/>
          <p:nvPr/>
        </p:nvSpPr>
        <p:spPr>
          <a:xfrm>
            <a:off x="7529650" y="2676675"/>
            <a:ext cx="1018200" cy="1018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579900" y="2726925"/>
            <a:ext cx="917700" cy="917700"/>
          </a:xfrm>
          <a:prstGeom prst="ellipse">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7579900" y="2726925"/>
            <a:ext cx="917700" cy="917700"/>
          </a:xfrm>
          <a:prstGeom prst="pie">
            <a:avLst>
              <a:gd name="adj1" fmla="val 18009638"/>
              <a:gd name="adj2" fmla="val 16200000"/>
            </a:avLst>
          </a:prstGeom>
          <a:gradFill>
            <a:gsLst>
              <a:gs pos="0">
                <a:srgbClr val="A8B8DF"/>
              </a:gs>
              <a:gs pos="100000">
                <a:srgbClr val="516DB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7710700" y="2857725"/>
            <a:ext cx="656100" cy="656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txBox="1"/>
          <p:nvPr/>
        </p:nvSpPr>
        <p:spPr>
          <a:xfrm>
            <a:off x="7509762" y="3767965"/>
            <a:ext cx="1061400" cy="43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GB" sz="800">
                <a:solidFill>
                  <a:schemeClr val="lt1"/>
                </a:solidFill>
                <a:latin typeface="Lato"/>
                <a:ea typeface="Lato"/>
                <a:cs typeface="Lato"/>
                <a:sym typeface="Lato"/>
              </a:rPr>
              <a:t>Test Accuracy</a:t>
            </a:r>
            <a:endParaRPr sz="800">
              <a:solidFill>
                <a:schemeClr val="lt1"/>
              </a:solidFill>
              <a:latin typeface="Lato"/>
              <a:ea typeface="Lato"/>
              <a:cs typeface="Lato"/>
              <a:sym typeface="Lato"/>
            </a:endParaRPr>
          </a:p>
        </p:txBody>
      </p:sp>
      <p:sp>
        <p:nvSpPr>
          <p:cNvPr id="357" name="Google Shape;357;p26"/>
          <p:cNvSpPr txBox="1"/>
          <p:nvPr/>
        </p:nvSpPr>
        <p:spPr>
          <a:xfrm>
            <a:off x="7805954" y="3030195"/>
            <a:ext cx="462300" cy="270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000" b="1">
                <a:solidFill>
                  <a:schemeClr val="lt1"/>
                </a:solidFill>
                <a:latin typeface="Lato"/>
                <a:ea typeface="Lato"/>
                <a:cs typeface="Lato"/>
                <a:sym typeface="Lato"/>
              </a:rPr>
              <a:t>89%</a:t>
            </a:r>
            <a:endParaRPr sz="1000" b="1">
              <a:solidFill>
                <a:schemeClr val="lt1"/>
              </a:solidFill>
              <a:latin typeface="Lato"/>
              <a:ea typeface="Lato"/>
              <a:cs typeface="Lato"/>
              <a:sym typeface="Lato"/>
            </a:endParaRPr>
          </a:p>
          <a:p>
            <a:pPr marL="0" lvl="0" indent="0" algn="ctr" rtl="0">
              <a:spcBef>
                <a:spcPts val="1600"/>
              </a:spcBef>
              <a:spcAft>
                <a:spcPts val="0"/>
              </a:spcAft>
              <a:buNone/>
            </a:pPr>
            <a:endParaRPr b="1">
              <a:solidFill>
                <a:schemeClr val="lt1"/>
              </a:solidFill>
              <a:latin typeface="Lato"/>
              <a:ea typeface="Lato"/>
              <a:cs typeface="Lato"/>
              <a:sym typeface="Lato"/>
            </a:endParaRPr>
          </a:p>
        </p:txBody>
      </p:sp>
      <p:pic>
        <p:nvPicPr>
          <p:cNvPr id="359" name="Google Shape;359;p26"/>
          <p:cNvPicPr preferRelativeResize="0"/>
          <p:nvPr/>
        </p:nvPicPr>
        <p:blipFill>
          <a:blip r:embed="rId3">
            <a:alphaModFix/>
          </a:blip>
          <a:stretch>
            <a:fillRect/>
          </a:stretch>
        </p:blipFill>
        <p:spPr>
          <a:xfrm>
            <a:off x="445625" y="1030174"/>
            <a:ext cx="2600325" cy="3762375"/>
          </a:xfrm>
          <a:prstGeom prst="rect">
            <a:avLst/>
          </a:prstGeom>
          <a:noFill/>
          <a:ln>
            <a:noFill/>
          </a:ln>
        </p:spPr>
      </p:pic>
      <p:pic>
        <p:nvPicPr>
          <p:cNvPr id="360" name="Google Shape;360;p26"/>
          <p:cNvPicPr preferRelativeResize="0"/>
          <p:nvPr/>
        </p:nvPicPr>
        <p:blipFill>
          <a:blip r:embed="rId4">
            <a:alphaModFix/>
          </a:blip>
          <a:stretch>
            <a:fillRect/>
          </a:stretch>
        </p:blipFill>
        <p:spPr>
          <a:xfrm>
            <a:off x="3448125" y="2077925"/>
            <a:ext cx="3105150" cy="271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title"/>
          </p:nvPr>
        </p:nvSpPr>
        <p:spPr>
          <a:xfrm>
            <a:off x="383100" y="290925"/>
            <a:ext cx="7173300" cy="5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t>Feature Reduction</a:t>
            </a:r>
            <a:endParaRPr sz="2800" b="1" dirty="0"/>
          </a:p>
        </p:txBody>
      </p:sp>
      <p:sp>
        <p:nvSpPr>
          <p:cNvPr id="366" name="Google Shape;366;p27"/>
          <p:cNvSpPr txBox="1">
            <a:spLocks noGrp="1"/>
          </p:cNvSpPr>
          <p:nvPr>
            <p:ph type="body" idx="1"/>
          </p:nvPr>
        </p:nvSpPr>
        <p:spPr>
          <a:xfrm>
            <a:off x="300907" y="788844"/>
            <a:ext cx="3904500" cy="1107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dirty="0">
                <a:solidFill>
                  <a:srgbClr val="FFFFFF"/>
                </a:solidFill>
              </a:rPr>
              <a:t>KNN used : </a:t>
            </a:r>
            <a:r>
              <a:rPr lang="en-GB" dirty="0">
                <a:solidFill>
                  <a:srgbClr val="FFFF00"/>
                </a:solidFill>
              </a:rPr>
              <a:t>Curse </a:t>
            </a:r>
            <a:r>
              <a:rPr lang="en-GB" dirty="0">
                <a:solidFill>
                  <a:srgbClr val="FFFFFF"/>
                </a:solidFill>
              </a:rPr>
              <a:t>of dimensionality</a:t>
            </a:r>
            <a:endParaRPr dirty="0">
              <a:solidFill>
                <a:srgbClr val="FFFFFF"/>
              </a:solidFill>
            </a:endParaRPr>
          </a:p>
          <a:p>
            <a:pPr marL="457200" lvl="0" indent="-311150" algn="l" rtl="0">
              <a:spcBef>
                <a:spcPts val="0"/>
              </a:spcBef>
              <a:spcAft>
                <a:spcPts val="0"/>
              </a:spcAft>
              <a:buClr>
                <a:srgbClr val="FFFFFF"/>
              </a:buClr>
              <a:buSzPts val="1300"/>
              <a:buChar char="●"/>
            </a:pPr>
            <a:r>
              <a:rPr lang="en-GB" dirty="0">
                <a:solidFill>
                  <a:srgbClr val="FFFF00"/>
                </a:solidFill>
              </a:rPr>
              <a:t>Information</a:t>
            </a:r>
            <a:r>
              <a:rPr lang="en-GB" dirty="0">
                <a:solidFill>
                  <a:srgbClr val="783F04"/>
                </a:solidFill>
              </a:rPr>
              <a:t> </a:t>
            </a:r>
            <a:r>
              <a:rPr lang="en-GB" dirty="0">
                <a:solidFill>
                  <a:srgbClr val="FFFF00"/>
                </a:solidFill>
              </a:rPr>
              <a:t>gain </a:t>
            </a:r>
            <a:r>
              <a:rPr lang="en-GB" dirty="0">
                <a:solidFill>
                  <a:srgbClr val="FFFFFF"/>
                </a:solidFill>
              </a:rPr>
              <a:t>computed for every feature</a:t>
            </a:r>
            <a:endParaRPr dirty="0">
              <a:solidFill>
                <a:srgbClr val="FFFFFF"/>
              </a:solidFill>
            </a:endParaRPr>
          </a:p>
          <a:p>
            <a:pPr marL="457200" lvl="0" indent="-311150" algn="l" rtl="0">
              <a:spcBef>
                <a:spcPts val="0"/>
              </a:spcBef>
              <a:spcAft>
                <a:spcPts val="0"/>
              </a:spcAft>
              <a:buClr>
                <a:srgbClr val="FFFFFF"/>
              </a:buClr>
              <a:buSzPts val="1300"/>
              <a:buChar char="●"/>
            </a:pPr>
            <a:r>
              <a:rPr lang="en-GB" dirty="0">
                <a:solidFill>
                  <a:srgbClr val="FFFF00"/>
                </a:solidFill>
              </a:rPr>
              <a:t>Threshold </a:t>
            </a:r>
            <a:r>
              <a:rPr lang="en-GB" dirty="0">
                <a:solidFill>
                  <a:srgbClr val="FFFFFF"/>
                </a:solidFill>
              </a:rPr>
              <a:t>varied, best results at 0.005</a:t>
            </a:r>
            <a:endParaRPr dirty="0">
              <a:solidFill>
                <a:srgbClr val="FFFFFF"/>
              </a:solidFill>
            </a:endParaRPr>
          </a:p>
          <a:p>
            <a:pPr marL="457200" lvl="0" indent="-311150" algn="l" rtl="0">
              <a:spcBef>
                <a:spcPts val="0"/>
              </a:spcBef>
              <a:spcAft>
                <a:spcPts val="0"/>
              </a:spcAft>
              <a:buClr>
                <a:srgbClr val="FFFFFF"/>
              </a:buClr>
              <a:buSzPts val="1300"/>
              <a:buChar char="●"/>
            </a:pPr>
            <a:r>
              <a:rPr lang="en-GB" dirty="0">
                <a:solidFill>
                  <a:srgbClr val="FFFFFF"/>
                </a:solidFill>
              </a:rPr>
              <a:t>1299 removed, 461 retained</a:t>
            </a:r>
            <a:endParaRPr dirty="0">
              <a:solidFill>
                <a:srgbClr val="FFFFFF"/>
              </a:solidFill>
            </a:endParaRPr>
          </a:p>
        </p:txBody>
      </p:sp>
      <p:pic>
        <p:nvPicPr>
          <p:cNvPr id="367" name="Google Shape;367;p27"/>
          <p:cNvPicPr preferRelativeResize="0"/>
          <p:nvPr/>
        </p:nvPicPr>
        <p:blipFill>
          <a:blip r:embed="rId3">
            <a:alphaModFix/>
          </a:blip>
          <a:stretch>
            <a:fillRect/>
          </a:stretch>
        </p:blipFill>
        <p:spPr>
          <a:xfrm>
            <a:off x="585740" y="2583631"/>
            <a:ext cx="3493099" cy="2203321"/>
          </a:xfrm>
          <a:prstGeom prst="rect">
            <a:avLst/>
          </a:prstGeom>
          <a:noFill/>
          <a:ln>
            <a:noFill/>
          </a:ln>
        </p:spPr>
      </p:pic>
      <p:pic>
        <p:nvPicPr>
          <p:cNvPr id="368" name="Google Shape;368;p27"/>
          <p:cNvPicPr preferRelativeResize="0"/>
          <p:nvPr/>
        </p:nvPicPr>
        <p:blipFill>
          <a:blip r:embed="rId4">
            <a:alphaModFix/>
          </a:blip>
          <a:stretch>
            <a:fillRect/>
          </a:stretch>
        </p:blipFill>
        <p:spPr>
          <a:xfrm>
            <a:off x="4492573" y="290925"/>
            <a:ext cx="3695929" cy="1340925"/>
          </a:xfrm>
          <a:prstGeom prst="rect">
            <a:avLst/>
          </a:prstGeom>
          <a:noFill/>
          <a:ln>
            <a:noFill/>
          </a:ln>
        </p:spPr>
      </p:pic>
      <p:pic>
        <p:nvPicPr>
          <p:cNvPr id="369" name="Google Shape;369;p27"/>
          <p:cNvPicPr preferRelativeResize="0"/>
          <p:nvPr/>
        </p:nvPicPr>
        <p:blipFill>
          <a:blip r:embed="rId5">
            <a:alphaModFix/>
          </a:blip>
          <a:stretch>
            <a:fillRect/>
          </a:stretch>
        </p:blipFill>
        <p:spPr>
          <a:xfrm>
            <a:off x="4492573" y="1715784"/>
            <a:ext cx="3695930" cy="30711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8"/>
          <p:cNvSpPr txBox="1">
            <a:spLocks noGrp="1"/>
          </p:cNvSpPr>
          <p:nvPr>
            <p:ph type="title"/>
          </p:nvPr>
        </p:nvSpPr>
        <p:spPr>
          <a:xfrm>
            <a:off x="673919" y="5562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smtClean="0"/>
              <a:t>Hyper-parameter </a:t>
            </a:r>
            <a:r>
              <a:rPr lang="en-GB" sz="2800" b="1" dirty="0"/>
              <a:t>Tuning</a:t>
            </a:r>
            <a:endParaRPr sz="2800" b="1" dirty="0"/>
          </a:p>
        </p:txBody>
      </p:sp>
      <p:sp>
        <p:nvSpPr>
          <p:cNvPr id="375" name="Google Shape;375;p28"/>
          <p:cNvSpPr txBox="1"/>
          <p:nvPr/>
        </p:nvSpPr>
        <p:spPr>
          <a:xfrm>
            <a:off x="812750" y="1907325"/>
            <a:ext cx="2466900" cy="44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dirty="0">
                <a:solidFill>
                  <a:srgbClr val="FFFF00"/>
                </a:solidFill>
                <a:latin typeface="Montserrat"/>
                <a:ea typeface="Montserrat"/>
                <a:cs typeface="Montserrat"/>
                <a:sym typeface="Montserrat"/>
              </a:rPr>
              <a:t>Information Gain </a:t>
            </a:r>
            <a:endParaRPr b="1" dirty="0">
              <a:solidFill>
                <a:srgbClr val="FFFF00"/>
              </a:solidFill>
            </a:endParaRPr>
          </a:p>
        </p:txBody>
      </p:sp>
      <p:sp>
        <p:nvSpPr>
          <p:cNvPr id="376" name="Google Shape;376;p28"/>
          <p:cNvSpPr txBox="1"/>
          <p:nvPr/>
        </p:nvSpPr>
        <p:spPr>
          <a:xfrm>
            <a:off x="812750" y="2350575"/>
            <a:ext cx="1991400" cy="69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GB" sz="1050" dirty="0">
                <a:solidFill>
                  <a:srgbClr val="D9D9D9"/>
                </a:solidFill>
                <a:latin typeface="Lato"/>
                <a:ea typeface="Lato"/>
                <a:cs typeface="Lato"/>
                <a:sym typeface="Lato"/>
              </a:rPr>
              <a:t>Threshold varied for best test accuracy - Problem of overfitting solved</a:t>
            </a:r>
            <a:endParaRPr sz="1050" dirty="0">
              <a:solidFill>
                <a:srgbClr val="D9D9D9"/>
              </a:solidFill>
              <a:latin typeface="Lato"/>
              <a:ea typeface="Lato"/>
              <a:cs typeface="Lato"/>
              <a:sym typeface="Lato"/>
            </a:endParaRPr>
          </a:p>
        </p:txBody>
      </p:sp>
      <p:sp>
        <p:nvSpPr>
          <p:cNvPr id="377" name="Google Shape;377;p28"/>
          <p:cNvSpPr txBox="1"/>
          <p:nvPr/>
        </p:nvSpPr>
        <p:spPr>
          <a:xfrm>
            <a:off x="812750" y="3320125"/>
            <a:ext cx="1854000" cy="44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dirty="0">
                <a:solidFill>
                  <a:srgbClr val="FFFF00"/>
                </a:solidFill>
                <a:latin typeface="Montserrat"/>
                <a:ea typeface="Montserrat"/>
                <a:cs typeface="Montserrat"/>
                <a:sym typeface="Montserrat"/>
              </a:rPr>
              <a:t>Value of K</a:t>
            </a:r>
            <a:endParaRPr b="1" dirty="0">
              <a:solidFill>
                <a:srgbClr val="FFFF00"/>
              </a:solidFill>
            </a:endParaRPr>
          </a:p>
        </p:txBody>
      </p:sp>
      <p:sp>
        <p:nvSpPr>
          <p:cNvPr id="378" name="Google Shape;378;p28"/>
          <p:cNvSpPr txBox="1"/>
          <p:nvPr/>
        </p:nvSpPr>
        <p:spPr>
          <a:xfrm>
            <a:off x="812750" y="3670876"/>
            <a:ext cx="1991400" cy="69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GB" sz="1050" dirty="0">
                <a:solidFill>
                  <a:srgbClr val="D9D9D9"/>
                </a:solidFill>
                <a:latin typeface="Lato"/>
                <a:ea typeface="Lato"/>
                <a:cs typeface="Lato"/>
                <a:sym typeface="Lato"/>
              </a:rPr>
              <a:t>Optimum value found to be equal to 3</a:t>
            </a:r>
            <a:endParaRPr sz="1050" dirty="0">
              <a:solidFill>
                <a:srgbClr val="D9D9D9"/>
              </a:solidFill>
              <a:latin typeface="Lato"/>
              <a:ea typeface="Lato"/>
              <a:cs typeface="Lato"/>
              <a:sym typeface="Lato"/>
            </a:endParaRPr>
          </a:p>
        </p:txBody>
      </p:sp>
      <p:sp>
        <p:nvSpPr>
          <p:cNvPr id="379" name="Google Shape;379;p28"/>
          <p:cNvSpPr txBox="1"/>
          <p:nvPr/>
        </p:nvSpPr>
        <p:spPr>
          <a:xfrm>
            <a:off x="6458285" y="1826237"/>
            <a:ext cx="2172000" cy="44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dirty="0">
                <a:solidFill>
                  <a:srgbClr val="FFFF00"/>
                </a:solidFill>
                <a:latin typeface="Montserrat"/>
                <a:ea typeface="Montserrat"/>
                <a:cs typeface="Montserrat"/>
                <a:sym typeface="Montserrat"/>
              </a:rPr>
              <a:t>Weights</a:t>
            </a:r>
            <a:r>
              <a:rPr lang="en-GB" sz="1600" b="1" dirty="0">
                <a:solidFill>
                  <a:srgbClr val="FFFFFF"/>
                </a:solidFill>
                <a:latin typeface="Montserrat"/>
                <a:ea typeface="Montserrat"/>
                <a:cs typeface="Montserrat"/>
                <a:sym typeface="Montserrat"/>
              </a:rPr>
              <a:t> </a:t>
            </a:r>
            <a:r>
              <a:rPr lang="en-GB" sz="1600" b="1" dirty="0">
                <a:solidFill>
                  <a:srgbClr val="FFFF00"/>
                </a:solidFill>
                <a:latin typeface="Montserrat"/>
                <a:ea typeface="Montserrat"/>
                <a:cs typeface="Montserrat"/>
                <a:sym typeface="Montserrat"/>
              </a:rPr>
              <a:t>assigned</a:t>
            </a:r>
            <a:endParaRPr b="1" dirty="0">
              <a:solidFill>
                <a:srgbClr val="FFFF00"/>
              </a:solidFill>
            </a:endParaRPr>
          </a:p>
        </p:txBody>
      </p:sp>
      <p:sp>
        <p:nvSpPr>
          <p:cNvPr id="380" name="Google Shape;380;p28"/>
          <p:cNvSpPr txBox="1"/>
          <p:nvPr/>
        </p:nvSpPr>
        <p:spPr>
          <a:xfrm>
            <a:off x="6479885" y="2444125"/>
            <a:ext cx="1991400" cy="69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GB" sz="1050" dirty="0">
                <a:solidFill>
                  <a:srgbClr val="D9D9D9"/>
                </a:solidFill>
                <a:latin typeface="Lato"/>
                <a:ea typeface="Lato"/>
                <a:cs typeface="Lato"/>
                <a:sym typeface="Lato"/>
              </a:rPr>
              <a:t>Inverse distance performed better than binary weights by 0.06%, can be compromised for easier hardware implementation</a:t>
            </a:r>
            <a:endParaRPr sz="1050" dirty="0">
              <a:solidFill>
                <a:srgbClr val="D9D9D9"/>
              </a:solidFill>
              <a:latin typeface="Lato"/>
              <a:ea typeface="Lato"/>
              <a:cs typeface="Lato"/>
              <a:sym typeface="Lato"/>
            </a:endParaRPr>
          </a:p>
        </p:txBody>
      </p:sp>
      <p:sp>
        <p:nvSpPr>
          <p:cNvPr id="381" name="Google Shape;381;p28"/>
          <p:cNvSpPr txBox="1"/>
          <p:nvPr/>
        </p:nvSpPr>
        <p:spPr>
          <a:xfrm>
            <a:off x="6548585" y="3320125"/>
            <a:ext cx="1922700" cy="44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dirty="0">
                <a:solidFill>
                  <a:srgbClr val="FFFF00"/>
                </a:solidFill>
                <a:latin typeface="Montserrat"/>
                <a:ea typeface="Montserrat"/>
                <a:cs typeface="Montserrat"/>
                <a:sym typeface="Montserrat"/>
              </a:rPr>
              <a:t>Distance metric</a:t>
            </a:r>
            <a:endParaRPr b="1" dirty="0">
              <a:solidFill>
                <a:srgbClr val="FFFF00"/>
              </a:solidFill>
            </a:endParaRPr>
          </a:p>
        </p:txBody>
      </p:sp>
      <p:sp>
        <p:nvSpPr>
          <p:cNvPr id="382" name="Google Shape;382;p28"/>
          <p:cNvSpPr txBox="1"/>
          <p:nvPr/>
        </p:nvSpPr>
        <p:spPr>
          <a:xfrm>
            <a:off x="6548585" y="3763375"/>
            <a:ext cx="1991400" cy="69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GB" sz="1050" dirty="0">
                <a:solidFill>
                  <a:srgbClr val="D9D9D9"/>
                </a:solidFill>
                <a:latin typeface="Lato"/>
                <a:ea typeface="Lato"/>
                <a:cs typeface="Lato"/>
                <a:sym typeface="Lato"/>
              </a:rPr>
              <a:t>Manhattan performed better than Euclidean distance. Easy hardware implementation too.</a:t>
            </a:r>
            <a:endParaRPr sz="1050" dirty="0">
              <a:solidFill>
                <a:srgbClr val="D9D9D9"/>
              </a:solidFill>
              <a:latin typeface="Lato"/>
              <a:ea typeface="Lato"/>
              <a:cs typeface="Lato"/>
              <a:sym typeface="Lato"/>
            </a:endParaRPr>
          </a:p>
        </p:txBody>
      </p:sp>
      <p:cxnSp>
        <p:nvCxnSpPr>
          <p:cNvPr id="383" name="Google Shape;383;p28"/>
          <p:cNvCxnSpPr/>
          <p:nvPr/>
        </p:nvCxnSpPr>
        <p:spPr>
          <a:xfrm flipH="1">
            <a:off x="780745" y="1641850"/>
            <a:ext cx="7596300" cy="10500"/>
          </a:xfrm>
          <a:prstGeom prst="straightConnector1">
            <a:avLst/>
          </a:prstGeom>
          <a:noFill/>
          <a:ln w="9525" cap="flat" cmpd="sng">
            <a:solidFill>
              <a:srgbClr val="B7B7B7"/>
            </a:solidFill>
            <a:prstDash val="solid"/>
            <a:round/>
            <a:headEnd type="none" w="med" len="med"/>
            <a:tailEnd type="none" w="med" len="med"/>
          </a:ln>
        </p:spPr>
      </p:cxnSp>
      <p:cxnSp>
        <p:nvCxnSpPr>
          <p:cNvPr id="384" name="Google Shape;384;p28"/>
          <p:cNvCxnSpPr/>
          <p:nvPr/>
        </p:nvCxnSpPr>
        <p:spPr>
          <a:xfrm flipH="1">
            <a:off x="780842" y="3044098"/>
            <a:ext cx="2275500" cy="10500"/>
          </a:xfrm>
          <a:prstGeom prst="straightConnector1">
            <a:avLst/>
          </a:prstGeom>
          <a:noFill/>
          <a:ln w="9525" cap="flat" cmpd="sng">
            <a:solidFill>
              <a:srgbClr val="FFFFFF"/>
            </a:solidFill>
            <a:prstDash val="dot"/>
            <a:round/>
            <a:headEnd type="none" w="med" len="med"/>
            <a:tailEnd type="none" w="med" len="med"/>
          </a:ln>
        </p:spPr>
      </p:cxnSp>
      <p:cxnSp>
        <p:nvCxnSpPr>
          <p:cNvPr id="385" name="Google Shape;385;p28"/>
          <p:cNvCxnSpPr/>
          <p:nvPr/>
        </p:nvCxnSpPr>
        <p:spPr>
          <a:xfrm flipH="1">
            <a:off x="6050892" y="3228723"/>
            <a:ext cx="2275500" cy="10500"/>
          </a:xfrm>
          <a:prstGeom prst="straightConnector1">
            <a:avLst/>
          </a:prstGeom>
          <a:noFill/>
          <a:ln w="9525" cap="flat" cmpd="sng">
            <a:solidFill>
              <a:srgbClr val="FFFFFF"/>
            </a:solidFill>
            <a:prstDash val="dot"/>
            <a:round/>
            <a:headEnd type="none" w="med" len="med"/>
            <a:tailEnd type="none" w="med" len="med"/>
          </a:ln>
        </p:spPr>
      </p:cxnSp>
      <p:cxnSp>
        <p:nvCxnSpPr>
          <p:cNvPr id="386" name="Google Shape;386;p28"/>
          <p:cNvCxnSpPr/>
          <p:nvPr/>
        </p:nvCxnSpPr>
        <p:spPr>
          <a:xfrm flipH="1">
            <a:off x="780745" y="4455175"/>
            <a:ext cx="7596300" cy="10500"/>
          </a:xfrm>
          <a:prstGeom prst="straightConnector1">
            <a:avLst/>
          </a:prstGeom>
          <a:noFill/>
          <a:ln w="9525" cap="flat" cmpd="sng">
            <a:solidFill>
              <a:srgbClr val="B7B7B7"/>
            </a:solidFill>
            <a:prstDash val="solid"/>
            <a:round/>
            <a:headEnd type="none" w="med" len="med"/>
            <a:tailEnd type="none" w="med" len="med"/>
          </a:ln>
        </p:spPr>
      </p:cxnSp>
      <p:sp>
        <p:nvSpPr>
          <p:cNvPr id="387" name="Google Shape;387;p28"/>
          <p:cNvSpPr/>
          <p:nvPr/>
        </p:nvSpPr>
        <p:spPr>
          <a:xfrm>
            <a:off x="3171573" y="1660783"/>
            <a:ext cx="2787300" cy="2787300"/>
          </a:xfrm>
          <a:prstGeom prst="pie">
            <a:avLst>
              <a:gd name="adj1" fmla="val 10795717"/>
              <a:gd name="adj2" fmla="val 16201261"/>
            </a:avLst>
          </a:prstGeom>
          <a:solidFill>
            <a:srgbClr val="9BC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rot="5400000">
            <a:off x="3171560" y="1660783"/>
            <a:ext cx="2787300" cy="2787300"/>
          </a:xfrm>
          <a:prstGeom prst="pie">
            <a:avLst>
              <a:gd name="adj1" fmla="val 10795717"/>
              <a:gd name="adj2" fmla="val 16201261"/>
            </a:avLst>
          </a:prstGeom>
          <a:solidFill>
            <a:srgbClr val="0D4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rot="10800000">
            <a:off x="3171560" y="1660768"/>
            <a:ext cx="2787300" cy="2787300"/>
          </a:xfrm>
          <a:prstGeom prst="pie">
            <a:avLst>
              <a:gd name="adj1" fmla="val 10795717"/>
              <a:gd name="adj2" fmla="val 16201261"/>
            </a:avLst>
          </a:prstGeom>
          <a:solidFill>
            <a:srgbClr val="197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rot="-5400000">
            <a:off x="3171573" y="1660768"/>
            <a:ext cx="2787300" cy="2787300"/>
          </a:xfrm>
          <a:prstGeom prst="pie">
            <a:avLst>
              <a:gd name="adj1" fmla="val 10795717"/>
              <a:gd name="adj2" fmla="val 16201261"/>
            </a:avLst>
          </a:prstGeom>
          <a:solidFill>
            <a:srgbClr val="219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28"/>
          <p:cNvGrpSpPr/>
          <p:nvPr/>
        </p:nvGrpSpPr>
        <p:grpSpPr>
          <a:xfrm>
            <a:off x="3078687" y="2700858"/>
            <a:ext cx="737729" cy="737729"/>
            <a:chOff x="2920647" y="2157958"/>
            <a:chExt cx="827700" cy="827700"/>
          </a:xfrm>
        </p:grpSpPr>
        <p:sp>
          <p:nvSpPr>
            <p:cNvPr id="392" name="Google Shape;392;p28"/>
            <p:cNvSpPr/>
            <p:nvPr/>
          </p:nvSpPr>
          <p:spPr>
            <a:xfrm rot="2368348">
              <a:off x="3040494" y="2277805"/>
              <a:ext cx="588007" cy="588007"/>
            </a:xfrm>
            <a:prstGeom prst="pie">
              <a:avLst>
                <a:gd name="adj1" fmla="val 18953478"/>
                <a:gd name="adj2" fmla="val 8381030"/>
              </a:avLst>
            </a:prstGeom>
            <a:solidFill>
              <a:srgbClr val="9BC5E9"/>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rot="248723">
              <a:off x="3023158" y="2234335"/>
              <a:ext cx="655715" cy="655993"/>
            </a:xfrm>
            <a:prstGeom prst="chord">
              <a:avLst>
                <a:gd name="adj1" fmla="val 2500565"/>
                <a:gd name="adj2" fmla="val 1811979"/>
              </a:avLst>
            </a:prstGeom>
            <a:solidFill>
              <a:srgbClr val="9BC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28"/>
          <p:cNvSpPr txBox="1"/>
          <p:nvPr/>
        </p:nvSpPr>
        <p:spPr>
          <a:xfrm>
            <a:off x="3199194" y="2882857"/>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rgbClr val="FFFFFF"/>
                </a:solidFill>
                <a:latin typeface="Roboto"/>
                <a:ea typeface="Roboto"/>
                <a:cs typeface="Roboto"/>
                <a:sym typeface="Roboto"/>
              </a:rPr>
              <a:t>01</a:t>
            </a:r>
            <a:endParaRPr sz="1600" b="1">
              <a:solidFill>
                <a:srgbClr val="FFFFFF"/>
              </a:solidFill>
              <a:latin typeface="Roboto"/>
              <a:ea typeface="Roboto"/>
              <a:cs typeface="Roboto"/>
              <a:sym typeface="Roboto"/>
            </a:endParaRPr>
          </a:p>
        </p:txBody>
      </p:sp>
      <p:grpSp>
        <p:nvGrpSpPr>
          <p:cNvPr id="395" name="Google Shape;395;p28"/>
          <p:cNvGrpSpPr/>
          <p:nvPr/>
        </p:nvGrpSpPr>
        <p:grpSpPr>
          <a:xfrm rot="-5400000">
            <a:off x="4225338" y="3802929"/>
            <a:ext cx="737729" cy="737729"/>
            <a:chOff x="2920647" y="2157958"/>
            <a:chExt cx="827700" cy="827700"/>
          </a:xfrm>
        </p:grpSpPr>
        <p:sp>
          <p:nvSpPr>
            <p:cNvPr id="396" name="Google Shape;396;p28"/>
            <p:cNvSpPr/>
            <p:nvPr/>
          </p:nvSpPr>
          <p:spPr>
            <a:xfrm rot="2368348">
              <a:off x="3040494" y="2277805"/>
              <a:ext cx="588007" cy="588007"/>
            </a:xfrm>
            <a:prstGeom prst="pie">
              <a:avLst>
                <a:gd name="adj1" fmla="val 18953478"/>
                <a:gd name="adj2" fmla="val 8381030"/>
              </a:avLst>
            </a:prstGeom>
            <a:solidFill>
              <a:srgbClr val="2196F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rot="248723">
              <a:off x="3023158" y="2234335"/>
              <a:ext cx="655715" cy="655993"/>
            </a:xfrm>
            <a:prstGeom prst="chord">
              <a:avLst>
                <a:gd name="adj1" fmla="val 2500565"/>
                <a:gd name="adj2" fmla="val 1811979"/>
              </a:avLst>
            </a:prstGeom>
            <a:solidFill>
              <a:srgbClr val="219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28"/>
          <p:cNvSpPr txBox="1"/>
          <p:nvPr/>
        </p:nvSpPr>
        <p:spPr>
          <a:xfrm>
            <a:off x="4320431" y="3970948"/>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rgbClr val="FFFFFF"/>
                </a:solidFill>
                <a:latin typeface="Roboto"/>
                <a:ea typeface="Roboto"/>
                <a:cs typeface="Roboto"/>
                <a:sym typeface="Roboto"/>
              </a:rPr>
              <a:t>02</a:t>
            </a:r>
            <a:endParaRPr sz="1600" b="1">
              <a:solidFill>
                <a:srgbClr val="FFFFFF"/>
              </a:solidFill>
              <a:latin typeface="Roboto"/>
              <a:ea typeface="Roboto"/>
              <a:cs typeface="Roboto"/>
              <a:sym typeface="Roboto"/>
            </a:endParaRPr>
          </a:p>
        </p:txBody>
      </p:sp>
      <p:grpSp>
        <p:nvGrpSpPr>
          <p:cNvPr id="399" name="Google Shape;399;p28"/>
          <p:cNvGrpSpPr/>
          <p:nvPr/>
        </p:nvGrpSpPr>
        <p:grpSpPr>
          <a:xfrm>
            <a:off x="5313093" y="2700655"/>
            <a:ext cx="737804" cy="737804"/>
            <a:chOff x="5428888" y="2158023"/>
            <a:chExt cx="828900" cy="828900"/>
          </a:xfrm>
        </p:grpSpPr>
        <p:sp>
          <p:nvSpPr>
            <p:cNvPr id="400" name="Google Shape;400;p28"/>
            <p:cNvSpPr/>
            <p:nvPr/>
          </p:nvSpPr>
          <p:spPr>
            <a:xfrm rot="-8431175">
              <a:off x="5548912" y="2278047"/>
              <a:ext cx="588851" cy="588851"/>
            </a:xfrm>
            <a:prstGeom prst="pie">
              <a:avLst>
                <a:gd name="adj1" fmla="val 19686997"/>
                <a:gd name="adj2" fmla="val 7771013"/>
              </a:avLst>
            </a:prstGeom>
            <a:solidFill>
              <a:srgbClr val="1976D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rot="-10551618">
              <a:off x="5498383" y="2253584"/>
              <a:ext cx="656613" cy="656891"/>
            </a:xfrm>
            <a:prstGeom prst="chord">
              <a:avLst>
                <a:gd name="adj1" fmla="val 2500565"/>
                <a:gd name="adj2" fmla="val 1811979"/>
              </a:avLst>
            </a:prstGeom>
            <a:solidFill>
              <a:srgbClr val="197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28"/>
          <p:cNvSpPr txBox="1"/>
          <p:nvPr/>
        </p:nvSpPr>
        <p:spPr>
          <a:xfrm>
            <a:off x="5404083" y="2882857"/>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dirty="0">
                <a:solidFill>
                  <a:srgbClr val="FFFFFF"/>
                </a:solidFill>
                <a:latin typeface="Roboto"/>
                <a:ea typeface="Roboto"/>
                <a:cs typeface="Roboto"/>
                <a:sym typeface="Roboto"/>
              </a:rPr>
              <a:t>03</a:t>
            </a:r>
            <a:endParaRPr sz="1600" b="1" dirty="0">
              <a:solidFill>
                <a:srgbClr val="FFFFFF"/>
              </a:solidFill>
              <a:latin typeface="Roboto"/>
              <a:ea typeface="Roboto"/>
              <a:cs typeface="Roboto"/>
              <a:sym typeface="Roboto"/>
            </a:endParaRPr>
          </a:p>
        </p:txBody>
      </p:sp>
      <p:grpSp>
        <p:nvGrpSpPr>
          <p:cNvPr id="403" name="Google Shape;403;p28"/>
          <p:cNvGrpSpPr/>
          <p:nvPr/>
        </p:nvGrpSpPr>
        <p:grpSpPr>
          <a:xfrm rot="5400000">
            <a:off x="4193370" y="1569752"/>
            <a:ext cx="737729" cy="737729"/>
            <a:chOff x="2920647" y="2157958"/>
            <a:chExt cx="827700" cy="827700"/>
          </a:xfrm>
        </p:grpSpPr>
        <p:sp>
          <p:nvSpPr>
            <p:cNvPr id="404" name="Google Shape;404;p28"/>
            <p:cNvSpPr/>
            <p:nvPr/>
          </p:nvSpPr>
          <p:spPr>
            <a:xfrm rot="2368348">
              <a:off x="3040494" y="2277805"/>
              <a:ext cx="588007" cy="588007"/>
            </a:xfrm>
            <a:prstGeom prst="pie">
              <a:avLst>
                <a:gd name="adj1" fmla="val 18953478"/>
                <a:gd name="adj2" fmla="val 8381030"/>
              </a:avLst>
            </a:prstGeom>
            <a:solidFill>
              <a:srgbClr val="0D47A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rot="248723">
              <a:off x="3023158" y="2234335"/>
              <a:ext cx="655715" cy="655993"/>
            </a:xfrm>
            <a:prstGeom prst="chord">
              <a:avLst>
                <a:gd name="adj1" fmla="val 2500565"/>
                <a:gd name="adj2" fmla="val 1811979"/>
              </a:avLst>
            </a:prstGeom>
            <a:solidFill>
              <a:srgbClr val="0D4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28"/>
          <p:cNvSpPr txBox="1"/>
          <p:nvPr/>
        </p:nvSpPr>
        <p:spPr>
          <a:xfrm>
            <a:off x="4320431" y="1765093"/>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rgbClr val="FFFFFF"/>
                </a:solidFill>
                <a:latin typeface="Roboto"/>
                <a:ea typeface="Roboto"/>
                <a:cs typeface="Roboto"/>
                <a:sym typeface="Roboto"/>
              </a:rPr>
              <a:t>04</a:t>
            </a:r>
            <a:endParaRPr sz="1600" b="1">
              <a:solidFill>
                <a:srgbClr val="FFFFFF"/>
              </a:solidFill>
              <a:latin typeface="Roboto"/>
              <a:ea typeface="Roboto"/>
              <a:cs typeface="Roboto"/>
              <a:sym typeface="Roboto"/>
            </a:endParaRPr>
          </a:p>
        </p:txBody>
      </p:sp>
      <p:sp>
        <p:nvSpPr>
          <p:cNvPr id="407" name="Google Shape;407;p28"/>
          <p:cNvSpPr/>
          <p:nvPr/>
        </p:nvSpPr>
        <p:spPr>
          <a:xfrm>
            <a:off x="3753714" y="2242913"/>
            <a:ext cx="1623000" cy="1623000"/>
          </a:xfrm>
          <a:prstGeom prst="ellipse">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154</TotalTime>
  <Words>887</Words>
  <Application>Microsoft Office PowerPoint</Application>
  <PresentationFormat>On-screen Show (16:9)</PresentationFormat>
  <Paragraphs>97</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Impact</vt:lpstr>
      <vt:lpstr>Montserrat</vt:lpstr>
      <vt:lpstr>Century Gothic</vt:lpstr>
      <vt:lpstr>Andalus</vt:lpstr>
      <vt:lpstr>Average</vt:lpstr>
      <vt:lpstr>Roboto</vt:lpstr>
      <vt:lpstr>Lato</vt:lpstr>
      <vt:lpstr>Bernard MT Condensed</vt:lpstr>
      <vt:lpstr>Arial</vt:lpstr>
      <vt:lpstr>Vapor Trail</vt:lpstr>
      <vt:lpstr>BORDER SURVEILLANCE </vt:lpstr>
      <vt:lpstr>Table of Contents</vt:lpstr>
      <vt:lpstr>Project Objective, Dataset and Pre-processing</vt:lpstr>
      <vt:lpstr>Motion Tracking and Frame Extraction</vt:lpstr>
      <vt:lpstr>Negative Sample</vt:lpstr>
      <vt:lpstr>Feature extraction using HOG Descriptor</vt:lpstr>
      <vt:lpstr>SVM (Linear and RBF Kernel) Naive Bayes KNN SGD Decision Tree MultiLayer Perceptron</vt:lpstr>
      <vt:lpstr>Feature Reduction</vt:lpstr>
      <vt:lpstr>Hyper-parameter Tuning</vt:lpstr>
      <vt:lpstr>Hyper-parameter Tuning</vt:lpstr>
      <vt:lpstr>Use of Ensemble : Bagging, Random Forest, Grad-Boost</vt:lpstr>
      <vt:lpstr>Robust motion tracking algorithm based on a probabilistic model. HOG outperformed DeepNets, very specific conditions, DeepNets overfit on unwanted features. KNN performed the best, easier to implement on hardware, highly finetuned. Feature reduction prevented overfitting, feature reduction cannot be applied on CNN, dropout produced poor results. No need to store weights, no multiplications, does not depend on dataset, can be trained freshly Ensemble can improve performance</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BORDER SURVEILLANCE </dc:title>
  <cp:lastModifiedBy>Sourav Agarwal</cp:lastModifiedBy>
  <cp:revision>6</cp:revision>
  <dcterms:modified xsi:type="dcterms:W3CDTF">2019-01-18T16:44:12Z</dcterms:modified>
</cp:coreProperties>
</file>