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2" r:id="rId6"/>
    <p:sldId id="263" r:id="rId7"/>
    <p:sldId id="264" r:id="rId8"/>
    <p:sldId id="260" r:id="rId9"/>
    <p:sldId id="261"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BAC0E-56B2-44C8-94C5-5021E2DE54A3}"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408015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86870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85113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419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2531930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7BAC0E-56B2-44C8-94C5-5021E2DE54A3}"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2529157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7BAC0E-56B2-44C8-94C5-5021E2DE54A3}"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52420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BAC0E-56B2-44C8-94C5-5021E2DE54A3}"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38817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BAC0E-56B2-44C8-94C5-5021E2DE54A3}"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425554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BAC0E-56B2-44C8-94C5-5021E2DE54A3}"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133354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BAC0E-56B2-44C8-94C5-5021E2DE54A3}"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52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23738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BAC0E-56B2-44C8-94C5-5021E2DE54A3}"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124745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BAC0E-56B2-44C8-94C5-5021E2DE54A3}"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392348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BAC0E-56B2-44C8-94C5-5021E2DE54A3}"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15815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97739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BAC0E-56B2-44C8-94C5-5021E2DE54A3}"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4BD03-D8ED-452A-9AEF-15263F69B797}" type="slidenum">
              <a:rPr lang="en-IN" smtClean="0"/>
              <a:t>‹#›</a:t>
            </a:fld>
            <a:endParaRPr lang="en-IN"/>
          </a:p>
        </p:txBody>
      </p:sp>
    </p:spTree>
    <p:extLst>
      <p:ext uri="{BB962C8B-B14F-4D97-AF65-F5344CB8AC3E}">
        <p14:creationId xmlns:p14="http://schemas.microsoft.com/office/powerpoint/2010/main" val="238140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7BAC0E-56B2-44C8-94C5-5021E2DE54A3}" type="datetimeFigureOut">
              <a:rPr lang="en-IN" smtClean="0"/>
              <a:t>09-06-2022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54BD03-D8ED-452A-9AEF-15263F69B797}" type="slidenum">
              <a:rPr lang="en-IN" smtClean="0"/>
              <a:t>‹#›</a:t>
            </a:fld>
            <a:endParaRPr lang="en-IN"/>
          </a:p>
        </p:txBody>
      </p:sp>
    </p:spTree>
    <p:extLst>
      <p:ext uri="{BB962C8B-B14F-4D97-AF65-F5344CB8AC3E}">
        <p14:creationId xmlns:p14="http://schemas.microsoft.com/office/powerpoint/2010/main" val="1475796733"/>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AF4F-670E-42A7-8CD9-DC4BB0AE62CD}"/>
              </a:ext>
            </a:extLst>
          </p:cNvPr>
          <p:cNvSpPr>
            <a:spLocks noGrp="1"/>
          </p:cNvSpPr>
          <p:nvPr>
            <p:ph type="ctrTitle"/>
          </p:nvPr>
        </p:nvSpPr>
        <p:spPr>
          <a:xfrm>
            <a:off x="1023486" y="423512"/>
            <a:ext cx="9144000" cy="3134577"/>
          </a:xfrm>
        </p:spPr>
        <p:txBody>
          <a:bodyPr>
            <a:noAutofit/>
          </a:bodyPr>
          <a:lstStyle/>
          <a:p>
            <a:r>
              <a:rPr lang="en-US" sz="4800" b="1" dirty="0">
                <a:latin typeface="Times New Roman" panose="02020603050405020304" pitchFamily="18" charset="0"/>
                <a:cs typeface="Times New Roman" panose="02020603050405020304" pitchFamily="18" charset="0"/>
              </a:rPr>
              <a:t>Six Months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INDUSTRIAL TRAINING</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at</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EXCELLENCE TECHNOLOGY</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01E29E-D8B8-4381-A702-00713E3706FC}"/>
              </a:ext>
            </a:extLst>
          </p:cNvPr>
          <p:cNvSpPr>
            <a:spLocks noGrp="1"/>
          </p:cNvSpPr>
          <p:nvPr>
            <p:ph type="subTitle" idx="1"/>
          </p:nvPr>
        </p:nvSpPr>
        <p:spPr>
          <a:xfrm>
            <a:off x="2274771" y="4699318"/>
            <a:ext cx="9144000" cy="1655762"/>
          </a:xfrm>
        </p:spPr>
        <p:txBody>
          <a:bodyPr>
            <a:normAutofit/>
          </a:bodyPr>
          <a:lstStyle/>
          <a:p>
            <a:pPr algn="r"/>
            <a:r>
              <a:rPr lang="en-US" dirty="0">
                <a:latin typeface="Times New Roman" pitchFamily="18" charset="0"/>
                <a:cs typeface="Times New Roman" pitchFamily="18" charset="0"/>
              </a:rPr>
              <a:t>Submitted by:</a:t>
            </a:r>
          </a:p>
          <a:p>
            <a:pPr algn="r"/>
            <a:r>
              <a:rPr lang="en-US" dirty="0">
                <a:latin typeface="Times New Roman" pitchFamily="18" charset="0"/>
                <a:cs typeface="Times New Roman" pitchFamily="18" charset="0"/>
              </a:rPr>
              <a:t>Sahil(1809424)</a:t>
            </a:r>
          </a:p>
          <a:p>
            <a:pPr algn="r"/>
            <a:r>
              <a:rPr lang="en-US" dirty="0">
                <a:latin typeface="Times New Roman" pitchFamily="18" charset="0"/>
                <a:cs typeface="Times New Roman" pitchFamily="18" charset="0"/>
              </a:rPr>
              <a:t>Nikhil Dhiman(1908578)</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32494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377" y="397163"/>
            <a:ext cx="10353761" cy="1326321"/>
          </a:xfrm>
        </p:spPr>
        <p:txBody>
          <a:bodyPr>
            <a:normAutofit fontScale="90000"/>
          </a:bodyPr>
          <a:lstStyle/>
          <a:p>
            <a:r>
              <a:rPr lang="en-IN" dirty="0">
                <a:latin typeface="Times New Roman" pitchFamily="18" charset="0"/>
                <a:cs typeface="Times New Roman" pitchFamily="18" charset="0"/>
              </a:rPr>
              <a:t>About project </a:t>
            </a: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dirty="0">
                <a:solidFill>
                  <a:srgbClr val="FFC000"/>
                </a:solidFill>
                <a:latin typeface="Times New Roman" pitchFamily="18" charset="0"/>
                <a:cs typeface="Times New Roman" pitchFamily="18" charset="0"/>
              </a:rPr>
              <a:t>“student study portal”</a:t>
            </a:r>
            <a:br>
              <a:rPr lang="en-IN" dirty="0"/>
            </a:br>
            <a:endParaRPr lang="en-IN" dirty="0"/>
          </a:p>
        </p:txBody>
      </p:sp>
      <p:sp>
        <p:nvSpPr>
          <p:cNvPr id="3" name="Content Placeholder 2"/>
          <p:cNvSpPr>
            <a:spLocks noGrp="1"/>
          </p:cNvSpPr>
          <p:nvPr>
            <p:ph idx="1"/>
          </p:nvPr>
        </p:nvSpPr>
        <p:spPr>
          <a:xfrm>
            <a:off x="821430" y="1763555"/>
            <a:ext cx="10973405" cy="4443281"/>
          </a:xfrm>
        </p:spPr>
        <p:txBody>
          <a:bodyPr>
            <a:noAutofit/>
          </a:bodyPr>
          <a:lstStyle/>
          <a:p>
            <a:r>
              <a:rPr lang="en-US" sz="1600" dirty="0">
                <a:effectLst/>
                <a:latin typeface="Times New Roman" pitchFamily="18" charset="0"/>
                <a:cs typeface="Times New Roman" pitchFamily="18" charset="0"/>
              </a:rPr>
              <a:t>Student study portal is a portal with following features in its dashboard to make students life easy and more  manageable. </a:t>
            </a:r>
          </a:p>
          <a:p>
            <a:r>
              <a:rPr lang="en-US" sz="1600" dirty="0">
                <a:effectLst/>
                <a:latin typeface="Times New Roman" pitchFamily="18" charset="0"/>
                <a:cs typeface="Times New Roman" pitchFamily="18" charset="0"/>
              </a:rPr>
              <a:t>1.In this project users can create text notes and refer them later, they are stored permanently   until deleted.  </a:t>
            </a:r>
          </a:p>
          <a:p>
            <a:r>
              <a:rPr lang="en-US" sz="1600" dirty="0">
                <a:effectLst/>
                <a:latin typeface="Times New Roman" pitchFamily="18" charset="0"/>
                <a:cs typeface="Times New Roman" pitchFamily="18" charset="0"/>
              </a:rPr>
              <a:t>2.users can add Homework's and assign them deadlines, they will be displayed prioritized by deadlines.  </a:t>
            </a:r>
          </a:p>
          <a:p>
            <a:r>
              <a:rPr lang="en-US" sz="1600" dirty="0">
                <a:effectLst/>
                <a:latin typeface="Times New Roman" pitchFamily="18" charset="0"/>
                <a:cs typeface="Times New Roman" pitchFamily="18" charset="0"/>
              </a:rPr>
              <a:t>3.users can perform YouTube search and select desired videos to play it on YouTube. </a:t>
            </a:r>
          </a:p>
          <a:p>
            <a:r>
              <a:rPr lang="en-US" sz="1600" dirty="0">
                <a:effectLst/>
                <a:latin typeface="Times New Roman" pitchFamily="18" charset="0"/>
                <a:cs typeface="Times New Roman" pitchFamily="18" charset="0"/>
              </a:rPr>
              <a:t>4.users can add to do list for their day and remove them as the work is finished. </a:t>
            </a:r>
          </a:p>
          <a:p>
            <a:r>
              <a:rPr lang="en-US" sz="1600" dirty="0">
                <a:effectLst/>
                <a:latin typeface="Times New Roman" pitchFamily="18" charset="0"/>
                <a:cs typeface="Times New Roman" pitchFamily="18" charset="0"/>
              </a:rPr>
              <a:t>5.users can browse books from a list of neatly organized book menu. </a:t>
            </a:r>
          </a:p>
          <a:p>
            <a:r>
              <a:rPr lang="en-US" sz="1600" dirty="0">
                <a:effectLst/>
                <a:latin typeface="Times New Roman" pitchFamily="18" charset="0"/>
                <a:cs typeface="Times New Roman" pitchFamily="18" charset="0"/>
              </a:rPr>
              <a:t>6.users can enter a word and the meaning will be displayed along with its phonetic description insanutiously. </a:t>
            </a:r>
          </a:p>
          <a:p>
            <a:r>
              <a:rPr lang="en-US" sz="1600" dirty="0">
                <a:effectLst/>
                <a:latin typeface="Times New Roman" pitchFamily="18" charset="0"/>
                <a:cs typeface="Times New Roman" pitchFamily="18" charset="0"/>
              </a:rPr>
              <a:t>7.users can search Wikipedia to get fast results. </a:t>
            </a:r>
          </a:p>
          <a:p>
            <a:r>
              <a:rPr lang="en-US" sz="1600" dirty="0">
                <a:effectLst/>
                <a:latin typeface="Times New Roman" pitchFamily="18" charset="0"/>
                <a:cs typeface="Times New Roman" pitchFamily="18" charset="0"/>
              </a:rPr>
              <a:t>8.a virtual wallet is implemented to help the users to manage their expenses and keep track of it. </a:t>
            </a:r>
          </a:p>
          <a:p>
            <a:r>
              <a:rPr lang="en-US" sz="1600" dirty="0">
                <a:effectLst/>
                <a:latin typeface="Times New Roman" pitchFamily="18" charset="0"/>
                <a:cs typeface="Times New Roman" pitchFamily="18" charset="0"/>
              </a:rPr>
              <a:t>9.this will display all the pending to do’s and Homework to the users</a:t>
            </a:r>
          </a:p>
          <a:p>
            <a:pPr marL="0" indent="0">
              <a:buNone/>
            </a:pPr>
            <a:br>
              <a:rPr lang="en-US" sz="1600" dirty="0"/>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9881643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95565"/>
            <a:ext cx="10132895" cy="1440872"/>
          </a:xfrm>
        </p:spPr>
        <p:txBody>
          <a:bodyPr/>
          <a:lstStyle/>
          <a:p>
            <a:r>
              <a:rPr lang="en-IN" dirty="0">
                <a:latin typeface="Times New Roman" pitchFamily="18" charset="0"/>
                <a:cs typeface="Times New Roman" pitchFamily="18" charset="0"/>
              </a:rPr>
              <a:t>BASIC REQUIREMENTS OF THE PROJECT</a:t>
            </a:r>
          </a:p>
        </p:txBody>
      </p:sp>
      <p:sp>
        <p:nvSpPr>
          <p:cNvPr id="3" name="Content Placeholder 2"/>
          <p:cNvSpPr>
            <a:spLocks noGrp="1"/>
          </p:cNvSpPr>
          <p:nvPr>
            <p:ph idx="1"/>
          </p:nvPr>
        </p:nvSpPr>
        <p:spPr>
          <a:xfrm>
            <a:off x="581891" y="1708727"/>
            <a:ext cx="11083636" cy="4821381"/>
          </a:xfrm>
        </p:spPr>
        <p:txBody>
          <a:bodyPr>
            <a:noAutofit/>
          </a:bodyPr>
          <a:lstStyle/>
          <a:p>
            <a:r>
              <a:rPr lang="en-US" sz="1600" dirty="0">
                <a:effectLst/>
              </a:rPr>
              <a:t> </a:t>
            </a:r>
            <a:r>
              <a:rPr lang="en-US" sz="1800" b="1" dirty="0">
                <a:effectLst/>
                <a:latin typeface="Times New Roman" pitchFamily="18" charset="0"/>
                <a:cs typeface="Times New Roman" pitchFamily="18" charset="0"/>
              </a:rPr>
              <a:t>1. Python: </a:t>
            </a:r>
            <a:r>
              <a:rPr lang="en-US" sz="1600" dirty="0">
                <a:effectLst/>
                <a:latin typeface="Times New Roman" pitchFamily="18" charset="0"/>
                <a:cs typeface="Times New Roman" pitchFamily="18" charset="0"/>
              </a:rPr>
              <a:t>Python is a high-level, general-purpose programming language. Its design philosophy  emphasizes code readability with the use of significant indentation. Its language constructs and object oriented approach aim to help programmers write clear, logical code for small- and large-scale projects. </a:t>
            </a:r>
          </a:p>
          <a:p>
            <a:r>
              <a:rPr lang="en-US" sz="1800" b="1" dirty="0">
                <a:effectLst/>
                <a:latin typeface="Times New Roman" pitchFamily="18" charset="0"/>
                <a:cs typeface="Times New Roman" pitchFamily="18" charset="0"/>
              </a:rPr>
              <a:t>2.Django</a:t>
            </a:r>
            <a:r>
              <a:rPr lang="en-US" sz="1800" b="1" u="sng" dirty="0">
                <a:effectLst/>
                <a:latin typeface="Times New Roman" pitchFamily="18" charset="0"/>
                <a:cs typeface="Times New Roman" pitchFamily="18" charset="0"/>
              </a:rPr>
              <a:t>: </a:t>
            </a:r>
            <a:r>
              <a:rPr lang="en-US" sz="1600" dirty="0">
                <a:effectLst/>
                <a:latin typeface="Times New Roman" pitchFamily="18" charset="0"/>
                <a:cs typeface="Times New Roman" pitchFamily="18" charset="0"/>
              </a:rPr>
              <a:t>Django is a Python-based web framework that allows you to quickly create efficient web  applications. It is also called batteries included framework because Django provides built-in features for  everything including Django Admin Interface, default database – SQLlite3, etc. When you’re building a  website, you always need a similar set of components: a way to handle user authentication (signing up,  signing in, signing out), a management panel for your website, forms, a way to upload files, etc. Django  gives you ready-made components to use and that too for rapid development. </a:t>
            </a:r>
          </a:p>
          <a:p>
            <a:r>
              <a:rPr lang="en-US" sz="1800" b="1" dirty="0">
                <a:effectLst/>
                <a:latin typeface="Times New Roman" pitchFamily="18" charset="0"/>
                <a:cs typeface="Times New Roman" pitchFamily="18" charset="0"/>
              </a:rPr>
              <a:t>3.Bootstrap: </a:t>
            </a:r>
            <a:r>
              <a:rPr lang="en-US" sz="1600" dirty="0">
                <a:effectLst/>
                <a:latin typeface="Times New Roman" pitchFamily="18" charset="0"/>
                <a:cs typeface="Times New Roman" pitchFamily="18" charset="0"/>
              </a:rPr>
              <a:t>Bootstrap is the popular HTML, CSS and JavaScript framework for developing a responsive  and mobile friendly website. </a:t>
            </a:r>
          </a:p>
          <a:p>
            <a:r>
              <a:rPr lang="en-US" sz="1800" b="1" dirty="0">
                <a:effectLst/>
                <a:latin typeface="Times New Roman" pitchFamily="18" charset="0"/>
                <a:cs typeface="Times New Roman" pitchFamily="18" charset="0"/>
              </a:rPr>
              <a:t>4.Javascript: </a:t>
            </a:r>
            <a:r>
              <a:rPr lang="en-US" sz="1600" dirty="0">
                <a:effectLst/>
                <a:latin typeface="Times New Roman" pitchFamily="18" charset="0"/>
                <a:cs typeface="Times New Roman" pitchFamily="18" charset="0"/>
              </a:rPr>
              <a:t>JavaScript is a lightweight, cross-platform, and interpreted scripting language. It is well known for the development of web pages many non-browser environments also use it. JavaScript can be  used for Client-side developments as well as Server-side developments.</a:t>
            </a:r>
          </a:p>
          <a:p>
            <a:pPr marL="0" indent="0">
              <a:buNone/>
            </a:pPr>
            <a:br>
              <a:rPr lang="en-US" sz="1600" dirty="0"/>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8163913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HARDWARE REQUIREMENTS</a:t>
            </a:r>
          </a:p>
        </p:txBody>
      </p:sp>
      <p:sp>
        <p:nvSpPr>
          <p:cNvPr id="3" name="Content Placeholder 2"/>
          <p:cNvSpPr>
            <a:spLocks noGrp="1"/>
          </p:cNvSpPr>
          <p:nvPr>
            <p:ph idx="1"/>
          </p:nvPr>
        </p:nvSpPr>
        <p:spPr/>
        <p:txBody>
          <a:bodyPr/>
          <a:lstStyle/>
          <a:p>
            <a:pPr marL="0" indent="0">
              <a:buNone/>
            </a:pPr>
            <a:endParaRPr lang="en-IN" dirty="0">
              <a:effectLst/>
            </a:endParaRPr>
          </a:p>
          <a:p>
            <a:pPr marL="0" indent="0">
              <a:buNone/>
            </a:pPr>
            <a:r>
              <a:rPr lang="en-IN" sz="2400" dirty="0">
                <a:effectLst/>
                <a:latin typeface="Times New Roman" pitchFamily="18" charset="0"/>
                <a:cs typeface="Times New Roman" pitchFamily="18" charset="0"/>
              </a:rPr>
              <a:t>• Processor 1.2GHz 32-bit (Minimum) </a:t>
            </a:r>
          </a:p>
          <a:p>
            <a:pPr marL="0" indent="0">
              <a:buNone/>
            </a:pPr>
            <a:r>
              <a:rPr lang="en-IN" sz="2400" dirty="0">
                <a:effectLst/>
                <a:latin typeface="Times New Roman" pitchFamily="18" charset="0"/>
                <a:cs typeface="Times New Roman" pitchFamily="18" charset="0"/>
              </a:rPr>
              <a:t>• RAM 2GB (Minimum) </a:t>
            </a:r>
          </a:p>
          <a:p>
            <a:pPr marL="0" indent="0">
              <a:buNone/>
            </a:pPr>
            <a:r>
              <a:rPr lang="en-IN" sz="2400" dirty="0">
                <a:effectLst/>
                <a:latin typeface="Times New Roman" pitchFamily="18" charset="0"/>
                <a:cs typeface="Times New Roman" pitchFamily="18" charset="0"/>
              </a:rPr>
              <a:t>• Internet Access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1205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SOFTWARE REQUIREMENTS</a:t>
            </a:r>
          </a:p>
        </p:txBody>
      </p:sp>
      <p:sp>
        <p:nvSpPr>
          <p:cNvPr id="3" name="Content Placeholder 2"/>
          <p:cNvSpPr>
            <a:spLocks noGrp="1"/>
          </p:cNvSpPr>
          <p:nvPr>
            <p:ph idx="1"/>
          </p:nvPr>
        </p:nvSpPr>
        <p:spPr/>
        <p:txBody>
          <a:bodyPr>
            <a:normAutofit/>
          </a:bodyPr>
          <a:lstStyle/>
          <a:p>
            <a:pPr marL="0" indent="0">
              <a:buNone/>
            </a:pPr>
            <a:r>
              <a:rPr lang="en-IN" sz="2400" dirty="0">
                <a:effectLst/>
                <a:latin typeface="Times New Roman" pitchFamily="18" charset="0"/>
                <a:cs typeface="Times New Roman" pitchFamily="18" charset="0"/>
              </a:rPr>
              <a:t>• Django </a:t>
            </a:r>
          </a:p>
          <a:p>
            <a:pPr marL="0" indent="0">
              <a:buNone/>
            </a:pPr>
            <a:r>
              <a:rPr lang="en-IN" sz="2400" dirty="0">
                <a:effectLst/>
                <a:latin typeface="Times New Roman" pitchFamily="18" charset="0"/>
                <a:cs typeface="Times New Roman" pitchFamily="18" charset="0"/>
              </a:rPr>
              <a:t>• Django-crispy-forms </a:t>
            </a:r>
          </a:p>
          <a:p>
            <a:pPr marL="0" indent="0">
              <a:buNone/>
            </a:pPr>
            <a:r>
              <a:rPr lang="en-IN" sz="2400" dirty="0">
                <a:effectLst/>
                <a:latin typeface="Times New Roman" pitchFamily="18" charset="0"/>
                <a:cs typeface="Times New Roman" pitchFamily="18" charset="0"/>
              </a:rPr>
              <a:t>• Wikipedia </a:t>
            </a:r>
          </a:p>
          <a:p>
            <a:pPr marL="0" indent="0">
              <a:buNone/>
            </a:pPr>
            <a:r>
              <a:rPr lang="en-IN" sz="2400" dirty="0">
                <a:effectLst/>
                <a:latin typeface="Times New Roman" pitchFamily="18" charset="0"/>
                <a:cs typeface="Times New Roman" pitchFamily="18" charset="0"/>
              </a:rPr>
              <a:t>• Dictionary API </a:t>
            </a:r>
          </a:p>
          <a:p>
            <a:pPr marL="0" indent="0">
              <a:buNone/>
            </a:pPr>
            <a:r>
              <a:rPr lang="en-IN" sz="2400" dirty="0">
                <a:effectLst/>
                <a:latin typeface="Times New Roman" pitchFamily="18" charset="0"/>
                <a:cs typeface="Times New Roman" pitchFamily="18" charset="0"/>
              </a:rPr>
              <a:t>• Google e-books API</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5635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APPLICATIONS</a:t>
            </a:r>
          </a:p>
        </p:txBody>
      </p:sp>
      <p:sp>
        <p:nvSpPr>
          <p:cNvPr id="3" name="Content Placeholder 2"/>
          <p:cNvSpPr>
            <a:spLocks noGrp="1"/>
          </p:cNvSpPr>
          <p:nvPr>
            <p:ph idx="1"/>
          </p:nvPr>
        </p:nvSpPr>
        <p:spPr/>
        <p:txBody>
          <a:bodyPr>
            <a:normAutofit/>
          </a:bodyPr>
          <a:lstStyle/>
          <a:p>
            <a:pPr marL="0" indent="0">
              <a:buNone/>
            </a:pPr>
            <a:r>
              <a:rPr lang="en-US" sz="2800" dirty="0">
                <a:effectLst/>
                <a:latin typeface="Times New Roman" pitchFamily="18" charset="0"/>
                <a:cs typeface="Times New Roman" pitchFamily="18" charset="0"/>
              </a:rPr>
              <a:t>The project aimed to provide an online gateway, a Student Portal. To provide an online access that  supported the application of the students. It had an effective way of providing information or  notification anytime and anywhere about the rapid changes on student schedule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7245796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pPr marL="0" indent="0">
              <a:buNone/>
            </a:pPr>
            <a:r>
              <a:rPr lang="en-US" sz="2800" dirty="0">
                <a:effectLst/>
                <a:latin typeface="Times New Roman" pitchFamily="18" charset="0"/>
                <a:cs typeface="Times New Roman" pitchFamily="18" charset="0"/>
              </a:rPr>
              <a:t>It also benefits the environment by using fewer resources. An online portal makes it easier  for students to access important information from anywhere at any time of day. A student portal is an  online gateway where students can log into a school website to access important program  information</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6485455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456169" cy="4359564"/>
          </a:xfrm>
        </p:spPr>
        <p:txBody>
          <a:bodyPr>
            <a:noAutofit/>
          </a:bodyPr>
          <a:lstStyle/>
          <a:p>
            <a:r>
              <a:rPr lang="en-IN" sz="8000" dirty="0">
                <a:solidFill>
                  <a:srgbClr val="FFC00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2601383195"/>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CC5D63-C5FC-42B2-83A2-05EACDF23B3B}"/>
              </a:ext>
            </a:extLst>
          </p:cNvPr>
          <p:cNvSpPr>
            <a:spLocks noGrp="1"/>
          </p:cNvSpPr>
          <p:nvPr>
            <p:ph type="title"/>
          </p:nvPr>
        </p:nvSpPr>
        <p:spPr/>
        <p:txBody>
          <a:bodyPr/>
          <a:lstStyle/>
          <a:p>
            <a:r>
              <a:rPr lang="en-US" dirty="0">
                <a:latin typeface="Times New Roman" pitchFamily="18" charset="0"/>
                <a:cs typeface="Times New Roman" pitchFamily="18" charset="0"/>
              </a:rPr>
              <a:t>ABOUT THE COMPANY</a:t>
            </a:r>
            <a:endParaRPr lang="en-IN" dirty="0">
              <a:latin typeface="Times New Roman" pitchFamily="18" charset="0"/>
              <a:cs typeface="Times New Roman" pitchFamily="18" charset="0"/>
            </a:endParaRPr>
          </a:p>
        </p:txBody>
      </p:sp>
      <p:sp>
        <p:nvSpPr>
          <p:cNvPr id="6" name="Text Placeholder 5">
            <a:extLst>
              <a:ext uri="{FF2B5EF4-FFF2-40B4-BE49-F238E27FC236}">
                <a16:creationId xmlns:a16="http://schemas.microsoft.com/office/drawing/2014/main" id="{9F8A3146-A3C2-477F-9E83-D443532F51E5}"/>
              </a:ext>
            </a:extLst>
          </p:cNvPr>
          <p:cNvSpPr>
            <a:spLocks noGrp="1"/>
          </p:cNvSpPr>
          <p:nvPr>
            <p:ph type="body" idx="1"/>
          </p:nvPr>
        </p:nvSpPr>
        <p:spPr/>
        <p:txBody>
          <a:bodyPr/>
          <a:lstStyle/>
          <a:p>
            <a:r>
              <a:rPr lang="en-US" dirty="0">
                <a:latin typeface="Times New Roman" pitchFamily="18" charset="0"/>
                <a:cs typeface="Times New Roman" pitchFamily="18" charset="0"/>
              </a:rPr>
              <a:t>EXCELLENCE TECHNOLOGY</a:t>
            </a:r>
            <a:endParaRPr lang="en-IN" dirty="0">
              <a:latin typeface="Times New Roman" pitchFamily="18" charset="0"/>
              <a:cs typeface="Times New Roman" pitchFamily="18" charset="0"/>
            </a:endParaRPr>
          </a:p>
        </p:txBody>
      </p:sp>
      <p:sp>
        <p:nvSpPr>
          <p:cNvPr id="7" name="Content Placeholder 6">
            <a:extLst>
              <a:ext uri="{FF2B5EF4-FFF2-40B4-BE49-F238E27FC236}">
                <a16:creationId xmlns:a16="http://schemas.microsoft.com/office/drawing/2014/main" id="{1566BB74-C7E5-4F55-81BB-4F19E2A3EF8F}"/>
              </a:ext>
            </a:extLst>
          </p:cNvPr>
          <p:cNvSpPr>
            <a:spLocks noGrp="1"/>
          </p:cNvSpPr>
          <p:nvPr>
            <p:ph sz="half" idx="2"/>
          </p:nvPr>
        </p:nvSpPr>
        <p:spPr/>
        <p:txBody>
          <a:bodyPr>
            <a:normAutofit fontScale="92500" lnSpcReduction="10000"/>
          </a:bodyPr>
          <a:lstStyle/>
          <a:p>
            <a:r>
              <a:rPr lang="en-US" b="0" i="0" dirty="0">
                <a:effectLst/>
                <a:latin typeface="Times New Roman" pitchFamily="18" charset="0"/>
                <a:cs typeface="Times New Roman" pitchFamily="18" charset="0"/>
              </a:rPr>
              <a:t>Excellence Technology is one of the top reputed ISO 9001:2015 Certified Software Development Company in Chandigarh, Mohali and Panchkula .</a:t>
            </a:r>
          </a:p>
          <a:p>
            <a:r>
              <a:rPr lang="en-US" b="0" i="0" dirty="0">
                <a:effectLst/>
                <a:latin typeface="Times New Roman" pitchFamily="18" charset="0"/>
                <a:cs typeface="Times New Roman" pitchFamily="18" charset="0"/>
              </a:rPr>
              <a:t>We develop a mobile application, Games, antivirus and websites. We provide Best Php, Java, Web Designing and Android training on live projects of our off shore clients.</a:t>
            </a:r>
            <a:endParaRPr lang="en-IN" dirty="0">
              <a:latin typeface="Times New Roman" pitchFamily="18" charset="0"/>
              <a:cs typeface="Times New Roman" pitchFamily="18" charset="0"/>
            </a:endParaRPr>
          </a:p>
        </p:txBody>
      </p:sp>
      <p:pic>
        <p:nvPicPr>
          <p:cNvPr id="11" name="Content Placeholder 10">
            <a:extLst>
              <a:ext uri="{FF2B5EF4-FFF2-40B4-BE49-F238E27FC236}">
                <a16:creationId xmlns:a16="http://schemas.microsoft.com/office/drawing/2014/main" id="{8C5FABE3-F1F0-406B-9DF8-7EC98D9D18AE}"/>
              </a:ext>
            </a:extLst>
          </p:cNvPr>
          <p:cNvPicPr>
            <a:picLocks noGrp="1" noChangeAspect="1"/>
          </p:cNvPicPr>
          <p:nvPr>
            <p:ph sz="quarter" idx="4"/>
          </p:nvPr>
        </p:nvPicPr>
        <p:blipFill>
          <a:blip r:embed="rId2"/>
          <a:stretch>
            <a:fillRect/>
          </a:stretch>
        </p:blipFill>
        <p:spPr>
          <a:xfrm>
            <a:off x="6953553" y="2315887"/>
            <a:ext cx="3711634" cy="3475314"/>
          </a:xfrm>
        </p:spPr>
      </p:pic>
    </p:spTree>
    <p:extLst>
      <p:ext uri="{BB962C8B-B14F-4D97-AF65-F5344CB8AC3E}">
        <p14:creationId xmlns:p14="http://schemas.microsoft.com/office/powerpoint/2010/main" val="38452809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2CF3-296B-46FC-B7EB-384B82039CA8}"/>
              </a:ext>
            </a:extLst>
          </p:cNvPr>
          <p:cNvSpPr>
            <a:spLocks noGrp="1"/>
          </p:cNvSpPr>
          <p:nvPr>
            <p:ph type="title"/>
          </p:nvPr>
        </p:nvSpPr>
        <p:spPr/>
        <p:txBody>
          <a:bodyPr/>
          <a:lstStyle/>
          <a:p>
            <a:r>
              <a:rPr lang="en-US" dirty="0">
                <a:latin typeface="Times New Roman" pitchFamily="18" charset="0"/>
                <a:cs typeface="Times New Roman" pitchFamily="18" charset="0"/>
              </a:rPr>
              <a:t>TRAINING CONSISTS OF TWO PARTS: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BD6F064-129D-43B5-A2BC-4FC15DAE2FD4}"/>
              </a:ext>
            </a:extLst>
          </p:cNvPr>
          <p:cNvSpPr>
            <a:spLocks noGrp="1"/>
          </p:cNvSpPr>
          <p:nvPr>
            <p:ph sz="half" idx="1"/>
          </p:nvPr>
        </p:nvSpPr>
        <p:spPr>
          <a:xfrm>
            <a:off x="912594" y="2138852"/>
            <a:ext cx="5106004" cy="3702881"/>
          </a:xfrm>
        </p:spPr>
        <p:txBody>
          <a:bodyPr/>
          <a:lstStyle/>
          <a:p>
            <a:r>
              <a:rPr lang="en-US" dirty="0">
                <a:latin typeface="Times New Roman" pitchFamily="18" charset="0"/>
                <a:cs typeface="Times New Roman" pitchFamily="18" charset="0"/>
              </a:rPr>
              <a:t>WEB DEVELOPMENT</a:t>
            </a:r>
          </a:p>
          <a:p>
            <a:endParaRPr lang="en-IN" dirty="0"/>
          </a:p>
        </p:txBody>
      </p:sp>
      <p:sp>
        <p:nvSpPr>
          <p:cNvPr id="4" name="Content Placeholder 3">
            <a:extLst>
              <a:ext uri="{FF2B5EF4-FFF2-40B4-BE49-F238E27FC236}">
                <a16:creationId xmlns:a16="http://schemas.microsoft.com/office/drawing/2014/main" id="{5E950FEF-F88C-47E4-84D0-A0966483200F}"/>
              </a:ext>
            </a:extLst>
          </p:cNvPr>
          <p:cNvSpPr>
            <a:spLocks noGrp="1"/>
          </p:cNvSpPr>
          <p:nvPr>
            <p:ph sz="half" idx="2"/>
          </p:nvPr>
        </p:nvSpPr>
        <p:spPr>
          <a:xfrm>
            <a:off x="7117096" y="2138852"/>
            <a:ext cx="5094154" cy="3702881"/>
          </a:xfrm>
        </p:spPr>
        <p:txBody>
          <a:bodyPr/>
          <a:lstStyle/>
          <a:p>
            <a:r>
              <a:rPr lang="en-US" dirty="0">
                <a:latin typeface="Times New Roman" pitchFamily="18" charset="0"/>
                <a:cs typeface="Times New Roman" pitchFamily="18" charset="0"/>
              </a:rPr>
              <a:t>PYTHON</a:t>
            </a:r>
            <a:endParaRPr lang="en-IN"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2F9D7B10-4F87-4810-AD44-1D5D91C07EE1}"/>
              </a:ext>
            </a:extLst>
          </p:cNvPr>
          <p:cNvPicPr>
            <a:picLocks noChangeAspect="1"/>
          </p:cNvPicPr>
          <p:nvPr/>
        </p:nvPicPr>
        <p:blipFill>
          <a:blip r:embed="rId2"/>
          <a:stretch>
            <a:fillRect/>
          </a:stretch>
        </p:blipFill>
        <p:spPr>
          <a:xfrm>
            <a:off x="1262550" y="2986388"/>
            <a:ext cx="4406092" cy="2855345"/>
          </a:xfrm>
          <a:prstGeom prst="rect">
            <a:avLst/>
          </a:prstGeom>
        </p:spPr>
      </p:pic>
      <p:pic>
        <p:nvPicPr>
          <p:cNvPr id="8" name="Picture 7">
            <a:extLst>
              <a:ext uri="{FF2B5EF4-FFF2-40B4-BE49-F238E27FC236}">
                <a16:creationId xmlns:a16="http://schemas.microsoft.com/office/drawing/2014/main" id="{4C7D94A1-53F4-4518-BF2B-B6CDC5838C32}"/>
              </a:ext>
            </a:extLst>
          </p:cNvPr>
          <p:cNvPicPr>
            <a:picLocks noChangeAspect="1"/>
          </p:cNvPicPr>
          <p:nvPr/>
        </p:nvPicPr>
        <p:blipFill>
          <a:blip r:embed="rId3"/>
          <a:stretch>
            <a:fillRect/>
          </a:stretch>
        </p:blipFill>
        <p:spPr>
          <a:xfrm>
            <a:off x="7363326" y="3060881"/>
            <a:ext cx="2618072" cy="2573550"/>
          </a:xfrm>
          <a:prstGeom prst="rect">
            <a:avLst/>
          </a:prstGeom>
        </p:spPr>
      </p:pic>
    </p:spTree>
    <p:extLst>
      <p:ext uri="{BB962C8B-B14F-4D97-AF65-F5344CB8AC3E}">
        <p14:creationId xmlns:p14="http://schemas.microsoft.com/office/powerpoint/2010/main" val="9245443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1AB8-48E1-4E18-841F-DEA4A4FEBB60}"/>
              </a:ext>
            </a:extLst>
          </p:cNvPr>
          <p:cNvSpPr>
            <a:spLocks noGrp="1"/>
          </p:cNvSpPr>
          <p:nvPr>
            <p:ph type="title"/>
          </p:nvPr>
        </p:nvSpPr>
        <p:spPr/>
        <p:txBody>
          <a:bodyPr/>
          <a:lstStyle/>
          <a:p>
            <a:r>
              <a:rPr lang="en-US" dirty="0">
                <a:latin typeface="Times New Roman" pitchFamily="18" charset="0"/>
                <a:cs typeface="Times New Roman" pitchFamily="18" charset="0"/>
              </a:rPr>
              <a:t>WEB DEVELOPMENT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D871809-D57E-4E39-B390-60B432095FAC}"/>
              </a:ext>
            </a:extLst>
          </p:cNvPr>
          <p:cNvSpPr>
            <a:spLocks noGrp="1"/>
          </p:cNvSpPr>
          <p:nvPr>
            <p:ph idx="1"/>
          </p:nvPr>
        </p:nvSpPr>
        <p:spPr/>
        <p:txBody>
          <a:bodyPr/>
          <a:lstStyle/>
          <a:p>
            <a:pPr algn="just"/>
            <a:r>
              <a:rPr lang="en-US" b="1" i="0" dirty="0">
                <a:effectLst/>
                <a:latin typeface="Times New Roman" pitchFamily="18" charset="0"/>
                <a:cs typeface="Times New Roman" pitchFamily="18" charset="0"/>
              </a:rPr>
              <a:t>Web development</a:t>
            </a:r>
            <a:r>
              <a:rPr lang="en-US" b="0" i="0" dirty="0">
                <a:effectLst/>
                <a:latin typeface="Times New Roman" pitchFamily="18" charset="0"/>
                <a:cs typeface="Times New Roman" pitchFamily="18" charset="0"/>
              </a:rPr>
              <a:t> refers to the building, creating, and maintaining of websites. It includes aspects such as web design, web publishing, web programming, and database management. It is the creation of an application that works over the internet i.e. websites.</a:t>
            </a:r>
          </a:p>
          <a:p>
            <a:pPr algn="just"/>
            <a:endParaRPr lang="en-US" dirty="0">
              <a:effectLst/>
              <a:latin typeface="Times New Roman" pitchFamily="18" charset="0"/>
              <a:cs typeface="Times New Roman" pitchFamily="18" charset="0"/>
            </a:endParaRPr>
          </a:p>
          <a:p>
            <a:pPr algn="just" fontAlgn="base"/>
            <a:r>
              <a:rPr lang="en-US" b="0" i="0" dirty="0">
                <a:effectLst/>
                <a:latin typeface="Times New Roman" pitchFamily="18" charset="0"/>
                <a:cs typeface="Times New Roman" pitchFamily="18" charset="0"/>
              </a:rPr>
              <a:t>The word Web Development is made up of two words, that is:</a:t>
            </a:r>
          </a:p>
          <a:p>
            <a:pPr algn="just" fontAlgn="base"/>
            <a:r>
              <a:rPr lang="en-US" b="1" i="0" dirty="0">
                <a:effectLst/>
                <a:latin typeface="Times New Roman" pitchFamily="18" charset="0"/>
                <a:cs typeface="Times New Roman" pitchFamily="18" charset="0"/>
              </a:rPr>
              <a:t>Web:</a:t>
            </a:r>
            <a:r>
              <a:rPr lang="en-US" b="0" i="0" dirty="0">
                <a:effectLst/>
                <a:latin typeface="Times New Roman" pitchFamily="18" charset="0"/>
                <a:cs typeface="Times New Roman" pitchFamily="18" charset="0"/>
              </a:rPr>
              <a:t> It refers to websites, web pages or anything that works over the internet.</a:t>
            </a:r>
          </a:p>
          <a:p>
            <a:pPr algn="just" fontAlgn="base">
              <a:buFont typeface="Arial" panose="020B0604020202020204" pitchFamily="34" charset="0"/>
              <a:buChar char="•"/>
            </a:pPr>
            <a:r>
              <a:rPr lang="en-US" b="1" i="0" dirty="0">
                <a:effectLst/>
                <a:latin typeface="Times New Roman" pitchFamily="18" charset="0"/>
                <a:cs typeface="Times New Roman" pitchFamily="18" charset="0"/>
              </a:rPr>
              <a:t>Development:</a:t>
            </a:r>
            <a:r>
              <a:rPr lang="en-US" b="0" i="0" dirty="0">
                <a:effectLst/>
                <a:latin typeface="Times New Roman" pitchFamily="18" charset="0"/>
                <a:cs typeface="Times New Roman" pitchFamily="18" charset="0"/>
              </a:rPr>
              <a:t> Building the application from scratch.</a:t>
            </a:r>
          </a:p>
          <a:p>
            <a:pPr algn="just"/>
            <a:endParaRPr lang="en-IN" dirty="0"/>
          </a:p>
        </p:txBody>
      </p:sp>
    </p:spTree>
    <p:extLst>
      <p:ext uri="{BB962C8B-B14F-4D97-AF65-F5344CB8AC3E}">
        <p14:creationId xmlns:p14="http://schemas.microsoft.com/office/powerpoint/2010/main" val="33312366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B1A9-2B6E-4B89-B23E-8BE5ABB4F401}"/>
              </a:ext>
            </a:extLst>
          </p:cNvPr>
          <p:cNvSpPr>
            <a:spLocks noGrp="1"/>
          </p:cNvSpPr>
          <p:nvPr>
            <p:ph type="title"/>
          </p:nvPr>
        </p:nvSpPr>
        <p:spPr/>
        <p:txBody>
          <a:bodyPr/>
          <a:lstStyle/>
          <a:p>
            <a:r>
              <a:rPr lang="en-US" dirty="0">
                <a:latin typeface="Times New Roman" pitchFamily="18" charset="0"/>
                <a:cs typeface="Times New Roman" pitchFamily="18" charset="0"/>
              </a:rPr>
              <a:t>MAIN PARTS OF WEB DEVELOPMENT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F43E147E-CAA6-4640-BBF2-F167291D37B9}"/>
              </a:ext>
            </a:extLst>
          </p:cNvPr>
          <p:cNvSpPr>
            <a:spLocks noGrp="1"/>
          </p:cNvSpPr>
          <p:nvPr>
            <p:ph sz="half" idx="1"/>
          </p:nvPr>
        </p:nvSpPr>
        <p:spPr/>
        <p:txBody>
          <a:bodyPr/>
          <a:lstStyle/>
          <a:p>
            <a:r>
              <a:rPr lang="en-US" dirty="0">
                <a:latin typeface="Times New Roman" pitchFamily="18" charset="0"/>
                <a:cs typeface="Times New Roman" pitchFamily="18" charset="0"/>
              </a:rPr>
              <a:t>DJANGO</a:t>
            </a:r>
          </a:p>
          <a:p>
            <a:pPr marL="0" indent="0">
              <a:buNone/>
            </a:pPr>
            <a:endParaRPr lang="en-IN" dirty="0"/>
          </a:p>
        </p:txBody>
      </p:sp>
      <p:sp>
        <p:nvSpPr>
          <p:cNvPr id="4" name="Content Placeholder 3">
            <a:extLst>
              <a:ext uri="{FF2B5EF4-FFF2-40B4-BE49-F238E27FC236}">
                <a16:creationId xmlns:a16="http://schemas.microsoft.com/office/drawing/2014/main" id="{9743C5D0-4881-405F-990B-943D9BFCB889}"/>
              </a:ext>
            </a:extLst>
          </p:cNvPr>
          <p:cNvSpPr>
            <a:spLocks noGrp="1"/>
          </p:cNvSpPr>
          <p:nvPr>
            <p:ph sz="half" idx="2"/>
          </p:nvPr>
        </p:nvSpPr>
        <p:spPr>
          <a:xfrm>
            <a:off x="6998967" y="2088318"/>
            <a:ext cx="5094154" cy="3702881"/>
          </a:xfrm>
        </p:spPr>
        <p:txBody>
          <a:bodyPr/>
          <a:lstStyle/>
          <a:p>
            <a:r>
              <a:rPr lang="en-US" dirty="0">
                <a:latin typeface="Times New Roman" pitchFamily="18" charset="0"/>
                <a:cs typeface="Times New Roman" pitchFamily="18" charset="0"/>
              </a:rPr>
              <a:t>FLASK</a:t>
            </a:r>
          </a:p>
          <a:p>
            <a:endParaRPr lang="en-IN" dirty="0"/>
          </a:p>
        </p:txBody>
      </p:sp>
      <p:pic>
        <p:nvPicPr>
          <p:cNvPr id="6" name="Picture 5">
            <a:extLst>
              <a:ext uri="{FF2B5EF4-FFF2-40B4-BE49-F238E27FC236}">
                <a16:creationId xmlns:a16="http://schemas.microsoft.com/office/drawing/2014/main" id="{B5DAD8C6-D27D-4476-9331-AD04583F4C48}"/>
              </a:ext>
            </a:extLst>
          </p:cNvPr>
          <p:cNvPicPr>
            <a:picLocks noChangeAspect="1"/>
          </p:cNvPicPr>
          <p:nvPr/>
        </p:nvPicPr>
        <p:blipFill>
          <a:blip r:embed="rId2"/>
          <a:stretch>
            <a:fillRect/>
          </a:stretch>
        </p:blipFill>
        <p:spPr>
          <a:xfrm>
            <a:off x="1166491" y="2887083"/>
            <a:ext cx="4026107" cy="1778091"/>
          </a:xfrm>
          <a:prstGeom prst="rect">
            <a:avLst/>
          </a:prstGeom>
        </p:spPr>
      </p:pic>
      <p:pic>
        <p:nvPicPr>
          <p:cNvPr id="8" name="Picture 7">
            <a:extLst>
              <a:ext uri="{FF2B5EF4-FFF2-40B4-BE49-F238E27FC236}">
                <a16:creationId xmlns:a16="http://schemas.microsoft.com/office/drawing/2014/main" id="{68CBBF98-A4FF-4B99-B950-39319002487F}"/>
              </a:ext>
            </a:extLst>
          </p:cNvPr>
          <p:cNvPicPr>
            <a:picLocks noChangeAspect="1"/>
          </p:cNvPicPr>
          <p:nvPr/>
        </p:nvPicPr>
        <p:blipFill>
          <a:blip r:embed="rId3"/>
          <a:stretch>
            <a:fillRect/>
          </a:stretch>
        </p:blipFill>
        <p:spPr>
          <a:xfrm>
            <a:off x="7158321" y="2887083"/>
            <a:ext cx="2387723" cy="1587582"/>
          </a:xfrm>
          <a:prstGeom prst="rect">
            <a:avLst/>
          </a:prstGeom>
        </p:spPr>
      </p:pic>
    </p:spTree>
    <p:extLst>
      <p:ext uri="{BB962C8B-B14F-4D97-AF65-F5344CB8AC3E}">
        <p14:creationId xmlns:p14="http://schemas.microsoft.com/office/powerpoint/2010/main" val="32412731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80C2-33C7-4699-833B-BF7DF43B0443}"/>
              </a:ext>
            </a:extLst>
          </p:cNvPr>
          <p:cNvSpPr>
            <a:spLocks noGrp="1"/>
          </p:cNvSpPr>
          <p:nvPr>
            <p:ph type="title"/>
          </p:nvPr>
        </p:nvSpPr>
        <p:spPr/>
        <p:txBody>
          <a:bodyPr/>
          <a:lstStyle/>
          <a:p>
            <a:r>
              <a:rPr lang="en-US" dirty="0">
                <a:latin typeface="Times New Roman" pitchFamily="18" charset="0"/>
                <a:cs typeface="Times New Roman" pitchFamily="18" charset="0"/>
              </a:rPr>
              <a:t>DJANGO</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491C0F2-30AC-4580-ADA0-D2BA4545CEDA}"/>
              </a:ext>
            </a:extLst>
          </p:cNvPr>
          <p:cNvSpPr>
            <a:spLocks noGrp="1"/>
          </p:cNvSpPr>
          <p:nvPr>
            <p:ph idx="1"/>
          </p:nvPr>
        </p:nvSpPr>
        <p:spPr>
          <a:xfrm>
            <a:off x="983369" y="2632777"/>
            <a:ext cx="10353762" cy="3695136"/>
          </a:xfrm>
        </p:spPr>
        <p:txBody>
          <a:bodyPr/>
          <a:lstStyle/>
          <a:p>
            <a:r>
              <a:rPr lang="en-US" b="0" i="0" dirty="0">
                <a:effectLst/>
                <a:latin typeface="Times New Roman" pitchFamily="18" charset="0"/>
                <a:cs typeface="Times New Roman" pitchFamily="18" charset="0"/>
              </a:rPr>
              <a:t>Django is a Web Application Framework which is used to develop web applications.</a:t>
            </a:r>
          </a:p>
          <a:p>
            <a:r>
              <a:rPr lang="en-US" b="0" i="0" dirty="0">
                <a:effectLst/>
                <a:latin typeface="Times New Roman" pitchFamily="18" charset="0"/>
                <a:cs typeface="Times New Roman" pitchFamily="18" charset="0"/>
              </a:rPr>
              <a:t>Django is a web application framework written in Python programming language. It is based on MVT (Model View Template) design pattern. The Django is very demanding due to its rapid development feature. It takes less time to build application after collecting client requirement.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64420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7E22-4C31-48DA-9424-8285FBA51C7F}"/>
              </a:ext>
            </a:extLst>
          </p:cNvPr>
          <p:cNvSpPr>
            <a:spLocks noGrp="1"/>
          </p:cNvSpPr>
          <p:nvPr>
            <p:ph type="title"/>
          </p:nvPr>
        </p:nvSpPr>
        <p:spPr/>
        <p:txBody>
          <a:bodyPr/>
          <a:lstStyle/>
          <a:p>
            <a:r>
              <a:rPr lang="en-US" dirty="0">
                <a:latin typeface="Times New Roman" pitchFamily="18" charset="0"/>
                <a:cs typeface="Times New Roman" pitchFamily="18" charset="0"/>
              </a:rPr>
              <a:t>FLASK</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08A85D6-6ED2-48A1-8940-3E5FB5EF1BA8}"/>
              </a:ext>
            </a:extLst>
          </p:cNvPr>
          <p:cNvSpPr>
            <a:spLocks noGrp="1"/>
          </p:cNvSpPr>
          <p:nvPr>
            <p:ph idx="1"/>
          </p:nvPr>
        </p:nvSpPr>
        <p:spPr/>
        <p:txBody>
          <a:bodyPr/>
          <a:lstStyle/>
          <a:p>
            <a:r>
              <a:rPr lang="en-IN" b="0" i="0" dirty="0">
                <a:effectLst/>
                <a:latin typeface="Times New Roman" pitchFamily="18" charset="0"/>
                <a:cs typeface="Times New Roman" pitchFamily="18" charset="0"/>
              </a:rPr>
              <a:t>Flask is a web application framework written in Python. Flask is based on Werkzeug WSGI toolkit and Jinja2 template engine.</a:t>
            </a:r>
            <a:endParaRPr lang="en-US" dirty="0">
              <a:effectLst/>
              <a:latin typeface="Times New Roman" pitchFamily="18" charset="0"/>
              <a:cs typeface="Times New Roman" pitchFamily="18" charset="0"/>
            </a:endParaRPr>
          </a:p>
          <a:p>
            <a:r>
              <a:rPr lang="en-US" dirty="0">
                <a:effectLst/>
                <a:latin typeface="Times New Roman" pitchFamily="18" charset="0"/>
                <a:cs typeface="Times New Roman" pitchFamily="18" charset="0"/>
              </a:rPr>
              <a:t>Flask is a small and lightweight Python web framework that provides useful tools and features that make creating web applications in Python easier. It gives developers flexibility and is a more accessible framework for new developers since you can build a web application quickly using only a single Python file </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135009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AEDA-8289-4555-A620-85FD0BBEDAEF}"/>
              </a:ext>
            </a:extLst>
          </p:cNvPr>
          <p:cNvSpPr>
            <a:spLocks noGrp="1"/>
          </p:cNvSpPr>
          <p:nvPr>
            <p:ph type="title"/>
          </p:nvPr>
        </p:nvSpPr>
        <p:spPr/>
        <p:txBody>
          <a:bodyPr/>
          <a:lstStyle/>
          <a:p>
            <a:r>
              <a:rPr lang="en-US" dirty="0">
                <a:latin typeface="Times New Roman" pitchFamily="18" charset="0"/>
                <a:cs typeface="Times New Roman" pitchFamily="18" charset="0"/>
              </a:rPr>
              <a:t>PYTHON</a:t>
            </a:r>
            <a:endParaRPr lang="en-IN"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825530C8-53C6-4BDF-810E-2ACB5614A97B}"/>
              </a:ext>
            </a:extLst>
          </p:cNvPr>
          <p:cNvSpPr txBox="1"/>
          <p:nvPr/>
        </p:nvSpPr>
        <p:spPr>
          <a:xfrm>
            <a:off x="1470062" y="1714540"/>
            <a:ext cx="9808143" cy="4247317"/>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Times New Roman" pitchFamily="18" charset="0"/>
                <a:cs typeface="Times New Roman" pitchFamily="18" charset="0"/>
              </a:rPr>
              <a:t>Python is a high-level, general-purpose and a very popular programming language. Python programming language (latest Python 3) is being used in web development, Machine Learning applications, along with all cutting edge technology in Software Industry. Python Programming Language is very well suited for Beginners, also for experienced programmers with other programming languages like C++ and Java.</a:t>
            </a:r>
          </a:p>
          <a:p>
            <a:pPr marL="285750" indent="-285750" algn="just" fontAlgn="base">
              <a:buFont typeface="Arial" panose="020B0604020202020204" pitchFamily="34" charset="0"/>
              <a:buChar char="•"/>
            </a:pPr>
            <a:endParaRPr lang="en-US" b="0" i="0" dirty="0">
              <a:effectLst/>
              <a:latin typeface="Times New Roman" pitchFamily="18" charset="0"/>
              <a:cs typeface="Times New Roman" pitchFamily="18" charset="0"/>
            </a:endParaRPr>
          </a:p>
          <a:p>
            <a:pPr marL="285750" indent="-285750" algn="just" fontAlgn="base">
              <a:buFont typeface="Arial" panose="020B0604020202020204" pitchFamily="34" charset="0"/>
              <a:buChar char="•"/>
            </a:pPr>
            <a:r>
              <a:rPr lang="en-US" b="0" i="0" dirty="0">
                <a:effectLst/>
                <a:latin typeface="Times New Roman" pitchFamily="18" charset="0"/>
                <a:cs typeface="Times New Roman" pitchFamily="18" charset="0"/>
              </a:rPr>
              <a:t>Python is currently the most widely used multi-purpose, high-level programming language.</a:t>
            </a:r>
          </a:p>
          <a:p>
            <a:pPr marL="285750" indent="-285750" algn="just" fontAlgn="base">
              <a:buFont typeface="Arial" panose="020B0604020202020204" pitchFamily="34" charset="0"/>
              <a:buChar char="•"/>
            </a:pPr>
            <a:r>
              <a:rPr lang="en-US" b="0" i="0" dirty="0">
                <a:effectLst/>
                <a:latin typeface="Times New Roman" pitchFamily="18" charset="0"/>
                <a:cs typeface="Times New Roman" pitchFamily="18" charset="0"/>
              </a:rPr>
              <a:t>Python allows programming in Object-Oriented and Procedural paradigms.</a:t>
            </a:r>
          </a:p>
          <a:p>
            <a:pPr marL="285750" indent="-285750" algn="just" fontAlgn="base">
              <a:buFont typeface="Arial" panose="020B0604020202020204" pitchFamily="34" charset="0"/>
              <a:buChar char="•"/>
            </a:pPr>
            <a:r>
              <a:rPr lang="en-US" b="0" i="0" dirty="0">
                <a:effectLst/>
                <a:latin typeface="Times New Roman" pitchFamily="18" charset="0"/>
                <a:cs typeface="Times New Roman" pitchFamily="18" charset="0"/>
              </a:rPr>
              <a:t>Python programs generally are smaller than other programming languages like Java. Programmers have to type relatively less and indentation requirement of the language, makes them readable all the time.</a:t>
            </a:r>
          </a:p>
          <a:p>
            <a:pPr marL="285750" indent="-285750" algn="just" fontAlgn="base">
              <a:buFont typeface="Arial" panose="020B0604020202020204" pitchFamily="34" charset="0"/>
              <a:buChar char="•"/>
            </a:pPr>
            <a:r>
              <a:rPr lang="en-US" b="0" i="0" dirty="0">
                <a:effectLst/>
                <a:latin typeface="Times New Roman" pitchFamily="18" charset="0"/>
                <a:cs typeface="Times New Roman" pitchFamily="18" charset="0"/>
              </a:rPr>
              <a:t>Python language is being used by almost all tech-giant companies like – Google, Amazon, Facebook, Instagram, Dropbox, Uber… etc.</a:t>
            </a:r>
          </a:p>
          <a:p>
            <a:pPr marL="285750" indent="-285750" algn="just" fontAlgn="base">
              <a:buFont typeface="Arial" panose="020B0604020202020204" pitchFamily="34" charset="0"/>
              <a:buChar char="•"/>
            </a:pPr>
            <a:endParaRPr lang="en-US" b="0" i="0" dirty="0">
              <a:effectLst/>
              <a:latin typeface="var(--font-din)"/>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6114931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82B6-BDC7-4059-9783-AB81CE9240CF}"/>
              </a:ext>
            </a:extLst>
          </p:cNvPr>
          <p:cNvSpPr>
            <a:spLocks noGrp="1"/>
          </p:cNvSpPr>
          <p:nvPr>
            <p:ph type="title"/>
          </p:nvPr>
        </p:nvSpPr>
        <p:spPr/>
        <p:txBody>
          <a:bodyPr/>
          <a:lstStyle/>
          <a:p>
            <a:r>
              <a:rPr lang="en-US" dirty="0">
                <a:latin typeface="Times New Roman" pitchFamily="18" charset="0"/>
                <a:cs typeface="Times New Roman" pitchFamily="18" charset="0"/>
              </a:rPr>
              <a:t>ADVATAGES OF PYTHON</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78ACB07-EBD0-417F-8511-AB2E0D68BD04}"/>
              </a:ext>
            </a:extLst>
          </p:cNvPr>
          <p:cNvSpPr>
            <a:spLocks noGrp="1"/>
          </p:cNvSpPr>
          <p:nvPr>
            <p:ph idx="1"/>
          </p:nvPr>
        </p:nvSpPr>
        <p:spPr/>
        <p:txBody>
          <a:bodyPr>
            <a:normAutofit fontScale="85000" lnSpcReduction="20000"/>
          </a:bodyPr>
          <a:lstStyle/>
          <a:p>
            <a:r>
              <a:rPr lang="en-US" dirty="0">
                <a:effectLst/>
                <a:latin typeface="Times New Roman" pitchFamily="18" charset="0"/>
                <a:cs typeface="Times New Roman" pitchFamily="18" charset="0"/>
              </a:rPr>
              <a:t>Easy to Use — Python is compact, programmer-friendly and very easy to use object oriented language with very simple syntax rules.</a:t>
            </a:r>
          </a:p>
          <a:p>
            <a:r>
              <a:rPr lang="en-US" dirty="0">
                <a:effectLst/>
                <a:latin typeface="Times New Roman" pitchFamily="18" charset="0"/>
                <a:cs typeface="Times New Roman" pitchFamily="18" charset="0"/>
              </a:rPr>
              <a:t>Expressive Language — Python is an expressive language, it takes fewer lines of codes to represent the same syntax.</a:t>
            </a:r>
          </a:p>
          <a:p>
            <a:r>
              <a:rPr lang="en-US" dirty="0">
                <a:effectLst/>
                <a:latin typeface="Times New Roman" pitchFamily="18" charset="0"/>
                <a:cs typeface="Times New Roman" pitchFamily="18" charset="0"/>
              </a:rPr>
              <a:t>Interpreted Language — Python is an interpreted language, not a compiled language. It makes Python an easy-to-debug language and thus suitable for beginners to advanced users.</a:t>
            </a:r>
          </a:p>
          <a:p>
            <a:r>
              <a:rPr lang="en-US" dirty="0">
                <a:effectLst/>
                <a:latin typeface="Times New Roman" pitchFamily="18" charset="0"/>
                <a:cs typeface="Times New Roman" pitchFamily="18" charset="0"/>
              </a:rPr>
              <a:t>Completeness — Python has a rich standard library that provides modules for most types of required functionality like emails, web-pages, databases, GUI development, network connections, etc.</a:t>
            </a:r>
          </a:p>
          <a:p>
            <a:r>
              <a:rPr lang="en-US" dirty="0">
                <a:effectLst/>
                <a:latin typeface="Times New Roman" pitchFamily="18" charset="0"/>
                <a:cs typeface="Times New Roman" pitchFamily="18" charset="0"/>
              </a:rPr>
              <a:t>Cross-platform Language — Python can run equally well on variety of platforms — Windows, Linux/UNIX, Macintosh, supercomputers, smart phones, etc.</a:t>
            </a:r>
          </a:p>
          <a:p>
            <a:r>
              <a:rPr lang="en-US" dirty="0">
                <a:effectLst/>
                <a:latin typeface="Times New Roman" pitchFamily="18" charset="0"/>
                <a:cs typeface="Times New Roman" pitchFamily="18" charset="0"/>
              </a:rPr>
              <a:t>Free and Open Source — Python language is freely available along with its source-code.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5501765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182</TotalTime>
  <Words>1181</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Rockwell</vt:lpstr>
      <vt:lpstr>Times New Roman</vt:lpstr>
      <vt:lpstr>var(--font-din)</vt:lpstr>
      <vt:lpstr>Damask</vt:lpstr>
      <vt:lpstr>Six Months  INDUSTRIAL TRAINING at EXCELLENCE TECHNOLOGY</vt:lpstr>
      <vt:lpstr>ABOUT THE COMPANY</vt:lpstr>
      <vt:lpstr>TRAINING CONSISTS OF TWO PARTS:</vt:lpstr>
      <vt:lpstr>WEB DEVELOPMENT</vt:lpstr>
      <vt:lpstr>MAIN PARTS OF WEB DEVELOPMENT</vt:lpstr>
      <vt:lpstr>DJANGO</vt:lpstr>
      <vt:lpstr>FLASK</vt:lpstr>
      <vt:lpstr>PYTHON</vt:lpstr>
      <vt:lpstr>ADVATAGES OF PYTHON</vt:lpstr>
      <vt:lpstr>About project   “student study portal” </vt:lpstr>
      <vt:lpstr>BASIC REQUIREMENTS OF THE PROJECT</vt:lpstr>
      <vt:lpstr>HARDWARE REQUIREMENTS</vt:lpstr>
      <vt:lpstr>SOFTWARE REQUIREMENTS</vt:lpstr>
      <vt:lpstr>APPLICATIONS</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Months  INDUSTRIAL TRAINING at EXCELLENCE TECHNOLOGY</dc:title>
  <dc:creator>Anjali Anjali</dc:creator>
  <cp:lastModifiedBy>Sahil kashyap</cp:lastModifiedBy>
  <cp:revision>12</cp:revision>
  <dcterms:created xsi:type="dcterms:W3CDTF">2022-04-01T05:06:18Z</dcterms:created>
  <dcterms:modified xsi:type="dcterms:W3CDTF">2022-06-09T10:46:22Z</dcterms:modified>
</cp:coreProperties>
</file>