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nkedin.com/in/sourav-sharma-6460301b2" TargetMode="External"/><Relationship Id="rId1" Type="http://schemas.openxmlformats.org/officeDocument/2006/relationships/hyperlink" Target="https://github.com/souravasnod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18"/>
            <a:ext cx="9144000" cy="2387600"/>
          </a:xfrm>
        </p:spPr>
        <p:txBody>
          <a:bodyPr>
            <a:normAutofit/>
          </a:bodyPr>
          <a:lstStyle/>
          <a:p>
            <a:endParaRPr lang="en-US" dirty="0"/>
          </a:p>
        </p:txBody>
      </p:sp>
      <p:sp>
        <p:nvSpPr>
          <p:cNvPr id="3" name="Subtitle 2"/>
          <p:cNvSpPr>
            <a:spLocks noGrp="1"/>
          </p:cNvSpPr>
          <p:nvPr>
            <p:ph type="subTitle" idx="1"/>
          </p:nvPr>
        </p:nvSpPr>
        <p:spPr/>
        <p:txBody>
          <a:bodyPr/>
          <a:lstStyle/>
          <a:p>
            <a:r>
              <a:rPr lang="en-US"/>
              <a:t>ROOT2AI ASSIGNMENT</a:t>
            </a:r>
            <a:endParaRPr lang="en-US"/>
          </a:p>
        </p:txBody>
      </p:sp>
      <p:pic>
        <p:nvPicPr>
          <p:cNvPr id="4" name="Picture 3" descr="about-3"/>
          <p:cNvPicPr>
            <a:picLocks noChangeAspect="1"/>
          </p:cNvPicPr>
          <p:nvPr/>
        </p:nvPicPr>
        <p:blipFill>
          <a:blip r:embed="rId1"/>
          <a:stretch>
            <a:fillRect/>
          </a:stretch>
        </p:blipFill>
        <p:spPr>
          <a:xfrm>
            <a:off x="0" y="-635"/>
            <a:ext cx="12192635" cy="68592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247015"/>
          </a:xfrm>
        </p:spPr>
        <p:txBody>
          <a:bodyPr/>
          <a:p>
            <a:r>
              <a:rPr lang="en-US"/>
              <a:t> </a:t>
            </a:r>
            <a:endParaRPr lang="en-US"/>
          </a:p>
        </p:txBody>
      </p:sp>
      <p:sp>
        <p:nvSpPr>
          <p:cNvPr id="3" name="Content Placeholder 2"/>
          <p:cNvSpPr>
            <a:spLocks noGrp="1"/>
          </p:cNvSpPr>
          <p:nvPr>
            <p:ph idx="1"/>
          </p:nvPr>
        </p:nvSpPr>
        <p:spPr>
          <a:xfrm>
            <a:off x="609600" y="437515"/>
            <a:ext cx="10972800" cy="6026785"/>
          </a:xfrm>
        </p:spPr>
        <p:txBody>
          <a:bodyPr/>
          <a:p>
            <a:pPr marL="0" indent="0">
              <a:buNone/>
            </a:pPr>
            <a:r>
              <a:rPr lang="en-US"/>
              <a:t>Then we apply command .FreqDist()</a:t>
            </a:r>
            <a:endParaRPr lang="en-US"/>
          </a:p>
          <a:p>
            <a:pPr marL="0" indent="0">
              <a:buNone/>
            </a:pPr>
            <a:r>
              <a:rPr lang="en-US" u="sng">
                <a:solidFill>
                  <a:srgbClr val="00B050"/>
                </a:solidFill>
              </a:rPr>
              <a:t>FreqDist</a:t>
            </a:r>
            <a:r>
              <a:rPr lang="en-US">
                <a:solidFill>
                  <a:srgbClr val="C00000"/>
                </a:solidFill>
              </a:rPr>
              <a:t>:-</a:t>
            </a:r>
            <a:endParaRPr lang="en-US">
              <a:solidFill>
                <a:srgbClr val="C00000"/>
              </a:solidFill>
            </a:endParaRPr>
          </a:p>
          <a:p>
            <a:pPr marL="0" indent="0">
              <a:buNone/>
            </a:pPr>
            <a:r>
              <a:rPr lang="en-US">
                <a:solidFill>
                  <a:schemeClr val="tx1"/>
                </a:solidFill>
              </a:rPr>
              <a:t>This</a:t>
            </a:r>
            <a:r>
              <a:rPr lang="en-US">
                <a:ln/>
                <a:solidFill>
                  <a:schemeClr val="tx1"/>
                </a:solidFill>
                <a:effectLst>
                  <a:outerShdw blurRad="38100" dist="19050" dir="2700000" algn="tl" rotWithShape="0">
                    <a:schemeClr val="dk1">
                      <a:alpha val="40000"/>
                    </a:schemeClr>
                  </a:outerShdw>
                </a:effectLst>
              </a:rPr>
              <a:t> command is used for check frequency distribution.</a:t>
            </a:r>
            <a:endParaRPr lang="en-US">
              <a:solidFill>
                <a:srgbClr val="C00000"/>
              </a:solidFill>
            </a:endParaRPr>
          </a:p>
          <a:p>
            <a:pPr marL="0" indent="0">
              <a:buNone/>
            </a:pPr>
            <a:r>
              <a:rPr lang="en-US"/>
              <a:t> A frequency distribution records the number of times each outcome(</a:t>
            </a:r>
            <a:r>
              <a:rPr lang="en-US">
                <a:solidFill>
                  <a:srgbClr val="7030A0"/>
                </a:solidFill>
              </a:rPr>
              <a:t>word in this case</a:t>
            </a:r>
            <a:r>
              <a:rPr lang="en-US">
                <a:ln/>
                <a:solidFill>
                  <a:schemeClr val="tx1"/>
                </a:solidFill>
                <a:effectLst>
                  <a:outerShdw blurRad="38100" dist="19050" dir="2700000" algn="tl" rotWithShape="0">
                    <a:schemeClr val="dk1">
                      <a:alpha val="40000"/>
                    </a:schemeClr>
                  </a:outerShdw>
                </a:effectLst>
              </a:rPr>
              <a:t>)</a:t>
            </a:r>
            <a:r>
              <a:rPr lang="en-US">
                <a:solidFill>
                  <a:srgbClr val="FFFF00"/>
                </a:solidFill>
              </a:rPr>
              <a:t> </a:t>
            </a:r>
            <a:r>
              <a:rPr lang="en-US"/>
              <a:t>of an experiment has occurred.For the total number of sample outcomes(</a:t>
            </a:r>
            <a:r>
              <a:rPr lang="en-US">
                <a:solidFill>
                  <a:srgbClr val="7030A0"/>
                </a:solidFill>
              </a:rPr>
              <a:t>total words in “Text” column in this case</a:t>
            </a:r>
            <a:r>
              <a:rPr lang="en-US"/>
              <a:t>) recorded.</a:t>
            </a:r>
            <a:endParaRPr lang="en-US"/>
          </a:p>
          <a:p>
            <a:pPr marL="0" indent="0">
              <a:buNone/>
            </a:pPr>
            <a:r>
              <a:rPr lang="en-US" u="sng">
                <a:solidFill>
                  <a:srgbClr val="00B050"/>
                </a:solidFill>
              </a:rPr>
              <a:t>train_test_split</a:t>
            </a:r>
            <a:r>
              <a:rPr lang="en-US">
                <a:solidFill>
                  <a:srgbClr val="C00000"/>
                </a:solidFill>
              </a:rPr>
              <a:t>:-  </a:t>
            </a:r>
            <a:endParaRPr lang="en-US">
              <a:solidFill>
                <a:srgbClr val="C00000"/>
              </a:solidFill>
            </a:endParaRPr>
          </a:p>
          <a:p>
            <a:pPr marL="0" indent="0">
              <a:buNone/>
            </a:pPr>
            <a:r>
              <a:rPr lang="en-US">
                <a:ln/>
                <a:solidFill>
                  <a:schemeClr val="tx1"/>
                </a:solidFill>
                <a:effectLst>
                  <a:outerShdw blurRad="38100" dist="19050" dir="2700000" algn="tl" rotWithShape="0">
                    <a:schemeClr val="dk1">
                      <a:alpha val="40000"/>
                    </a:schemeClr>
                  </a:outerShdw>
                </a:effectLst>
              </a:rPr>
              <a:t>Now we import train_test_split function from sklearn.model_selection and apply it to our data set to split our dataset into train and test dataset.</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98120"/>
          </a:xfrm>
        </p:spPr>
        <p:txBody>
          <a:bodyPr/>
          <a:p>
            <a:endParaRPr lang="en-US"/>
          </a:p>
        </p:txBody>
      </p:sp>
      <p:sp>
        <p:nvSpPr>
          <p:cNvPr id="3" name="Content Placeholder 2"/>
          <p:cNvSpPr>
            <a:spLocks noGrp="1"/>
          </p:cNvSpPr>
          <p:nvPr>
            <p:ph idx="1"/>
          </p:nvPr>
        </p:nvSpPr>
        <p:spPr>
          <a:xfrm>
            <a:off x="609600" y="387985"/>
            <a:ext cx="10972800" cy="6252845"/>
          </a:xfrm>
        </p:spPr>
        <p:txBody>
          <a:bodyPr/>
          <a:p>
            <a:pPr marL="0" indent="0">
              <a:buNone/>
            </a:pPr>
            <a:r>
              <a:rPr lang="en-US"/>
              <a:t>We will select 1640 most frequent words as features of our model.</a:t>
            </a:r>
            <a:endParaRPr lang="en-US"/>
          </a:p>
          <a:p>
            <a:pPr marL="0" indent="0">
              <a:buNone/>
            </a:pPr>
            <a:r>
              <a:rPr lang="en-US" u="sng">
                <a:solidFill>
                  <a:srgbClr val="00B050"/>
                </a:solidFill>
              </a:rPr>
              <a:t>Importing Classification Models</a:t>
            </a:r>
            <a:r>
              <a:rPr lang="en-US">
                <a:solidFill>
                  <a:srgbClr val="00B050"/>
                </a:solidFill>
              </a:rPr>
              <a:t> </a:t>
            </a:r>
            <a:r>
              <a:rPr lang="en-US">
                <a:solidFill>
                  <a:srgbClr val="C00000"/>
                </a:solidFill>
              </a:rPr>
              <a:t>:-</a:t>
            </a:r>
            <a:endParaRPr lang="en-US">
              <a:solidFill>
                <a:srgbClr val="C00000"/>
              </a:solidFill>
            </a:endParaRPr>
          </a:p>
          <a:p>
            <a:pPr marL="0" indent="0">
              <a:buNone/>
            </a:pPr>
            <a:r>
              <a:rPr lang="en-US">
                <a:ln/>
                <a:solidFill>
                  <a:schemeClr val="tx1"/>
                </a:solidFill>
                <a:effectLst>
                  <a:outerShdw blurRad="38100" dist="19050" dir="2700000" algn="tl" rotWithShape="0">
                    <a:schemeClr val="dk1">
                      <a:alpha val="40000"/>
                    </a:schemeClr>
                  </a:outerShdw>
                </a:effectLst>
              </a:rPr>
              <a:t>Now this is the time for importing clasification model from sklearn libray.We also import classification_report, accuracy_score, confusion_matrix to check accuray of our model.</a:t>
            </a:r>
            <a:endParaRPr lang="en-US">
              <a:ln/>
              <a:solidFill>
                <a:schemeClr val="tx1"/>
              </a:solidFill>
              <a:effectLst>
                <a:outerShdw blurRad="38100" dist="19050" dir="2700000" algn="tl" rotWithShape="0">
                  <a:schemeClr val="dk1">
                    <a:alpha val="40000"/>
                  </a:schemeClr>
                </a:outerShdw>
              </a:effectLst>
            </a:endParaRPr>
          </a:p>
          <a:p>
            <a:pPr marL="0" indent="0">
              <a:buNone/>
            </a:pPr>
            <a:r>
              <a:rPr lang="en-US">
                <a:ln/>
                <a:solidFill>
                  <a:schemeClr val="tx1"/>
                </a:solidFill>
                <a:effectLst>
                  <a:outerShdw blurRad="38100" dist="19050" dir="2700000" algn="tl" rotWithShape="0">
                    <a:schemeClr val="dk1">
                      <a:alpha val="40000"/>
                    </a:schemeClr>
                  </a:outerShdw>
                </a:effectLst>
              </a:rPr>
              <a:t>Next we wrap our models in a list with their respective name.</a:t>
            </a:r>
            <a:endParaRPr lang="en-US">
              <a:ln/>
              <a:solidFill>
                <a:schemeClr val="tx1"/>
              </a:solidFill>
              <a:effectLst>
                <a:outerShdw blurRad="38100" dist="19050" dir="2700000" algn="tl" rotWithShape="0">
                  <a:schemeClr val="dk1">
                    <a:alpha val="40000"/>
                  </a:schemeClr>
                </a:outerShdw>
              </a:effectLst>
            </a:endParaRPr>
          </a:p>
          <a:p>
            <a:pPr marL="0" indent="0">
              <a:buNone/>
            </a:pPr>
            <a:r>
              <a:rPr lang="en-US">
                <a:ln/>
                <a:solidFill>
                  <a:schemeClr val="tx1"/>
                </a:solidFill>
                <a:effectLst>
                  <a:outerShdw blurRad="38100" dist="19050" dir="2700000" algn="tl" rotWithShape="0">
                    <a:schemeClr val="dk1">
                      <a:alpha val="40000"/>
                    </a:schemeClr>
                  </a:outerShdw>
                </a:effectLst>
              </a:rPr>
              <a:t>Then we train our models in a loop one by one with SklearnClassifier() and print their respective accuracy in output.</a:t>
            </a:r>
            <a:endParaRPr lang="en-US">
              <a:ln/>
              <a:solidFill>
                <a:schemeClr val="tx1"/>
              </a:solidFill>
              <a:effectLst>
                <a:outerShdw blurRad="38100" dist="19050" dir="2700000" algn="tl" rotWithShape="0">
                  <a:schemeClr val="dk1">
                    <a:alpha val="40000"/>
                  </a:schemeClr>
                </a:outerShdw>
              </a:effectLst>
            </a:endParaRPr>
          </a:p>
          <a:p>
            <a:pPr marL="0" indent="0">
              <a:buNone/>
            </a:pPr>
            <a:endParaRPr lang="en-US">
              <a:ln/>
              <a:solidFill>
                <a:schemeClr val="tx1"/>
              </a:solidFill>
              <a:effectLst>
                <a:outerShdw blurRad="38100" dist="19050" dir="2700000" algn="tl" rotWithShape="0">
                  <a:schemeClr val="dk1">
                    <a:alpha val="40000"/>
                  </a:schemeClr>
                </a:outerShdw>
              </a:effectLst>
            </a:endParaRPr>
          </a:p>
          <a:p>
            <a:pPr marL="0" indent="0">
              <a:buNone/>
            </a:pP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67005"/>
          </a:xfrm>
        </p:spPr>
        <p:txBody>
          <a:bodyPr/>
          <a:p>
            <a:endParaRPr lang="en-US"/>
          </a:p>
        </p:txBody>
      </p:sp>
      <p:sp>
        <p:nvSpPr>
          <p:cNvPr id="3" name="Content Placeholder 2"/>
          <p:cNvSpPr>
            <a:spLocks noGrp="1"/>
          </p:cNvSpPr>
          <p:nvPr>
            <p:ph idx="1"/>
          </p:nvPr>
        </p:nvSpPr>
        <p:spPr>
          <a:xfrm>
            <a:off x="609600" y="534035"/>
            <a:ext cx="10972800" cy="5593715"/>
          </a:xfrm>
        </p:spPr>
        <p:txBody>
          <a:bodyPr/>
          <a:p>
            <a:pPr marL="0" indent="0">
              <a:buNone/>
            </a:pPr>
            <a:r>
              <a:rPr lang="en-US" u="sng">
                <a:solidFill>
                  <a:srgbClr val="00B050"/>
                </a:solidFill>
              </a:rPr>
              <a:t>ENSEMBLE LEARNING</a:t>
            </a:r>
            <a:r>
              <a:rPr lang="en-US">
                <a:solidFill>
                  <a:srgbClr val="C00000"/>
                </a:solidFill>
              </a:rPr>
              <a:t>:-</a:t>
            </a:r>
            <a:endParaRPr lang="en-US">
              <a:solidFill>
                <a:srgbClr val="C00000"/>
              </a:solidFill>
            </a:endParaRPr>
          </a:p>
          <a:p>
            <a:pPr marL="0" indent="0">
              <a:buNone/>
            </a:pPr>
            <a:r>
              <a:rPr lang="en-US">
                <a:ln/>
                <a:solidFill>
                  <a:schemeClr val="tx1"/>
                </a:solidFill>
                <a:effectLst>
                  <a:outerShdw blurRad="38100" dist="19050" dir="2700000" algn="tl" rotWithShape="0">
                    <a:schemeClr val="dk1">
                      <a:alpha val="40000"/>
                    </a:schemeClr>
                  </a:outerShdw>
                </a:effectLst>
              </a:rPr>
              <a:t>Now we will train our model with ensemble learning with VotingClassifier() from sklearn.ensemble to increase its accuray and print it in output.</a:t>
            </a:r>
            <a:endParaRPr lang="en-US">
              <a:ln/>
              <a:solidFill>
                <a:schemeClr val="tx1"/>
              </a:solidFill>
              <a:effectLst>
                <a:outerShdw blurRad="38100" dist="19050" dir="2700000" algn="tl" rotWithShape="0">
                  <a:schemeClr val="dk1">
                    <a:alpha val="40000"/>
                  </a:schemeClr>
                </a:outerShdw>
              </a:effectLst>
            </a:endParaRPr>
          </a:p>
          <a:p>
            <a:pPr marL="0" indent="0">
              <a:buNone/>
            </a:pPr>
            <a:r>
              <a:rPr lang="en-US">
                <a:ln/>
                <a:solidFill>
                  <a:schemeClr val="tx1"/>
                </a:solidFill>
                <a:effectLst>
                  <a:outerShdw blurRad="38100" dist="19050" dir="2700000" algn="tl" rotWithShape="0">
                    <a:schemeClr val="dk1">
                      <a:alpha val="40000"/>
                    </a:schemeClr>
                  </a:outerShdw>
                </a:effectLst>
              </a:rPr>
              <a:t>We will observe that its accuracy will increase when we will train it with ensemble learning.</a:t>
            </a:r>
            <a:endParaRPr lang="en-US">
              <a:ln/>
              <a:solidFill>
                <a:schemeClr val="tx1"/>
              </a:solidFill>
              <a:effectLst>
                <a:outerShdw blurRad="38100" dist="19050" dir="2700000" algn="tl" rotWithShape="0">
                  <a:schemeClr val="dk1">
                    <a:alpha val="40000"/>
                  </a:schemeClr>
                </a:outerShdw>
              </a:effectLst>
            </a:endParaRPr>
          </a:p>
          <a:p>
            <a:pPr marL="0" indent="0">
              <a:buNone/>
            </a:pP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	</a:t>
            </a:r>
            <a:r>
              <a:rPr lang="en-US">
                <a:solidFill>
                  <a:schemeClr val="accent1">
                    <a:lumMod val="50000"/>
                  </a:schemeClr>
                </a:solidFill>
              </a:rPr>
              <a:t>CLASSIFICATION REPORT</a:t>
            </a:r>
            <a:endParaRPr lang="en-US">
              <a:solidFill>
                <a:schemeClr val="accent1">
                  <a:lumMod val="50000"/>
                </a:schemeClr>
              </a:solidFill>
            </a:endParaRPr>
          </a:p>
        </p:txBody>
      </p:sp>
      <p:sp>
        <p:nvSpPr>
          <p:cNvPr id="3" name="Content Placeholder 2"/>
          <p:cNvSpPr>
            <a:spLocks noGrp="1"/>
          </p:cNvSpPr>
          <p:nvPr>
            <p:ph idx="1"/>
          </p:nvPr>
        </p:nvSpPr>
        <p:spPr>
          <a:xfrm>
            <a:off x="609600" y="772795"/>
            <a:ext cx="10972800" cy="5354955"/>
          </a:xfrm>
        </p:spPr>
        <p:txBody>
          <a:bodyPr/>
          <a:p>
            <a:r>
              <a:rPr lang="en-US"/>
              <a:t>                            precision    recall  f1-score   support</a:t>
            </a:r>
            <a:endParaRPr lang="en-US"/>
          </a:p>
          <a:p>
            <a:endParaRPr lang="en-US"/>
          </a:p>
          <a:p>
            <a:r>
              <a:rPr lang="en-US"/>
              <a:t>      Blockchain        0.57      0.83      0.68       447</a:t>
            </a:r>
            <a:endParaRPr lang="en-US"/>
          </a:p>
          <a:p>
            <a:r>
              <a:rPr lang="en-US"/>
              <a:t>         Bigdata          0.70      0.45      0.55       281</a:t>
            </a:r>
            <a:endParaRPr lang="en-US"/>
          </a:p>
          <a:p>
            <a:r>
              <a:rPr lang="en-US"/>
              <a:t>credit reporting        0.67      0.57      0.61       527</a:t>
            </a:r>
            <a:endParaRPr lang="en-US"/>
          </a:p>
          <a:p>
            <a:r>
              <a:rPr lang="en-US"/>
              <a:t>  Cyber Security      0.64      0.71      0.67       951</a:t>
            </a:r>
            <a:endParaRPr lang="en-US"/>
          </a:p>
          <a:p>
            <a:r>
              <a:rPr lang="en-US"/>
              <a:t>         FinTech          0.79      0.50      0.61       385</a:t>
            </a:r>
            <a:endParaRPr lang="en-US"/>
          </a:p>
          <a:p>
            <a:r>
              <a:rPr lang="en-US"/>
              <a:t>       macro avg        0.67      0.61      0.63      2591</a:t>
            </a:r>
            <a:endParaRPr lang="en-US"/>
          </a:p>
          <a:p>
            <a:r>
              <a:rPr lang="en-US"/>
              <a:t>    weighted avg       0.66      0.65      0.64      2591</a:t>
            </a:r>
            <a:endParaRPr lang="en-US"/>
          </a:p>
          <a:p>
            <a:r>
              <a:rPr lang="en-US">
                <a:sym typeface="+mn-ea"/>
              </a:rPr>
              <a:t>           accuracy                                 0.65      2591</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612140"/>
          </a:xfrm>
        </p:spPr>
        <p:txBody>
          <a:bodyPr/>
          <a:p>
            <a:r>
              <a:rPr lang="en-US">
                <a:ln/>
                <a:solidFill>
                  <a:schemeClr val="accent1"/>
                </a:solidFill>
                <a:effectLst>
                  <a:outerShdw blurRad="38100" dist="25400" dir="5400000" algn="ctr" rotWithShape="0">
                    <a:srgbClr val="6E747A">
                      <a:alpha val="43000"/>
                    </a:srgbClr>
                  </a:outerShdw>
                </a:effectLst>
              </a:rPr>
              <a:t>LIMITATION</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062990"/>
            <a:ext cx="10972800" cy="5064760"/>
          </a:xfrm>
        </p:spPr>
        <p:txBody>
          <a:bodyPr/>
          <a:p>
            <a:pPr marL="457200" lvl="1" indent="0">
              <a:buNone/>
            </a:pPr>
            <a:r>
              <a:rPr lang="en-US"/>
              <a:t>OUR ACCURACY IS NOT TO GOOD WHICH WE CAN INCREASE BY USING NEURAL NETWORK, CHANGING  NO.OF FEATURES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effectLst>
                  <a:outerShdw blurRad="38100" dist="25400" dir="5400000" algn="ctr" rotWithShape="0">
                    <a:srgbClr val="6E747A">
                      <a:alpha val="43000"/>
                    </a:srgbClr>
                  </a:outerShdw>
                </a:effectLst>
              </a:rPr>
              <a:t>ROOT2AI ASSIGNMENT</a:t>
            </a:r>
            <a:endParaRPr lang="en-US">
              <a:solidFill>
                <a:schemeClr val="accent1">
                  <a:lumMod val="75000"/>
                </a:schemeClr>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Name      -   Sourav Sharma</a:t>
            </a:r>
            <a:endParaRPr lang="en-US"/>
          </a:p>
          <a:p>
            <a:r>
              <a:rPr lang="en-US"/>
              <a:t>Email       -   souravasnoda422000@gmail.com</a:t>
            </a:r>
            <a:endParaRPr lang="en-US"/>
          </a:p>
          <a:p>
            <a:r>
              <a:rPr lang="en-US"/>
              <a:t>Github     -  </a:t>
            </a:r>
            <a:r>
              <a:rPr lang="en-US">
                <a:hlinkClick r:id="rId1" action="ppaction://hlinkfile">
                  <a:extLst>
                    <a:ext uri="{DAF060AB-1E55-43B9-8AAB-6FB025537F2F}">
                      <wpsdc:hlinkClr xmlns:wpsdc="http://www.wps.cn/officeDocument/2017/drawingmlCustomData" val="0066CC"/>
                      <wpsdc:folHlinkClr xmlns:wpsdc="http://www.wps.cn/officeDocument/2017/drawingmlCustomData" val="996600"/>
                      <wpsdc:hlinkUnderline xmlns:wpsdc="http://www.wps.cn/officeDocument/2017/drawingmlCustomData" val="1"/>
                    </a:ext>
                  </a:extLst>
                </a:hlinkClick>
              </a:rPr>
              <a:t>https://github.com/souravasnoda</a:t>
            </a:r>
            <a:endParaRPr lang="en-US">
              <a:hlinkClick r:id="rId1" action="ppaction://hlinkfile">
                <a:extLst>
                  <a:ext uri="{DAF060AB-1E55-43B9-8AAB-6FB025537F2F}">
                    <wpsdc:hlinkClr xmlns:wpsdc="http://www.wps.cn/officeDocument/2017/drawingmlCustomData" val="0066CC"/>
                    <wpsdc:folHlinkClr xmlns:wpsdc="http://www.wps.cn/officeDocument/2017/drawingmlCustomData" val="996600"/>
                    <wpsdc:hlinkUnderline xmlns:wpsdc="http://www.wps.cn/officeDocument/2017/drawingmlCustomData" val="1"/>
                  </a:ext>
                </a:extLst>
              </a:hlinkClick>
            </a:endParaRPr>
          </a:p>
          <a:p>
            <a:r>
              <a:rPr lang="en-US"/>
              <a:t>Linkedin   -  </a:t>
            </a:r>
            <a:r>
              <a:rPr lang="en-US">
                <a:hlinkClick r:id="rId2"/>
              </a:rPr>
              <a:t>http://www.linkedin.com/in/sourav-sharma-6460301b2</a:t>
            </a:r>
            <a:endParaRPr lang="en-US">
              <a:hlinkClick r:id="rId2"/>
            </a:endParaRPr>
          </a:p>
          <a:p>
            <a:r>
              <a:rPr lang="en-US"/>
              <a:t>Phone no. - 8076241591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effectLst>
                  <a:outerShdw blurRad="38100" dist="25400" dir="5400000" algn="ctr" rotWithShape="0">
                    <a:srgbClr val="6E747A">
                      <a:alpha val="43000"/>
                    </a:srgbClr>
                  </a:outerShdw>
                </a:effectLst>
              </a:rPr>
              <a:t>Importing dependencies</a:t>
            </a:r>
            <a:endParaRPr lang="en-US">
              <a:solidFill>
                <a:schemeClr val="accent1">
                  <a:lumMod val="50000"/>
                </a:schemeClr>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a:t>Firstly we have to import all the necessaries libraries and framework which will use in our assignment.</a:t>
            </a:r>
            <a:endParaRPr lang="en-US"/>
          </a:p>
          <a:p>
            <a:pPr marL="0" indent="0">
              <a:buNone/>
            </a:pPr>
            <a:endParaRPr lang="en-US"/>
          </a:p>
          <a:p>
            <a:pPr marL="0" indent="0">
              <a:buNone/>
            </a:pPr>
            <a:r>
              <a:rPr lang="en-US"/>
              <a:t>Such as sklearn,numpy,pandas,nltk(for NLP) etc.</a:t>
            </a:r>
            <a:endParaRPr lang="en-US"/>
          </a:p>
          <a:p>
            <a:pPr marL="0" indent="0">
              <a:buNone/>
            </a:pPr>
            <a:endParaRPr lang="en-US"/>
          </a:p>
          <a:p>
            <a:pPr marL="0" indent="0">
              <a:buNone/>
            </a:pPr>
            <a:r>
              <a:rPr lang="en-US"/>
              <a:t>These libraries will help us in tasks such as importing data, reading data, data preprocessing etc.</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Loading data</a:t>
            </a:r>
            <a:endParaRPr lang="en-US">
              <a:solidFill>
                <a:schemeClr val="accent1">
                  <a:lumMod val="50000"/>
                </a:schemeClr>
              </a:solidFill>
            </a:endParaRPr>
          </a:p>
        </p:txBody>
      </p:sp>
      <p:sp>
        <p:nvSpPr>
          <p:cNvPr id="3" name="Content Placeholder 2"/>
          <p:cNvSpPr>
            <a:spLocks noGrp="1"/>
          </p:cNvSpPr>
          <p:nvPr>
            <p:ph idx="1"/>
          </p:nvPr>
        </p:nvSpPr>
        <p:spPr/>
        <p:txBody>
          <a:bodyPr/>
          <a:p>
            <a:pPr marL="0" indent="0">
              <a:buNone/>
            </a:pPr>
            <a:r>
              <a:rPr lang="en-US"/>
              <a:t>Now we have to load our data as provided by Root2ai from our local system us pandas library.</a:t>
            </a:r>
            <a:endParaRPr lang="en-US"/>
          </a:p>
          <a:p>
            <a:pPr marL="0" indent="0">
              <a:buNone/>
            </a:pPr>
            <a:r>
              <a:rPr lang="en-US"/>
              <a:t>As I am using Google Colab Notebook so firstly I have to upload it to my Google colab the I will read it from its path using command pandas.read_csv().</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50000"/>
                  </a:schemeClr>
                </a:solidFill>
              </a:rPr>
              <a:t>Data Preprocessing</a:t>
            </a:r>
            <a:endParaRPr lang="en-US">
              <a:solidFill>
                <a:schemeClr val="accent1">
                  <a:lumMod val="50000"/>
                </a:schemeClr>
              </a:solidFill>
            </a:endParaRPr>
          </a:p>
        </p:txBody>
      </p:sp>
      <p:sp>
        <p:nvSpPr>
          <p:cNvPr id="3" name="Content Placeholder 2"/>
          <p:cNvSpPr>
            <a:spLocks noGrp="1"/>
          </p:cNvSpPr>
          <p:nvPr>
            <p:ph idx="1"/>
          </p:nvPr>
        </p:nvSpPr>
        <p:spPr>
          <a:xfrm>
            <a:off x="609600" y="1174750"/>
            <a:ext cx="10972800" cy="5368925"/>
          </a:xfrm>
        </p:spPr>
        <p:txBody>
          <a:bodyPr/>
          <a:p>
            <a:pPr marL="0" indent="0">
              <a:buNone/>
            </a:pPr>
            <a:r>
              <a:rPr lang="en-US"/>
              <a:t>Our next task is to preprocess our data before creating our model so I perform following tasks :-</a:t>
            </a:r>
            <a:endParaRPr lang="en-US"/>
          </a:p>
          <a:p>
            <a:pPr marL="514350" indent="-514350">
              <a:buFont typeface="+mj-lt"/>
              <a:buAutoNum type="arabicPeriod"/>
            </a:pPr>
            <a:r>
              <a:rPr lang="en-US"/>
              <a:t>Drop null values.</a:t>
            </a:r>
            <a:endParaRPr lang="en-US"/>
          </a:p>
          <a:p>
            <a:pPr marL="514350" indent="-514350">
              <a:buFont typeface="+mj-lt"/>
              <a:buAutoNum type="arabicPeriod"/>
            </a:pPr>
            <a:r>
              <a:rPr lang="en-US"/>
              <a:t>labelencoding.</a:t>
            </a:r>
            <a:endParaRPr lang="en-US"/>
          </a:p>
          <a:p>
            <a:pPr marL="514350" indent="-514350">
              <a:buFont typeface="+mj-lt"/>
              <a:buAutoNum type="arabicPeriod"/>
            </a:pPr>
            <a:r>
              <a:rPr lang="en-US"/>
              <a:t>Converting all words into lowercase.</a:t>
            </a:r>
            <a:endParaRPr lang="en-US"/>
          </a:p>
          <a:p>
            <a:pPr marL="514350" indent="-514350">
              <a:buFont typeface="+mj-lt"/>
              <a:buAutoNum type="arabicPeriod"/>
            </a:pPr>
            <a:r>
              <a:rPr lang="en-US"/>
              <a:t>Removing stopwords.</a:t>
            </a:r>
            <a:endParaRPr lang="en-US"/>
          </a:p>
          <a:p>
            <a:pPr marL="514350" indent="-514350">
              <a:buFont typeface="+mj-lt"/>
              <a:buAutoNum type="arabicPeriod"/>
            </a:pPr>
            <a:r>
              <a:rPr lang="en-US"/>
              <a:t>Applying stemming.</a:t>
            </a:r>
            <a:endParaRPr lang="en-US"/>
          </a:p>
          <a:p>
            <a:pPr marL="514350" indent="-514350">
              <a:buFont typeface="+mj-lt"/>
              <a:buAutoNum type="arabicPeriod"/>
            </a:pPr>
            <a:r>
              <a:rPr lang="en-US"/>
              <a:t>Tokenization</a:t>
            </a:r>
            <a:endParaRPr lang="en-US"/>
          </a:p>
          <a:p>
            <a:pPr marL="514350" indent="-514350">
              <a:buFont typeface="+mj-lt"/>
              <a:buAutoNum type="arabicPeriod"/>
            </a:pPr>
            <a:r>
              <a:rPr lang="en-US"/>
              <a:t>Splitting data into train and test set.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66370"/>
          </a:xfrm>
        </p:spPr>
        <p:txBody>
          <a:bodyPr/>
          <a:p>
            <a:r>
              <a:rPr lang="en-US"/>
              <a:t> </a:t>
            </a:r>
            <a:endParaRPr lang="en-US"/>
          </a:p>
        </p:txBody>
      </p:sp>
      <p:sp>
        <p:nvSpPr>
          <p:cNvPr id="3" name="Content Placeholder 2"/>
          <p:cNvSpPr>
            <a:spLocks noGrp="1"/>
          </p:cNvSpPr>
          <p:nvPr>
            <p:ph idx="1"/>
          </p:nvPr>
        </p:nvSpPr>
        <p:spPr>
          <a:xfrm>
            <a:off x="609600" y="501015"/>
            <a:ext cx="10972800" cy="5947410"/>
          </a:xfrm>
        </p:spPr>
        <p:txBody>
          <a:bodyPr/>
          <a:p>
            <a:pPr marL="0" indent="0">
              <a:buNone/>
            </a:pPr>
            <a:r>
              <a:rPr lang="en-US"/>
              <a:t>In data preprocessing firstly we will drop all our null values from data set using command .dropna().</a:t>
            </a:r>
            <a:endParaRPr lang="en-US"/>
          </a:p>
          <a:p>
            <a:pPr marL="0" indent="0">
              <a:buNone/>
            </a:pPr>
            <a:r>
              <a:rPr lang="en-US" u="sng">
                <a:solidFill>
                  <a:srgbClr val="00B050"/>
                </a:solidFill>
              </a:rPr>
              <a:t>LABELENCODING</a:t>
            </a:r>
            <a:r>
              <a:rPr lang="en-US">
                <a:gradFill>
                  <a:gsLst>
                    <a:gs pos="0">
                      <a:srgbClr val="E30000"/>
                    </a:gs>
                    <a:gs pos="100000">
                      <a:srgbClr val="760303"/>
                    </a:gs>
                  </a:gsLst>
                  <a:lin scaled="0"/>
                </a:gradFill>
              </a:rPr>
              <a:t>:-</a:t>
            </a:r>
            <a:endParaRPr lang="en-US">
              <a:gradFill>
                <a:gsLst>
                  <a:gs pos="0">
                    <a:srgbClr val="E30000"/>
                  </a:gs>
                  <a:gs pos="100000">
                    <a:srgbClr val="760303"/>
                  </a:gs>
                </a:gsLst>
                <a:lin scaled="0"/>
              </a:gradFill>
            </a:endParaRPr>
          </a:p>
          <a:p>
            <a:pPr marL="0" indent="0">
              <a:buNone/>
            </a:pPr>
            <a:r>
              <a:rPr lang="en-US">
                <a:solidFill>
                  <a:schemeClr val="tx1"/>
                </a:solidFill>
              </a:rPr>
              <a:t>Label Encoding in Python can be achieved using Sklearn Library. Sklearn provides a very efficient tool for encoding the levels of categorical features into numeric values. LabelEncoder encode labels with a value between 0 and n_classes-1 where n is the number of distinct labels. If a label repeats it assigns the same value to as assigned earlier.</a:t>
            </a:r>
            <a:endParaRPr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67640"/>
          </a:xfrm>
        </p:spPr>
        <p:txBody>
          <a:bodyPr/>
          <a:p>
            <a:r>
              <a:rPr lang="en-US"/>
              <a:t> </a:t>
            </a:r>
            <a:endParaRPr lang="en-US"/>
          </a:p>
        </p:txBody>
      </p:sp>
      <p:sp>
        <p:nvSpPr>
          <p:cNvPr id="3" name="Content Placeholder 2"/>
          <p:cNvSpPr>
            <a:spLocks noGrp="1"/>
          </p:cNvSpPr>
          <p:nvPr>
            <p:ph idx="1"/>
          </p:nvPr>
        </p:nvSpPr>
        <p:spPr>
          <a:xfrm>
            <a:off x="609600" y="502920"/>
            <a:ext cx="10972800" cy="5624830"/>
          </a:xfrm>
        </p:spPr>
        <p:txBody>
          <a:bodyPr/>
          <a:p>
            <a:pPr marL="0" indent="0">
              <a:buNone/>
            </a:pPr>
            <a:r>
              <a:rPr lang="en-US"/>
              <a:t>Next, we will convert all text entities into lower case using command .str.lower().</a:t>
            </a:r>
            <a:endParaRPr lang="en-US"/>
          </a:p>
          <a:p>
            <a:pPr marL="0" indent="0">
              <a:buNone/>
            </a:pPr>
            <a:r>
              <a:rPr lang="en-US" u="sng">
                <a:solidFill>
                  <a:srgbClr val="00B050"/>
                </a:solidFill>
              </a:rPr>
              <a:t>REMOVING STOPWORDS</a:t>
            </a:r>
            <a:r>
              <a:rPr lang="en-US">
                <a:gradFill>
                  <a:gsLst>
                    <a:gs pos="0">
                      <a:srgbClr val="E30000"/>
                    </a:gs>
                    <a:gs pos="100000">
                      <a:srgbClr val="760303"/>
                    </a:gs>
                  </a:gsLst>
                  <a:lin scaled="0"/>
                </a:gradFill>
              </a:rPr>
              <a:t>:-</a:t>
            </a:r>
            <a:endParaRPr lang="en-US"/>
          </a:p>
          <a:p>
            <a:pPr marL="0" indent="0">
              <a:buNone/>
            </a:pPr>
            <a:r>
              <a:rPr lang="en-US"/>
              <a:t>Stopwords are the English words which does not add much meaning to a sentence. They can safely be ignored without sacrificing the meaning of the sentence. For example, the words like the, he, have etc. Such words are already captured this in corpus named corpus.</a:t>
            </a:r>
            <a:endParaRPr lang="en-US"/>
          </a:p>
          <a:p>
            <a:pPr marL="0" indent="0">
              <a:buNone/>
            </a:pPr>
            <a:r>
              <a:rPr lang="en-US"/>
              <a:t>Here use stopword command from nltk.corpus and apply it to “Text” column of our data set using lamda function.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6360"/>
          </a:xfrm>
        </p:spPr>
        <p:txBody>
          <a:bodyPr/>
          <a:p>
            <a:r>
              <a:rPr lang="en-US"/>
              <a:t> </a:t>
            </a:r>
            <a:endParaRPr lang="en-US"/>
          </a:p>
        </p:txBody>
      </p:sp>
      <p:sp>
        <p:nvSpPr>
          <p:cNvPr id="3" name="Content Placeholder 2"/>
          <p:cNvSpPr>
            <a:spLocks noGrp="1"/>
          </p:cNvSpPr>
          <p:nvPr>
            <p:ph idx="1"/>
          </p:nvPr>
        </p:nvSpPr>
        <p:spPr>
          <a:xfrm>
            <a:off x="609600" y="518795"/>
            <a:ext cx="10972800" cy="5608955"/>
          </a:xfrm>
        </p:spPr>
        <p:txBody>
          <a:bodyPr/>
          <a:p>
            <a:pPr marL="0" indent="0">
              <a:buNone/>
            </a:pPr>
            <a:r>
              <a:rPr lang="en-US" u="sng">
                <a:solidFill>
                  <a:srgbClr val="00B050"/>
                </a:solidFill>
              </a:rPr>
              <a:t>STEMMING</a:t>
            </a:r>
            <a:r>
              <a:rPr lang="en-US">
                <a:solidFill>
                  <a:srgbClr val="C00000"/>
                </a:solidFill>
              </a:rPr>
              <a:t>:-</a:t>
            </a:r>
            <a:endParaRPr lang="en-US">
              <a:solidFill>
                <a:srgbClr val="C00000"/>
              </a:solidFill>
            </a:endParaRPr>
          </a:p>
          <a:p>
            <a:pPr marL="0" indent="0">
              <a:buNone/>
            </a:pPr>
            <a:r>
              <a:rPr lang="en-US">
                <a:solidFill>
                  <a:schemeClr val="tx1"/>
                </a:solidFill>
              </a:rPr>
              <a:t>Stemming usually refers to a crude heuristic process that chops off the ends of words in the hope of achieving this goal correctly most of the time, and often includes the removal of derivational affixes.</a:t>
            </a:r>
            <a:endParaRPr lang="en-US">
              <a:solidFill>
                <a:schemeClr val="tx1"/>
              </a:solidFill>
            </a:endParaRPr>
          </a:p>
          <a:p>
            <a:pPr marL="0" indent="0">
              <a:buNone/>
            </a:pPr>
            <a:r>
              <a:rPr lang="en-US">
                <a:solidFill>
                  <a:schemeClr val="tx1"/>
                </a:solidFill>
              </a:rPr>
              <a:t>For stemming we use command .PorterStemmer() from nltk</a:t>
            </a:r>
            <a:endParaRPr lang="en-US">
              <a:solidFill>
                <a:schemeClr val="tx1"/>
              </a:solidFill>
            </a:endParaRPr>
          </a:p>
          <a:p>
            <a:pPr marL="0" indent="0">
              <a:buNone/>
            </a:pPr>
            <a:r>
              <a:rPr lang="en-US">
                <a:solidFill>
                  <a:schemeClr val="tx1"/>
                </a:solidFill>
              </a:rPr>
              <a:t>library and apply it to our data set using lambda function</a:t>
            </a: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247015"/>
          </a:xfrm>
        </p:spPr>
        <p:txBody>
          <a:bodyPr/>
          <a:p>
            <a:r>
              <a:rPr lang="en-US"/>
              <a:t> </a:t>
            </a:r>
            <a:endParaRPr lang="en-US"/>
          </a:p>
        </p:txBody>
      </p:sp>
      <p:sp>
        <p:nvSpPr>
          <p:cNvPr id="3" name="Content Placeholder 2"/>
          <p:cNvSpPr>
            <a:spLocks noGrp="1"/>
          </p:cNvSpPr>
          <p:nvPr>
            <p:ph idx="1"/>
          </p:nvPr>
        </p:nvSpPr>
        <p:spPr>
          <a:xfrm>
            <a:off x="609600" y="678180"/>
            <a:ext cx="10972800" cy="5449570"/>
          </a:xfrm>
        </p:spPr>
        <p:txBody>
          <a:bodyPr/>
          <a:p>
            <a:pPr marL="0" indent="0">
              <a:buNone/>
            </a:pPr>
            <a:r>
              <a:rPr lang="en-US" u="sng">
                <a:solidFill>
                  <a:srgbClr val="00B050"/>
                </a:solidFill>
              </a:rPr>
              <a:t>TOKENIZATION</a:t>
            </a:r>
            <a:r>
              <a:rPr lang="en-US">
                <a:solidFill>
                  <a:srgbClr val="C00000"/>
                </a:solidFill>
              </a:rPr>
              <a:t>:-</a:t>
            </a:r>
            <a:endParaRPr lang="en-US">
              <a:solidFill>
                <a:srgbClr val="C00000"/>
              </a:solidFill>
            </a:endParaRPr>
          </a:p>
          <a:p>
            <a:pPr marL="0" indent="0">
              <a:buNone/>
            </a:pPr>
            <a:r>
              <a:rPr lang="en-US">
                <a:solidFill>
                  <a:schemeClr val="tx1"/>
                </a:solidFill>
              </a:rPr>
              <a:t>Tokenization breaks the raw text into words, sentences called tokens. These tokens help in understanding the context or developing the model for the NLP. The tokenization helps in interpreting the meaning of the text by analyzing the sequence of the words.Tokenization can be done to either separate words or sentences.</a:t>
            </a:r>
            <a:endParaRPr lang="en-US">
              <a:solidFill>
                <a:schemeClr val="tx1"/>
              </a:solidFill>
            </a:endParaRPr>
          </a:p>
          <a:p>
            <a:pPr marL="0" indent="0">
              <a:buNone/>
            </a:pPr>
            <a:r>
              <a:rPr lang="en-US">
                <a:solidFill>
                  <a:schemeClr val="tx1"/>
                </a:solidFill>
              </a:rPr>
              <a:t>It is used for feature extraction.</a:t>
            </a:r>
            <a:endParaRPr lang="en-US">
              <a:solidFill>
                <a:schemeClr val="tx1"/>
              </a:solidFill>
            </a:endParaRPr>
          </a:p>
          <a:p>
            <a:pPr marL="0" indent="0">
              <a:buNone/>
            </a:pPr>
            <a:endParaRPr lang="en-US">
              <a:solidFill>
                <a:schemeClr val="tx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4523</Words>
  <Application>WPS Presentation</Application>
  <PresentationFormat>Widescreen</PresentationFormat>
  <Paragraphs>102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Blue Waves</vt:lpstr>
      <vt:lpstr>PowerPoint 演示文稿</vt:lpstr>
      <vt:lpstr>ROOT2AI ASSIGNMENT</vt:lpstr>
      <vt:lpstr>Importing dependencies</vt:lpstr>
      <vt:lpstr>Loading data</vt:lpstr>
      <vt:lpstr>Data Preprocessing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sourav</cp:lastModifiedBy>
  <cp:revision>3</cp:revision>
  <dcterms:created xsi:type="dcterms:W3CDTF">2021-05-26T17:50:00Z</dcterms:created>
  <dcterms:modified xsi:type="dcterms:W3CDTF">2021-05-26T20:47:58Z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