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6" r:id="rId5"/>
    <p:sldId id="257" r:id="rId6"/>
    <p:sldId id="258" r:id="rId7"/>
    <p:sldId id="259" r:id="rId8"/>
    <p:sldId id="260" r:id="rId9"/>
    <p:sldId id="268" r:id="rId10"/>
    <p:sldId id="274" r:id="rId11"/>
    <p:sldId id="275" r:id="rId12"/>
    <p:sldId id="276" r:id="rId13"/>
    <p:sldId id="277" r:id="rId14"/>
    <p:sldId id="271" r:id="rId15"/>
    <p:sldId id="262" r:id="rId16"/>
    <p:sldId id="266" r:id="rId17"/>
    <p:sldId id="267" r:id="rId18"/>
    <p:sldId id="272" r:id="rId19"/>
    <p:sldId id="264" r:id="rId20"/>
    <p:sldId id="265"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77" y="4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C6A273-78C0-47C4-B79F-5279404EEF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DE316D4-F929-4C8D-9B93-EF414EF78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1B55F2-3835-45DA-8C75-2F5DEA5D44B3}" type="datetimeFigureOut">
              <a:rPr lang="en-US" smtClean="0"/>
              <a:t>12/17/2021</a:t>
            </a:fld>
            <a:endParaRPr lang="en-US"/>
          </a:p>
        </p:txBody>
      </p:sp>
      <p:sp>
        <p:nvSpPr>
          <p:cNvPr id="4" name="Footer Placeholder 3">
            <a:extLst>
              <a:ext uri="{FF2B5EF4-FFF2-40B4-BE49-F238E27FC236}">
                <a16:creationId xmlns:a16="http://schemas.microsoft.com/office/drawing/2014/main" id="{3B71F86D-13DE-4013-BB76-8A8F9D1B4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F0E32B-F2AD-40F9-A92B-51FBE1AC73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8EF74C-331F-47C5-95FB-0A8C7BB89301}" type="slidenum">
              <a:rPr lang="en-US" smtClean="0"/>
              <a:t>‹#›</a:t>
            </a:fld>
            <a:endParaRPr lang="en-US"/>
          </a:p>
        </p:txBody>
      </p:sp>
    </p:spTree>
    <p:extLst>
      <p:ext uri="{BB962C8B-B14F-4D97-AF65-F5344CB8AC3E}">
        <p14:creationId xmlns:p14="http://schemas.microsoft.com/office/powerpoint/2010/main" val="12986229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9EB69-96D5-4689-8E74-8A1FD6440E88}" type="datetimeFigureOut">
              <a:rPr lang="en-US" smtClean="0"/>
              <a:t>12/17/2021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3B260-133A-4511-B7B2-79EA4A7DB337}" type="slidenum">
              <a:rPr lang="en-US" smtClean="0"/>
              <a:t>‹#›</a:t>
            </a:fld>
            <a:endParaRPr lang="en-US"/>
          </a:p>
        </p:txBody>
      </p:sp>
    </p:spTree>
    <p:extLst>
      <p:ext uri="{BB962C8B-B14F-4D97-AF65-F5344CB8AC3E}">
        <p14:creationId xmlns:p14="http://schemas.microsoft.com/office/powerpoint/2010/main" val="45132133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464224-51A3-424F-9DBE-D5D33E875520}"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ED1FCCC2-E5E0-47F4-A8F1-5EC304467E12}"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3BD35702-9DD1-4ED6-BE7C-0DDC9300F560}"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C7C7CEFE-4094-4951-9C62-B9AE78ABAC89}"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009E024B-68F7-4938-8E66-8A862478B571}"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3AE91C3-D6EB-4F26-A0C2-667077F5FB83}"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2D7784E-798D-40C9-9D1C-8F4BF07072E7}"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C858F3D4-EF17-4F11-BC42-1B0F064D39EB}"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81D168CA-7BB8-4E4C-BFF8-9769FFC6BB43}"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12F5CDA0-40A0-482D-8674-B8180486B581}"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873BD5AA-8F77-46B1-8177-7F6DF8212B35}"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A558D9D6-7065-4B21-8897-261028FC886F}" type="datetime1">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D5BF3CBE-56E7-4F53-AD26-93CD787B85B7}" type="datetime1">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25852FA0-C36D-42CD-A73D-3FE9605A16D2}" type="datetime1">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7BF981E6-CF83-46FF-AA7A-09A9D126358D}" type="datetime1">
              <a:rPr lang="en-US" smtClean="0"/>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C38F1-D49D-4636-8583-123694FF1533}" type="datetime1">
              <a:rPr lang="en-US" smtClean="0"/>
              <a:t>12/17/2021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2420D04-C529-4DFD-97FE-D8227F22EC12}" type="datetime1">
              <a:rPr lang="en-US" smtClean="0"/>
              <a:t>12/17/2021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www.kaggle.com/hiyaro/bluenetpenta"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862" y="569166"/>
            <a:ext cx="6809883" cy="1060381"/>
          </a:xfrm>
        </p:spPr>
        <p:txBody>
          <a:bodyPr>
            <a:noAutofit/>
          </a:bodyPr>
          <a:lstStyle/>
          <a:p>
            <a:pPr>
              <a:lnSpc>
                <a:spcPct val="100000"/>
              </a:lnSpc>
            </a:pPr>
            <a:r>
              <a:rPr lang="en-US" sz="2800" b="1" dirty="0"/>
              <a:t>Underwater Object Classification Using Deep Learning</a:t>
            </a:r>
          </a:p>
        </p:txBody>
      </p:sp>
      <p:sp>
        <p:nvSpPr>
          <p:cNvPr id="4" name="TextBox 3"/>
          <p:cNvSpPr txBox="1"/>
          <p:nvPr/>
        </p:nvSpPr>
        <p:spPr>
          <a:xfrm>
            <a:off x="59693" y="2267230"/>
            <a:ext cx="9024614" cy="804772"/>
          </a:xfrm>
          <a:prstGeom prst="rect">
            <a:avLst/>
          </a:prstGeom>
          <a:noFill/>
        </p:spPr>
        <p:txBody>
          <a:bodyPr wrap="square" rtlCol="0">
            <a:spAutoFit/>
          </a:bodyPr>
          <a:lstStyle/>
          <a:p>
            <a:pPr algn="ctr"/>
            <a:r>
              <a:rPr lang="en-US" sz="2000" dirty="0">
                <a:solidFill>
                  <a:srgbClr val="0070C0"/>
                </a:solidFill>
                <a:latin typeface="Arial" panose="020B0604020202020204" pitchFamily="34" charset="0"/>
                <a:cs typeface="Arial" panose="020B0604020202020204" pitchFamily="34" charset="0"/>
              </a:rPr>
              <a:t>Faculty of Science and Technology, Dept. of Computer Science</a:t>
            </a:r>
          </a:p>
          <a:p>
            <a:pPr algn="ctr">
              <a:lnSpc>
                <a:spcPct val="150000"/>
              </a:lnSpc>
            </a:pPr>
            <a:r>
              <a:rPr lang="en-US" sz="2000" b="1" dirty="0">
                <a:solidFill>
                  <a:srgbClr val="0070C0"/>
                </a:solidFill>
                <a:latin typeface="Arial" panose="020B0604020202020204" pitchFamily="34" charset="0"/>
                <a:cs typeface="Arial" panose="020B0604020202020204" pitchFamily="34" charset="0"/>
              </a:rPr>
              <a:t>Undergraduate Thesis</a:t>
            </a:r>
          </a:p>
        </p:txBody>
      </p:sp>
      <p:graphicFrame>
        <p:nvGraphicFramePr>
          <p:cNvPr id="6" name="Table 5">
            <a:extLst>
              <a:ext uri="{FF2B5EF4-FFF2-40B4-BE49-F238E27FC236}">
                <a16:creationId xmlns:a16="http://schemas.microsoft.com/office/drawing/2014/main" id="{80FA2A77-A004-4F61-9E7E-87FE64C4A23F}"/>
              </a:ext>
            </a:extLst>
          </p:cNvPr>
          <p:cNvGraphicFramePr>
            <a:graphicFrameLocks noGrp="1"/>
          </p:cNvGraphicFramePr>
          <p:nvPr>
            <p:extLst>
              <p:ext uri="{D42A27DB-BD31-4B8C-83A1-F6EECF244321}">
                <p14:modId xmlns:p14="http://schemas.microsoft.com/office/powerpoint/2010/main" val="999052475"/>
              </p:ext>
            </p:extLst>
          </p:nvPr>
        </p:nvGraphicFramePr>
        <p:xfrm>
          <a:off x="1226617" y="3076931"/>
          <a:ext cx="6935371" cy="1854200"/>
        </p:xfrm>
        <a:graphic>
          <a:graphicData uri="http://schemas.openxmlformats.org/drawingml/2006/table">
            <a:tbl>
              <a:tblPr firstRow="1" bandRow="1">
                <a:tableStyleId>{21E4AEA4-8DFA-4A89-87EB-49C32662AFE0}</a:tableStyleId>
              </a:tblPr>
              <a:tblGrid>
                <a:gridCol w="4684540">
                  <a:extLst>
                    <a:ext uri="{9D8B030D-6E8A-4147-A177-3AD203B41FA5}">
                      <a16:colId xmlns:a16="http://schemas.microsoft.com/office/drawing/2014/main" val="794581472"/>
                    </a:ext>
                  </a:extLst>
                </a:gridCol>
                <a:gridCol w="2250831">
                  <a:extLst>
                    <a:ext uri="{9D8B030D-6E8A-4147-A177-3AD203B41FA5}">
                      <a16:colId xmlns:a16="http://schemas.microsoft.com/office/drawing/2014/main" val="3106225813"/>
                    </a:ext>
                  </a:extLst>
                </a:gridCol>
              </a:tblGrid>
              <a:tr h="370840">
                <a:tc>
                  <a:txBody>
                    <a:bodyPr/>
                    <a:lstStyle/>
                    <a:p>
                      <a:pPr algn="ctr"/>
                      <a:r>
                        <a:rPr lang="en-US" dirty="0"/>
                        <a:t>Student Name</a:t>
                      </a:r>
                    </a:p>
                  </a:txBody>
                  <a:tcPr/>
                </a:tc>
                <a:tc>
                  <a:txBody>
                    <a:bodyPr/>
                    <a:lstStyle/>
                    <a:p>
                      <a:pPr algn="ctr"/>
                      <a:r>
                        <a:rPr lang="en-US" dirty="0"/>
                        <a:t>ID</a:t>
                      </a:r>
                    </a:p>
                  </a:txBody>
                  <a:tcPr/>
                </a:tc>
                <a:extLst>
                  <a:ext uri="{0D108BD9-81ED-4DB2-BD59-A6C34878D82A}">
                    <a16:rowId xmlns:a16="http://schemas.microsoft.com/office/drawing/2014/main" val="925189299"/>
                  </a:ext>
                </a:extLst>
              </a:tr>
              <a:tr h="370840">
                <a:tc>
                  <a:txBody>
                    <a:bodyPr/>
                    <a:lstStyle/>
                    <a:p>
                      <a:pPr marL="0" marR="0" algn="ctr">
                        <a:spcBef>
                          <a:spcPts val="300"/>
                        </a:spcBef>
                        <a:spcAft>
                          <a:spcPts val="300"/>
                        </a:spcAft>
                      </a:pPr>
                      <a:r>
                        <a:rPr lang="en-AU" sz="2000" b="0" dirty="0">
                          <a:effectLst/>
                        </a:rPr>
                        <a:t>Mosrin Tasfia Armin</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300"/>
                        </a:spcBef>
                        <a:spcAft>
                          <a:spcPts val="300"/>
                        </a:spcAft>
                      </a:pPr>
                      <a:r>
                        <a:rPr lang="en-AU" sz="2000" b="1">
                          <a:solidFill>
                            <a:srgbClr val="000000"/>
                          </a:solidFill>
                          <a:effectLst/>
                        </a:rPr>
                        <a:t>18-36019-1</a:t>
                      </a:r>
                      <a:endParaRPr lang="en-US"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38283429"/>
                  </a:ext>
                </a:extLst>
              </a:tr>
              <a:tr h="370840">
                <a:tc>
                  <a:txBody>
                    <a:bodyPr/>
                    <a:lstStyle/>
                    <a:p>
                      <a:pPr marL="0" marR="0" algn="ctr">
                        <a:spcBef>
                          <a:spcPts val="300"/>
                        </a:spcBef>
                        <a:spcAft>
                          <a:spcPts val="300"/>
                        </a:spcAft>
                      </a:pPr>
                      <a:r>
                        <a:rPr lang="en-AU" sz="2000" b="0" dirty="0">
                          <a:effectLst/>
                        </a:rPr>
                        <a:t>Barman Sourav</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300"/>
                        </a:spcBef>
                        <a:spcAft>
                          <a:spcPts val="300"/>
                        </a:spcAft>
                      </a:pPr>
                      <a:r>
                        <a:rPr lang="en-AU" sz="2000" b="1">
                          <a:solidFill>
                            <a:srgbClr val="000000"/>
                          </a:solidFill>
                          <a:effectLst/>
                        </a:rPr>
                        <a:t>18-36696-1</a:t>
                      </a:r>
                      <a:endParaRPr lang="en-US"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2747497"/>
                  </a:ext>
                </a:extLst>
              </a:tr>
              <a:tr h="370840">
                <a:tc>
                  <a:txBody>
                    <a:bodyPr/>
                    <a:lstStyle/>
                    <a:p>
                      <a:pPr marL="0" marR="0" algn="ctr">
                        <a:spcBef>
                          <a:spcPts val="300"/>
                        </a:spcBef>
                        <a:spcAft>
                          <a:spcPts val="300"/>
                        </a:spcAft>
                      </a:pPr>
                      <a:r>
                        <a:rPr lang="en-AU" sz="2000" b="0" dirty="0">
                          <a:effectLst/>
                        </a:rPr>
                        <a:t>Ahmed Shahriar</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300"/>
                        </a:spcBef>
                        <a:spcAft>
                          <a:spcPts val="300"/>
                        </a:spcAft>
                      </a:pPr>
                      <a:r>
                        <a:rPr lang="en-AU" sz="2000" b="1">
                          <a:solidFill>
                            <a:srgbClr val="000000"/>
                          </a:solidFill>
                          <a:effectLst/>
                        </a:rPr>
                        <a:t>18-36926-1</a:t>
                      </a:r>
                      <a:endParaRPr lang="en-US"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9026912"/>
                  </a:ext>
                </a:extLst>
              </a:tr>
              <a:tr h="370840">
                <a:tc>
                  <a:txBody>
                    <a:bodyPr/>
                    <a:lstStyle/>
                    <a:p>
                      <a:pPr marL="0" marR="0" algn="ctr">
                        <a:spcBef>
                          <a:spcPts val="300"/>
                        </a:spcBef>
                        <a:spcAft>
                          <a:spcPts val="300"/>
                        </a:spcAft>
                      </a:pPr>
                      <a:r>
                        <a:rPr lang="en-AU" sz="2000" b="0" dirty="0">
                          <a:effectLst/>
                        </a:rPr>
                        <a:t>Istiaq Md. Jamil</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300"/>
                        </a:spcBef>
                        <a:spcAft>
                          <a:spcPts val="300"/>
                        </a:spcAft>
                      </a:pPr>
                      <a:r>
                        <a:rPr lang="en-AU" sz="2000" b="1" dirty="0">
                          <a:solidFill>
                            <a:srgbClr val="000000"/>
                          </a:solidFill>
                          <a:effectLst/>
                        </a:rPr>
                        <a:t>18-37918-2</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9362666"/>
                  </a:ext>
                </a:extLst>
              </a:tr>
            </a:tbl>
          </a:graphicData>
        </a:graphic>
      </p:graphicFrame>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71611368"/>
              </p:ext>
            </p:extLst>
          </p:nvPr>
        </p:nvGraphicFramePr>
        <p:xfrm>
          <a:off x="526403" y="5137522"/>
          <a:ext cx="8335797" cy="804772"/>
        </p:xfrm>
        <a:graphic>
          <a:graphicData uri="http://schemas.openxmlformats.org/drawingml/2006/table">
            <a:tbl>
              <a:tblPr firstRow="1" bandRow="1">
                <a:tableStyleId>{D7AC3CCA-C797-4891-BE02-D94E43425B78}</a:tableStyleId>
              </a:tblPr>
              <a:tblGrid>
                <a:gridCol w="1266782">
                  <a:extLst>
                    <a:ext uri="{9D8B030D-6E8A-4147-A177-3AD203B41FA5}">
                      <a16:colId xmlns:a16="http://schemas.microsoft.com/office/drawing/2014/main" val="3905988420"/>
                    </a:ext>
                  </a:extLst>
                </a:gridCol>
                <a:gridCol w="7069015">
                  <a:extLst>
                    <a:ext uri="{9D8B030D-6E8A-4147-A177-3AD203B41FA5}">
                      <a16:colId xmlns:a16="http://schemas.microsoft.com/office/drawing/2014/main" val="2889894460"/>
                    </a:ext>
                  </a:extLst>
                </a:gridCol>
              </a:tblGrid>
              <a:tr h="402386">
                <a:tc>
                  <a:txBody>
                    <a:bodyPr/>
                    <a:lstStyle/>
                    <a:p>
                      <a:r>
                        <a:rPr lang="en-US" dirty="0"/>
                        <a:t>Supervisor:</a:t>
                      </a:r>
                    </a:p>
                  </a:txBody>
                  <a:tcPr/>
                </a:tc>
                <a:tc>
                  <a:txBody>
                    <a:bodyPr/>
                    <a:lstStyle/>
                    <a:p>
                      <a:r>
                        <a:rPr lang="en-US" sz="1800" b="1" kern="1200" dirty="0">
                          <a:solidFill>
                            <a:schemeClr val="dk1"/>
                          </a:solidFill>
                          <a:effectLst/>
                          <a:latin typeface="+mn-lt"/>
                          <a:ea typeface="+mn-ea"/>
                          <a:cs typeface="+mn-cs"/>
                        </a:rPr>
                        <a:t>Dr. Debajyoti Karmaker, </a:t>
                      </a:r>
                      <a:r>
                        <a:rPr lang="en-US" sz="1600" b="0" i="1" kern="1200" dirty="0">
                          <a:solidFill>
                            <a:schemeClr val="dk1"/>
                          </a:solidFill>
                          <a:effectLst/>
                          <a:latin typeface="+mn-lt"/>
                          <a:ea typeface="+mn-ea"/>
                          <a:cs typeface="+mn-cs"/>
                        </a:rPr>
                        <a:t>Associate Professor, Dept. of CSE</a:t>
                      </a:r>
                      <a:r>
                        <a:rPr lang="en-US" sz="1800" b="1" kern="1200" dirty="0">
                          <a:solidFill>
                            <a:schemeClr val="dk1"/>
                          </a:solidFill>
                          <a:effectLst/>
                          <a:latin typeface="+mn-lt"/>
                          <a:ea typeface="+mn-ea"/>
                          <a:cs typeface="+mn-cs"/>
                        </a:rPr>
                        <a:t>, AIUB </a:t>
                      </a:r>
                    </a:p>
                  </a:txBody>
                  <a:tcPr/>
                </a:tc>
                <a:extLst>
                  <a:ext uri="{0D108BD9-81ED-4DB2-BD59-A6C34878D82A}">
                    <a16:rowId xmlns:a16="http://schemas.microsoft.com/office/drawing/2014/main" val="2197040212"/>
                  </a:ext>
                </a:extLst>
              </a:tr>
              <a:tr h="402386">
                <a:tc>
                  <a:txBody>
                    <a:bodyPr/>
                    <a:lstStyle/>
                    <a:p>
                      <a:r>
                        <a:rPr lang="en-US" b="1" dirty="0"/>
                        <a:t>External:</a:t>
                      </a:r>
                    </a:p>
                  </a:txBody>
                  <a:tcPr/>
                </a:tc>
                <a:tc>
                  <a:txBody>
                    <a:bodyPr/>
                    <a:lstStyle/>
                    <a:p>
                      <a:r>
                        <a:rPr lang="en-US" sz="1800" b="1" kern="1200" dirty="0">
                          <a:solidFill>
                            <a:schemeClr val="dk1"/>
                          </a:solidFill>
                          <a:effectLst/>
                          <a:latin typeface="+mn-lt"/>
                          <a:ea typeface="+mn-ea"/>
                          <a:cs typeface="+mn-cs"/>
                        </a:rPr>
                        <a:t>Md. Nazmul Hossain, </a:t>
                      </a:r>
                      <a:r>
                        <a:rPr lang="en-US" sz="1600" b="0" i="1" kern="1200" dirty="0">
                          <a:solidFill>
                            <a:schemeClr val="dk1"/>
                          </a:solidFill>
                          <a:effectLst/>
                          <a:latin typeface="+mn-lt"/>
                          <a:ea typeface="+mn-ea"/>
                          <a:cs typeface="+mn-cs"/>
                        </a:rPr>
                        <a:t>Lecturer, Dept. of CSE</a:t>
                      </a:r>
                      <a:r>
                        <a:rPr lang="en-US" sz="1800" kern="1200" dirty="0">
                          <a:solidFill>
                            <a:schemeClr val="dk1"/>
                          </a:solidFill>
                          <a:effectLst/>
                          <a:latin typeface="+mn-lt"/>
                          <a:ea typeface="+mn-ea"/>
                          <a:cs typeface="+mn-cs"/>
                        </a:rPr>
                        <a:t>, </a:t>
                      </a:r>
                      <a:r>
                        <a:rPr lang="en-US" sz="1800" b="1" kern="1200" dirty="0">
                          <a:solidFill>
                            <a:schemeClr val="dk1"/>
                          </a:solidFill>
                          <a:effectLst/>
                          <a:latin typeface="+mn-lt"/>
                          <a:ea typeface="+mn-ea"/>
                          <a:cs typeface="+mn-cs"/>
                        </a:rPr>
                        <a:t>AIUB</a:t>
                      </a:r>
                    </a:p>
                  </a:txBody>
                  <a:tcPr/>
                </a:tc>
                <a:extLst>
                  <a:ext uri="{0D108BD9-81ED-4DB2-BD59-A6C34878D82A}">
                    <a16:rowId xmlns:a16="http://schemas.microsoft.com/office/drawing/2014/main" val="3369853662"/>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Model Learning Process</a:t>
            </a:r>
          </a:p>
        </p:txBody>
      </p:sp>
      <p:sp>
        <p:nvSpPr>
          <p:cNvPr id="8" name="Subtitle 2">
            <a:extLst>
              <a:ext uri="{FF2B5EF4-FFF2-40B4-BE49-F238E27FC236}">
                <a16:creationId xmlns:a16="http://schemas.microsoft.com/office/drawing/2014/main" id="{5C691096-1A32-4345-85A2-93EBEDCF7EEE}"/>
              </a:ext>
            </a:extLst>
          </p:cNvPr>
          <p:cNvSpPr txBox="1">
            <a:spLocks/>
          </p:cNvSpPr>
          <p:nvPr/>
        </p:nvSpPr>
        <p:spPr>
          <a:xfrm>
            <a:off x="335494" y="1209456"/>
            <a:ext cx="7539543" cy="486813"/>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2000" b="1" dirty="0">
                <a:solidFill>
                  <a:schemeClr val="tx1"/>
                </a:solidFill>
              </a:rPr>
              <a:t>ResNet50</a:t>
            </a:r>
          </a:p>
        </p:txBody>
      </p:sp>
      <p:sp>
        <p:nvSpPr>
          <p:cNvPr id="9" name="Subtitle 2">
            <a:extLst>
              <a:ext uri="{FF2B5EF4-FFF2-40B4-BE49-F238E27FC236}">
                <a16:creationId xmlns:a16="http://schemas.microsoft.com/office/drawing/2014/main" id="{5CF5193D-FDEB-42FF-A5E6-387B75A7809A}"/>
              </a:ext>
            </a:extLst>
          </p:cNvPr>
          <p:cNvSpPr txBox="1">
            <a:spLocks/>
          </p:cNvSpPr>
          <p:nvPr/>
        </p:nvSpPr>
        <p:spPr>
          <a:xfrm>
            <a:off x="335493" y="1719780"/>
            <a:ext cx="8108711" cy="159249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600"/>
              </a:spcBef>
              <a:buFont typeface="Arial" panose="020B0604020202020204" pitchFamily="34" charset="0"/>
              <a:buChar char="•"/>
            </a:pPr>
            <a:r>
              <a:rPr lang="en-US" sz="1600" dirty="0">
                <a:solidFill>
                  <a:schemeClr val="tx1"/>
                </a:solidFill>
              </a:rPr>
              <a:t>The model is used as pre-preprocessed input</a:t>
            </a:r>
          </a:p>
          <a:p>
            <a:pPr algn="just">
              <a:spcBef>
                <a:spcPts val="600"/>
              </a:spcBef>
              <a:buFont typeface="Arial" panose="020B0604020202020204" pitchFamily="34" charset="0"/>
              <a:buChar char="•"/>
            </a:pPr>
            <a:r>
              <a:rPr lang="en-US" sz="1600" dirty="0">
                <a:solidFill>
                  <a:schemeClr val="tx1"/>
                </a:solidFill>
              </a:rPr>
              <a:t>For training purpose ImageNet is used as weight file as well</a:t>
            </a:r>
          </a:p>
          <a:p>
            <a:pPr algn="just">
              <a:spcBef>
                <a:spcPts val="600"/>
              </a:spcBef>
              <a:buFont typeface="Arial" panose="020B0604020202020204" pitchFamily="34" charset="0"/>
              <a:buChar char="•"/>
            </a:pPr>
            <a:r>
              <a:rPr lang="en-US" sz="1600" dirty="0">
                <a:solidFill>
                  <a:schemeClr val="tx1"/>
                </a:solidFill>
              </a:rPr>
              <a:t>Data Augmentation was done by “</a:t>
            </a:r>
            <a:r>
              <a:rPr lang="en-US" sz="1600" dirty="0" err="1">
                <a:solidFill>
                  <a:schemeClr val="tx1"/>
                </a:solidFill>
              </a:rPr>
              <a:t>ImageDataGenerator</a:t>
            </a:r>
            <a:r>
              <a:rPr lang="en-US" sz="1600" dirty="0">
                <a:solidFill>
                  <a:schemeClr val="tx1"/>
                </a:solidFill>
              </a:rPr>
              <a:t>”</a:t>
            </a:r>
          </a:p>
          <a:p>
            <a:pPr algn="just">
              <a:spcBef>
                <a:spcPts val="600"/>
              </a:spcBef>
              <a:buFont typeface="Arial" panose="020B0604020202020204" pitchFamily="34" charset="0"/>
              <a:buChar char="•"/>
            </a:pPr>
            <a:r>
              <a:rPr lang="en-US" sz="1600" dirty="0">
                <a:solidFill>
                  <a:schemeClr val="tx1"/>
                </a:solidFill>
              </a:rPr>
              <a:t>Weight file is used as a backpropagation</a:t>
            </a:r>
          </a:p>
          <a:p>
            <a:pPr algn="just">
              <a:spcBef>
                <a:spcPts val="600"/>
              </a:spcBef>
              <a:buFont typeface="Arial" panose="020B0604020202020204" pitchFamily="34" charset="0"/>
              <a:buChar char="•"/>
            </a:pPr>
            <a:endParaRPr lang="en-US" sz="1600" dirty="0">
              <a:solidFill>
                <a:schemeClr val="tx1"/>
              </a:solidFill>
            </a:endParaRPr>
          </a:p>
          <a:p>
            <a:pPr marL="0" indent="0" algn="just">
              <a:spcBef>
                <a:spcPts val="600"/>
              </a:spcBef>
              <a:buNone/>
            </a:pPr>
            <a:endParaRPr lang="en-US" sz="1600" dirty="0">
              <a:solidFill>
                <a:schemeClr val="tx1"/>
              </a:solidFill>
            </a:endParaRPr>
          </a:p>
        </p:txBody>
      </p:sp>
      <p:pic>
        <p:nvPicPr>
          <p:cNvPr id="5122" name="Picture 1">
            <a:extLst>
              <a:ext uri="{FF2B5EF4-FFF2-40B4-BE49-F238E27FC236}">
                <a16:creationId xmlns:a16="http://schemas.microsoft.com/office/drawing/2014/main" id="{F1636419-B2E3-404C-9982-6E194F582D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9796" y="3218965"/>
            <a:ext cx="4415139" cy="294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FCAE81D3-5F99-4392-B47B-C3C129E77541}"/>
              </a:ext>
            </a:extLst>
          </p:cNvPr>
          <p:cNvSpPr txBox="1"/>
          <p:nvPr/>
        </p:nvSpPr>
        <p:spPr>
          <a:xfrm>
            <a:off x="275885" y="6194835"/>
            <a:ext cx="4572000" cy="325538"/>
          </a:xfrm>
          <a:prstGeom prst="rect">
            <a:avLst/>
          </a:prstGeom>
          <a:noFill/>
        </p:spPr>
        <p:txBody>
          <a:bodyPr wrap="square">
            <a:spAutoFit/>
          </a:bodyPr>
          <a:lstStyle/>
          <a:p>
            <a:pPr marL="0" marR="0" indent="457200">
              <a:lnSpc>
                <a:spcPct val="115000"/>
              </a:lnSpc>
              <a:spcBef>
                <a:spcPts val="0"/>
              </a:spcBef>
              <a:spcAft>
                <a:spcPts val="0"/>
              </a:spcAft>
            </a:pPr>
            <a:r>
              <a:rPr lang="en-AU" sz="1400" dirty="0">
                <a:effectLst/>
                <a:ea typeface="Times New Roman" panose="02020603050405020304" pitchFamily="18" charset="0"/>
              </a:rPr>
              <a:t>Figure 5: Output Format in Last Layer of ResNet50</a:t>
            </a:r>
            <a:endParaRPr lang="en-US" sz="1400" dirty="0">
              <a:effectLst/>
              <a:ea typeface="Times New Roman" panose="02020603050405020304" pitchFamily="18" charset="0"/>
            </a:endParaRPr>
          </a:p>
        </p:txBody>
      </p:sp>
    </p:spTree>
    <p:extLst>
      <p:ext uri="{BB962C8B-B14F-4D97-AF65-F5344CB8AC3E}">
        <p14:creationId xmlns:p14="http://schemas.microsoft.com/office/powerpoint/2010/main" val="412641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Classification Prediction</a:t>
            </a:r>
          </a:p>
        </p:txBody>
      </p:sp>
    </p:spTree>
    <p:extLst>
      <p:ext uri="{BB962C8B-B14F-4D97-AF65-F5344CB8AC3E}">
        <p14:creationId xmlns:p14="http://schemas.microsoft.com/office/powerpoint/2010/main" val="126739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128370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a:p>
            <a:pPr marL="0" indent="0">
              <a:buNone/>
            </a:pP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a:t>
            </a:r>
          </a:p>
          <a:p>
            <a:pPr marL="0" indent="0">
              <a:buNone/>
            </a:pPr>
            <a:endParaRPr lang="en-US" sz="2600" b="1" dirty="0">
              <a:solidFill>
                <a:schemeClr val="tx1"/>
              </a:solidFill>
            </a:endParaRPr>
          </a:p>
        </p:txBody>
      </p:sp>
      <p:sp>
        <p:nvSpPr>
          <p:cNvPr id="10" name="Subtitle 2">
            <a:extLst>
              <a:ext uri="{FF2B5EF4-FFF2-40B4-BE49-F238E27FC236}">
                <a16:creationId xmlns:a16="http://schemas.microsoft.com/office/drawing/2014/main" id="{7504BFA2-603E-4C1A-B92C-84DDE3B118C9}"/>
              </a:ext>
            </a:extLst>
          </p:cNvPr>
          <p:cNvSpPr txBox="1">
            <a:spLocks/>
          </p:cNvSpPr>
          <p:nvPr/>
        </p:nvSpPr>
        <p:spPr>
          <a:xfrm>
            <a:off x="335493" y="1088514"/>
            <a:ext cx="8183356" cy="145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endParaRPr lang="en-US" sz="1800" dirty="0">
              <a:solidFill>
                <a:schemeClr val="tx1"/>
              </a:solidFill>
            </a:endParaRPr>
          </a:p>
        </p:txBody>
      </p:sp>
      <p:sp>
        <p:nvSpPr>
          <p:cNvPr id="5" name="Subtitle 2">
            <a:extLst>
              <a:ext uri="{FF2B5EF4-FFF2-40B4-BE49-F238E27FC236}">
                <a16:creationId xmlns:a16="http://schemas.microsoft.com/office/drawing/2014/main" id="{14E62AB9-B394-4173-98EE-817D275BEEF2}"/>
              </a:ext>
            </a:extLst>
          </p:cNvPr>
          <p:cNvSpPr txBox="1">
            <a:spLocks/>
          </p:cNvSpPr>
          <p:nvPr/>
        </p:nvSpPr>
        <p:spPr>
          <a:xfrm>
            <a:off x="335494" y="1221391"/>
            <a:ext cx="7539543" cy="36736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600" dirty="0">
                <a:solidFill>
                  <a:schemeClr val="tx1"/>
                </a:solidFill>
              </a:rPr>
              <a:t>The experiment was done on both physical and hardware devices. </a:t>
            </a:r>
          </a:p>
        </p:txBody>
      </p:sp>
      <p:sp>
        <p:nvSpPr>
          <p:cNvPr id="7" name="TextBox 6">
            <a:extLst>
              <a:ext uri="{FF2B5EF4-FFF2-40B4-BE49-F238E27FC236}">
                <a16:creationId xmlns:a16="http://schemas.microsoft.com/office/drawing/2014/main" id="{5C9C10A7-1B32-40D5-9BBE-502AC56A5DEF}"/>
              </a:ext>
            </a:extLst>
          </p:cNvPr>
          <p:cNvSpPr txBox="1"/>
          <p:nvPr/>
        </p:nvSpPr>
        <p:spPr>
          <a:xfrm>
            <a:off x="335492" y="1721634"/>
            <a:ext cx="7212973" cy="1308050"/>
          </a:xfrm>
          <a:prstGeom prst="rect">
            <a:avLst/>
          </a:prstGeom>
          <a:noFill/>
        </p:spPr>
        <p:txBody>
          <a:bodyPr wrap="square">
            <a:spAutoFit/>
          </a:bodyPr>
          <a:lstStyle/>
          <a:p>
            <a:pPr marL="285750" indent="-285750" algn="just">
              <a:spcBef>
                <a:spcPts val="600"/>
              </a:spcBef>
              <a:buFont typeface="Arial" panose="020B0604020202020204" pitchFamily="34" charset="0"/>
              <a:buChar char="•"/>
            </a:pPr>
            <a:r>
              <a:rPr lang="en-US" sz="1600" dirty="0">
                <a:solidFill>
                  <a:schemeClr val="tx1"/>
                </a:solidFill>
              </a:rPr>
              <a:t>In online platform “Kaggle” the image size was 224x224 for resource limitation</a:t>
            </a:r>
          </a:p>
          <a:p>
            <a:pPr marL="285750" indent="-285750" algn="just">
              <a:spcBef>
                <a:spcPts val="600"/>
              </a:spcBef>
              <a:buFont typeface="Arial" panose="020B0604020202020204" pitchFamily="34" charset="0"/>
              <a:buChar char="•"/>
            </a:pPr>
            <a:r>
              <a:rPr lang="en-US" sz="1600" dirty="0">
                <a:solidFill>
                  <a:schemeClr val="tx1"/>
                </a:solidFill>
              </a:rPr>
              <a:t>In physical device(NVIDIA RTX 2060) the image size was 50x50</a:t>
            </a:r>
          </a:p>
          <a:p>
            <a:pPr marL="285750" indent="-285750" algn="just">
              <a:spcBef>
                <a:spcPts val="600"/>
              </a:spcBef>
              <a:buFont typeface="Arial" panose="020B0604020202020204" pitchFamily="34" charset="0"/>
              <a:buChar char="•"/>
            </a:pPr>
            <a:endParaRPr lang="en-US" sz="1600" dirty="0">
              <a:solidFill>
                <a:schemeClr val="tx1"/>
              </a:solidFill>
            </a:endParaRPr>
          </a:p>
          <a:p>
            <a:pPr marL="285750" indent="-285750" algn="just">
              <a:spcBef>
                <a:spcPts val="600"/>
              </a:spcBef>
              <a:buFont typeface="Arial" panose="020B0604020202020204" pitchFamily="34" charset="0"/>
              <a:buChar char="•"/>
            </a:pPr>
            <a:endParaRPr lang="en-US" sz="1600" dirty="0">
              <a:solidFill>
                <a:schemeClr val="tx1"/>
              </a:solidFill>
            </a:endParaRPr>
          </a:p>
        </p:txBody>
      </p:sp>
      <p:sp>
        <p:nvSpPr>
          <p:cNvPr id="8" name="Subtitle 2">
            <a:extLst>
              <a:ext uri="{FF2B5EF4-FFF2-40B4-BE49-F238E27FC236}">
                <a16:creationId xmlns:a16="http://schemas.microsoft.com/office/drawing/2014/main" id="{28AC23F9-72DD-4798-87FB-AD2CD8962058}"/>
              </a:ext>
            </a:extLst>
          </p:cNvPr>
          <p:cNvSpPr txBox="1">
            <a:spLocks/>
          </p:cNvSpPr>
          <p:nvPr/>
        </p:nvSpPr>
        <p:spPr>
          <a:xfrm>
            <a:off x="335491" y="2728498"/>
            <a:ext cx="7539543" cy="486813"/>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2000" b="1" dirty="0">
                <a:solidFill>
                  <a:schemeClr val="tx1"/>
                </a:solidFill>
              </a:rPr>
              <a:t>Achieved Output</a:t>
            </a:r>
          </a:p>
        </p:txBody>
      </p:sp>
      <p:graphicFrame>
        <p:nvGraphicFramePr>
          <p:cNvPr id="6" name="Table 5">
            <a:extLst>
              <a:ext uri="{FF2B5EF4-FFF2-40B4-BE49-F238E27FC236}">
                <a16:creationId xmlns:a16="http://schemas.microsoft.com/office/drawing/2014/main" id="{EF37A5A7-D724-44E1-8772-D654081B1C40}"/>
              </a:ext>
            </a:extLst>
          </p:cNvPr>
          <p:cNvGraphicFramePr>
            <a:graphicFrameLocks noGrp="1"/>
          </p:cNvGraphicFramePr>
          <p:nvPr>
            <p:extLst>
              <p:ext uri="{D42A27DB-BD31-4B8C-83A1-F6EECF244321}">
                <p14:modId xmlns:p14="http://schemas.microsoft.com/office/powerpoint/2010/main" val="2351565821"/>
              </p:ext>
            </p:extLst>
          </p:nvPr>
        </p:nvGraphicFramePr>
        <p:xfrm>
          <a:off x="397191" y="3397178"/>
          <a:ext cx="8121657" cy="2239322"/>
        </p:xfrm>
        <a:graphic>
          <a:graphicData uri="http://schemas.openxmlformats.org/drawingml/2006/table">
            <a:tbl>
              <a:tblPr firstRow="1" firstCol="1" bandRow="1">
                <a:tableStyleId>{5C22544A-7EE6-4342-B048-85BDC9FD1C3A}</a:tableStyleId>
              </a:tblPr>
              <a:tblGrid>
                <a:gridCol w="1235221">
                  <a:extLst>
                    <a:ext uri="{9D8B030D-6E8A-4147-A177-3AD203B41FA5}">
                      <a16:colId xmlns:a16="http://schemas.microsoft.com/office/drawing/2014/main" val="2736602291"/>
                    </a:ext>
                  </a:extLst>
                </a:gridCol>
                <a:gridCol w="1408089">
                  <a:extLst>
                    <a:ext uri="{9D8B030D-6E8A-4147-A177-3AD203B41FA5}">
                      <a16:colId xmlns:a16="http://schemas.microsoft.com/office/drawing/2014/main" val="2088887796"/>
                    </a:ext>
                  </a:extLst>
                </a:gridCol>
                <a:gridCol w="1143025">
                  <a:extLst>
                    <a:ext uri="{9D8B030D-6E8A-4147-A177-3AD203B41FA5}">
                      <a16:colId xmlns:a16="http://schemas.microsoft.com/office/drawing/2014/main" val="4245441727"/>
                    </a:ext>
                  </a:extLst>
                </a:gridCol>
                <a:gridCol w="1255127">
                  <a:extLst>
                    <a:ext uri="{9D8B030D-6E8A-4147-A177-3AD203B41FA5}">
                      <a16:colId xmlns:a16="http://schemas.microsoft.com/office/drawing/2014/main" val="2950044883"/>
                    </a:ext>
                  </a:extLst>
                </a:gridCol>
                <a:gridCol w="1255127">
                  <a:extLst>
                    <a:ext uri="{9D8B030D-6E8A-4147-A177-3AD203B41FA5}">
                      <a16:colId xmlns:a16="http://schemas.microsoft.com/office/drawing/2014/main" val="1568078171"/>
                    </a:ext>
                  </a:extLst>
                </a:gridCol>
                <a:gridCol w="971204">
                  <a:extLst>
                    <a:ext uri="{9D8B030D-6E8A-4147-A177-3AD203B41FA5}">
                      <a16:colId xmlns:a16="http://schemas.microsoft.com/office/drawing/2014/main" val="524174502"/>
                    </a:ext>
                  </a:extLst>
                </a:gridCol>
                <a:gridCol w="853864">
                  <a:extLst>
                    <a:ext uri="{9D8B030D-6E8A-4147-A177-3AD203B41FA5}">
                      <a16:colId xmlns:a16="http://schemas.microsoft.com/office/drawing/2014/main" val="3629419461"/>
                    </a:ext>
                  </a:extLst>
                </a:gridCol>
              </a:tblGrid>
              <a:tr h="690440">
                <a:tc>
                  <a:txBody>
                    <a:bodyPr/>
                    <a:lstStyle/>
                    <a:p>
                      <a:pPr marL="0" marR="0" algn="ctr">
                        <a:lnSpc>
                          <a:spcPct val="150000"/>
                        </a:lnSpc>
                        <a:spcBef>
                          <a:spcPts val="0"/>
                        </a:spcBef>
                        <a:spcAft>
                          <a:spcPts val="600"/>
                        </a:spcAft>
                      </a:pPr>
                      <a:r>
                        <a:rPr lang="en-AU" sz="1400">
                          <a:effectLst/>
                        </a:rPr>
                        <a:t>Name of Model</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Train Accuracy</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Train </a:t>
                      </a:r>
                      <a:br>
                        <a:rPr lang="en-AU" sz="1400">
                          <a:effectLst/>
                        </a:rPr>
                      </a:br>
                      <a:r>
                        <a:rPr lang="en-AU" sz="1400">
                          <a:effectLst/>
                        </a:rPr>
                        <a:t>Loss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Validation Accuracy</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Validation Loss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Test Accuracy</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Test Loss</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95833363"/>
                  </a:ext>
                </a:extLst>
              </a:tr>
              <a:tr h="821094">
                <a:tc>
                  <a:txBody>
                    <a:bodyPr/>
                    <a:lstStyle/>
                    <a:p>
                      <a:pPr marL="0" marR="0" algn="ctr">
                        <a:lnSpc>
                          <a:spcPct val="150000"/>
                        </a:lnSpc>
                        <a:spcBef>
                          <a:spcPts val="0"/>
                        </a:spcBef>
                        <a:spcAft>
                          <a:spcPts val="600"/>
                        </a:spcAft>
                      </a:pPr>
                      <a:r>
                        <a:rPr lang="en-AU" sz="1400">
                          <a:effectLst/>
                        </a:rPr>
                        <a:t>ResNet50</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95.47%</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0.11%</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90.23%</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0.30%</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600" b="1" dirty="0">
                          <a:effectLst/>
                        </a:rPr>
                        <a:t>94.11%</a:t>
                      </a:r>
                      <a:endParaRPr lang="en-US"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0.29%</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9602893"/>
                  </a:ext>
                </a:extLst>
              </a:tr>
              <a:tr h="727788">
                <a:tc>
                  <a:txBody>
                    <a:bodyPr/>
                    <a:lstStyle/>
                    <a:p>
                      <a:pPr marL="0" marR="0" algn="ctr">
                        <a:lnSpc>
                          <a:spcPct val="150000"/>
                        </a:lnSpc>
                        <a:spcBef>
                          <a:spcPts val="0"/>
                        </a:spcBef>
                        <a:spcAft>
                          <a:spcPts val="600"/>
                        </a:spcAft>
                      </a:pPr>
                      <a:r>
                        <a:rPr lang="en-AU" sz="1400">
                          <a:effectLst/>
                        </a:rPr>
                        <a:t>VGG16</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91.21%</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0.23%</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89.84%</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a:effectLst/>
                        </a:rPr>
                        <a:t>0.37%</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600" b="1" dirty="0">
                          <a:effectLst/>
                        </a:rPr>
                        <a:t>88.24%</a:t>
                      </a:r>
                      <a:endParaRPr lang="en-US"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0"/>
                        </a:spcBef>
                        <a:spcAft>
                          <a:spcPts val="600"/>
                        </a:spcAft>
                      </a:pPr>
                      <a:r>
                        <a:rPr lang="en-AU" sz="1400" dirty="0">
                          <a:effectLst/>
                        </a:rPr>
                        <a:t>0.57%</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65271333"/>
                  </a:ext>
                </a:extLst>
              </a:tr>
            </a:tbl>
          </a:graphicData>
        </a:graphic>
      </p:graphicFrame>
    </p:spTree>
    <p:extLst>
      <p:ext uri="{BB962C8B-B14F-4D97-AF65-F5344CB8AC3E}">
        <p14:creationId xmlns:p14="http://schemas.microsoft.com/office/powerpoint/2010/main" val="371635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3" y="595099"/>
            <a:ext cx="4441779" cy="57122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(Illustrated)</a:t>
            </a:r>
          </a:p>
          <a:p>
            <a:pPr marL="0" indent="0">
              <a:buNone/>
            </a:pPr>
            <a:endParaRPr lang="en-US" sz="2600" b="1" dirty="0">
              <a:solidFill>
                <a:schemeClr val="tx1"/>
              </a:solidFill>
            </a:endParaRPr>
          </a:p>
        </p:txBody>
      </p:sp>
      <p:sp>
        <p:nvSpPr>
          <p:cNvPr id="5" name="Subtitle 2"/>
          <p:cNvSpPr txBox="1">
            <a:spLocks/>
          </p:cNvSpPr>
          <p:nvPr/>
        </p:nvSpPr>
        <p:spPr>
          <a:xfrm>
            <a:off x="335494" y="1588756"/>
            <a:ext cx="7754112" cy="46786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dirty="0"/>
          </a:p>
        </p:txBody>
      </p:sp>
      <p:pic>
        <p:nvPicPr>
          <p:cNvPr id="7170" name="Picture 1">
            <a:extLst>
              <a:ext uri="{FF2B5EF4-FFF2-40B4-BE49-F238E27FC236}">
                <a16:creationId xmlns:a16="http://schemas.microsoft.com/office/drawing/2014/main" id="{CEA5BF3D-3908-4B85-B329-4A2EB0BD7C4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54394" y="1315123"/>
            <a:ext cx="6700266" cy="221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F69EE77-B5A2-4A4E-B6D9-0667C3A39A87}"/>
              </a:ext>
            </a:extLst>
          </p:cNvPr>
          <p:cNvSpPr txBox="1"/>
          <p:nvPr/>
        </p:nvSpPr>
        <p:spPr>
          <a:xfrm>
            <a:off x="2118527" y="3639055"/>
            <a:ext cx="4572000" cy="325538"/>
          </a:xfrm>
          <a:prstGeom prst="rect">
            <a:avLst/>
          </a:prstGeom>
          <a:noFill/>
        </p:spPr>
        <p:txBody>
          <a:bodyPr wrap="square">
            <a:spAutoFit/>
          </a:bodyPr>
          <a:lstStyle/>
          <a:p>
            <a:pPr marL="0" marR="0" indent="457200" algn="ctr">
              <a:lnSpc>
                <a:spcPct val="115000"/>
              </a:lnSpc>
              <a:spcBef>
                <a:spcPts val="0"/>
              </a:spcBef>
              <a:spcAft>
                <a:spcPts val="0"/>
              </a:spcAft>
            </a:pPr>
            <a:r>
              <a:rPr lang="en-AU" sz="1400" dirty="0">
                <a:effectLst/>
                <a:ea typeface="Times New Roman" panose="02020603050405020304" pitchFamily="18" charset="0"/>
              </a:rPr>
              <a:t>Figure 6: VGG16 Result Graph</a:t>
            </a:r>
            <a:endParaRPr lang="en-US" sz="1400" dirty="0">
              <a:effectLst/>
              <a:ea typeface="Times New Roman" panose="02020603050405020304" pitchFamily="18" charset="0"/>
            </a:endParaRPr>
          </a:p>
        </p:txBody>
      </p:sp>
      <p:pic>
        <p:nvPicPr>
          <p:cNvPr id="7171" name="Picture 1">
            <a:extLst>
              <a:ext uri="{FF2B5EF4-FFF2-40B4-BE49-F238E27FC236}">
                <a16:creationId xmlns:a16="http://schemas.microsoft.com/office/drawing/2014/main" id="{4A73CB0C-AE6B-495C-80E7-95DBDCABBA6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80419" y="4054382"/>
            <a:ext cx="6511303" cy="221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DD6E14C-D346-4960-87FA-A90A35AD1837}"/>
              </a:ext>
            </a:extLst>
          </p:cNvPr>
          <p:cNvSpPr txBox="1"/>
          <p:nvPr/>
        </p:nvSpPr>
        <p:spPr>
          <a:xfrm>
            <a:off x="2150070" y="6373429"/>
            <a:ext cx="4572000" cy="325538"/>
          </a:xfrm>
          <a:prstGeom prst="rect">
            <a:avLst/>
          </a:prstGeom>
          <a:noFill/>
        </p:spPr>
        <p:txBody>
          <a:bodyPr wrap="square">
            <a:spAutoFit/>
          </a:bodyPr>
          <a:lstStyle/>
          <a:p>
            <a:pPr marL="0" marR="0" indent="457200" algn="ctr">
              <a:lnSpc>
                <a:spcPct val="115000"/>
              </a:lnSpc>
              <a:spcBef>
                <a:spcPts val="0"/>
              </a:spcBef>
              <a:spcAft>
                <a:spcPts val="0"/>
              </a:spcAft>
            </a:pPr>
            <a:r>
              <a:rPr lang="en-AU" sz="1400" dirty="0">
                <a:effectLst/>
                <a:ea typeface="Times New Roman" panose="02020603050405020304" pitchFamily="18" charset="0"/>
              </a:rPr>
              <a:t>Figure </a:t>
            </a:r>
            <a:r>
              <a:rPr lang="en-AU" sz="1400" dirty="0">
                <a:ea typeface="Times New Roman" panose="02020603050405020304" pitchFamily="18" charset="0"/>
              </a:rPr>
              <a:t>7</a:t>
            </a:r>
            <a:r>
              <a:rPr lang="en-AU" sz="1400" dirty="0">
                <a:effectLst/>
                <a:ea typeface="Times New Roman" panose="02020603050405020304" pitchFamily="18" charset="0"/>
              </a:rPr>
              <a:t>: ResNet50 Result Graph</a:t>
            </a:r>
            <a:endParaRPr lang="en-US" sz="1400" dirty="0">
              <a:effectLst/>
              <a:ea typeface="Times New Roman" panose="02020603050405020304" pitchFamily="18" charset="0"/>
            </a:endParaRPr>
          </a:p>
        </p:txBody>
      </p:sp>
    </p:spTree>
    <p:extLst>
      <p:ext uri="{BB962C8B-B14F-4D97-AF65-F5344CB8AC3E}">
        <p14:creationId xmlns:p14="http://schemas.microsoft.com/office/powerpoint/2010/main" val="335631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2" y="595099"/>
            <a:ext cx="6821087" cy="86980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(Comparison VGG16 vs ResNet50)</a:t>
            </a:r>
          </a:p>
          <a:p>
            <a:pPr marL="0" indent="0">
              <a:buNone/>
            </a:pPr>
            <a:endParaRPr lang="en-US" sz="2600" b="1" dirty="0">
              <a:solidFill>
                <a:schemeClr val="tx1"/>
              </a:solidFill>
            </a:endParaRPr>
          </a:p>
        </p:txBody>
      </p:sp>
      <p:graphicFrame>
        <p:nvGraphicFramePr>
          <p:cNvPr id="3" name="Table 3">
            <a:extLst>
              <a:ext uri="{FF2B5EF4-FFF2-40B4-BE49-F238E27FC236}">
                <a16:creationId xmlns:a16="http://schemas.microsoft.com/office/drawing/2014/main" id="{E59F243C-24E2-4E5C-9A27-E61D2BF7369B}"/>
              </a:ext>
            </a:extLst>
          </p:cNvPr>
          <p:cNvGraphicFramePr>
            <a:graphicFrameLocks noGrp="1"/>
          </p:cNvGraphicFramePr>
          <p:nvPr>
            <p:extLst>
              <p:ext uri="{D42A27DB-BD31-4B8C-83A1-F6EECF244321}">
                <p14:modId xmlns:p14="http://schemas.microsoft.com/office/powerpoint/2010/main" val="2344446324"/>
              </p:ext>
            </p:extLst>
          </p:nvPr>
        </p:nvGraphicFramePr>
        <p:xfrm>
          <a:off x="902208" y="1452714"/>
          <a:ext cx="7022592" cy="5025039"/>
        </p:xfrm>
        <a:graphic>
          <a:graphicData uri="http://schemas.openxmlformats.org/drawingml/2006/table">
            <a:tbl>
              <a:tblPr firstRow="1" bandRow="1">
                <a:tableStyleId>{5C22544A-7EE6-4342-B048-85BDC9FD1C3A}</a:tableStyleId>
              </a:tblPr>
              <a:tblGrid>
                <a:gridCol w="3511296">
                  <a:extLst>
                    <a:ext uri="{9D8B030D-6E8A-4147-A177-3AD203B41FA5}">
                      <a16:colId xmlns:a16="http://schemas.microsoft.com/office/drawing/2014/main" val="2518680654"/>
                    </a:ext>
                  </a:extLst>
                </a:gridCol>
                <a:gridCol w="3511296">
                  <a:extLst>
                    <a:ext uri="{9D8B030D-6E8A-4147-A177-3AD203B41FA5}">
                      <a16:colId xmlns:a16="http://schemas.microsoft.com/office/drawing/2014/main" val="1313260563"/>
                    </a:ext>
                  </a:extLst>
                </a:gridCol>
              </a:tblGrid>
              <a:tr h="820684">
                <a:tc>
                  <a:txBody>
                    <a:bodyPr/>
                    <a:lstStyle/>
                    <a:p>
                      <a:pPr algn="ctr"/>
                      <a:r>
                        <a:rPr lang="en-US" dirty="0"/>
                        <a:t>VGG16</a:t>
                      </a:r>
                    </a:p>
                  </a:txBody>
                  <a:tcPr/>
                </a:tc>
                <a:tc>
                  <a:txBody>
                    <a:bodyPr/>
                    <a:lstStyle/>
                    <a:p>
                      <a:pPr algn="ctr"/>
                      <a:r>
                        <a:rPr lang="en-US" dirty="0"/>
                        <a:t>ResNet50</a:t>
                      </a:r>
                    </a:p>
                  </a:txBody>
                  <a:tcPr/>
                </a:tc>
                <a:extLst>
                  <a:ext uri="{0D108BD9-81ED-4DB2-BD59-A6C34878D82A}">
                    <a16:rowId xmlns:a16="http://schemas.microsoft.com/office/drawing/2014/main" val="66870381"/>
                  </a:ext>
                </a:extLst>
              </a:tr>
              <a:tr h="820684">
                <a:tc>
                  <a:txBody>
                    <a:bodyPr/>
                    <a:lstStyle/>
                    <a:p>
                      <a:pPr marL="0" marR="0" algn="ctr">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16 deep layer</a:t>
                      </a:r>
                    </a:p>
                  </a:txBody>
                  <a:tcPr marL="68580" marR="68580" marT="0" marB="0"/>
                </a:tc>
                <a:tc>
                  <a:txBody>
                    <a:bodyPr/>
                    <a:lstStyle/>
                    <a:p>
                      <a:pPr marL="0" marR="0" algn="ctr">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50 deep layers</a:t>
                      </a:r>
                    </a:p>
                  </a:txBody>
                  <a:tcPr marL="68580" marR="68580" marT="0" marB="0"/>
                </a:tc>
                <a:extLst>
                  <a:ext uri="{0D108BD9-81ED-4DB2-BD59-A6C34878D82A}">
                    <a16:rowId xmlns:a16="http://schemas.microsoft.com/office/drawing/2014/main" val="2485747443"/>
                  </a:ext>
                </a:extLst>
              </a:tr>
              <a:tr h="820684">
                <a:tc>
                  <a:txBody>
                    <a:bodyPr/>
                    <a:lstStyle/>
                    <a:p>
                      <a:pPr marL="0" marR="0" algn="ctr">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Fully connected</a:t>
                      </a:r>
                    </a:p>
                  </a:txBody>
                  <a:tcPr marL="68580" marR="68580" marT="0" marB="0"/>
                </a:tc>
                <a:tc>
                  <a:txBody>
                    <a:bodyPr/>
                    <a:lstStyle/>
                    <a:p>
                      <a:pPr marL="0" marR="0" algn="ctr">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Skip Connection</a:t>
                      </a:r>
                    </a:p>
                  </a:txBody>
                  <a:tcPr marL="68580" marR="68580" marT="0" marB="0"/>
                </a:tc>
                <a:extLst>
                  <a:ext uri="{0D108BD9-81ED-4DB2-BD59-A6C34878D82A}">
                    <a16:rowId xmlns:a16="http://schemas.microsoft.com/office/drawing/2014/main" val="526357501"/>
                  </a:ext>
                </a:extLst>
              </a:tr>
              <a:tr h="920834">
                <a:tc>
                  <a:txBody>
                    <a:bodyPr/>
                    <a:lstStyle/>
                    <a:p>
                      <a:pPr marL="0" marR="0" algn="ctr">
                        <a:lnSpc>
                          <a:spcPct val="107000"/>
                        </a:lnSpc>
                        <a:spcBef>
                          <a:spcPts val="0"/>
                        </a:spcBef>
                        <a:spcAft>
                          <a:spcPts val="0"/>
                        </a:spcAft>
                      </a:pPr>
                      <a:r>
                        <a:rPr lang="en-US" sz="3200" dirty="0" err="1">
                          <a:effectLst/>
                          <a:latin typeface="Calibri" panose="020F0502020204030204" pitchFamily="34" charset="0"/>
                          <a:ea typeface="Calibri" panose="020F0502020204030204" pitchFamily="34" charset="0"/>
                          <a:cs typeface="Times New Roman" panose="02020603050405020304" pitchFamily="18" charset="0"/>
                        </a:rPr>
                        <a:t>Maxpooling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Convolution block AVG pooling</a:t>
                      </a:r>
                    </a:p>
                  </a:txBody>
                  <a:tcPr marL="68580" marR="68580" marT="0" marB="0"/>
                </a:tc>
                <a:extLst>
                  <a:ext uri="{0D108BD9-81ED-4DB2-BD59-A6C34878D82A}">
                    <a16:rowId xmlns:a16="http://schemas.microsoft.com/office/drawing/2014/main" val="3062612902"/>
                  </a:ext>
                </a:extLst>
              </a:tr>
              <a:tr h="1391679">
                <a:tc>
                  <a:txBody>
                    <a:bodyPr/>
                    <a:lstStyle/>
                    <a:p>
                      <a:pPr marL="0" marR="0" algn="ctr">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Backpropagation update a weight, loss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decrese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Gradient=1, doesn’t update weight </a:t>
                      </a:r>
                    </a:p>
                  </a:txBody>
                  <a:tcPr marL="68580" marR="68580" marT="0" marB="0"/>
                </a:tc>
                <a:extLst>
                  <a:ext uri="{0D108BD9-81ED-4DB2-BD59-A6C34878D82A}">
                    <a16:rowId xmlns:a16="http://schemas.microsoft.com/office/drawing/2014/main" val="1336296450"/>
                  </a:ext>
                </a:extLst>
              </a:tr>
            </a:tbl>
          </a:graphicData>
        </a:graphic>
      </p:graphicFrame>
    </p:spTree>
    <p:extLst>
      <p:ext uri="{BB962C8B-B14F-4D97-AF65-F5344CB8AC3E}">
        <p14:creationId xmlns:p14="http://schemas.microsoft.com/office/powerpoint/2010/main" val="26956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835290" cy="53390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Limitation</a:t>
            </a:r>
          </a:p>
        </p:txBody>
      </p:sp>
      <p:sp>
        <p:nvSpPr>
          <p:cNvPr id="5" name="Subtitle 2">
            <a:extLst>
              <a:ext uri="{FF2B5EF4-FFF2-40B4-BE49-F238E27FC236}">
                <a16:creationId xmlns:a16="http://schemas.microsoft.com/office/drawing/2014/main" id="{B57A0BB5-4FA3-48FD-A212-A74F6828A635}"/>
              </a:ext>
            </a:extLst>
          </p:cNvPr>
          <p:cNvSpPr txBox="1">
            <a:spLocks/>
          </p:cNvSpPr>
          <p:nvPr/>
        </p:nvSpPr>
        <p:spPr>
          <a:xfrm>
            <a:off x="335494" y="2444986"/>
            <a:ext cx="7809670" cy="360125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00050" indent="-400050" algn="just">
              <a:spcBef>
                <a:spcPts val="1500"/>
              </a:spcBef>
              <a:buClr>
                <a:schemeClr val="accent1"/>
              </a:buClr>
              <a:buFont typeface="+mj-lt"/>
              <a:buAutoNum type="romanUcPeriod"/>
            </a:pPr>
            <a:r>
              <a:rPr lang="en-US" sz="1700" dirty="0">
                <a:solidFill>
                  <a:schemeClr val="tx1"/>
                </a:solidFill>
              </a:rPr>
              <a:t>In the projected experiment 5 class category of deep sea lives, object and environmental data were used which creates a limitation. Increasing data class can process a better output.</a:t>
            </a:r>
          </a:p>
          <a:p>
            <a:pPr marL="400050" indent="-400050" algn="just">
              <a:spcBef>
                <a:spcPts val="1500"/>
              </a:spcBef>
              <a:buClr>
                <a:schemeClr val="accent1"/>
              </a:buClr>
              <a:buFont typeface="+mj-lt"/>
              <a:buAutoNum type="romanUcPeriod"/>
            </a:pPr>
            <a:r>
              <a:rPr lang="en-US" sz="1700" dirty="0">
                <a:solidFill>
                  <a:schemeClr val="tx1"/>
                </a:solidFill>
              </a:rPr>
              <a:t>Newly trained model without any preprocessed data can not be approached in a pre-preprocessed model which is why custom image data can not be trained for any specific output.</a:t>
            </a:r>
          </a:p>
          <a:p>
            <a:pPr marL="400050" indent="-400050" algn="just">
              <a:spcBef>
                <a:spcPts val="1500"/>
              </a:spcBef>
              <a:buClr>
                <a:schemeClr val="accent1"/>
              </a:buClr>
              <a:buFont typeface="+mj-lt"/>
              <a:buAutoNum type="romanUcPeriod"/>
            </a:pPr>
            <a:r>
              <a:rPr lang="en-US" sz="1700" dirty="0">
                <a:solidFill>
                  <a:schemeClr val="tx1"/>
                </a:solidFill>
              </a:rPr>
              <a:t>Better pretrained model with a huge number of dataset couldn’t be approached for experimental procedure because of limited resource.</a:t>
            </a:r>
          </a:p>
          <a:p>
            <a:pPr marL="400050" indent="-400050" algn="just">
              <a:spcBef>
                <a:spcPts val="1500"/>
              </a:spcBef>
              <a:buClr>
                <a:schemeClr val="accent1"/>
              </a:buClr>
              <a:buFont typeface="+mj-lt"/>
              <a:buAutoNum type="romanUcPeriod"/>
            </a:pPr>
            <a:r>
              <a:rPr lang="en-US" sz="1700" dirty="0">
                <a:solidFill>
                  <a:schemeClr val="tx1"/>
                </a:solidFill>
              </a:rPr>
              <a:t>Pretrained model layer architecture with traditional approaches acted as obstacle in the experiment.</a:t>
            </a:r>
          </a:p>
        </p:txBody>
      </p:sp>
      <p:sp>
        <p:nvSpPr>
          <p:cNvPr id="6" name="Subtitle 2">
            <a:extLst>
              <a:ext uri="{FF2B5EF4-FFF2-40B4-BE49-F238E27FC236}">
                <a16:creationId xmlns:a16="http://schemas.microsoft.com/office/drawing/2014/main" id="{B604A604-DD30-45FA-AD84-F5A10E74AA57}"/>
              </a:ext>
            </a:extLst>
          </p:cNvPr>
          <p:cNvSpPr txBox="1">
            <a:spLocks/>
          </p:cNvSpPr>
          <p:nvPr/>
        </p:nvSpPr>
        <p:spPr>
          <a:xfrm>
            <a:off x="349286" y="1768861"/>
            <a:ext cx="7539543" cy="6484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800" dirty="0">
                <a:solidFill>
                  <a:schemeClr val="tx1"/>
                </a:solidFill>
              </a:rPr>
              <a:t>There are some limitations in the conducted research which are</a:t>
            </a:r>
          </a:p>
        </p:txBody>
      </p:sp>
    </p:spTree>
    <p:extLst>
      <p:ext uri="{BB962C8B-B14F-4D97-AF65-F5344CB8AC3E}">
        <p14:creationId xmlns:p14="http://schemas.microsoft.com/office/powerpoint/2010/main" val="105131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77260" y="1358880"/>
            <a:ext cx="7754112" cy="465003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dirty="0">
              <a:solidFill>
                <a:schemeClr val="tx1"/>
              </a:solidFill>
            </a:endParaRPr>
          </a:p>
        </p:txBody>
      </p:sp>
      <p:sp>
        <p:nvSpPr>
          <p:cNvPr id="4" name="Subtitle 2"/>
          <p:cNvSpPr txBox="1">
            <a:spLocks/>
          </p:cNvSpPr>
          <p:nvPr/>
        </p:nvSpPr>
        <p:spPr>
          <a:xfrm>
            <a:off x="335494" y="595100"/>
            <a:ext cx="3835290" cy="53390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Future work</a:t>
            </a:r>
          </a:p>
        </p:txBody>
      </p:sp>
      <p:sp>
        <p:nvSpPr>
          <p:cNvPr id="5" name="Subtitle 2">
            <a:extLst>
              <a:ext uri="{FF2B5EF4-FFF2-40B4-BE49-F238E27FC236}">
                <a16:creationId xmlns:a16="http://schemas.microsoft.com/office/drawing/2014/main" id="{487EA45C-095B-40BD-8161-2A2AF733D434}"/>
              </a:ext>
            </a:extLst>
          </p:cNvPr>
          <p:cNvSpPr txBox="1">
            <a:spLocks/>
          </p:cNvSpPr>
          <p:nvPr/>
        </p:nvSpPr>
        <p:spPr>
          <a:xfrm>
            <a:off x="377260" y="2528962"/>
            <a:ext cx="7809670" cy="360125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00050" indent="-400050" algn="just">
              <a:spcBef>
                <a:spcPts val="1500"/>
              </a:spcBef>
              <a:buClr>
                <a:schemeClr val="accent1"/>
              </a:buClr>
              <a:buFont typeface="+mj-lt"/>
              <a:buAutoNum type="romanUcPeriod"/>
            </a:pPr>
            <a:r>
              <a:rPr lang="en-US" sz="1700" dirty="0">
                <a:solidFill>
                  <a:schemeClr val="tx1"/>
                </a:solidFill>
              </a:rPr>
              <a:t>The outcome can be used in other pretrained model aside from ResNet50 and VGG16 using Transfer Learning</a:t>
            </a:r>
          </a:p>
          <a:p>
            <a:pPr marL="400050" indent="-400050" algn="just">
              <a:spcBef>
                <a:spcPts val="1500"/>
              </a:spcBef>
              <a:buClr>
                <a:schemeClr val="accent1"/>
              </a:buClr>
              <a:buFont typeface="+mj-lt"/>
              <a:buAutoNum type="romanUcPeriod"/>
            </a:pPr>
            <a:r>
              <a:rPr lang="en-US" sz="1700" dirty="0">
                <a:solidFill>
                  <a:schemeClr val="tx1"/>
                </a:solidFill>
              </a:rPr>
              <a:t>The result can be used in discovering new object or species in the underwater similar as dataset trained environmental images comparing the on hand output</a:t>
            </a:r>
          </a:p>
          <a:p>
            <a:pPr marL="400050" indent="-400050" algn="just">
              <a:spcBef>
                <a:spcPts val="1500"/>
              </a:spcBef>
              <a:buClr>
                <a:schemeClr val="accent1"/>
              </a:buClr>
              <a:buFont typeface="+mj-lt"/>
              <a:buAutoNum type="romanUcPeriod"/>
            </a:pPr>
            <a:r>
              <a:rPr lang="en-US" sz="1700" dirty="0">
                <a:solidFill>
                  <a:schemeClr val="tx1"/>
                </a:solidFill>
              </a:rPr>
              <a:t>New techniques can be approached on the projectile experiment in order to achieve better performance acquisition</a:t>
            </a:r>
          </a:p>
          <a:p>
            <a:pPr marL="400050" indent="-400050" algn="just">
              <a:spcBef>
                <a:spcPts val="1500"/>
              </a:spcBef>
              <a:buClr>
                <a:schemeClr val="accent1"/>
              </a:buClr>
              <a:buFont typeface="+mj-lt"/>
              <a:buAutoNum type="romanUcPeriod"/>
            </a:pPr>
            <a:r>
              <a:rPr lang="en-US" sz="1700" dirty="0">
                <a:solidFill>
                  <a:schemeClr val="tx1"/>
                </a:solidFill>
              </a:rPr>
              <a:t>The output layer data can be an use on creating a new neural network model</a:t>
            </a:r>
          </a:p>
        </p:txBody>
      </p:sp>
      <p:sp>
        <p:nvSpPr>
          <p:cNvPr id="6" name="Subtitle 2">
            <a:extLst>
              <a:ext uri="{FF2B5EF4-FFF2-40B4-BE49-F238E27FC236}">
                <a16:creationId xmlns:a16="http://schemas.microsoft.com/office/drawing/2014/main" id="{CF8B251B-ACA3-431C-A40A-4953AFF7AB90}"/>
              </a:ext>
            </a:extLst>
          </p:cNvPr>
          <p:cNvSpPr txBox="1">
            <a:spLocks/>
          </p:cNvSpPr>
          <p:nvPr/>
        </p:nvSpPr>
        <p:spPr>
          <a:xfrm>
            <a:off x="363468" y="1681571"/>
            <a:ext cx="7539543" cy="6484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800" dirty="0">
                <a:solidFill>
                  <a:schemeClr val="tx1"/>
                </a:solidFill>
              </a:rPr>
              <a:t>The experimental outcome can be used in some future research scopes which are</a:t>
            </a:r>
          </a:p>
        </p:txBody>
      </p:sp>
    </p:spTree>
    <p:extLst>
      <p:ext uri="{BB962C8B-B14F-4D97-AF65-F5344CB8AC3E}">
        <p14:creationId xmlns:p14="http://schemas.microsoft.com/office/powerpoint/2010/main" val="192338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Subtitle 2">
            <a:extLst>
              <a:ext uri="{FF2B5EF4-FFF2-40B4-BE49-F238E27FC236}">
                <a16:creationId xmlns:a16="http://schemas.microsoft.com/office/drawing/2014/main" id="{D7B3EA96-D3FE-45BD-9898-FC1B934264D2}"/>
              </a:ext>
            </a:extLst>
          </p:cNvPr>
          <p:cNvSpPr txBox="1">
            <a:spLocks/>
          </p:cNvSpPr>
          <p:nvPr/>
        </p:nvSpPr>
        <p:spPr>
          <a:xfrm>
            <a:off x="377260" y="1358880"/>
            <a:ext cx="7754112" cy="534983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dirty="0">
                <a:solidFill>
                  <a:schemeClr val="tx1"/>
                </a:solidFill>
              </a:rPr>
              <a:t>[1] </a:t>
            </a:r>
            <a:r>
              <a:rPr lang="en-AU" sz="1600" dirty="0">
                <a:effectLst/>
                <a:latin typeface="Times New Roman" panose="02020603050405020304" pitchFamily="18" charset="0"/>
                <a:ea typeface="Times New Roman" panose="02020603050405020304" pitchFamily="18" charset="0"/>
              </a:rPr>
              <a:t>Lillesand T, Kiefer RW, Chipman J.  Remote sensing and image interpretation. John Wiley &amp; Sons; 2014.</a:t>
            </a:r>
          </a:p>
          <a:p>
            <a:pPr marL="0" indent="0">
              <a:buNone/>
            </a:pPr>
            <a:r>
              <a:rPr lang="en-AU" sz="1600" dirty="0">
                <a:latin typeface="Times New Roman" panose="02020603050405020304" pitchFamily="18" charset="0"/>
                <a:ea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Qassim, H., Verma, A., &amp; </a:t>
            </a:r>
            <a:r>
              <a:rPr lang="en-US" sz="1600" dirty="0" err="1">
                <a:latin typeface="Times New Roman" panose="02020603050405020304" pitchFamily="18" charset="0"/>
                <a:cs typeface="Times New Roman" panose="02020603050405020304" pitchFamily="18" charset="0"/>
              </a:rPr>
              <a:t>Feinzimer</a:t>
            </a:r>
            <a:r>
              <a:rPr lang="en-US" sz="1600" dirty="0">
                <a:latin typeface="Times New Roman" panose="02020603050405020304" pitchFamily="18" charset="0"/>
                <a:cs typeface="Times New Roman" panose="02020603050405020304" pitchFamily="18" charset="0"/>
              </a:rPr>
              <a:t>, D. (2018). Compressed residual-VGG16 CNN model for big data places image recognition. 2018 IEEE 8th Annual Computing and Communication Workshop and Conference (CCWC). doi:10.1109/ccwc.2018.8301729</a:t>
            </a:r>
          </a:p>
          <a:p>
            <a:pPr marL="0" indent="0">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600" dirty="0">
                <a:effectLst/>
                <a:latin typeface="Times New Roman" panose="02020603050405020304" pitchFamily="18" charset="0"/>
                <a:ea typeface="Times New Roman" panose="02020603050405020304" pitchFamily="18" charset="0"/>
              </a:rPr>
              <a:t>He, K., Zhang, X., Ren, S., Sun, J.: Deep residual learning for image recognition. In: Proceedings of the IEEE conference on computer vision and pattern recognition, pp. 770-778. (2016)</a:t>
            </a:r>
          </a:p>
          <a:p>
            <a:pPr marL="0" indent="0">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err="1">
                <a:effectLst/>
                <a:latin typeface="Times New Roman" panose="02020603050405020304" pitchFamily="18" charset="0"/>
                <a:ea typeface="Times New Roman" panose="02020603050405020304" pitchFamily="18" charset="0"/>
              </a:rPr>
              <a:t>Krizhevsky</a:t>
            </a:r>
            <a:r>
              <a:rPr lang="en-US" sz="1600" dirty="0">
                <a:effectLst/>
                <a:latin typeface="Times New Roman" panose="02020603050405020304" pitchFamily="18" charset="0"/>
                <a:ea typeface="Times New Roman" panose="02020603050405020304" pitchFamily="18" charset="0"/>
              </a:rPr>
              <a:t>, A., </a:t>
            </a:r>
            <a:r>
              <a:rPr lang="en-US" sz="1600" dirty="0" err="1">
                <a:effectLst/>
                <a:latin typeface="Times New Roman" panose="02020603050405020304" pitchFamily="18" charset="0"/>
                <a:ea typeface="Times New Roman" panose="02020603050405020304" pitchFamily="18" charset="0"/>
              </a:rPr>
              <a:t>Sutskever</a:t>
            </a:r>
            <a:r>
              <a:rPr lang="en-US" sz="1600" dirty="0">
                <a:effectLst/>
                <a:latin typeface="Times New Roman" panose="02020603050405020304" pitchFamily="18" charset="0"/>
                <a:ea typeface="Times New Roman" panose="02020603050405020304" pitchFamily="18" charset="0"/>
              </a:rPr>
              <a:t>, I., Hinton, G. E.: </a:t>
            </a:r>
            <a:r>
              <a:rPr lang="en-US" sz="1600" dirty="0" err="1">
                <a:effectLst/>
                <a:latin typeface="Times New Roman" panose="02020603050405020304" pitchFamily="18" charset="0"/>
                <a:ea typeface="Times New Roman" panose="02020603050405020304" pitchFamily="18" charset="0"/>
              </a:rPr>
              <a:t>Imagenet</a:t>
            </a:r>
            <a:r>
              <a:rPr lang="en-US" sz="1600" dirty="0">
                <a:effectLst/>
                <a:latin typeface="Times New Roman" panose="02020603050405020304" pitchFamily="18" charset="0"/>
                <a:ea typeface="Times New Roman" panose="02020603050405020304" pitchFamily="18" charset="0"/>
              </a:rPr>
              <a:t> classification with deep convolutional neural networks. In: Advances in neural information processing systems, pp. 1097-1105. (2012)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dirty="0">
                <a:solidFill>
                  <a:schemeClr val="tx1"/>
                </a:solidFill>
              </a:rPr>
              <a:t>[5] </a:t>
            </a:r>
            <a:r>
              <a:rPr lang="en-US" sz="1600" dirty="0">
                <a:latin typeface="Times New Roman" panose="02020603050405020304" pitchFamily="18" charset="0"/>
                <a:cs typeface="Times New Roman" panose="02020603050405020304" pitchFamily="18" charset="0"/>
              </a:rPr>
              <a:t>Pan, </a:t>
            </a:r>
            <a:r>
              <a:rPr lang="en-US" sz="1600" dirty="0" err="1">
                <a:latin typeface="Times New Roman" panose="02020603050405020304" pitchFamily="18" charset="0"/>
                <a:cs typeface="Times New Roman" panose="02020603050405020304" pitchFamily="18" charset="0"/>
              </a:rPr>
              <a:t>Sinno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Jialin</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Qiang</a:t>
            </a:r>
            <a:r>
              <a:rPr lang="en-US" sz="1600" dirty="0">
                <a:latin typeface="Times New Roman" panose="02020603050405020304" pitchFamily="18" charset="0"/>
                <a:cs typeface="Times New Roman" panose="02020603050405020304" pitchFamily="18" charset="0"/>
              </a:rPr>
              <a:t> (2010). A Survey on Transfer Learning. IEEE Transactions on Knowledge and Data Engineering, 22(10), 1345–1359. doi:10.1109/TKDE.2009.191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[6] </a:t>
            </a:r>
            <a:r>
              <a:rPr lang="en-US" sz="1600" u="sng" dirty="0">
                <a:solidFill>
                  <a:srgbClr val="0563C1"/>
                </a:solidFill>
                <a:effectLst/>
                <a:latin typeface="Times New Roman" panose="02020603050405020304" pitchFamily="18" charset="0"/>
                <a:ea typeface="Times New Roman" panose="02020603050405020304" pitchFamily="18" charset="0"/>
                <a:hlinkClick r:id="rId2"/>
              </a:rPr>
              <a:t>https://www.kaggle.com/hiyaro/bluenetpenta</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BE014C-98B9-45D2-95C9-D9FF445C7D9A}"/>
              </a:ext>
            </a:extLst>
          </p:cNvPr>
          <p:cNvSpPr txBox="1">
            <a:spLocks/>
          </p:cNvSpPr>
          <p:nvPr/>
        </p:nvSpPr>
        <p:spPr>
          <a:xfrm>
            <a:off x="531437" y="2307214"/>
            <a:ext cx="7754112" cy="255403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dirty="0">
              <a:solidFill>
                <a:schemeClr val="tx1"/>
              </a:solidFill>
            </a:endParaRPr>
          </a:p>
        </p:txBody>
      </p:sp>
      <p:sp>
        <p:nvSpPr>
          <p:cNvPr id="2" name="Rectangle 1">
            <a:extLst>
              <a:ext uri="{FF2B5EF4-FFF2-40B4-BE49-F238E27FC236}">
                <a16:creationId xmlns:a16="http://schemas.microsoft.com/office/drawing/2014/main" id="{C72990BF-E0A2-44DC-A976-03DEEA1E2B70}"/>
              </a:ext>
            </a:extLst>
          </p:cNvPr>
          <p:cNvSpPr/>
          <p:nvPr/>
        </p:nvSpPr>
        <p:spPr>
          <a:xfrm>
            <a:off x="2363400" y="2551837"/>
            <a:ext cx="4417199" cy="1754326"/>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Thank You</a:t>
            </a:r>
          </a:p>
          <a:p>
            <a:pPr algn="ctr"/>
            <a:r>
              <a:rPr lang="en-US" sz="5400" b="1" dirty="0">
                <a:ln w="0"/>
                <a:effectLst>
                  <a:outerShdw blurRad="38100" dist="19050" dir="2700000" algn="tl" rotWithShape="0">
                    <a:schemeClr val="dk1">
                      <a:alpha val="40000"/>
                    </a:schemeClr>
                  </a:outerShdw>
                </a:effectLst>
              </a:rPr>
              <a:t>Q/A Session</a:t>
            </a:r>
            <a:endParaRPr lang="en-US" sz="5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403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a:t>
            </a:r>
          </a:p>
        </p:txBody>
      </p:sp>
      <p:sp>
        <p:nvSpPr>
          <p:cNvPr id="3" name="Subtitle 2"/>
          <p:cNvSpPr>
            <a:spLocks noGrp="1"/>
          </p:cNvSpPr>
          <p:nvPr>
            <p:ph type="subTitle" idx="1"/>
          </p:nvPr>
        </p:nvSpPr>
        <p:spPr>
          <a:xfrm>
            <a:off x="281423" y="2684450"/>
            <a:ext cx="7754112" cy="3009930"/>
          </a:xfrm>
        </p:spPr>
        <p:txBody>
          <a:bodyPr>
            <a:normAutofit fontScale="92500" lnSpcReduction="20000"/>
          </a:bodyPr>
          <a:lstStyle/>
          <a:p>
            <a:pPr marL="342900" indent="-342900">
              <a:lnSpc>
                <a:spcPct val="110000"/>
              </a:lnSpc>
              <a:buAutoNum type="arabicPeriod"/>
            </a:pPr>
            <a:r>
              <a:rPr lang="en-US" sz="2400" dirty="0">
                <a:solidFill>
                  <a:schemeClr val="tx1"/>
                </a:solidFill>
              </a:rPr>
              <a:t>Introduction</a:t>
            </a:r>
          </a:p>
          <a:p>
            <a:pPr marL="342900" indent="-342900">
              <a:lnSpc>
                <a:spcPct val="110000"/>
              </a:lnSpc>
              <a:buAutoNum type="arabicPeriod"/>
            </a:pPr>
            <a:r>
              <a:rPr lang="en-US" sz="2400" dirty="0">
                <a:solidFill>
                  <a:schemeClr val="tx1"/>
                </a:solidFill>
              </a:rPr>
              <a:t>Background Study</a:t>
            </a:r>
          </a:p>
          <a:p>
            <a:pPr marL="342900" indent="-342900">
              <a:lnSpc>
                <a:spcPct val="110000"/>
              </a:lnSpc>
              <a:buAutoNum type="arabicPeriod"/>
            </a:pPr>
            <a:r>
              <a:rPr lang="en-US" sz="2400" dirty="0">
                <a:solidFill>
                  <a:schemeClr val="tx1"/>
                </a:solidFill>
              </a:rPr>
              <a:t>Research Questions</a:t>
            </a:r>
          </a:p>
          <a:p>
            <a:pPr marL="342900" indent="-342900">
              <a:lnSpc>
                <a:spcPct val="110000"/>
              </a:lnSpc>
              <a:buAutoNum type="arabicPeriod"/>
            </a:pPr>
            <a:r>
              <a:rPr lang="en-US" sz="2400" dirty="0">
                <a:solidFill>
                  <a:schemeClr val="tx1"/>
                </a:solidFill>
              </a:rPr>
              <a:t>Research Methodology</a:t>
            </a:r>
          </a:p>
          <a:p>
            <a:pPr marL="342900" indent="-342900">
              <a:lnSpc>
                <a:spcPct val="110000"/>
              </a:lnSpc>
              <a:buAutoNum type="arabicPeriod"/>
            </a:pPr>
            <a:r>
              <a:rPr lang="en-US" sz="2400" dirty="0">
                <a:solidFill>
                  <a:schemeClr val="tx1"/>
                </a:solidFill>
              </a:rPr>
              <a:t>Experimental Procedure</a:t>
            </a:r>
          </a:p>
          <a:p>
            <a:pPr marL="342900" indent="-342900">
              <a:lnSpc>
                <a:spcPct val="110000"/>
              </a:lnSpc>
              <a:buAutoNum type="arabicPeriod"/>
            </a:pPr>
            <a:r>
              <a:rPr lang="en-US" sz="2400" dirty="0">
                <a:solidFill>
                  <a:schemeClr val="tx1"/>
                </a:solidFill>
              </a:rPr>
              <a:t>Results </a:t>
            </a:r>
          </a:p>
          <a:p>
            <a:pPr marL="342900" indent="-342900">
              <a:lnSpc>
                <a:spcPct val="110000"/>
              </a:lnSpc>
              <a:buAutoNum type="arabicPeriod"/>
            </a:pPr>
            <a:r>
              <a:rPr lang="en-US" sz="2400" dirty="0">
                <a:solidFill>
                  <a:schemeClr val="tx1"/>
                </a:solidFill>
              </a:rPr>
              <a:t>Limitations</a:t>
            </a:r>
          </a:p>
          <a:p>
            <a:pPr marL="342900" indent="-342900">
              <a:lnSpc>
                <a:spcPct val="110000"/>
              </a:lnSpc>
              <a:buAutoNum type="arabicPeriod"/>
            </a:pPr>
            <a:r>
              <a:rPr lang="en-US" sz="2400" dirty="0">
                <a:solidFill>
                  <a:schemeClr val="tx1"/>
                </a:solidFill>
              </a:rPr>
              <a:t>Future Work</a:t>
            </a:r>
          </a:p>
          <a:p>
            <a:pPr marL="342900" indent="-342900">
              <a:lnSpc>
                <a:spcPct val="110000"/>
              </a:lnSpc>
              <a:buAutoNum type="arabicPeriod"/>
            </a:pPr>
            <a:r>
              <a:rPr lang="en-US" sz="2400" dirty="0">
                <a:solidFill>
                  <a:schemeClr val="tx1"/>
                </a:solidFill>
              </a:rPr>
              <a:t>Reference</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Introduction</a:t>
            </a:r>
          </a:p>
          <a:p>
            <a:pPr marL="0" indent="0">
              <a:buNone/>
            </a:pPr>
            <a:endParaRPr lang="en-US" sz="2600" b="1" dirty="0">
              <a:solidFill>
                <a:schemeClr val="tx1"/>
              </a:solidFill>
            </a:endParaRPr>
          </a:p>
        </p:txBody>
      </p:sp>
      <p:sp>
        <p:nvSpPr>
          <p:cNvPr id="6" name="Subtitle 2">
            <a:extLst>
              <a:ext uri="{FF2B5EF4-FFF2-40B4-BE49-F238E27FC236}">
                <a16:creationId xmlns:a16="http://schemas.microsoft.com/office/drawing/2014/main" id="{3DB28CA6-23E7-441F-83CF-762B146F19F4}"/>
              </a:ext>
            </a:extLst>
          </p:cNvPr>
          <p:cNvSpPr txBox="1">
            <a:spLocks/>
          </p:cNvSpPr>
          <p:nvPr/>
        </p:nvSpPr>
        <p:spPr>
          <a:xfrm>
            <a:off x="335494" y="1430136"/>
            <a:ext cx="8313984" cy="1751603"/>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1600" dirty="0">
                <a:solidFill>
                  <a:schemeClr val="tx1"/>
                </a:solidFill>
              </a:rPr>
              <a:t>In this new technology era scientists working on an important sector which is underwater object visualization and data collection. For this research, image processing techniques and deep learning  methods are getting used.</a:t>
            </a:r>
          </a:p>
          <a:p>
            <a:pPr marL="0" indent="0" algn="just">
              <a:buNone/>
            </a:pPr>
            <a:r>
              <a:rPr lang="en-US" sz="1600" dirty="0">
                <a:solidFill>
                  <a:schemeClr val="tx1"/>
                </a:solidFill>
              </a:rPr>
              <a:t>While doing underwater researches, researchers face problems about underwater object detection and identification. To solve those problems sector wise researches are ongoing</a:t>
            </a:r>
          </a:p>
          <a:p>
            <a:pPr algn="just">
              <a:buFont typeface="Wingdings" panose="05000000000000000000" pitchFamily="2" charset="2"/>
              <a:buChar char="§"/>
            </a:pPr>
            <a:endParaRPr lang="en-US" sz="1600" dirty="0">
              <a:solidFill>
                <a:schemeClr val="tx1"/>
              </a:solidFill>
            </a:endParaRPr>
          </a:p>
          <a:p>
            <a:pPr marL="0" indent="0" algn="just">
              <a:buNone/>
            </a:pPr>
            <a:endParaRPr lang="en-US" sz="1600" dirty="0">
              <a:solidFill>
                <a:schemeClr val="tx1"/>
              </a:solidFill>
            </a:endParaRPr>
          </a:p>
        </p:txBody>
      </p:sp>
      <p:sp>
        <p:nvSpPr>
          <p:cNvPr id="7" name="Subtitle 2">
            <a:extLst>
              <a:ext uri="{FF2B5EF4-FFF2-40B4-BE49-F238E27FC236}">
                <a16:creationId xmlns:a16="http://schemas.microsoft.com/office/drawing/2014/main" id="{7934AEB7-27AA-4DD5-A237-FDD46CF20853}"/>
              </a:ext>
            </a:extLst>
          </p:cNvPr>
          <p:cNvSpPr txBox="1">
            <a:spLocks/>
          </p:cNvSpPr>
          <p:nvPr/>
        </p:nvSpPr>
        <p:spPr>
          <a:xfrm>
            <a:off x="335494" y="3107094"/>
            <a:ext cx="7390253" cy="2435290"/>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1600" b="1" dirty="0">
                <a:solidFill>
                  <a:schemeClr val="tx1"/>
                </a:solidFill>
              </a:rPr>
              <a:t>Problem Definition:</a:t>
            </a:r>
          </a:p>
          <a:p>
            <a:pPr algn="just">
              <a:buFont typeface="Wingdings" panose="05000000000000000000" pitchFamily="2" charset="2"/>
              <a:buChar char="§"/>
            </a:pPr>
            <a:r>
              <a:rPr lang="en-US" sz="1600" dirty="0">
                <a:solidFill>
                  <a:schemeClr val="tx1"/>
                </a:solidFill>
              </a:rPr>
              <a:t>While detecting any object, clear image and visual output is essential which has problem factors to solve while getting the output.</a:t>
            </a:r>
          </a:p>
          <a:p>
            <a:pPr algn="just">
              <a:buFont typeface="Wingdings" panose="05000000000000000000" pitchFamily="2" charset="2"/>
              <a:buChar char="§"/>
            </a:pPr>
            <a:r>
              <a:rPr lang="en-US" sz="1600" dirty="0">
                <a:solidFill>
                  <a:schemeClr val="tx1"/>
                </a:solidFill>
              </a:rPr>
              <a:t>Underwater environment and spontaneous change in surrounding creates obstacle to research where analyzed solvency is a must.</a:t>
            </a:r>
          </a:p>
          <a:p>
            <a:pPr algn="just">
              <a:buFont typeface="Wingdings" panose="05000000000000000000" pitchFamily="2" charset="2"/>
              <a:buChar char="§"/>
            </a:pPr>
            <a:r>
              <a:rPr lang="en-US" sz="1600" dirty="0">
                <a:solidFill>
                  <a:schemeClr val="tx1"/>
                </a:solidFill>
              </a:rPr>
              <a:t>Problems to solve on discovering new underwater species while getting visual data</a:t>
            </a:r>
          </a:p>
        </p:txBody>
      </p:sp>
      <p:sp>
        <p:nvSpPr>
          <p:cNvPr id="8" name="Subtitle 2">
            <a:extLst>
              <a:ext uri="{FF2B5EF4-FFF2-40B4-BE49-F238E27FC236}">
                <a16:creationId xmlns:a16="http://schemas.microsoft.com/office/drawing/2014/main" id="{1D08856A-1115-4D27-8B94-539C1B2EA47B}"/>
              </a:ext>
            </a:extLst>
          </p:cNvPr>
          <p:cNvSpPr txBox="1">
            <a:spLocks/>
          </p:cNvSpPr>
          <p:nvPr/>
        </p:nvSpPr>
        <p:spPr>
          <a:xfrm>
            <a:off x="335493" y="5579708"/>
            <a:ext cx="7390253" cy="116632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1600" b="1" dirty="0">
                <a:solidFill>
                  <a:schemeClr val="tx1"/>
                </a:solidFill>
              </a:rPr>
              <a:t>Importance:</a:t>
            </a:r>
          </a:p>
          <a:p>
            <a:pPr algn="just">
              <a:buFont typeface="Wingdings" panose="05000000000000000000" pitchFamily="2" charset="2"/>
              <a:buChar char="§"/>
            </a:pPr>
            <a:r>
              <a:rPr lang="en-US" sz="1600" dirty="0">
                <a:solidFill>
                  <a:schemeClr val="tx1"/>
                </a:solidFill>
              </a:rPr>
              <a:t>The research is important in order to learn about underwater environment which needed for ecological cyclic research and balancing environmental states</a:t>
            </a:r>
          </a:p>
        </p:txBody>
      </p:sp>
    </p:spTree>
    <p:extLst>
      <p:ext uri="{BB962C8B-B14F-4D97-AF65-F5344CB8AC3E}">
        <p14:creationId xmlns:p14="http://schemas.microsoft.com/office/powerpoint/2010/main" val="282376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Motivation/Background Study</a:t>
            </a:r>
          </a:p>
          <a:p>
            <a:pPr marL="0" indent="0">
              <a:buNone/>
            </a:pPr>
            <a:endParaRPr lang="en-US" sz="2600" b="1" dirty="0">
              <a:solidFill>
                <a:schemeClr val="tx1"/>
              </a:solidFill>
            </a:endParaRPr>
          </a:p>
        </p:txBody>
      </p:sp>
      <p:sp>
        <p:nvSpPr>
          <p:cNvPr id="5" name="Subtitle 2"/>
          <p:cNvSpPr txBox="1">
            <a:spLocks/>
          </p:cNvSpPr>
          <p:nvPr/>
        </p:nvSpPr>
        <p:spPr>
          <a:xfrm>
            <a:off x="335494" y="1296318"/>
            <a:ext cx="8500596" cy="1913413"/>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800" b="1" dirty="0">
                <a:solidFill>
                  <a:schemeClr val="tx1"/>
                </a:solidFill>
              </a:rPr>
              <a:t>Motivation:</a:t>
            </a:r>
          </a:p>
          <a:p>
            <a:pPr marL="0" indent="0" algn="just">
              <a:spcBef>
                <a:spcPts val="600"/>
              </a:spcBef>
              <a:buNone/>
            </a:pPr>
            <a:r>
              <a:rPr lang="en-US" sz="1800" dirty="0">
                <a:solidFill>
                  <a:schemeClr val="tx1"/>
                </a:solidFill>
              </a:rPr>
              <a:t>The core interest to conduct this research is to use Computer Vision knowledge and Machine Learning techniques to solve the basic problem factor of analyzing visual data of underwater or deep sea objects.  The motivation is to use deep learning methods on image classification process which helps to conduct researches on object recognition and identification later object spotting research in underwater adverse environment.</a:t>
            </a:r>
          </a:p>
        </p:txBody>
      </p:sp>
      <p:sp>
        <p:nvSpPr>
          <p:cNvPr id="4" name="Subtitle 2">
            <a:extLst>
              <a:ext uri="{FF2B5EF4-FFF2-40B4-BE49-F238E27FC236}">
                <a16:creationId xmlns:a16="http://schemas.microsoft.com/office/drawing/2014/main" id="{4AB5688E-5C8E-4E49-ACC4-A57E9BEFE681}"/>
              </a:ext>
            </a:extLst>
          </p:cNvPr>
          <p:cNvSpPr txBox="1">
            <a:spLocks/>
          </p:cNvSpPr>
          <p:nvPr/>
        </p:nvSpPr>
        <p:spPr>
          <a:xfrm>
            <a:off x="335494" y="3429000"/>
            <a:ext cx="8500596" cy="298113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800" b="1" dirty="0">
                <a:solidFill>
                  <a:schemeClr val="tx1"/>
                </a:solidFill>
              </a:rPr>
              <a:t>Background Study:</a:t>
            </a:r>
          </a:p>
          <a:p>
            <a:pPr marL="0" indent="0" algn="just">
              <a:spcBef>
                <a:spcPts val="600"/>
              </a:spcBef>
              <a:buNone/>
            </a:pPr>
            <a:r>
              <a:rPr lang="en-US" sz="1800" dirty="0">
                <a:solidFill>
                  <a:schemeClr val="tx1"/>
                </a:solidFill>
              </a:rPr>
              <a:t>Numerous researches were conducted in previous on image classification and object recognition process. The points which involved directly in this research is defined below</a:t>
            </a:r>
          </a:p>
          <a:p>
            <a:pPr marL="0" indent="0" algn="just">
              <a:spcBef>
                <a:spcPts val="600"/>
              </a:spcBef>
              <a:buNone/>
            </a:pPr>
            <a:endParaRPr lang="en-US" sz="1800" dirty="0">
              <a:solidFill>
                <a:schemeClr val="tx1"/>
              </a:solidFill>
            </a:endParaRPr>
          </a:p>
          <a:p>
            <a:pPr algn="just">
              <a:spcBef>
                <a:spcPts val="600"/>
              </a:spcBef>
              <a:buFont typeface="Wingdings" panose="05000000000000000000" pitchFamily="2" charset="2"/>
              <a:buChar char="§"/>
            </a:pPr>
            <a:r>
              <a:rPr lang="en-US" sz="1800" dirty="0">
                <a:solidFill>
                  <a:schemeClr val="tx1"/>
                </a:solidFill>
              </a:rPr>
              <a:t>Image classification process assigns images on topical classes [1] in network models.</a:t>
            </a:r>
          </a:p>
          <a:p>
            <a:pPr algn="just">
              <a:spcBef>
                <a:spcPts val="600"/>
              </a:spcBef>
              <a:buFont typeface="Wingdings" panose="05000000000000000000" pitchFamily="2" charset="2"/>
              <a:buChar char="§"/>
            </a:pPr>
            <a:r>
              <a:rPr lang="en-US" sz="1800" dirty="0">
                <a:solidFill>
                  <a:schemeClr val="tx1"/>
                </a:solidFill>
              </a:rPr>
              <a:t>Pretrained network model with big datasets such as VGG[2], </a:t>
            </a:r>
            <a:r>
              <a:rPr lang="en-US" sz="1800" dirty="0" err="1">
                <a:solidFill>
                  <a:schemeClr val="tx1"/>
                </a:solidFill>
              </a:rPr>
              <a:t>ResNet</a:t>
            </a:r>
            <a:r>
              <a:rPr lang="en-US" sz="1800" dirty="0">
                <a:solidFill>
                  <a:schemeClr val="tx1"/>
                </a:solidFill>
              </a:rPr>
              <a:t>[3], </a:t>
            </a:r>
            <a:r>
              <a:rPr lang="en-US" sz="1800" dirty="0" err="1">
                <a:solidFill>
                  <a:schemeClr val="tx1"/>
                </a:solidFill>
              </a:rPr>
              <a:t>AlexNet</a:t>
            </a:r>
            <a:r>
              <a:rPr lang="en-US" sz="1800" dirty="0">
                <a:solidFill>
                  <a:schemeClr val="tx1"/>
                </a:solidFill>
              </a:rPr>
              <a:t>[4] are used in underwater image classification</a:t>
            </a:r>
          </a:p>
          <a:p>
            <a:pPr algn="just">
              <a:spcBef>
                <a:spcPts val="600"/>
              </a:spcBef>
              <a:buFont typeface="Wingdings" panose="05000000000000000000" pitchFamily="2" charset="2"/>
              <a:buChar char="§"/>
            </a:pPr>
            <a:r>
              <a:rPr lang="en-US" sz="1800" dirty="0">
                <a:solidFill>
                  <a:schemeClr val="tx1"/>
                </a:solidFill>
              </a:rPr>
              <a:t>Transfer Learning [5] is used for pre-exposed output transfer process on new network models</a:t>
            </a:r>
          </a:p>
          <a:p>
            <a:pPr algn="just">
              <a:spcBef>
                <a:spcPts val="600"/>
              </a:spcBef>
              <a:buFont typeface="Wingdings" panose="05000000000000000000" pitchFamily="2" charset="2"/>
              <a:buChar char="§"/>
            </a:pPr>
            <a:endParaRPr lang="en-US" sz="1800" dirty="0">
              <a:solidFill>
                <a:schemeClr val="tx1"/>
              </a:solidFill>
            </a:endParaRPr>
          </a:p>
          <a:p>
            <a:pPr algn="just">
              <a:spcBef>
                <a:spcPts val="600"/>
              </a:spcBef>
              <a:buFont typeface="Wingdings" panose="05000000000000000000" pitchFamily="2" charset="2"/>
              <a:buChar char="§"/>
            </a:pPr>
            <a:endParaRPr lang="en-US" sz="1800" dirty="0">
              <a:solidFill>
                <a:schemeClr val="tx1"/>
              </a:solidFill>
            </a:endParaRPr>
          </a:p>
        </p:txBody>
      </p:sp>
    </p:spTree>
    <p:extLst>
      <p:ext uri="{BB962C8B-B14F-4D97-AF65-F5344CB8AC3E}">
        <p14:creationId xmlns:p14="http://schemas.microsoft.com/office/powerpoint/2010/main" val="371635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Questions</a:t>
            </a:r>
          </a:p>
        </p:txBody>
      </p:sp>
      <p:sp>
        <p:nvSpPr>
          <p:cNvPr id="4" name="Subtitle 2">
            <a:extLst>
              <a:ext uri="{FF2B5EF4-FFF2-40B4-BE49-F238E27FC236}">
                <a16:creationId xmlns:a16="http://schemas.microsoft.com/office/drawing/2014/main" id="{DBCE7C8D-C9D0-46FA-827D-C63B58D98D99}"/>
              </a:ext>
            </a:extLst>
          </p:cNvPr>
          <p:cNvSpPr txBox="1">
            <a:spLocks/>
          </p:cNvSpPr>
          <p:nvPr/>
        </p:nvSpPr>
        <p:spPr>
          <a:xfrm>
            <a:off x="335494" y="2402556"/>
            <a:ext cx="8500596" cy="4372029"/>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00050" indent="-400050" algn="just">
              <a:buClr>
                <a:schemeClr val="accent1"/>
              </a:buClr>
              <a:buFont typeface="+mj-lt"/>
              <a:buAutoNum type="romanUcPeriod"/>
            </a:pPr>
            <a:r>
              <a:rPr lang="en-US" sz="1800" dirty="0">
                <a:solidFill>
                  <a:schemeClr val="tx1"/>
                </a:solidFill>
              </a:rPr>
              <a:t>In which research area the experimental research is standing?</a:t>
            </a:r>
          </a:p>
          <a:p>
            <a:pPr marL="400050" indent="-400050" algn="just">
              <a:buClr>
                <a:schemeClr val="accent1"/>
              </a:buClr>
              <a:buFont typeface="+mj-lt"/>
              <a:buAutoNum type="romanUcPeriod"/>
            </a:pPr>
            <a:r>
              <a:rPr lang="en-US" sz="1800" dirty="0">
                <a:solidFill>
                  <a:schemeClr val="tx1"/>
                </a:solidFill>
              </a:rPr>
              <a:t>Why the research is getting placed?</a:t>
            </a:r>
          </a:p>
          <a:p>
            <a:pPr marL="400050" indent="-400050" algn="just">
              <a:buClr>
                <a:schemeClr val="accent1"/>
              </a:buClr>
              <a:buFont typeface="+mj-lt"/>
              <a:buAutoNum type="romanUcPeriod"/>
            </a:pPr>
            <a:r>
              <a:rPr lang="en-US" sz="1800" dirty="0">
                <a:solidFill>
                  <a:schemeClr val="tx1"/>
                </a:solidFill>
              </a:rPr>
              <a:t>Why the pretrained network model and dataset is used?</a:t>
            </a:r>
          </a:p>
          <a:p>
            <a:pPr marL="400050" indent="-400050" algn="just">
              <a:buClr>
                <a:schemeClr val="accent1"/>
              </a:buClr>
              <a:buFont typeface="+mj-lt"/>
              <a:buAutoNum type="romanUcPeriod"/>
            </a:pPr>
            <a:r>
              <a:rPr lang="en-US" sz="1800" dirty="0">
                <a:solidFill>
                  <a:schemeClr val="tx1"/>
                </a:solidFill>
              </a:rPr>
              <a:t>Why the approached theorem/model is applied in the experiment?</a:t>
            </a:r>
          </a:p>
          <a:p>
            <a:pPr marL="400050" indent="-400050" algn="just">
              <a:buClr>
                <a:schemeClr val="accent1"/>
              </a:buClr>
              <a:buFont typeface="+mj-lt"/>
              <a:buAutoNum type="romanUcPeriod"/>
            </a:pPr>
            <a:r>
              <a:rPr lang="en-US" sz="1800" dirty="0">
                <a:solidFill>
                  <a:schemeClr val="tx1"/>
                </a:solidFill>
              </a:rPr>
              <a:t>What results came as outcome?</a:t>
            </a:r>
          </a:p>
          <a:p>
            <a:pPr marL="400050" indent="-400050" algn="just">
              <a:buClr>
                <a:schemeClr val="accent1"/>
              </a:buClr>
              <a:buFont typeface="+mj-lt"/>
              <a:buAutoNum type="romanUcPeriod"/>
            </a:pPr>
            <a:r>
              <a:rPr lang="en-US" sz="1800" dirty="0">
                <a:solidFill>
                  <a:schemeClr val="tx1"/>
                </a:solidFill>
              </a:rPr>
              <a:t>How the conducted research improvises previous research?</a:t>
            </a:r>
          </a:p>
          <a:p>
            <a:pPr marL="400050" indent="-400050" algn="just">
              <a:buClr>
                <a:schemeClr val="accent1"/>
              </a:buClr>
              <a:buFont typeface="+mj-lt"/>
              <a:buAutoNum type="romanUcPeriod"/>
            </a:pPr>
            <a:r>
              <a:rPr lang="en-US" sz="1800" dirty="0">
                <a:solidFill>
                  <a:schemeClr val="tx1"/>
                </a:solidFill>
              </a:rPr>
              <a:t>How it enlarge the research aspects in Oceanology and </a:t>
            </a:r>
            <a:r>
              <a:rPr lang="en-US" sz="1800" dirty="0" err="1">
                <a:solidFill>
                  <a:schemeClr val="tx1"/>
                </a:solidFill>
              </a:rPr>
              <a:t>Aqualife</a:t>
            </a:r>
            <a:r>
              <a:rPr lang="en-US" sz="1800" dirty="0">
                <a:solidFill>
                  <a:schemeClr val="tx1"/>
                </a:solidFill>
              </a:rPr>
              <a:t>?</a:t>
            </a:r>
          </a:p>
        </p:txBody>
      </p:sp>
      <p:sp>
        <p:nvSpPr>
          <p:cNvPr id="5" name="Subtitle 2">
            <a:extLst>
              <a:ext uri="{FF2B5EF4-FFF2-40B4-BE49-F238E27FC236}">
                <a16:creationId xmlns:a16="http://schemas.microsoft.com/office/drawing/2014/main" id="{8C81C9A6-AF97-4A6A-85D3-BCBCBDC50EFF}"/>
              </a:ext>
            </a:extLst>
          </p:cNvPr>
          <p:cNvSpPr txBox="1">
            <a:spLocks/>
          </p:cNvSpPr>
          <p:nvPr/>
        </p:nvSpPr>
        <p:spPr>
          <a:xfrm>
            <a:off x="335494" y="1444623"/>
            <a:ext cx="7539543" cy="6484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800" dirty="0">
                <a:solidFill>
                  <a:schemeClr val="tx1"/>
                </a:solidFill>
              </a:rPr>
              <a:t>Every research gets conducted based on the basic research question. The following research is based on following up questions</a:t>
            </a:r>
          </a:p>
        </p:txBody>
      </p:sp>
    </p:spTree>
    <p:extLst>
      <p:ext uri="{BB962C8B-B14F-4D97-AF65-F5344CB8AC3E}">
        <p14:creationId xmlns:p14="http://schemas.microsoft.com/office/powerpoint/2010/main" val="371635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932206" cy="46786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a:t>
            </a:r>
          </a:p>
          <a:p>
            <a:pPr marL="0" indent="0">
              <a:buNone/>
            </a:pPr>
            <a:endParaRPr lang="en-US" sz="2600" b="1" dirty="0">
              <a:solidFill>
                <a:schemeClr val="tx1"/>
              </a:solidFill>
            </a:endParaRPr>
          </a:p>
        </p:txBody>
      </p:sp>
      <p:sp>
        <p:nvSpPr>
          <p:cNvPr id="5" name="Subtitle 2">
            <a:extLst>
              <a:ext uri="{FF2B5EF4-FFF2-40B4-BE49-F238E27FC236}">
                <a16:creationId xmlns:a16="http://schemas.microsoft.com/office/drawing/2014/main" id="{1F168014-B2A2-412D-A7AD-876DFF37534E}"/>
              </a:ext>
            </a:extLst>
          </p:cNvPr>
          <p:cNvSpPr txBox="1">
            <a:spLocks/>
          </p:cNvSpPr>
          <p:nvPr/>
        </p:nvSpPr>
        <p:spPr>
          <a:xfrm>
            <a:off x="335494" y="1488452"/>
            <a:ext cx="7539543" cy="105880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700" dirty="0">
                <a:solidFill>
                  <a:schemeClr val="tx1"/>
                </a:solidFill>
              </a:rPr>
              <a:t>For the underwater image classification process deep learning pretrained models are used which are VGG16 and ResNet50. This models are pretrained with large datasets. In order to work with these pretrained models Transfer Learning is used .</a:t>
            </a:r>
          </a:p>
        </p:txBody>
      </p:sp>
      <p:sp>
        <p:nvSpPr>
          <p:cNvPr id="6" name="Subtitle 2">
            <a:extLst>
              <a:ext uri="{FF2B5EF4-FFF2-40B4-BE49-F238E27FC236}">
                <a16:creationId xmlns:a16="http://schemas.microsoft.com/office/drawing/2014/main" id="{A1358FD5-DBCB-4196-B5B7-65ED64A9A597}"/>
              </a:ext>
            </a:extLst>
          </p:cNvPr>
          <p:cNvSpPr txBox="1">
            <a:spLocks/>
          </p:cNvSpPr>
          <p:nvPr/>
        </p:nvSpPr>
        <p:spPr>
          <a:xfrm>
            <a:off x="335494" y="2491266"/>
            <a:ext cx="7539543" cy="159920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700" b="1" dirty="0">
                <a:solidFill>
                  <a:schemeClr val="tx1"/>
                </a:solidFill>
              </a:rPr>
              <a:t>Transfer Learning:</a:t>
            </a:r>
          </a:p>
          <a:p>
            <a:pPr marL="0" indent="0" algn="just">
              <a:spcBef>
                <a:spcPts val="600"/>
              </a:spcBef>
              <a:buNone/>
            </a:pPr>
            <a:r>
              <a:rPr lang="en-AU" sz="1700" dirty="0">
                <a:effectLst/>
                <a:ea typeface="Times New Roman" panose="02020603050405020304" pitchFamily="18" charset="0"/>
              </a:rPr>
              <a:t>Transfer Learning is a machine learning approach that utilizes and transferred information obtained in prior tasks to tackle a new problem. The process improvises to learn new tasks from the transferred knowledge of previous trained tasks. Here is the approached workflow diagram</a:t>
            </a:r>
            <a:endParaRPr lang="en-US" sz="1700" dirty="0">
              <a:solidFill>
                <a:schemeClr val="tx1"/>
              </a:solidFill>
            </a:endParaRPr>
          </a:p>
        </p:txBody>
      </p:sp>
      <p:pic>
        <p:nvPicPr>
          <p:cNvPr id="1026" name="Picture 2">
            <a:extLst>
              <a:ext uri="{FF2B5EF4-FFF2-40B4-BE49-F238E27FC236}">
                <a16:creationId xmlns:a16="http://schemas.microsoft.com/office/drawing/2014/main" id="{73FBB82E-BE5A-46A7-8FB0-BD87C76AAF2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9707" y="4245429"/>
            <a:ext cx="7338254" cy="197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3772F466-6A29-4582-9333-E81780AA6F5C}"/>
              </a:ext>
            </a:extLst>
          </p:cNvPr>
          <p:cNvSpPr txBox="1"/>
          <p:nvPr/>
        </p:nvSpPr>
        <p:spPr>
          <a:xfrm>
            <a:off x="1852834" y="6286889"/>
            <a:ext cx="4572000" cy="358816"/>
          </a:xfrm>
          <a:prstGeom prst="rect">
            <a:avLst/>
          </a:prstGeom>
          <a:noFill/>
        </p:spPr>
        <p:txBody>
          <a:bodyPr wrap="square">
            <a:spAutoFit/>
          </a:bodyPr>
          <a:lstStyle/>
          <a:p>
            <a:pPr marL="0" marR="0" indent="457200" algn="ctr">
              <a:lnSpc>
                <a:spcPct val="115000"/>
              </a:lnSpc>
              <a:spcBef>
                <a:spcPts val="0"/>
              </a:spcBef>
              <a:spcAft>
                <a:spcPts val="0"/>
              </a:spcAft>
            </a:pPr>
            <a:r>
              <a:rPr lang="en-AU" sz="1600" dirty="0">
                <a:effectLst/>
                <a:ea typeface="Times New Roman" panose="02020603050405020304" pitchFamily="18" charset="0"/>
              </a:rPr>
              <a:t>Figure 1: Transfer Learning Approach</a:t>
            </a:r>
            <a:endParaRPr lang="en-US" sz="1600" dirty="0">
              <a:effectLst/>
              <a:ea typeface="Times New Roman" panose="02020603050405020304" pitchFamily="18" charset="0"/>
            </a:endParaRPr>
          </a:p>
        </p:txBody>
      </p:sp>
    </p:spTree>
    <p:extLst>
      <p:ext uri="{BB962C8B-B14F-4D97-AF65-F5344CB8AC3E}">
        <p14:creationId xmlns:p14="http://schemas.microsoft.com/office/powerpoint/2010/main" val="385110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932206" cy="46786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Dataset</a:t>
            </a:r>
          </a:p>
        </p:txBody>
      </p:sp>
      <p:sp>
        <p:nvSpPr>
          <p:cNvPr id="6" name="Subtitle 2">
            <a:extLst>
              <a:ext uri="{FF2B5EF4-FFF2-40B4-BE49-F238E27FC236}">
                <a16:creationId xmlns:a16="http://schemas.microsoft.com/office/drawing/2014/main" id="{0E6BCDC3-5A2A-4AE9-A1EA-873C8C884EE5}"/>
              </a:ext>
            </a:extLst>
          </p:cNvPr>
          <p:cNvSpPr txBox="1">
            <a:spLocks/>
          </p:cNvSpPr>
          <p:nvPr/>
        </p:nvSpPr>
        <p:spPr>
          <a:xfrm>
            <a:off x="335494" y="1332656"/>
            <a:ext cx="7539543" cy="486813"/>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600" dirty="0">
                <a:solidFill>
                  <a:schemeClr val="tx1"/>
                </a:solidFill>
              </a:rPr>
              <a:t>An open-source data set is used from Kaggle [6] for the experimental procedure. </a:t>
            </a:r>
          </a:p>
        </p:txBody>
      </p:sp>
      <p:sp>
        <p:nvSpPr>
          <p:cNvPr id="9" name="Subtitle 2">
            <a:extLst>
              <a:ext uri="{FF2B5EF4-FFF2-40B4-BE49-F238E27FC236}">
                <a16:creationId xmlns:a16="http://schemas.microsoft.com/office/drawing/2014/main" id="{FD38BD35-DC1A-4051-BB21-D0559FCC84E0}"/>
              </a:ext>
            </a:extLst>
          </p:cNvPr>
          <p:cNvSpPr txBox="1">
            <a:spLocks/>
          </p:cNvSpPr>
          <p:nvPr/>
        </p:nvSpPr>
        <p:spPr>
          <a:xfrm>
            <a:off x="307910" y="1861458"/>
            <a:ext cx="8500596" cy="122697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Clr>
                <a:schemeClr val="accent1"/>
              </a:buClr>
              <a:buFont typeface="Wingdings" panose="05000000000000000000" pitchFamily="2" charset="2"/>
              <a:buChar char="§"/>
            </a:pPr>
            <a:r>
              <a:rPr lang="en-US" sz="1700" dirty="0">
                <a:solidFill>
                  <a:schemeClr val="tx1"/>
                </a:solidFill>
              </a:rPr>
              <a:t>It is 5 classes of 3.4k image dataset</a:t>
            </a:r>
          </a:p>
          <a:p>
            <a:pPr algn="just">
              <a:spcBef>
                <a:spcPts val="600"/>
              </a:spcBef>
              <a:buFont typeface="Wingdings" panose="05000000000000000000" pitchFamily="2" charset="2"/>
              <a:buChar char="§"/>
            </a:pPr>
            <a:r>
              <a:rPr lang="en-US" sz="1700" dirty="0">
                <a:solidFill>
                  <a:schemeClr val="tx1"/>
                </a:solidFill>
              </a:rPr>
              <a:t>Dynamic dimensioned images are resized to 100x100</a:t>
            </a:r>
          </a:p>
          <a:p>
            <a:pPr algn="just">
              <a:spcBef>
                <a:spcPts val="600"/>
              </a:spcBef>
              <a:buFont typeface="Wingdings" panose="05000000000000000000" pitchFamily="2" charset="2"/>
              <a:buChar char="§"/>
            </a:pPr>
            <a:r>
              <a:rPr lang="en-US" sz="1700" dirty="0">
                <a:solidFill>
                  <a:schemeClr val="tx1"/>
                </a:solidFill>
              </a:rPr>
              <a:t>For training model there were 2504 image and for validation there were 455 images</a:t>
            </a:r>
          </a:p>
          <a:p>
            <a:pPr algn="just">
              <a:spcBef>
                <a:spcPts val="600"/>
              </a:spcBef>
              <a:buFont typeface="Wingdings" panose="05000000000000000000" pitchFamily="2" charset="2"/>
              <a:buChar char="§"/>
            </a:pPr>
            <a:endParaRPr lang="en-US" sz="1700" dirty="0">
              <a:solidFill>
                <a:schemeClr val="tx1"/>
              </a:solidFill>
            </a:endParaRPr>
          </a:p>
          <a:p>
            <a:pPr algn="just">
              <a:spcBef>
                <a:spcPts val="600"/>
              </a:spcBef>
              <a:buFont typeface="Wingdings" panose="05000000000000000000" pitchFamily="2" charset="2"/>
              <a:buChar char="§"/>
            </a:pPr>
            <a:endParaRPr lang="en-US" sz="1700" dirty="0">
              <a:solidFill>
                <a:schemeClr val="tx1"/>
              </a:solidFill>
            </a:endParaRPr>
          </a:p>
        </p:txBody>
      </p:sp>
      <p:pic>
        <p:nvPicPr>
          <p:cNvPr id="2050" name="Picture 1">
            <a:extLst>
              <a:ext uri="{FF2B5EF4-FFF2-40B4-BE49-F238E27FC236}">
                <a16:creationId xmlns:a16="http://schemas.microsoft.com/office/drawing/2014/main" id="{85BE9FAB-AFF8-4705-BA68-FF4B9493311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6707" y="3013788"/>
            <a:ext cx="7936624" cy="298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6E7069B1-4F65-42FE-8624-FCFF942D1197}"/>
              </a:ext>
            </a:extLst>
          </p:cNvPr>
          <p:cNvSpPr txBox="1"/>
          <p:nvPr/>
        </p:nvSpPr>
        <p:spPr>
          <a:xfrm>
            <a:off x="2015597" y="6122368"/>
            <a:ext cx="4572000" cy="374141"/>
          </a:xfrm>
          <a:prstGeom prst="rect">
            <a:avLst/>
          </a:prstGeom>
          <a:noFill/>
        </p:spPr>
        <p:txBody>
          <a:bodyPr wrap="square">
            <a:spAutoFit/>
          </a:bodyPr>
          <a:lstStyle/>
          <a:p>
            <a:pPr marL="0" marR="0" indent="457200" algn="ctr">
              <a:lnSpc>
                <a:spcPct val="115000"/>
              </a:lnSpc>
              <a:spcBef>
                <a:spcPts val="0"/>
              </a:spcBef>
              <a:spcAft>
                <a:spcPts val="0"/>
              </a:spcAft>
            </a:pPr>
            <a:r>
              <a:rPr lang="en-AU" sz="1600" dirty="0">
                <a:effectLst/>
                <a:ea typeface="Times New Roman" panose="02020603050405020304" pitchFamily="18" charset="0"/>
              </a:rPr>
              <a:t>Figure </a:t>
            </a:r>
            <a:r>
              <a:rPr lang="en-AU" sz="1600" dirty="0">
                <a:ea typeface="Times New Roman" panose="02020603050405020304" pitchFamily="18" charset="0"/>
              </a:rPr>
              <a:t>2</a:t>
            </a:r>
            <a:r>
              <a:rPr lang="en-AU" sz="1600" dirty="0">
                <a:effectLst/>
                <a:ea typeface="Times New Roman" panose="02020603050405020304" pitchFamily="18" charset="0"/>
              </a:rPr>
              <a:t>: </a:t>
            </a:r>
            <a:r>
              <a:rPr lang="en-AU" sz="1700" dirty="0">
                <a:effectLst/>
                <a:ea typeface="Times New Roman" panose="02020603050405020304" pitchFamily="18" charset="0"/>
              </a:rPr>
              <a:t>Dataset Images (Five Classes)</a:t>
            </a:r>
            <a:endParaRPr lang="en-US" sz="1700" dirty="0">
              <a:effectLst/>
              <a:ea typeface="Times New Roman" panose="02020603050405020304" pitchFamily="18" charset="0"/>
            </a:endParaRPr>
          </a:p>
        </p:txBody>
      </p:sp>
    </p:spTree>
    <p:extLst>
      <p:ext uri="{BB962C8B-B14F-4D97-AF65-F5344CB8AC3E}">
        <p14:creationId xmlns:p14="http://schemas.microsoft.com/office/powerpoint/2010/main" val="135675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932206" cy="46786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Model Learning Process</a:t>
            </a:r>
          </a:p>
        </p:txBody>
      </p:sp>
      <p:sp>
        <p:nvSpPr>
          <p:cNvPr id="5" name="Subtitle 2">
            <a:extLst>
              <a:ext uri="{FF2B5EF4-FFF2-40B4-BE49-F238E27FC236}">
                <a16:creationId xmlns:a16="http://schemas.microsoft.com/office/drawing/2014/main" id="{FE700EE1-52E3-4843-BBC7-BF7F5BBA1F54}"/>
              </a:ext>
            </a:extLst>
          </p:cNvPr>
          <p:cNvSpPr txBox="1">
            <a:spLocks/>
          </p:cNvSpPr>
          <p:nvPr/>
        </p:nvSpPr>
        <p:spPr>
          <a:xfrm>
            <a:off x="335494" y="1221390"/>
            <a:ext cx="7539543" cy="486813"/>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1600" dirty="0">
                <a:solidFill>
                  <a:schemeClr val="tx1"/>
                </a:solidFill>
              </a:rPr>
              <a:t>There are 2 pretrained model used in the experiment which are (</a:t>
            </a:r>
            <a:r>
              <a:rPr lang="en-US" sz="1600" dirty="0" err="1">
                <a:solidFill>
                  <a:schemeClr val="tx1"/>
                </a:solidFill>
              </a:rPr>
              <a:t>i</a:t>
            </a:r>
            <a:r>
              <a:rPr lang="en-US" sz="1600" dirty="0">
                <a:solidFill>
                  <a:schemeClr val="tx1"/>
                </a:solidFill>
              </a:rPr>
              <a:t>) VGG16, (ii) ResNet50</a:t>
            </a:r>
          </a:p>
        </p:txBody>
      </p:sp>
      <p:sp>
        <p:nvSpPr>
          <p:cNvPr id="6" name="Subtitle 2">
            <a:extLst>
              <a:ext uri="{FF2B5EF4-FFF2-40B4-BE49-F238E27FC236}">
                <a16:creationId xmlns:a16="http://schemas.microsoft.com/office/drawing/2014/main" id="{FEBB6886-EDE3-4809-825B-2FCBA90777D5}"/>
              </a:ext>
            </a:extLst>
          </p:cNvPr>
          <p:cNvSpPr txBox="1">
            <a:spLocks/>
          </p:cNvSpPr>
          <p:nvPr/>
        </p:nvSpPr>
        <p:spPr>
          <a:xfrm>
            <a:off x="335494" y="1700216"/>
            <a:ext cx="7539543" cy="486813"/>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US" sz="2000" b="1" dirty="0">
                <a:solidFill>
                  <a:schemeClr val="tx1"/>
                </a:solidFill>
              </a:rPr>
              <a:t>VGG16</a:t>
            </a:r>
          </a:p>
        </p:txBody>
      </p:sp>
      <p:sp>
        <p:nvSpPr>
          <p:cNvPr id="7" name="Subtitle 2">
            <a:extLst>
              <a:ext uri="{FF2B5EF4-FFF2-40B4-BE49-F238E27FC236}">
                <a16:creationId xmlns:a16="http://schemas.microsoft.com/office/drawing/2014/main" id="{02A939EE-178E-4511-9207-4387B72CDD7A}"/>
              </a:ext>
            </a:extLst>
          </p:cNvPr>
          <p:cNvSpPr txBox="1">
            <a:spLocks/>
          </p:cNvSpPr>
          <p:nvPr/>
        </p:nvSpPr>
        <p:spPr>
          <a:xfrm>
            <a:off x="335493" y="2210541"/>
            <a:ext cx="8108711" cy="184695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600"/>
              </a:spcBef>
              <a:buFont typeface="Arial" panose="020B0604020202020204" pitchFamily="34" charset="0"/>
              <a:buChar char="•"/>
            </a:pPr>
            <a:r>
              <a:rPr lang="en-US" sz="1600" dirty="0">
                <a:solidFill>
                  <a:schemeClr val="tx1"/>
                </a:solidFill>
              </a:rPr>
              <a:t>For training purpose ImageNet is used as weight file</a:t>
            </a:r>
          </a:p>
          <a:p>
            <a:pPr algn="just">
              <a:spcBef>
                <a:spcPts val="600"/>
              </a:spcBef>
              <a:buFont typeface="Arial" panose="020B0604020202020204" pitchFamily="34" charset="0"/>
              <a:buChar char="•"/>
            </a:pPr>
            <a:r>
              <a:rPr lang="en-US" sz="1600" dirty="0">
                <a:solidFill>
                  <a:schemeClr val="tx1"/>
                </a:solidFill>
              </a:rPr>
              <a:t>“Include Top” is set to False to remove the classification layer while it was trained on ImageNet dataset</a:t>
            </a:r>
          </a:p>
          <a:p>
            <a:pPr algn="just">
              <a:spcBef>
                <a:spcPts val="600"/>
              </a:spcBef>
              <a:buFont typeface="Arial" panose="020B0604020202020204" pitchFamily="34" charset="0"/>
              <a:buChar char="•"/>
            </a:pPr>
            <a:r>
              <a:rPr lang="en-US" sz="1600" dirty="0">
                <a:solidFill>
                  <a:schemeClr val="tx1"/>
                </a:solidFill>
              </a:rPr>
              <a:t>For pooling layer “GlobalAveragePooling2D” is used in the experiment</a:t>
            </a:r>
          </a:p>
          <a:p>
            <a:pPr algn="just">
              <a:spcBef>
                <a:spcPts val="600"/>
              </a:spcBef>
              <a:buFont typeface="Arial" panose="020B0604020202020204" pitchFamily="34" charset="0"/>
              <a:buChar char="•"/>
            </a:pPr>
            <a:r>
              <a:rPr lang="en-US" sz="1600" dirty="0">
                <a:solidFill>
                  <a:schemeClr val="tx1"/>
                </a:solidFill>
              </a:rPr>
              <a:t>To produce quicker and higher performance in training process </a:t>
            </a:r>
            <a:r>
              <a:rPr lang="en-US" sz="1600" dirty="0" err="1">
                <a:solidFill>
                  <a:schemeClr val="tx1"/>
                </a:solidFill>
              </a:rPr>
              <a:t>ReLU</a:t>
            </a:r>
            <a:r>
              <a:rPr lang="en-US" sz="1600" dirty="0">
                <a:solidFill>
                  <a:schemeClr val="tx1"/>
                </a:solidFill>
              </a:rPr>
              <a:t> is used as default activation function inn neural network</a:t>
            </a:r>
          </a:p>
          <a:p>
            <a:pPr marL="0" indent="0" algn="just">
              <a:spcBef>
                <a:spcPts val="600"/>
              </a:spcBef>
              <a:buNone/>
            </a:pPr>
            <a:endParaRPr lang="en-US" sz="1600" dirty="0">
              <a:solidFill>
                <a:schemeClr val="tx1"/>
              </a:solidFill>
            </a:endParaRPr>
          </a:p>
        </p:txBody>
      </p:sp>
      <p:pic>
        <p:nvPicPr>
          <p:cNvPr id="3074" name="Picture 1">
            <a:extLst>
              <a:ext uri="{FF2B5EF4-FFF2-40B4-BE49-F238E27FC236}">
                <a16:creationId xmlns:a16="http://schemas.microsoft.com/office/drawing/2014/main" id="{7751C5FF-8A61-49E3-AD94-83D6AB6EF2C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05265" y="3692063"/>
            <a:ext cx="1877287" cy="127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2">
            <a:extLst>
              <a:ext uri="{FF2B5EF4-FFF2-40B4-BE49-F238E27FC236}">
                <a16:creationId xmlns:a16="http://schemas.microsoft.com/office/drawing/2014/main" id="{C7AE38F0-F47F-4442-89B3-D2F8849C62DE}"/>
              </a:ext>
            </a:extLst>
          </p:cNvPr>
          <p:cNvSpPr txBox="1">
            <a:spLocks/>
          </p:cNvSpPr>
          <p:nvPr/>
        </p:nvSpPr>
        <p:spPr>
          <a:xfrm>
            <a:off x="428595" y="4880800"/>
            <a:ext cx="8108711" cy="34391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600"/>
              </a:spcBef>
              <a:buFont typeface="Arial" panose="020B0604020202020204" pitchFamily="34" charset="0"/>
              <a:buChar char="•"/>
            </a:pPr>
            <a:r>
              <a:rPr lang="en-US" sz="1600" dirty="0" err="1">
                <a:solidFill>
                  <a:schemeClr val="tx1"/>
                </a:solidFill>
              </a:rPr>
              <a:t>Softmax</a:t>
            </a:r>
            <a:r>
              <a:rPr lang="en-US" sz="1600" dirty="0">
                <a:solidFill>
                  <a:schemeClr val="tx1"/>
                </a:solidFill>
              </a:rPr>
              <a:t> function is used in classification neural network for output layer</a:t>
            </a:r>
          </a:p>
        </p:txBody>
      </p:sp>
      <p:sp>
        <p:nvSpPr>
          <p:cNvPr id="9" name="Subtitle 2">
            <a:extLst>
              <a:ext uri="{FF2B5EF4-FFF2-40B4-BE49-F238E27FC236}">
                <a16:creationId xmlns:a16="http://schemas.microsoft.com/office/drawing/2014/main" id="{90D369E3-C307-4A33-A69A-A637E39C3DCC}"/>
              </a:ext>
            </a:extLst>
          </p:cNvPr>
          <p:cNvSpPr txBox="1">
            <a:spLocks/>
          </p:cNvSpPr>
          <p:nvPr/>
        </p:nvSpPr>
        <p:spPr>
          <a:xfrm>
            <a:off x="517644" y="6164333"/>
            <a:ext cx="8108711" cy="34391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600"/>
              </a:spcBef>
              <a:buFont typeface="Arial" panose="020B0604020202020204" pitchFamily="34" charset="0"/>
              <a:buChar char="•"/>
            </a:pPr>
            <a:r>
              <a:rPr lang="en-US" sz="1600" dirty="0">
                <a:solidFill>
                  <a:schemeClr val="tx1"/>
                </a:solidFill>
              </a:rPr>
              <a:t>For measuring the loss function “</a:t>
            </a:r>
            <a:r>
              <a:rPr lang="en-AU" sz="1700" dirty="0">
                <a:effectLst/>
                <a:ea typeface="Times New Roman" panose="02020603050405020304" pitchFamily="18" charset="0"/>
              </a:rPr>
              <a:t>sparse categorical </a:t>
            </a:r>
            <a:r>
              <a:rPr lang="en-AU" sz="1700" dirty="0" err="1">
                <a:effectLst/>
                <a:ea typeface="Times New Roman" panose="02020603050405020304" pitchFamily="18" charset="0"/>
              </a:rPr>
              <a:t>crossentropy</a:t>
            </a:r>
            <a:r>
              <a:rPr lang="en-US" sz="1600" dirty="0">
                <a:solidFill>
                  <a:schemeClr val="tx1"/>
                </a:solidFill>
              </a:rPr>
              <a:t>” is used</a:t>
            </a:r>
          </a:p>
        </p:txBody>
      </p:sp>
      <p:pic>
        <p:nvPicPr>
          <p:cNvPr id="3075" name="Picture 1">
            <a:extLst>
              <a:ext uri="{FF2B5EF4-FFF2-40B4-BE49-F238E27FC236}">
                <a16:creationId xmlns:a16="http://schemas.microsoft.com/office/drawing/2014/main" id="{E869764E-8FDD-4A94-B592-13F5A6D64AD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7644" y="5157784"/>
            <a:ext cx="2720774" cy="100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06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Model Learning Process</a:t>
            </a:r>
          </a:p>
        </p:txBody>
      </p:sp>
      <p:pic>
        <p:nvPicPr>
          <p:cNvPr id="4098" name="Picture 1">
            <a:extLst>
              <a:ext uri="{FF2B5EF4-FFF2-40B4-BE49-F238E27FC236}">
                <a16:creationId xmlns:a16="http://schemas.microsoft.com/office/drawing/2014/main" id="{4BCFB7AE-EFDE-4F11-BD5E-08A10193AD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209456"/>
            <a:ext cx="35433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7597F7B9-7DF0-4575-B06F-8E7AB0666FAE}"/>
              </a:ext>
            </a:extLst>
          </p:cNvPr>
          <p:cNvSpPr txBox="1"/>
          <p:nvPr/>
        </p:nvSpPr>
        <p:spPr>
          <a:xfrm>
            <a:off x="-145054" y="6377338"/>
            <a:ext cx="4572000" cy="325538"/>
          </a:xfrm>
          <a:prstGeom prst="rect">
            <a:avLst/>
          </a:prstGeom>
          <a:noFill/>
        </p:spPr>
        <p:txBody>
          <a:bodyPr wrap="square">
            <a:spAutoFit/>
          </a:bodyPr>
          <a:lstStyle/>
          <a:p>
            <a:pPr marL="0" marR="0" indent="457200">
              <a:lnSpc>
                <a:spcPct val="115000"/>
              </a:lnSpc>
              <a:spcBef>
                <a:spcPts val="0"/>
              </a:spcBef>
              <a:spcAft>
                <a:spcPts val="0"/>
              </a:spcAft>
            </a:pPr>
            <a:r>
              <a:rPr lang="en-AU" sz="1400" dirty="0">
                <a:effectLst/>
                <a:ea typeface="Times New Roman" panose="02020603050405020304" pitchFamily="18" charset="0"/>
              </a:rPr>
              <a:t>Figure 3: Pretrained model of VGG16</a:t>
            </a:r>
            <a:endParaRPr lang="en-US" sz="1400" dirty="0">
              <a:effectLst/>
              <a:ea typeface="Times New Roman" panose="02020603050405020304" pitchFamily="18" charset="0"/>
            </a:endParaRPr>
          </a:p>
        </p:txBody>
      </p:sp>
      <p:pic>
        <p:nvPicPr>
          <p:cNvPr id="4099" name="Picture 1">
            <a:extLst>
              <a:ext uri="{FF2B5EF4-FFF2-40B4-BE49-F238E27FC236}">
                <a16:creationId xmlns:a16="http://schemas.microsoft.com/office/drawing/2014/main" id="{6EEBDC44-E604-4A3B-94A3-2955E268AFD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26946" y="2030064"/>
            <a:ext cx="4231781" cy="279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rrow: Right 9">
            <a:extLst>
              <a:ext uri="{FF2B5EF4-FFF2-40B4-BE49-F238E27FC236}">
                <a16:creationId xmlns:a16="http://schemas.microsoft.com/office/drawing/2014/main" id="{65481AF9-3142-4AEE-AFAA-753122BC9880}"/>
              </a:ext>
            </a:extLst>
          </p:cNvPr>
          <p:cNvSpPr/>
          <p:nvPr/>
        </p:nvSpPr>
        <p:spPr>
          <a:xfrm>
            <a:off x="3997544" y="3359409"/>
            <a:ext cx="310651" cy="8864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FC3B9F0-59D2-4BCB-AC25-9D035BE5954F}"/>
              </a:ext>
            </a:extLst>
          </p:cNvPr>
          <p:cNvSpPr txBox="1"/>
          <p:nvPr/>
        </p:nvSpPr>
        <p:spPr>
          <a:xfrm>
            <a:off x="4048627" y="4989230"/>
            <a:ext cx="4572000" cy="325538"/>
          </a:xfrm>
          <a:prstGeom prst="rect">
            <a:avLst/>
          </a:prstGeom>
          <a:noFill/>
        </p:spPr>
        <p:txBody>
          <a:bodyPr wrap="square">
            <a:spAutoFit/>
          </a:bodyPr>
          <a:lstStyle/>
          <a:p>
            <a:pPr marL="0" marR="0" indent="457200">
              <a:lnSpc>
                <a:spcPct val="115000"/>
              </a:lnSpc>
              <a:spcBef>
                <a:spcPts val="0"/>
              </a:spcBef>
              <a:spcAft>
                <a:spcPts val="0"/>
              </a:spcAft>
            </a:pPr>
            <a:r>
              <a:rPr lang="en-AU" sz="1400" dirty="0">
                <a:effectLst/>
                <a:ea typeface="Times New Roman" panose="02020603050405020304" pitchFamily="18" charset="0"/>
              </a:rPr>
              <a:t>Figure </a:t>
            </a:r>
            <a:r>
              <a:rPr lang="en-AU" sz="1400" dirty="0">
                <a:ea typeface="Times New Roman" panose="02020603050405020304" pitchFamily="18" charset="0"/>
              </a:rPr>
              <a:t>4</a:t>
            </a:r>
            <a:r>
              <a:rPr lang="en-AU" sz="1400" dirty="0">
                <a:effectLst/>
                <a:ea typeface="Times New Roman" panose="02020603050405020304" pitchFamily="18" charset="0"/>
              </a:rPr>
              <a:t>: Output Format in Last Layer of VGG16</a:t>
            </a:r>
            <a:endParaRPr lang="en-US" sz="1400" dirty="0">
              <a:effectLst/>
              <a:ea typeface="Times New Roman" panose="02020603050405020304" pitchFamily="18" charset="0"/>
            </a:endParaRPr>
          </a:p>
        </p:txBody>
      </p:sp>
    </p:spTree>
    <p:extLst>
      <p:ext uri="{BB962C8B-B14F-4D97-AF65-F5344CB8AC3E}">
        <p14:creationId xmlns:p14="http://schemas.microsoft.com/office/powerpoint/2010/main" val="42993158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3" ma:contentTypeDescription="Create a new document." ma:contentTypeScope="" ma:versionID="bb7e4c29151a291ef29a997307306252">
  <xsd:schema xmlns:xsd="http://www.w3.org/2001/XMLSchema" xmlns:xs="http://www.w3.org/2001/XMLSchema" xmlns:p="http://schemas.microsoft.com/office/2006/metadata/properties" xmlns:ns2="d2759a66-45ac-4dcc-97a7-1d1447a6f8ca" targetNamespace="http://schemas.microsoft.com/office/2006/metadata/properties" ma:root="true" ma:fieldsID="f06e625fb091c0e0bff3b6a7cffaaa4c" ns2:_="">
    <xsd:import namespace="d2759a66-45ac-4dcc-97a7-1d1447a6f8c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F215A5-DE66-4CF1-B9A7-8A70F1C872D8}">
  <ds:schemaRefs>
    <ds:schemaRef ds:uri="http://schemas.microsoft.com/sharepoint/v3/contenttype/forms"/>
  </ds:schemaRefs>
</ds:datastoreItem>
</file>

<file path=customXml/itemProps2.xml><?xml version="1.0" encoding="utf-8"?>
<ds:datastoreItem xmlns:ds="http://schemas.openxmlformats.org/officeDocument/2006/customXml" ds:itemID="{3F42CA7A-0B1D-4452-90BA-2C5CF5508A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21D2A3-E7E6-4B1A-8DA6-6CEC4782AE3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1144</TotalTime>
  <Words>1343</Words>
  <Application>Microsoft Office PowerPoint</Application>
  <PresentationFormat>On-screen Show (4:3)</PresentationFormat>
  <Paragraphs>147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Spectrum</vt:lpstr>
      <vt:lpstr>Underwater Object Classification Using Deep Learning</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Jamil Istiaq</cp:lastModifiedBy>
  <cp:revision>67</cp:revision>
  <dcterms:created xsi:type="dcterms:W3CDTF">2018-12-10T17:20:29Z</dcterms:created>
  <dcterms:modified xsi:type="dcterms:W3CDTF">2021-12-17T09:24:02Z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