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2.xml" ContentType="application/vnd.ms-office.chartex+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xml" ContentType="application/vnd.openxmlformats-officedocument.themeOverrid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2.xml" ContentType="application/vnd.openxmlformats-officedocument.themeOverrid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3.xml" ContentType="application/vnd.openxmlformats-officedocument.themeOverrid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4.xml" ContentType="application/vnd.openxmlformats-officedocument.themeOverrid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5.xml" ContentType="application/vnd.openxmlformats-officedocument.themeOverride+xml"/>
  <Override PartName="/ppt/charts/chart15.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6.xml" ContentType="application/vnd.openxmlformats-officedocument.themeOverride+xml"/>
  <Override PartName="/ppt/charts/chart16.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7.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7.xml" ContentType="application/vnd.openxmlformats-officedocument.themeOverride+xml"/>
  <Override PartName="/ppt/charts/chart18.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5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oura\Desktop\sheet%20for%20char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1.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package" Target="../embeddings/Microsoft_Excel_Worksheet2.xlsx"/></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3.xlsx"/></Relationships>
</file>

<file path=ppt/charts/_rels/chart13.xml.rels><?xml version="1.0" encoding="UTF-8" standalone="yes"?>
<Relationships xmlns="http://schemas.openxmlformats.org/package/2006/relationships"><Relationship Id="rId3" Type="http://schemas.openxmlformats.org/officeDocument/2006/relationships/oleObject" Target="file:///C:\Users\soura\Desktop\charts%20for%20AD.xlsx"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package" Target="../embeddings/Microsoft_Excel_Worksheet4.xlsx"/></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package" Target="../embeddings/Microsoft_Excel_Worksheet5.xlsx"/></Relationships>
</file>

<file path=ppt/charts/_rels/chart16.xml.rels><?xml version="1.0" encoding="UTF-8" standalone="yes"?>
<Relationships xmlns="http://schemas.openxmlformats.org/package/2006/relationships"><Relationship Id="rId3" Type="http://schemas.openxmlformats.org/officeDocument/2006/relationships/oleObject" Target="file:///C:\Users\soura\Desktop\charts%20for%20AD.xlsx" TargetMode="External"/><Relationship Id="rId2" Type="http://schemas.microsoft.com/office/2011/relationships/chartColorStyle" Target="colors18.xml"/><Relationship Id="rId1" Type="http://schemas.microsoft.com/office/2011/relationships/chartStyle" Target="style18.xm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package" Target="../embeddings/Microsoft_Excel_Worksheet6.xlsx"/></Relationships>
</file>

<file path=ppt/charts/_rels/chart18.xml.rels><?xml version="1.0" encoding="UTF-8" standalone="yes"?>
<Relationships xmlns="http://schemas.openxmlformats.org/package/2006/relationships"><Relationship Id="rId3" Type="http://schemas.openxmlformats.org/officeDocument/2006/relationships/oleObject" Target="file:///C:\Users\soura\Desktop\charts%20for%20AD.xlsx" TargetMode="External"/><Relationship Id="rId2" Type="http://schemas.microsoft.com/office/2011/relationships/chartColorStyle" Target="colors20.xml"/><Relationship Id="rId1" Type="http://schemas.microsoft.com/office/2011/relationships/chartStyle" Target="style2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oura\Desktop\sheet%20for%20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oura\Desktop\sheet%20for%20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oura\Desktop\sheet%20for%20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oura\Desktop\sheet%20for%20char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oura\Desktop\sheet%20for%20char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oura\Desktop\sheet%20for%20charts.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oura\Desktop\sheet%20for%20charts.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package" Target="../embeddings/Microsoft_Excel_Worksheet.xlsx"/></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soura\Desktop\sheet%20for%20chart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soura\Desktop\sheet%20for%20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Strike Rate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'batsman highest strike rate'!$D$1</c:f>
              <c:strCache>
                <c:ptCount val="1"/>
                <c:pt idx="0">
                  <c:v>strike_rate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'batsman highest strike rate'!$A$2:$A$11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'batsman highest strike rate'!$D$2:$D$11</c:f>
              <c:numCache>
                <c:formatCode>General</c:formatCode>
                <c:ptCount val="10"/>
                <c:pt idx="0">
                  <c:v>182.33</c:v>
                </c:pt>
                <c:pt idx="1">
                  <c:v>164.27</c:v>
                </c:pt>
                <c:pt idx="2">
                  <c:v>159.27000000000001</c:v>
                </c:pt>
                <c:pt idx="3">
                  <c:v>155.44</c:v>
                </c:pt>
                <c:pt idx="4">
                  <c:v>154.68</c:v>
                </c:pt>
                <c:pt idx="5">
                  <c:v>151.97</c:v>
                </c:pt>
                <c:pt idx="6">
                  <c:v>151.91</c:v>
                </c:pt>
                <c:pt idx="7">
                  <c:v>150.11000000000001</c:v>
                </c:pt>
                <c:pt idx="8">
                  <c:v>149.88</c:v>
                </c:pt>
                <c:pt idx="9">
                  <c:v>149.56</c:v>
                </c:pt>
              </c:numCache>
            </c:numRef>
          </c:val>
          <c:extLst>
            <c:ext xmlns:c16="http://schemas.microsoft.com/office/drawing/2014/chart" uri="{C3380CC4-5D6E-409C-BE32-E72D297353CC}">
              <c16:uniqueId val="{00000000-2B5C-4164-A626-B3B4F95C5370}"/>
            </c:ext>
          </c:extLst>
        </c:ser>
        <c:dLbls>
          <c:dLblPos val="outEnd"/>
          <c:showLegendKey val="0"/>
          <c:showVal val="1"/>
          <c:showCatName val="0"/>
          <c:showSerName val="0"/>
          <c:showPercent val="0"/>
          <c:showBubbleSize val="0"/>
        </c:dLbls>
        <c:gapWidth val="100"/>
        <c:overlap val="-24"/>
        <c:axId val="567824335"/>
        <c:axId val="588529055"/>
      </c:barChart>
      <c:catAx>
        <c:axId val="5678243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88529055"/>
        <c:crosses val="autoZero"/>
        <c:auto val="1"/>
        <c:lblAlgn val="ctr"/>
        <c:lblOffset val="100"/>
        <c:noMultiLvlLbl val="0"/>
      </c:catAx>
      <c:valAx>
        <c:axId val="588529055"/>
        <c:scaling>
          <c:orientation val="minMax"/>
          <c:min val="140"/>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782433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Batting</a:t>
            </a:r>
            <a:r>
              <a:rPr lang="en-IN" baseline="0"/>
              <a:t> SR vs Bowling SR</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4.2083333333333355E-2"/>
          <c:w val="0.93888888888888888"/>
          <c:h val="0.69375729075532233"/>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rounder'!$A$2:$A$11</c:f>
              <c:strCache>
                <c:ptCount val="10"/>
                <c:pt idx="0">
                  <c:v>AD Russell</c:v>
                </c:pt>
                <c:pt idx="1">
                  <c:v>SP Narine</c:v>
                </c:pt>
                <c:pt idx="2">
                  <c:v>HH Pandya</c:v>
                </c:pt>
                <c:pt idx="3">
                  <c:v>GJ Maxwell</c:v>
                </c:pt>
                <c:pt idx="4">
                  <c:v>KA Pollard</c:v>
                </c:pt>
                <c:pt idx="5">
                  <c:v>CH Gayle</c:v>
                </c:pt>
                <c:pt idx="6">
                  <c:v>KH Pandya</c:v>
                </c:pt>
                <c:pt idx="7">
                  <c:v>YK Pathan</c:v>
                </c:pt>
                <c:pt idx="8">
                  <c:v>JA Morkel</c:v>
                </c:pt>
                <c:pt idx="9">
                  <c:v>SR Watson</c:v>
                </c:pt>
              </c:strCache>
            </c:strRef>
          </c:cat>
          <c:val>
            <c:numRef>
              <c:f>'all rounder'!$B$2:$B$11</c:f>
              <c:numCache>
                <c:formatCode>General</c:formatCode>
                <c:ptCount val="10"/>
                <c:pt idx="0">
                  <c:v>172</c:v>
                </c:pt>
                <c:pt idx="1">
                  <c:v>155.66999999999999</c:v>
                </c:pt>
                <c:pt idx="2">
                  <c:v>150.38999999999999</c:v>
                </c:pt>
                <c:pt idx="3">
                  <c:v>148.57</c:v>
                </c:pt>
                <c:pt idx="4">
                  <c:v>143.47</c:v>
                </c:pt>
                <c:pt idx="5">
                  <c:v>142.79</c:v>
                </c:pt>
                <c:pt idx="6">
                  <c:v>137.55000000000001</c:v>
                </c:pt>
                <c:pt idx="7">
                  <c:v>137.51</c:v>
                </c:pt>
                <c:pt idx="8">
                  <c:v>136.99</c:v>
                </c:pt>
                <c:pt idx="9">
                  <c:v>134.13999999999999</c:v>
                </c:pt>
              </c:numCache>
            </c:numRef>
          </c:val>
          <c:smooth val="0"/>
          <c:extLst>
            <c:ext xmlns:c16="http://schemas.microsoft.com/office/drawing/2014/chart" uri="{C3380CC4-5D6E-409C-BE32-E72D297353CC}">
              <c16:uniqueId val="{00000000-DB19-49DE-9707-35430BB9F495}"/>
            </c:ext>
          </c:extLst>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rounder'!$A$2:$A$11</c:f>
              <c:strCache>
                <c:ptCount val="10"/>
                <c:pt idx="0">
                  <c:v>AD Russell</c:v>
                </c:pt>
                <c:pt idx="1">
                  <c:v>SP Narine</c:v>
                </c:pt>
                <c:pt idx="2">
                  <c:v>HH Pandya</c:v>
                </c:pt>
                <c:pt idx="3">
                  <c:v>GJ Maxwell</c:v>
                </c:pt>
                <c:pt idx="4">
                  <c:v>KA Pollard</c:v>
                </c:pt>
                <c:pt idx="5">
                  <c:v>CH Gayle</c:v>
                </c:pt>
                <c:pt idx="6">
                  <c:v>KH Pandya</c:v>
                </c:pt>
                <c:pt idx="7">
                  <c:v>YK Pathan</c:v>
                </c:pt>
                <c:pt idx="8">
                  <c:v>JA Morkel</c:v>
                </c:pt>
                <c:pt idx="9">
                  <c:v>SR Watson</c:v>
                </c:pt>
              </c:strCache>
            </c:strRef>
          </c:cat>
          <c:val>
            <c:numRef>
              <c:f>'all rounder'!$C$2:$C$11</c:f>
              <c:numCache>
                <c:formatCode>General</c:formatCode>
                <c:ptCount val="10"/>
                <c:pt idx="0">
                  <c:v>17.7</c:v>
                </c:pt>
                <c:pt idx="1">
                  <c:v>19.75</c:v>
                </c:pt>
                <c:pt idx="2">
                  <c:v>20.309999999999999</c:v>
                </c:pt>
                <c:pt idx="3">
                  <c:v>27.9</c:v>
                </c:pt>
                <c:pt idx="4">
                  <c:v>19.920000000000002</c:v>
                </c:pt>
                <c:pt idx="5">
                  <c:v>30.74</c:v>
                </c:pt>
                <c:pt idx="6">
                  <c:v>26.18</c:v>
                </c:pt>
                <c:pt idx="7">
                  <c:v>25.74</c:v>
                </c:pt>
                <c:pt idx="8">
                  <c:v>18.82</c:v>
                </c:pt>
                <c:pt idx="9">
                  <c:v>19.97</c:v>
                </c:pt>
              </c:numCache>
            </c:numRef>
          </c:val>
          <c:smooth val="0"/>
          <c:extLst>
            <c:ext xmlns:c16="http://schemas.microsoft.com/office/drawing/2014/chart" uri="{C3380CC4-5D6E-409C-BE32-E72D297353CC}">
              <c16:uniqueId val="{00000001-DB19-49DE-9707-35430BB9F495}"/>
            </c:ext>
          </c:extLst>
        </c:ser>
        <c:dLbls>
          <c:showLegendKey val="0"/>
          <c:showVal val="0"/>
          <c:showCatName val="0"/>
          <c:showSerName val="0"/>
          <c:showPercent val="0"/>
          <c:showBubbleSize val="0"/>
        </c:dLbls>
        <c:marker val="1"/>
        <c:smooth val="0"/>
        <c:axId val="164911759"/>
        <c:axId val="1139083840"/>
      </c:lineChart>
      <c:catAx>
        <c:axId val="164911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9083840"/>
        <c:crosses val="autoZero"/>
        <c:auto val="1"/>
        <c:lblAlgn val="ctr"/>
        <c:lblOffset val="100"/>
        <c:noMultiLvlLbl val="0"/>
      </c:catAx>
      <c:valAx>
        <c:axId val="1139083840"/>
        <c:scaling>
          <c:orientation val="minMax"/>
        </c:scaling>
        <c:delete val="1"/>
        <c:axPos val="l"/>
        <c:numFmt formatCode="General" sourceLinked="1"/>
        <c:majorTickMark val="none"/>
        <c:minorTickMark val="none"/>
        <c:tickLblPos val="nextTo"/>
        <c:crossAx val="164911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'AQ 2'!$A$1</c:f>
              <c:strCache>
                <c:ptCount val="1"/>
                <c:pt idx="0">
                  <c:v>no_of_cities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'AQ 2'!$A$2</c:f>
              <c:numCache>
                <c:formatCode>General</c:formatCode>
                <c:ptCount val="1"/>
                <c:pt idx="0">
                  <c:v>33</c:v>
                </c:pt>
              </c:numCache>
            </c:numRef>
          </c:val>
          <c:extLst>
            <c:ext xmlns:c16="http://schemas.microsoft.com/office/drawing/2014/chart" uri="{C3380CC4-5D6E-409C-BE32-E72D297353CC}">
              <c16:uniqueId val="{00000000-757E-401E-BF74-B4FEB5F1107D}"/>
            </c:ext>
          </c:extLst>
        </c:ser>
        <c:dLbls>
          <c:showLegendKey val="0"/>
          <c:showVal val="0"/>
          <c:showCatName val="0"/>
          <c:showSerName val="0"/>
          <c:showPercent val="0"/>
          <c:showBubbleSize val="0"/>
        </c:dLbls>
        <c:gapWidth val="219"/>
        <c:overlap val="-27"/>
        <c:axId val="21333791"/>
        <c:axId val="27221471"/>
      </c:barChart>
      <c:catAx>
        <c:axId val="21333791"/>
        <c:scaling>
          <c:orientation val="minMax"/>
        </c:scaling>
        <c:delete val="1"/>
        <c:axPos val="b"/>
        <c:numFmt formatCode="General" sourceLinked="1"/>
        <c:majorTickMark val="none"/>
        <c:minorTickMark val="none"/>
        <c:tickLblPos val="nextTo"/>
        <c:crossAx val="27221471"/>
        <c:crosses val="autoZero"/>
        <c:auto val="1"/>
        <c:lblAlgn val="ctr"/>
        <c:lblOffset val="100"/>
        <c:noMultiLvlLbl val="0"/>
      </c:catAx>
      <c:valAx>
        <c:axId val="27221471"/>
        <c:scaling>
          <c:orientation val="minMax"/>
        </c:scaling>
        <c:delete val="1"/>
        <c:axPos val="l"/>
        <c:numFmt formatCode="General" sourceLinked="1"/>
        <c:majorTickMark val="none"/>
        <c:minorTickMark val="none"/>
        <c:tickLblPos val="nextTo"/>
        <c:crossAx val="21333791"/>
        <c:crosses val="autoZero"/>
        <c:crossBetween val="between"/>
      </c:valAx>
      <c:spPr>
        <a:noFill/>
        <a:ln>
          <a:noFill/>
        </a:ln>
        <a:effectLst/>
      </c:spPr>
    </c:plotArea>
    <c:plotVisOnly val="1"/>
    <c:dispBlanksAs val="gap"/>
    <c:showDLblsOverMax val="0"/>
  </c:chart>
  <c:spPr>
    <a:solidFill>
      <a:schemeClr val="accent2">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Boundries</a:t>
            </a:r>
            <a:r>
              <a:rPr lang="en-IN" b="1" baseline="0"/>
              <a:t> vs Dots</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'AQ 3'!$A$2</c:f>
              <c:strCache>
                <c:ptCount val="1"/>
                <c:pt idx="0">
                  <c:v>boundary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'AQ 3'!$B$2</c:f>
              <c:numCache>
                <c:formatCode>General</c:formatCode>
                <c:ptCount val="1"/>
                <c:pt idx="0">
                  <c:v>31468</c:v>
                </c:pt>
              </c:numCache>
            </c:numRef>
          </c:val>
          <c:extLst>
            <c:ext xmlns:c16="http://schemas.microsoft.com/office/drawing/2014/chart" uri="{C3380CC4-5D6E-409C-BE32-E72D297353CC}">
              <c16:uniqueId val="{00000000-26F7-449A-BDD1-5063899DD906}"/>
            </c:ext>
          </c:extLst>
        </c:ser>
        <c:ser>
          <c:idx val="1"/>
          <c:order val="1"/>
          <c:tx>
            <c:strRef>
              <c:f>'AQ 3'!$A$3</c:f>
              <c:strCache>
                <c:ptCount val="1"/>
                <c:pt idx="0">
                  <c:v>dot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'AQ 3'!$B$3</c:f>
              <c:numCache>
                <c:formatCode>General</c:formatCode>
                <c:ptCount val="1"/>
                <c:pt idx="0">
                  <c:v>67841</c:v>
                </c:pt>
              </c:numCache>
            </c:numRef>
          </c:val>
          <c:extLst>
            <c:ext xmlns:c16="http://schemas.microsoft.com/office/drawing/2014/chart" uri="{C3380CC4-5D6E-409C-BE32-E72D297353CC}">
              <c16:uniqueId val="{00000001-26F7-449A-BDD1-5063899DD906}"/>
            </c:ext>
          </c:extLst>
        </c:ser>
        <c:dLbls>
          <c:dLblPos val="outEnd"/>
          <c:showLegendKey val="0"/>
          <c:showVal val="1"/>
          <c:showCatName val="0"/>
          <c:showSerName val="0"/>
          <c:showPercent val="0"/>
          <c:showBubbleSize val="0"/>
        </c:dLbls>
        <c:gapWidth val="219"/>
        <c:overlap val="-27"/>
        <c:axId val="697384432"/>
        <c:axId val="1827802864"/>
      </c:barChart>
      <c:catAx>
        <c:axId val="69738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7802864"/>
        <c:crosses val="autoZero"/>
        <c:auto val="1"/>
        <c:lblAlgn val="ctr"/>
        <c:lblOffset val="100"/>
        <c:noMultiLvlLbl val="0"/>
      </c:catAx>
      <c:valAx>
        <c:axId val="18278028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7384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2"/>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Total</a:t>
            </a:r>
            <a:r>
              <a:rPr lang="en-US" b="1" baseline="0"/>
              <a:t> Boundries By Teams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'AQ 4'!$B$1</c:f>
              <c:strCache>
                <c:ptCount val="1"/>
                <c:pt idx="0">
                  <c:v>total_boundaries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'AQ 4'!$A$2:$A$16</c:f>
              <c:strCache>
                <c:ptCount val="15"/>
                <c:pt idx="0">
                  <c:v>Mumbai Indians</c:v>
                </c:pt>
                <c:pt idx="1">
                  <c:v>Royal Challengers Bangalore</c:v>
                </c:pt>
                <c:pt idx="2">
                  <c:v>Kings XI Punjab</c:v>
                </c:pt>
                <c:pt idx="3">
                  <c:v>Kolkata Knight Riders</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Rising Pune Supergiants</c:v>
                </c:pt>
                <c:pt idx="14">
                  <c:v>Kochi Tuskers Kerala</c:v>
                </c:pt>
              </c:strCache>
            </c:strRef>
          </c:cat>
          <c:val>
            <c:numRef>
              <c:f>'AQ 4'!$B$2:$B$16</c:f>
              <c:numCache>
                <c:formatCode>General</c:formatCode>
                <c:ptCount val="15"/>
                <c:pt idx="0">
                  <c:v>4118</c:v>
                </c:pt>
                <c:pt idx="1">
                  <c:v>3800</c:v>
                </c:pt>
                <c:pt idx="2">
                  <c:v>3780</c:v>
                </c:pt>
                <c:pt idx="3">
                  <c:v>3739</c:v>
                </c:pt>
                <c:pt idx="4">
                  <c:v>3496</c:v>
                </c:pt>
                <c:pt idx="5">
                  <c:v>3041</c:v>
                </c:pt>
                <c:pt idx="6">
                  <c:v>3022</c:v>
                </c:pt>
                <c:pt idx="7">
                  <c:v>2306</c:v>
                </c:pt>
                <c:pt idx="8">
                  <c:v>1387</c:v>
                </c:pt>
                <c:pt idx="9">
                  <c:v>733</c:v>
                </c:pt>
                <c:pt idx="10">
                  <c:v>659</c:v>
                </c:pt>
                <c:pt idx="11">
                  <c:v>624</c:v>
                </c:pt>
                <c:pt idx="12">
                  <c:v>290</c:v>
                </c:pt>
                <c:pt idx="13">
                  <c:v>242</c:v>
                </c:pt>
                <c:pt idx="14">
                  <c:v>231</c:v>
                </c:pt>
              </c:numCache>
            </c:numRef>
          </c:val>
          <c:extLst>
            <c:ext xmlns:c16="http://schemas.microsoft.com/office/drawing/2014/chart" uri="{C3380CC4-5D6E-409C-BE32-E72D297353CC}">
              <c16:uniqueId val="{00000000-456B-4F1F-AB85-5985A3A7EEFE}"/>
            </c:ext>
          </c:extLst>
        </c:ser>
        <c:dLbls>
          <c:dLblPos val="outEnd"/>
          <c:showLegendKey val="0"/>
          <c:showVal val="1"/>
          <c:showCatName val="0"/>
          <c:showSerName val="0"/>
          <c:showPercent val="0"/>
          <c:showBubbleSize val="0"/>
        </c:dLbls>
        <c:gapWidth val="219"/>
        <c:overlap val="-27"/>
        <c:axId val="424580048"/>
        <c:axId val="1899506352"/>
      </c:barChart>
      <c:catAx>
        <c:axId val="424580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506352"/>
        <c:crosses val="autoZero"/>
        <c:auto val="1"/>
        <c:lblAlgn val="ctr"/>
        <c:lblOffset val="100"/>
        <c:noMultiLvlLbl val="0"/>
      </c:catAx>
      <c:valAx>
        <c:axId val="18995063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580048"/>
        <c:crosses val="autoZero"/>
        <c:crossBetween val="between"/>
      </c:valAx>
      <c:spPr>
        <a:noFill/>
        <a:ln>
          <a:noFill/>
        </a:ln>
        <a:effectLst/>
      </c:spPr>
    </c:plotArea>
    <c:plotVisOnly val="1"/>
    <c:dispBlanksAs val="gap"/>
    <c:showDLblsOverMax val="0"/>
  </c:chart>
  <c:spPr>
    <a:solidFill>
      <a:schemeClr val="accent4">
        <a:lumMod val="40000"/>
        <a:lumOff val="60000"/>
      </a:schemeClr>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Total Dot</a:t>
            </a:r>
            <a:r>
              <a:rPr lang="en-IN" b="1" baseline="0"/>
              <a:t> Balls By Teams</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'AQ 5'!$B$1</c:f>
              <c:strCache>
                <c:ptCount val="1"/>
                <c:pt idx="0">
                  <c:v>total_dot_balls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'AQ 5'!$A$2:$A$17</c:f>
              <c:strCache>
                <c:ptCount val="16"/>
                <c:pt idx="0">
                  <c:v>Mumbai Indians</c:v>
                </c:pt>
                <c:pt idx="1">
                  <c:v>Royal Challengers Bangalore</c:v>
                </c:pt>
                <c:pt idx="2">
                  <c:v>Kolkata Knight Riders</c:v>
                </c:pt>
                <c:pt idx="3">
                  <c:v>Kings XI Punjab</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Kochi Tuskers Kerala</c:v>
                </c:pt>
                <c:pt idx="14">
                  <c:v>Rising Pune Supergiants</c:v>
                </c:pt>
                <c:pt idx="15">
                  <c:v>NA</c:v>
                </c:pt>
              </c:strCache>
            </c:strRef>
          </c:cat>
          <c:val>
            <c:numRef>
              <c:f>'AQ 5'!$B$2:$B$17</c:f>
              <c:numCache>
                <c:formatCode>General</c:formatCode>
                <c:ptCount val="16"/>
                <c:pt idx="0">
                  <c:v>8714</c:v>
                </c:pt>
                <c:pt idx="1">
                  <c:v>7955</c:v>
                </c:pt>
                <c:pt idx="2">
                  <c:v>7894</c:v>
                </c:pt>
                <c:pt idx="3">
                  <c:v>7679</c:v>
                </c:pt>
                <c:pt idx="4">
                  <c:v>7593</c:v>
                </c:pt>
                <c:pt idx="5">
                  <c:v>6665</c:v>
                </c:pt>
                <c:pt idx="6">
                  <c:v>6520</c:v>
                </c:pt>
                <c:pt idx="7">
                  <c:v>5248</c:v>
                </c:pt>
                <c:pt idx="8">
                  <c:v>3306</c:v>
                </c:pt>
                <c:pt idx="9">
                  <c:v>1900</c:v>
                </c:pt>
                <c:pt idx="10">
                  <c:v>1338</c:v>
                </c:pt>
                <c:pt idx="11">
                  <c:v>1095</c:v>
                </c:pt>
                <c:pt idx="12">
                  <c:v>698</c:v>
                </c:pt>
                <c:pt idx="13">
                  <c:v>626</c:v>
                </c:pt>
                <c:pt idx="14">
                  <c:v>539</c:v>
                </c:pt>
                <c:pt idx="15">
                  <c:v>71</c:v>
                </c:pt>
              </c:numCache>
            </c:numRef>
          </c:val>
          <c:extLst>
            <c:ext xmlns:c16="http://schemas.microsoft.com/office/drawing/2014/chart" uri="{C3380CC4-5D6E-409C-BE32-E72D297353CC}">
              <c16:uniqueId val="{00000000-6256-4466-ABF8-D939984B8340}"/>
            </c:ext>
          </c:extLst>
        </c:ser>
        <c:dLbls>
          <c:dLblPos val="outEnd"/>
          <c:showLegendKey val="0"/>
          <c:showVal val="1"/>
          <c:showCatName val="0"/>
          <c:showSerName val="0"/>
          <c:showPercent val="0"/>
          <c:showBubbleSize val="0"/>
        </c:dLbls>
        <c:gapWidth val="182"/>
        <c:axId val="424568480"/>
        <c:axId val="1901617200"/>
      </c:barChart>
      <c:catAx>
        <c:axId val="424568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1617200"/>
        <c:crosses val="autoZero"/>
        <c:auto val="1"/>
        <c:lblAlgn val="ctr"/>
        <c:lblOffset val="100"/>
        <c:noMultiLvlLbl val="0"/>
      </c:catAx>
      <c:valAx>
        <c:axId val="19016172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568480"/>
        <c:crosses val="autoZero"/>
        <c:crossBetween val="between"/>
      </c:valAx>
      <c:spPr>
        <a:noFill/>
        <a:ln>
          <a:noFill/>
        </a:ln>
        <a:effectLst/>
      </c:spPr>
    </c:plotArea>
    <c:plotVisOnly val="1"/>
    <c:dispBlanksAs val="gap"/>
    <c:showDLblsOverMax val="0"/>
  </c:chart>
  <c:spPr>
    <a:solidFill>
      <a:schemeClr val="accent6">
        <a:lumMod val="40000"/>
        <a:lumOff val="60000"/>
      </a:schemeClr>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Total</a:t>
            </a:r>
            <a:r>
              <a:rPr lang="en-IN" b="1" baseline="0"/>
              <a:t> Dismissals BY its Kind</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6675481189851267"/>
          <c:y val="0.21071303587051618"/>
          <c:w val="0.32204615048118984"/>
          <c:h val="0.53674358413531642"/>
        </c:manualLayout>
      </c:layout>
      <c:pieChart>
        <c:varyColors val="1"/>
        <c:ser>
          <c:idx val="0"/>
          <c:order val="0"/>
          <c:tx>
            <c:strRef>
              <c:f>'AQ 6'!$B$1</c:f>
              <c:strCache>
                <c:ptCount val="1"/>
                <c:pt idx="0">
                  <c:v>total_dismissals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09C-43F3-9BCB-3D4EAF91192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09C-43F3-9BCB-3D4EAF91192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09C-43F3-9BCB-3D4EAF91192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09C-43F3-9BCB-3D4EAF91192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09C-43F3-9BCB-3D4EAF91192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09C-43F3-9BCB-3D4EAF91192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09C-43F3-9BCB-3D4EAF91192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09C-43F3-9BCB-3D4EAF91192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09C-43F3-9BCB-3D4EAF91192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'AQ 6'!$A$2:$A$10</c:f>
              <c:strCache>
                <c:ptCount val="9"/>
                <c:pt idx="0">
                  <c:v>caught</c:v>
                </c:pt>
                <c:pt idx="1">
                  <c:v>bowled</c:v>
                </c:pt>
                <c:pt idx="2">
                  <c:v>run out</c:v>
                </c:pt>
                <c:pt idx="3">
                  <c:v>lbw</c:v>
                </c:pt>
                <c:pt idx="4">
                  <c:v>stumped</c:v>
                </c:pt>
                <c:pt idx="5">
                  <c:v>caught and bowled</c:v>
                </c:pt>
                <c:pt idx="6">
                  <c:v>hit wicket</c:v>
                </c:pt>
                <c:pt idx="7">
                  <c:v>retired hurt</c:v>
                </c:pt>
                <c:pt idx="8">
                  <c:v>obstructing the field</c:v>
                </c:pt>
              </c:strCache>
            </c:strRef>
          </c:cat>
          <c:val>
            <c:numRef>
              <c:f>'AQ 6'!$B$2:$B$10</c:f>
              <c:numCache>
                <c:formatCode>General</c:formatCode>
                <c:ptCount val="9"/>
                <c:pt idx="0">
                  <c:v>5743</c:v>
                </c:pt>
                <c:pt idx="1">
                  <c:v>1700</c:v>
                </c:pt>
                <c:pt idx="2">
                  <c:v>893</c:v>
                </c:pt>
                <c:pt idx="3">
                  <c:v>571</c:v>
                </c:pt>
                <c:pt idx="4">
                  <c:v>294</c:v>
                </c:pt>
                <c:pt idx="5">
                  <c:v>269</c:v>
                </c:pt>
                <c:pt idx="6">
                  <c:v>12</c:v>
                </c:pt>
                <c:pt idx="7">
                  <c:v>11</c:v>
                </c:pt>
                <c:pt idx="8">
                  <c:v>2</c:v>
                </c:pt>
              </c:numCache>
            </c:numRef>
          </c:val>
          <c:extLst>
            <c:ext xmlns:c16="http://schemas.microsoft.com/office/drawing/2014/chart" uri="{C3380CC4-5D6E-409C-BE32-E72D297353CC}">
              <c16:uniqueId val="{00000012-009C-43F3-9BCB-3D4EAF91192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6">
        <a:lumMod val="40000"/>
        <a:lumOff val="60000"/>
      </a:schemeClr>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Extra Runs Given BY Bowlers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'AQ 7'!$B$1</c:f>
              <c:strCache>
                <c:ptCount val="1"/>
                <c:pt idx="0">
                  <c:v>total_extra_runs</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'AQ 7'!$A$2:$A$6</c:f>
              <c:strCache>
                <c:ptCount val="5"/>
                <c:pt idx="0">
                  <c:v>SL Malinga</c:v>
                </c:pt>
                <c:pt idx="1">
                  <c:v>P Kumar</c:v>
                </c:pt>
                <c:pt idx="2">
                  <c:v>UT Yadav</c:v>
                </c:pt>
                <c:pt idx="3">
                  <c:v>DJ Bravo</c:v>
                </c:pt>
                <c:pt idx="4">
                  <c:v>B Kumar</c:v>
                </c:pt>
              </c:strCache>
            </c:strRef>
          </c:cat>
          <c:val>
            <c:numRef>
              <c:f>'AQ 7'!$B$2:$B$6</c:f>
              <c:numCache>
                <c:formatCode>General</c:formatCode>
                <c:ptCount val="5"/>
                <c:pt idx="0">
                  <c:v>293</c:v>
                </c:pt>
                <c:pt idx="1">
                  <c:v>236</c:v>
                </c:pt>
                <c:pt idx="2">
                  <c:v>226</c:v>
                </c:pt>
                <c:pt idx="3">
                  <c:v>210</c:v>
                </c:pt>
                <c:pt idx="4">
                  <c:v>201</c:v>
                </c:pt>
              </c:numCache>
            </c:numRef>
          </c:val>
          <c:extLst>
            <c:ext xmlns:c16="http://schemas.microsoft.com/office/drawing/2014/chart" uri="{C3380CC4-5D6E-409C-BE32-E72D297353CC}">
              <c16:uniqueId val="{00000000-7012-401F-8FDE-FF76070995E2}"/>
            </c:ext>
          </c:extLst>
        </c:ser>
        <c:dLbls>
          <c:dLblPos val="outEnd"/>
          <c:showLegendKey val="0"/>
          <c:showVal val="1"/>
          <c:showCatName val="0"/>
          <c:showSerName val="0"/>
          <c:showPercent val="0"/>
          <c:showBubbleSize val="0"/>
        </c:dLbls>
        <c:gapWidth val="182"/>
        <c:axId val="1744466592"/>
        <c:axId val="1893608608"/>
      </c:barChart>
      <c:catAx>
        <c:axId val="1744466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3608608"/>
        <c:crosses val="autoZero"/>
        <c:auto val="1"/>
        <c:lblAlgn val="ctr"/>
        <c:lblOffset val="100"/>
        <c:noMultiLvlLbl val="0"/>
      </c:catAx>
      <c:valAx>
        <c:axId val="18936086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466592"/>
        <c:crosses val="autoZero"/>
        <c:crossBetween val="between"/>
      </c:valAx>
      <c:spPr>
        <a:noFill/>
        <a:ln>
          <a:noFill/>
        </a:ln>
        <a:effectLst/>
      </c:spPr>
    </c:plotArea>
    <c:plotVisOnly val="1"/>
    <c:dispBlanksAs val="gap"/>
    <c:showDLblsOverMax val="0"/>
  </c:chart>
  <c:spPr>
    <a:solidFill>
      <a:schemeClr val="accent4"/>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total_runs</a:t>
            </a:r>
            <a:r>
              <a:rPr lang="en-US" baseline="0"/>
              <a:t> By Stadiums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'AQ 9'!$B$1</c:f>
              <c:strCache>
                <c:ptCount val="1"/>
                <c:pt idx="0">
                  <c:v>total_runs_scored</c:v>
                </c:pt>
              </c:strCache>
            </c:strRef>
          </c:tx>
          <c:spPr>
            <a:solidFill>
              <a:schemeClr val="accent1"/>
            </a:solidFill>
            <a:ln>
              <a:noFill/>
            </a:ln>
            <a:effectLst/>
          </c:spPr>
          <c:invertIfNegative val="0"/>
          <c:cat>
            <c:strRef>
              <c:f>'AQ 9'!$A$2:$A$37</c:f>
              <c:strCache>
                <c:ptCount val="36"/>
                <c:pt idx="0">
                  <c:v>Eden Gardens</c:v>
                </c:pt>
                <c:pt idx="1">
                  <c:v>Wankhede Stadium</c:v>
                </c:pt>
                <c:pt idx="2">
                  <c:v>Feroz Shah Kotla</c:v>
                </c:pt>
                <c:pt idx="3">
                  <c:v>M Chinnaswamy Stadium</c:v>
                </c:pt>
                <c:pt idx="4">
                  <c:v>Rajiv Gandhi International Stadium, Uppal</c:v>
                </c:pt>
                <c:pt idx="5">
                  <c:v>MA Chidambaram Stadium, Chepauk</c:v>
                </c:pt>
                <c:pt idx="6">
                  <c:v>Sawai Mansingh Stadium</c:v>
                </c:pt>
                <c:pt idx="7">
                  <c:v>Punjab Cricket Association Stadium, Mohali</c:v>
                </c:pt>
                <c:pt idx="8">
                  <c:v>Dubai International Cricket Stadium</c:v>
                </c:pt>
                <c:pt idx="9">
                  <c:v>Sheikh Zayed Stadium</c:v>
                </c:pt>
                <c:pt idx="10">
                  <c:v>Punjab Cricket Association IS Bindra Stadium, Mohali</c:v>
                </c:pt>
                <c:pt idx="11">
                  <c:v>Maharashtra Cricket Association Stadium</c:v>
                </c:pt>
                <c:pt idx="12">
                  <c:v>Sharjah Cricket Stadium</c:v>
                </c:pt>
                <c:pt idx="13">
                  <c:v>M.Chinnaswamy Stadium</c:v>
                </c:pt>
                <c:pt idx="14">
                  <c:v>Dr DY Patil Sports Academy</c:v>
                </c:pt>
                <c:pt idx="15">
                  <c:v>Subrata Roy Sahara Stadium</c:v>
                </c:pt>
                <c:pt idx="16">
                  <c:v>Kingsmead</c:v>
                </c:pt>
                <c:pt idx="17">
                  <c:v>Brabourne Stadium</c:v>
                </c:pt>
                <c:pt idx="18">
                  <c:v>Dr. Y.S. Rajasekhara Reddy ACA-VDCA Cricket Stadium</c:v>
                </c:pt>
                <c:pt idx="19">
                  <c:v>Sardar Patel Stadium, Motera</c:v>
                </c:pt>
                <c:pt idx="20">
                  <c:v>SuperSport Park</c:v>
                </c:pt>
                <c:pt idx="21">
                  <c:v>Saurashtra Cricket Association Stadium</c:v>
                </c:pt>
                <c:pt idx="22">
                  <c:v>Himachal Pradesh Cricket Association Stadium</c:v>
                </c:pt>
                <c:pt idx="23">
                  <c:v>Holkar Cricket Stadium</c:v>
                </c:pt>
                <c:pt idx="24">
                  <c:v>New Wanderers Stadium</c:v>
                </c:pt>
                <c:pt idx="25">
                  <c:v>Barabati Stadium</c:v>
                </c:pt>
                <c:pt idx="26">
                  <c:v>JSCA International Stadium Complex</c:v>
                </c:pt>
                <c:pt idx="27">
                  <c:v>St George's Park</c:v>
                </c:pt>
                <c:pt idx="28">
                  <c:v>Newlands</c:v>
                </c:pt>
                <c:pt idx="29">
                  <c:v>Shaheed Veer Narayan Singh International Stadium</c:v>
                </c:pt>
                <c:pt idx="30">
                  <c:v>Nehru Stadium</c:v>
                </c:pt>
                <c:pt idx="31">
                  <c:v>Green Park</c:v>
                </c:pt>
                <c:pt idx="32">
                  <c:v>De Beers Diamond Oval</c:v>
                </c:pt>
                <c:pt idx="33">
                  <c:v>Vidarbha Cricket Association Stadium, Jamtha</c:v>
                </c:pt>
                <c:pt idx="34">
                  <c:v>Buffalo Park</c:v>
                </c:pt>
                <c:pt idx="35">
                  <c:v>OUTsurance Oval</c:v>
                </c:pt>
              </c:strCache>
            </c:strRef>
          </c:cat>
          <c:val>
            <c:numRef>
              <c:f>'AQ 9'!$B$2:$B$37</c:f>
              <c:numCache>
                <c:formatCode>General</c:formatCode>
                <c:ptCount val="36"/>
                <c:pt idx="0">
                  <c:v>23658</c:v>
                </c:pt>
                <c:pt idx="1">
                  <c:v>23390</c:v>
                </c:pt>
                <c:pt idx="2">
                  <c:v>22947</c:v>
                </c:pt>
                <c:pt idx="3">
                  <c:v>20237</c:v>
                </c:pt>
                <c:pt idx="4">
                  <c:v>19484</c:v>
                </c:pt>
                <c:pt idx="5">
                  <c:v>17821</c:v>
                </c:pt>
                <c:pt idx="6">
                  <c:v>14264</c:v>
                </c:pt>
                <c:pt idx="7">
                  <c:v>10987</c:v>
                </c:pt>
                <c:pt idx="8">
                  <c:v>10402</c:v>
                </c:pt>
                <c:pt idx="9">
                  <c:v>8830</c:v>
                </c:pt>
                <c:pt idx="10">
                  <c:v>7021</c:v>
                </c:pt>
                <c:pt idx="11">
                  <c:v>6780</c:v>
                </c:pt>
                <c:pt idx="12">
                  <c:v>5924</c:v>
                </c:pt>
                <c:pt idx="13">
                  <c:v>5127</c:v>
                </c:pt>
                <c:pt idx="14">
                  <c:v>4810</c:v>
                </c:pt>
                <c:pt idx="15">
                  <c:v>4755</c:v>
                </c:pt>
                <c:pt idx="16">
                  <c:v>4353</c:v>
                </c:pt>
                <c:pt idx="17">
                  <c:v>3842</c:v>
                </c:pt>
                <c:pt idx="18">
                  <c:v>3746</c:v>
                </c:pt>
                <c:pt idx="19">
                  <c:v>3746</c:v>
                </c:pt>
                <c:pt idx="20">
                  <c:v>3653</c:v>
                </c:pt>
                <c:pt idx="21">
                  <c:v>3316</c:v>
                </c:pt>
                <c:pt idx="22">
                  <c:v>2897</c:v>
                </c:pt>
                <c:pt idx="23">
                  <c:v>2872</c:v>
                </c:pt>
                <c:pt idx="24">
                  <c:v>2292</c:v>
                </c:pt>
                <c:pt idx="25">
                  <c:v>2278</c:v>
                </c:pt>
                <c:pt idx="26">
                  <c:v>2056</c:v>
                </c:pt>
                <c:pt idx="27">
                  <c:v>2033</c:v>
                </c:pt>
                <c:pt idx="28">
                  <c:v>1764</c:v>
                </c:pt>
                <c:pt idx="29">
                  <c:v>1741</c:v>
                </c:pt>
                <c:pt idx="30">
                  <c:v>1363</c:v>
                </c:pt>
                <c:pt idx="31">
                  <c:v>1298</c:v>
                </c:pt>
                <c:pt idx="32">
                  <c:v>897</c:v>
                </c:pt>
                <c:pt idx="33">
                  <c:v>882</c:v>
                </c:pt>
                <c:pt idx="34">
                  <c:v>799</c:v>
                </c:pt>
                <c:pt idx="35">
                  <c:v>529</c:v>
                </c:pt>
              </c:numCache>
            </c:numRef>
          </c:val>
          <c:extLst>
            <c:ext xmlns:c16="http://schemas.microsoft.com/office/drawing/2014/chart" uri="{C3380CC4-5D6E-409C-BE32-E72D297353CC}">
              <c16:uniqueId val="{00000000-CE1B-43DF-8A37-A6720F9784E4}"/>
            </c:ext>
          </c:extLst>
        </c:ser>
        <c:dLbls>
          <c:showLegendKey val="0"/>
          <c:showVal val="0"/>
          <c:showCatName val="0"/>
          <c:showSerName val="0"/>
          <c:showPercent val="0"/>
          <c:showBubbleSize val="0"/>
        </c:dLbls>
        <c:gapWidth val="182"/>
        <c:axId val="517717392"/>
        <c:axId val="1893573392"/>
      </c:barChart>
      <c:catAx>
        <c:axId val="51771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3573392"/>
        <c:crosses val="autoZero"/>
        <c:auto val="1"/>
        <c:lblAlgn val="ctr"/>
        <c:lblOffset val="100"/>
        <c:noMultiLvlLbl val="0"/>
      </c:catAx>
      <c:valAx>
        <c:axId val="18935733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717392"/>
        <c:crosses val="autoZero"/>
        <c:crossBetween val="between"/>
      </c:valAx>
      <c:spPr>
        <a:noFill/>
        <a:ln>
          <a:noFill/>
        </a:ln>
        <a:effectLst/>
      </c:spPr>
    </c:plotArea>
    <c:plotVisOnly val="1"/>
    <c:dispBlanksAs val="gap"/>
    <c:showDLblsOverMax val="0"/>
  </c:chart>
  <c:spPr>
    <a:solidFill>
      <a:schemeClr val="accent4">
        <a:lumMod val="40000"/>
        <a:lumOff val="60000"/>
      </a:schemeClr>
    </a:solidFill>
    <a:ln w="9525" cap="flat" cmpd="sng" algn="ctr">
      <a:solidFill>
        <a:schemeClr val="accent1"/>
      </a:solidFill>
      <a:round/>
    </a:ln>
    <a:effectLst/>
  </c:spPr>
  <c:txPr>
    <a:bodyPr/>
    <a:lstStyle/>
    <a:p>
      <a:pPr>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Total Runs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'AQ 10'!$A$2:$A$12</c:f>
              <c:numCache>
                <c:formatCode>General</c:formatCode>
                <c:ptCount val="11"/>
                <c:pt idx="0">
                  <c:v>2018</c:v>
                </c:pt>
                <c:pt idx="1">
                  <c:v>2019</c:v>
                </c:pt>
                <c:pt idx="2">
                  <c:v>2015</c:v>
                </c:pt>
                <c:pt idx="3">
                  <c:v>2013</c:v>
                </c:pt>
                <c:pt idx="4">
                  <c:v>2017</c:v>
                </c:pt>
                <c:pt idx="5">
                  <c:v>2010</c:v>
                </c:pt>
                <c:pt idx="6">
                  <c:v>2016</c:v>
                </c:pt>
                <c:pt idx="7">
                  <c:v>2012</c:v>
                </c:pt>
                <c:pt idx="8">
                  <c:v>2011</c:v>
                </c:pt>
                <c:pt idx="9">
                  <c:v>2008</c:v>
                </c:pt>
                <c:pt idx="10">
                  <c:v>2014</c:v>
                </c:pt>
              </c:numCache>
            </c:numRef>
          </c:cat>
          <c:val>
            <c:numRef>
              <c:f>'AQ 10'!$B$2:$B$12</c:f>
              <c:numCache>
                <c:formatCode>General</c:formatCode>
                <c:ptCount val="11"/>
                <c:pt idx="0">
                  <c:v>2885</c:v>
                </c:pt>
                <c:pt idx="1">
                  <c:v>2651</c:v>
                </c:pt>
                <c:pt idx="2">
                  <c:v>2386</c:v>
                </c:pt>
                <c:pt idx="3">
                  <c:v>2304</c:v>
                </c:pt>
                <c:pt idx="4">
                  <c:v>2194</c:v>
                </c:pt>
                <c:pt idx="5">
                  <c:v>2167</c:v>
                </c:pt>
                <c:pt idx="6">
                  <c:v>2073</c:v>
                </c:pt>
                <c:pt idx="7">
                  <c:v>2012</c:v>
                </c:pt>
                <c:pt idx="8">
                  <c:v>1854</c:v>
                </c:pt>
                <c:pt idx="9">
                  <c:v>1843</c:v>
                </c:pt>
                <c:pt idx="10">
                  <c:v>1289</c:v>
                </c:pt>
              </c:numCache>
            </c:numRef>
          </c:val>
          <c:extLst>
            <c:ext xmlns:c16="http://schemas.microsoft.com/office/drawing/2014/chart" uri="{C3380CC4-5D6E-409C-BE32-E72D297353CC}">
              <c16:uniqueId val="{00000000-D7D9-4B9F-B77C-AE06A9F97A35}"/>
            </c:ext>
          </c:extLst>
        </c:ser>
        <c:dLbls>
          <c:dLblPos val="outEnd"/>
          <c:showLegendKey val="0"/>
          <c:showVal val="1"/>
          <c:showCatName val="0"/>
          <c:showSerName val="0"/>
          <c:showPercent val="0"/>
          <c:showBubbleSize val="0"/>
        </c:dLbls>
        <c:gapWidth val="219"/>
        <c:overlap val="-27"/>
        <c:axId val="1838142896"/>
        <c:axId val="1893610096"/>
      </c:barChart>
      <c:catAx>
        <c:axId val="1838142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3610096"/>
        <c:crosses val="autoZero"/>
        <c:auto val="1"/>
        <c:lblAlgn val="ctr"/>
        <c:lblOffset val="100"/>
        <c:noMultiLvlLbl val="0"/>
      </c:catAx>
      <c:valAx>
        <c:axId val="1893610096"/>
        <c:scaling>
          <c:orientation val="minMax"/>
          <c:min val="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Runs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8142896"/>
        <c:crosses val="autoZero"/>
        <c:crossBetween val="between"/>
      </c:valAx>
      <c:spPr>
        <a:noFill/>
        <a:ln>
          <a:noFill/>
        </a:ln>
        <a:effectLst/>
      </c:spPr>
    </c:plotArea>
    <c:plotVisOnly val="1"/>
    <c:dispBlanksAs val="gap"/>
    <c:showDLblsOverMax val="0"/>
  </c:chart>
  <c:spPr>
    <a:solidFill>
      <a:schemeClr val="accent2">
        <a:lumMod val="20000"/>
        <a:lumOff val="80000"/>
      </a:schemeClr>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'batsman highest strike rate'!$B$1</c:f>
              <c:strCache>
                <c:ptCount val="1"/>
                <c:pt idx="0">
                  <c:v>total_runs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'batsman highest strike rate'!$A$2:$A$11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'batsman highest strike rate'!$B$2:$B$11</c:f>
              <c:numCache>
                <c:formatCode>General</c:formatCode>
                <c:ptCount val="10"/>
                <c:pt idx="0">
                  <c:v>1517</c:v>
                </c:pt>
                <c:pt idx="1">
                  <c:v>892</c:v>
                </c:pt>
                <c:pt idx="2">
                  <c:v>1349</c:v>
                </c:pt>
                <c:pt idx="3">
                  <c:v>2728</c:v>
                </c:pt>
                <c:pt idx="4">
                  <c:v>1505</c:v>
                </c:pt>
                <c:pt idx="5">
                  <c:v>2079</c:v>
                </c:pt>
                <c:pt idx="6">
                  <c:v>4849</c:v>
                </c:pt>
                <c:pt idx="7">
                  <c:v>4772</c:v>
                </c:pt>
                <c:pt idx="8">
                  <c:v>3023</c:v>
                </c:pt>
                <c:pt idx="9">
                  <c:v>1714</c:v>
                </c:pt>
              </c:numCache>
            </c:numRef>
          </c:val>
          <c:extLst>
            <c:ext xmlns:c16="http://schemas.microsoft.com/office/drawing/2014/chart" uri="{C3380CC4-5D6E-409C-BE32-E72D297353CC}">
              <c16:uniqueId val="{00000000-DA24-4AAD-AC1A-BE949E3133E6}"/>
            </c:ext>
          </c:extLst>
        </c:ser>
        <c:dLbls>
          <c:dLblPos val="outEnd"/>
          <c:showLegendKey val="0"/>
          <c:showVal val="1"/>
          <c:showCatName val="0"/>
          <c:showSerName val="0"/>
          <c:showPercent val="0"/>
          <c:showBubbleSize val="0"/>
        </c:dLbls>
        <c:gapWidth val="115"/>
        <c:overlap val="-20"/>
        <c:axId val="585138223"/>
        <c:axId val="588560799"/>
      </c:barChart>
      <c:catAx>
        <c:axId val="585138223"/>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88560799"/>
        <c:crosses val="autoZero"/>
        <c:auto val="1"/>
        <c:lblAlgn val="ctr"/>
        <c:lblOffset val="100"/>
        <c:noMultiLvlLbl val="0"/>
      </c:catAx>
      <c:valAx>
        <c:axId val="58856079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85138223"/>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'batsman highest average'!$E$1</c:f>
              <c:strCache>
                <c:ptCount val="1"/>
                <c:pt idx="0">
                  <c:v>batting_average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'batsman highest average'!$A$2:$A$11</c:f>
              <c:strCache>
                <c:ptCount val="10"/>
                <c:pt idx="0">
                  <c:v>AB de Villiers</c:v>
                </c:pt>
                <c:pt idx="1">
                  <c:v>KL Rahul</c:v>
                </c:pt>
                <c:pt idx="2">
                  <c:v>ML Hayden</c:v>
                </c:pt>
                <c:pt idx="3">
                  <c:v>JP Duminy</c:v>
                </c:pt>
                <c:pt idx="4">
                  <c:v>DA Warner</c:v>
                </c:pt>
                <c:pt idx="5">
                  <c:v>CH Gayle</c:v>
                </c:pt>
                <c:pt idx="6">
                  <c:v>KS Williamson</c:v>
                </c:pt>
                <c:pt idx="7">
                  <c:v>LMP Simmons</c:v>
                </c:pt>
                <c:pt idx="8">
                  <c:v>MEK Hussey</c:v>
                </c:pt>
                <c:pt idx="9">
                  <c:v>SE Marsh</c:v>
                </c:pt>
              </c:strCache>
            </c:strRef>
          </c:cat>
          <c:val>
            <c:numRef>
              <c:f>'batsman highest average'!$E$2:$E$11</c:f>
              <c:numCache>
                <c:formatCode>General</c:formatCode>
                <c:ptCount val="10"/>
                <c:pt idx="0">
                  <c:v>42</c:v>
                </c:pt>
                <c:pt idx="1">
                  <c:v>42</c:v>
                </c:pt>
                <c:pt idx="2">
                  <c:v>41</c:v>
                </c:pt>
                <c:pt idx="3">
                  <c:v>41</c:v>
                </c:pt>
                <c:pt idx="4">
                  <c:v>41</c:v>
                </c:pt>
                <c:pt idx="5">
                  <c:v>41</c:v>
                </c:pt>
                <c:pt idx="6">
                  <c:v>39</c:v>
                </c:pt>
                <c:pt idx="7">
                  <c:v>39</c:v>
                </c:pt>
                <c:pt idx="8">
                  <c:v>38</c:v>
                </c:pt>
                <c:pt idx="9">
                  <c:v>38</c:v>
                </c:pt>
              </c:numCache>
            </c:numRef>
          </c:val>
          <c:extLst>
            <c:ext xmlns:c16="http://schemas.microsoft.com/office/drawing/2014/chart" uri="{C3380CC4-5D6E-409C-BE32-E72D297353CC}">
              <c16:uniqueId val="{00000000-CA23-4456-A1D0-9393E7320AB5}"/>
            </c:ext>
          </c:extLst>
        </c:ser>
        <c:dLbls>
          <c:dLblPos val="inEnd"/>
          <c:showLegendKey val="0"/>
          <c:showVal val="1"/>
          <c:showCatName val="0"/>
          <c:showSerName val="0"/>
          <c:showPercent val="0"/>
          <c:showBubbleSize val="0"/>
        </c:dLbls>
        <c:gapWidth val="65"/>
        <c:axId val="585121903"/>
        <c:axId val="567214927"/>
      </c:barChart>
      <c:catAx>
        <c:axId val="58512190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67214927"/>
        <c:crosses val="autoZero"/>
        <c:auto val="1"/>
        <c:lblAlgn val="ctr"/>
        <c:lblOffset val="100"/>
        <c:noMultiLvlLbl val="0"/>
      </c:catAx>
      <c:valAx>
        <c:axId val="567214927"/>
        <c:scaling>
          <c:orientation val="minMax"/>
        </c:scaling>
        <c:delete val="1"/>
        <c:axPos val="l"/>
        <c:numFmt formatCode="General" sourceLinked="1"/>
        <c:majorTickMark val="none"/>
        <c:minorTickMark val="none"/>
        <c:tickLblPos val="nextTo"/>
        <c:crossAx val="585121903"/>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'batsman highest average'!$C$1</c:f>
              <c:strCache>
                <c:ptCount val="1"/>
                <c:pt idx="0">
                  <c:v>total_runs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 highest average'!$A$2:$A$11</c:f>
              <c:strCache>
                <c:ptCount val="10"/>
                <c:pt idx="0">
                  <c:v>AB de Villiers</c:v>
                </c:pt>
                <c:pt idx="1">
                  <c:v>KL Rahul</c:v>
                </c:pt>
                <c:pt idx="2">
                  <c:v>ML Hayden</c:v>
                </c:pt>
                <c:pt idx="3">
                  <c:v>JP Duminy</c:v>
                </c:pt>
                <c:pt idx="4">
                  <c:v>DA Warner</c:v>
                </c:pt>
                <c:pt idx="5">
                  <c:v>CH Gayle</c:v>
                </c:pt>
                <c:pt idx="6">
                  <c:v>KS Williamson</c:v>
                </c:pt>
                <c:pt idx="7">
                  <c:v>LMP Simmons</c:v>
                </c:pt>
                <c:pt idx="8">
                  <c:v>MEK Hussey</c:v>
                </c:pt>
                <c:pt idx="9">
                  <c:v>SE Marsh</c:v>
                </c:pt>
              </c:strCache>
            </c:strRef>
          </c:cat>
          <c:val>
            <c:numRef>
              <c:f>'batsman highest average'!$C$2:$C$11</c:f>
              <c:numCache>
                <c:formatCode>General</c:formatCode>
                <c:ptCount val="10"/>
                <c:pt idx="0">
                  <c:v>4849</c:v>
                </c:pt>
                <c:pt idx="1">
                  <c:v>2647</c:v>
                </c:pt>
                <c:pt idx="2">
                  <c:v>1107</c:v>
                </c:pt>
                <c:pt idx="3">
                  <c:v>2029</c:v>
                </c:pt>
                <c:pt idx="4">
                  <c:v>5254</c:v>
                </c:pt>
                <c:pt idx="5">
                  <c:v>4772</c:v>
                </c:pt>
                <c:pt idx="6">
                  <c:v>1619</c:v>
                </c:pt>
                <c:pt idx="7">
                  <c:v>1079</c:v>
                </c:pt>
                <c:pt idx="8">
                  <c:v>1977</c:v>
                </c:pt>
                <c:pt idx="9">
                  <c:v>2477</c:v>
                </c:pt>
              </c:numCache>
            </c:numRef>
          </c:val>
          <c:extLst>
            <c:ext xmlns:c16="http://schemas.microsoft.com/office/drawing/2014/chart" uri="{C3380CC4-5D6E-409C-BE32-E72D297353CC}">
              <c16:uniqueId val="{00000000-5A2C-4D49-BBEB-4555AF49547B}"/>
            </c:ext>
          </c:extLst>
        </c:ser>
        <c:dLbls>
          <c:dLblPos val="outEnd"/>
          <c:showLegendKey val="0"/>
          <c:showVal val="1"/>
          <c:showCatName val="0"/>
          <c:showSerName val="0"/>
          <c:showPercent val="0"/>
          <c:showBubbleSize val="0"/>
        </c:dLbls>
        <c:gapWidth val="219"/>
        <c:overlap val="-27"/>
        <c:axId val="986810928"/>
        <c:axId val="1170249919"/>
      </c:barChart>
      <c:catAx>
        <c:axId val="98681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0249919"/>
        <c:crosses val="autoZero"/>
        <c:auto val="1"/>
        <c:lblAlgn val="ctr"/>
        <c:lblOffset val="100"/>
        <c:noMultiLvlLbl val="0"/>
      </c:catAx>
      <c:valAx>
        <c:axId val="117024991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6810928"/>
        <c:crosses val="autoZero"/>
        <c:crossBetween val="between"/>
      </c:valAx>
      <c:spPr>
        <a:noFill/>
        <a:ln>
          <a:noFill/>
        </a:ln>
        <a:effectLst/>
      </c:spPr>
    </c:plotArea>
    <c:plotVisOnly val="1"/>
    <c:dispBlanksAs val="gap"/>
    <c:showDLblsOverMax val="0"/>
  </c:chart>
  <c:spPr>
    <a:solidFill>
      <a:schemeClr val="accent2">
        <a:lumMod val="40000"/>
        <a:lumOff val="60000"/>
      </a:schemeClr>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total_boundaries</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'batsman hard hitting'!$E$1</c:f>
              <c:strCache>
                <c:ptCount val="1"/>
                <c:pt idx="0">
                  <c:v>total_boundaries</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'batsman hard hitting'!$A$2:$A$11</c:f>
              <c:strCache>
                <c:ptCount val="10"/>
                <c:pt idx="0">
                  <c:v>V Kohli</c:v>
                </c:pt>
                <c:pt idx="1">
                  <c:v>SK Raina</c:v>
                </c:pt>
                <c:pt idx="2">
                  <c:v>AB de Villiers</c:v>
                </c:pt>
                <c:pt idx="3">
                  <c:v>RG Sharma</c:v>
                </c:pt>
                <c:pt idx="4">
                  <c:v>DA Warner</c:v>
                </c:pt>
                <c:pt idx="5">
                  <c:v>CH Gayle</c:v>
                </c:pt>
                <c:pt idx="6">
                  <c:v>MS Dhoni</c:v>
                </c:pt>
                <c:pt idx="7">
                  <c:v>G Gambhir</c:v>
                </c:pt>
                <c:pt idx="8">
                  <c:v>KA Pollard</c:v>
                </c:pt>
                <c:pt idx="9">
                  <c:v>AM Rahane</c:v>
                </c:pt>
              </c:strCache>
            </c:strRef>
          </c:cat>
          <c:val>
            <c:numRef>
              <c:f>'batsman hard hitting'!$E$2:$E$11</c:f>
              <c:numCache>
                <c:formatCode>General</c:formatCode>
                <c:ptCount val="10"/>
                <c:pt idx="0">
                  <c:v>706</c:v>
                </c:pt>
                <c:pt idx="1">
                  <c:v>583</c:v>
                </c:pt>
                <c:pt idx="2">
                  <c:v>561</c:v>
                </c:pt>
                <c:pt idx="3">
                  <c:v>525</c:v>
                </c:pt>
                <c:pt idx="4">
                  <c:v>501</c:v>
                </c:pt>
                <c:pt idx="5">
                  <c:v>488</c:v>
                </c:pt>
                <c:pt idx="6">
                  <c:v>466</c:v>
                </c:pt>
                <c:pt idx="7">
                  <c:v>398</c:v>
                </c:pt>
                <c:pt idx="8">
                  <c:v>394</c:v>
                </c:pt>
                <c:pt idx="9">
                  <c:v>355</c:v>
                </c:pt>
              </c:numCache>
            </c:numRef>
          </c:val>
          <c:extLst>
            <c:ext xmlns:c16="http://schemas.microsoft.com/office/drawing/2014/chart" uri="{C3380CC4-5D6E-409C-BE32-E72D297353CC}">
              <c16:uniqueId val="{00000000-ACB3-4773-A846-D17DACBFA7D0}"/>
            </c:ext>
          </c:extLst>
        </c:ser>
        <c:dLbls>
          <c:dLblPos val="inEnd"/>
          <c:showLegendKey val="0"/>
          <c:showVal val="1"/>
          <c:showCatName val="0"/>
          <c:showSerName val="0"/>
          <c:showPercent val="0"/>
          <c:showBubbleSize val="0"/>
        </c:dLbls>
        <c:gapWidth val="41"/>
        <c:axId val="585131503"/>
        <c:axId val="567211951"/>
      </c:barChart>
      <c:catAx>
        <c:axId val="5851315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567211951"/>
        <c:crosses val="autoZero"/>
        <c:auto val="1"/>
        <c:lblAlgn val="ctr"/>
        <c:lblOffset val="100"/>
        <c:noMultiLvlLbl val="0"/>
      </c:catAx>
      <c:valAx>
        <c:axId val="567211951"/>
        <c:scaling>
          <c:orientation val="minMax"/>
          <c:min val="200"/>
        </c:scaling>
        <c:delete val="1"/>
        <c:axPos val="l"/>
        <c:numFmt formatCode="General" sourceLinked="1"/>
        <c:majorTickMark val="none"/>
        <c:minorTickMark val="none"/>
        <c:tickLblPos val="nextTo"/>
        <c:crossAx val="585131503"/>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Total</a:t>
            </a:r>
            <a:r>
              <a:rPr lang="en-US" b="1" baseline="0"/>
              <a:t> Runs Of the Players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'batsman hard hitting'!$D$1</c:f>
              <c:strCache>
                <c:ptCount val="1"/>
                <c:pt idx="0">
                  <c:v>total_runs</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'batsman hard hitting'!$A$2:$A$11</c:f>
              <c:strCache>
                <c:ptCount val="10"/>
                <c:pt idx="0">
                  <c:v>V Kohli</c:v>
                </c:pt>
                <c:pt idx="1">
                  <c:v>SK Raina</c:v>
                </c:pt>
                <c:pt idx="2">
                  <c:v>AB de Villiers</c:v>
                </c:pt>
                <c:pt idx="3">
                  <c:v>RG Sharma</c:v>
                </c:pt>
                <c:pt idx="4">
                  <c:v>DA Warner</c:v>
                </c:pt>
                <c:pt idx="5">
                  <c:v>CH Gayle</c:v>
                </c:pt>
                <c:pt idx="6">
                  <c:v>MS Dhoni</c:v>
                </c:pt>
                <c:pt idx="7">
                  <c:v>G Gambhir</c:v>
                </c:pt>
                <c:pt idx="8">
                  <c:v>KA Pollard</c:v>
                </c:pt>
                <c:pt idx="9">
                  <c:v>AM Rahane</c:v>
                </c:pt>
              </c:strCache>
            </c:strRef>
          </c:cat>
          <c:val>
            <c:numRef>
              <c:f>'batsman hard hitting'!$D$2:$D$11</c:f>
              <c:numCache>
                <c:formatCode>General</c:formatCode>
                <c:ptCount val="10"/>
                <c:pt idx="0">
                  <c:v>5878</c:v>
                </c:pt>
                <c:pt idx="1">
                  <c:v>4527</c:v>
                </c:pt>
                <c:pt idx="2">
                  <c:v>4178</c:v>
                </c:pt>
                <c:pt idx="3">
                  <c:v>4060</c:v>
                </c:pt>
                <c:pt idx="4">
                  <c:v>3819</c:v>
                </c:pt>
                <c:pt idx="5">
                  <c:v>3163</c:v>
                </c:pt>
                <c:pt idx="6">
                  <c:v>4058</c:v>
                </c:pt>
                <c:pt idx="7">
                  <c:v>3035</c:v>
                </c:pt>
                <c:pt idx="8">
                  <c:v>3023</c:v>
                </c:pt>
                <c:pt idx="9">
                  <c:v>2810</c:v>
                </c:pt>
              </c:numCache>
            </c:numRef>
          </c:val>
          <c:extLst>
            <c:ext xmlns:c16="http://schemas.microsoft.com/office/drawing/2014/chart" uri="{C3380CC4-5D6E-409C-BE32-E72D297353CC}">
              <c16:uniqueId val="{00000000-E101-4D4A-930C-4EC12BE71D31}"/>
            </c:ext>
          </c:extLst>
        </c:ser>
        <c:dLbls>
          <c:dLblPos val="outEnd"/>
          <c:showLegendKey val="0"/>
          <c:showVal val="1"/>
          <c:showCatName val="0"/>
          <c:showSerName val="0"/>
          <c:showPercent val="0"/>
          <c:showBubbleSize val="0"/>
        </c:dLbls>
        <c:gapWidth val="182"/>
        <c:axId val="1158245744"/>
        <c:axId val="1152804160"/>
      </c:barChart>
      <c:catAx>
        <c:axId val="1158245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804160"/>
        <c:crosses val="autoZero"/>
        <c:auto val="1"/>
        <c:lblAlgn val="ctr"/>
        <c:lblOffset val="100"/>
        <c:noMultiLvlLbl val="0"/>
      </c:catAx>
      <c:valAx>
        <c:axId val="1152804160"/>
        <c:scaling>
          <c:orientation val="minMax"/>
          <c:min val="2500"/>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245744"/>
        <c:crosses val="autoZero"/>
        <c:crossBetween val="between"/>
      </c:valAx>
      <c:spPr>
        <a:noFill/>
        <a:ln>
          <a:noFill/>
        </a:ln>
        <a:effectLst/>
      </c:spPr>
    </c:plotArea>
    <c:plotVisOnly val="1"/>
    <c:dispBlanksAs val="gap"/>
    <c:showDLblsOverMax val="0"/>
  </c:chart>
  <c:spPr>
    <a:gradFill>
      <a:gsLst>
        <a:gs pos="37000">
          <a:schemeClr val="accent4">
            <a:lumMod val="60000"/>
            <a:lumOff val="40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Balls VS Runs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'bowlers economy'!$C$1</c:f>
              <c:strCache>
                <c:ptCount val="1"/>
                <c:pt idx="0">
                  <c:v>total_balls</c:v>
                </c:pt>
              </c:strCache>
            </c:strRef>
          </c:tx>
          <c:spPr>
            <a:solidFill>
              <a:schemeClr val="tx2">
                <a:lumMod val="75000"/>
              </a:schemeClr>
            </a:solidFill>
            <a:ln>
              <a:noFill/>
            </a:ln>
            <a:effectLst/>
          </c:spPr>
          <c:invertIfNegative val="0"/>
          <c:cat>
            <c:strRef>
              <c:f>'bowlers economy'!$A$2:$A$11</c:f>
              <c:strCache>
                <c:ptCount val="10"/>
                <c:pt idx="0">
                  <c:v>Sohail Tanvir</c:v>
                </c:pt>
                <c:pt idx="1">
                  <c:v>FH Edwards</c:v>
                </c:pt>
                <c:pt idx="2">
                  <c:v>A Chandila</c:v>
                </c:pt>
                <c:pt idx="3">
                  <c:v>Rashid Khan</c:v>
                </c:pt>
                <c:pt idx="4">
                  <c:v>SMSM Senanayake</c:v>
                </c:pt>
                <c:pt idx="5">
                  <c:v>J Yadav</c:v>
                </c:pt>
                <c:pt idx="6">
                  <c:v>M Muralitharan</c:v>
                </c:pt>
                <c:pt idx="7">
                  <c:v>SM Pollock</c:v>
                </c:pt>
                <c:pt idx="8">
                  <c:v>DW Steyn</c:v>
                </c:pt>
                <c:pt idx="9">
                  <c:v>T Thushara</c:v>
                </c:pt>
              </c:strCache>
            </c:strRef>
          </c:cat>
          <c:val>
            <c:numRef>
              <c:f>'bowlers economy'!$C$2:$C$11</c:f>
              <c:numCache>
                <c:formatCode>General</c:formatCode>
                <c:ptCount val="10"/>
                <c:pt idx="0">
                  <c:v>982</c:v>
                </c:pt>
                <c:pt idx="1">
                  <c:v>551</c:v>
                </c:pt>
                <c:pt idx="2">
                  <c:v>819</c:v>
                </c:pt>
                <c:pt idx="3">
                  <c:v>5265</c:v>
                </c:pt>
                <c:pt idx="4">
                  <c:v>694</c:v>
                </c:pt>
                <c:pt idx="5">
                  <c:v>952</c:v>
                </c:pt>
                <c:pt idx="6">
                  <c:v>5710</c:v>
                </c:pt>
                <c:pt idx="7">
                  <c:v>994</c:v>
                </c:pt>
                <c:pt idx="8">
                  <c:v>8317</c:v>
                </c:pt>
                <c:pt idx="9">
                  <c:v>528</c:v>
                </c:pt>
              </c:numCache>
            </c:numRef>
          </c:val>
          <c:extLst>
            <c:ext xmlns:c16="http://schemas.microsoft.com/office/drawing/2014/chart" uri="{C3380CC4-5D6E-409C-BE32-E72D297353CC}">
              <c16:uniqueId val="{00000000-385E-44D9-974D-20EE9CF3C759}"/>
            </c:ext>
          </c:extLst>
        </c:ser>
        <c:ser>
          <c:idx val="1"/>
          <c:order val="1"/>
          <c:tx>
            <c:strRef>
              <c:f>'bowlers economy'!$D$1</c:f>
              <c:strCache>
                <c:ptCount val="1"/>
                <c:pt idx="0">
                  <c:v>total_runs</c:v>
                </c:pt>
              </c:strCache>
            </c:strRef>
          </c:tx>
          <c:spPr>
            <a:solidFill>
              <a:srgbClr val="FF0000"/>
            </a:solidFill>
            <a:ln>
              <a:noFill/>
            </a:ln>
            <a:effectLst/>
          </c:spPr>
          <c:invertIfNegative val="0"/>
          <c:cat>
            <c:strRef>
              <c:f>'bowlers economy'!$A$2:$A$11</c:f>
              <c:strCache>
                <c:ptCount val="10"/>
                <c:pt idx="0">
                  <c:v>Sohail Tanvir</c:v>
                </c:pt>
                <c:pt idx="1">
                  <c:v>FH Edwards</c:v>
                </c:pt>
                <c:pt idx="2">
                  <c:v>A Chandila</c:v>
                </c:pt>
                <c:pt idx="3">
                  <c:v>Rashid Khan</c:v>
                </c:pt>
                <c:pt idx="4">
                  <c:v>SMSM Senanayake</c:v>
                </c:pt>
                <c:pt idx="5">
                  <c:v>J Yadav</c:v>
                </c:pt>
                <c:pt idx="6">
                  <c:v>M Muralitharan</c:v>
                </c:pt>
                <c:pt idx="7">
                  <c:v>SM Pollock</c:v>
                </c:pt>
                <c:pt idx="8">
                  <c:v>DW Steyn</c:v>
                </c:pt>
                <c:pt idx="9">
                  <c:v>T Thushara</c:v>
                </c:pt>
              </c:strCache>
            </c:strRef>
          </c:cat>
          <c:val>
            <c:numRef>
              <c:f>'bowlers economy'!$D$2:$D$11</c:f>
              <c:numCache>
                <c:formatCode>General</c:formatCode>
                <c:ptCount val="10"/>
                <c:pt idx="0">
                  <c:v>275</c:v>
                </c:pt>
                <c:pt idx="1">
                  <c:v>160</c:v>
                </c:pt>
                <c:pt idx="2">
                  <c:v>245</c:v>
                </c:pt>
                <c:pt idx="3">
                  <c:v>1573</c:v>
                </c:pt>
                <c:pt idx="4">
                  <c:v>211</c:v>
                </c:pt>
                <c:pt idx="5">
                  <c:v>290</c:v>
                </c:pt>
                <c:pt idx="6">
                  <c:v>1755</c:v>
                </c:pt>
                <c:pt idx="7">
                  <c:v>307</c:v>
                </c:pt>
                <c:pt idx="8">
                  <c:v>2568</c:v>
                </c:pt>
                <c:pt idx="9">
                  <c:v>164</c:v>
                </c:pt>
              </c:numCache>
            </c:numRef>
          </c:val>
          <c:extLst>
            <c:ext xmlns:c16="http://schemas.microsoft.com/office/drawing/2014/chart" uri="{C3380CC4-5D6E-409C-BE32-E72D297353CC}">
              <c16:uniqueId val="{00000001-385E-44D9-974D-20EE9CF3C759}"/>
            </c:ext>
          </c:extLst>
        </c:ser>
        <c:dLbls>
          <c:showLegendKey val="0"/>
          <c:showVal val="0"/>
          <c:showCatName val="0"/>
          <c:showSerName val="0"/>
          <c:showPercent val="0"/>
          <c:showBubbleSize val="0"/>
        </c:dLbls>
        <c:gapWidth val="182"/>
        <c:axId val="585122863"/>
        <c:axId val="563215167"/>
      </c:barChart>
      <c:catAx>
        <c:axId val="5851228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215167"/>
        <c:crosses val="autoZero"/>
        <c:auto val="1"/>
        <c:lblAlgn val="ctr"/>
        <c:lblOffset val="100"/>
        <c:noMultiLvlLbl val="0"/>
      </c:catAx>
      <c:valAx>
        <c:axId val="5632151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122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53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Total Wickets Taken By Top 10 Bowlers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'bowlers strikerate'!$D$1</c:f>
              <c:strCache>
                <c:ptCount val="1"/>
                <c:pt idx="0">
                  <c:v>total_wickets</c:v>
                </c:pt>
              </c:strCache>
            </c:strRef>
          </c:tx>
          <c:spPr>
            <a:solidFill>
              <a:srgbClr val="FFC000"/>
            </a:solidFill>
            <a:ln cap="rnd">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'bowlers strikerate'!$A$2:$A$11</c:f>
              <c:strCache>
                <c:ptCount val="10"/>
                <c:pt idx="0">
                  <c:v>STR Binny</c:v>
                </c:pt>
                <c:pt idx="1">
                  <c:v>DR Smith</c:v>
                </c:pt>
                <c:pt idx="2">
                  <c:v>KA Pollard</c:v>
                </c:pt>
                <c:pt idx="3">
                  <c:v>GJ Maxwell</c:v>
                </c:pt>
                <c:pt idx="4">
                  <c:v>Mustafizur Rahman</c:v>
                </c:pt>
                <c:pt idx="5">
                  <c:v>MP Stoinis</c:v>
                </c:pt>
                <c:pt idx="6">
                  <c:v>DT Christian</c:v>
                </c:pt>
                <c:pt idx="7">
                  <c:v>MS Gony</c:v>
                </c:pt>
                <c:pt idx="8">
                  <c:v>AR Patel</c:v>
                </c:pt>
                <c:pt idx="9">
                  <c:v>A Symonds</c:v>
                </c:pt>
              </c:strCache>
            </c:strRef>
          </c:cat>
          <c:val>
            <c:numRef>
              <c:f>'bowlers strikerate'!$D$2:$D$11</c:f>
              <c:numCache>
                <c:formatCode>General</c:formatCode>
                <c:ptCount val="10"/>
                <c:pt idx="0">
                  <c:v>18</c:v>
                </c:pt>
                <c:pt idx="1">
                  <c:v>13</c:v>
                </c:pt>
                <c:pt idx="2">
                  <c:v>33</c:v>
                </c:pt>
                <c:pt idx="3">
                  <c:v>12</c:v>
                </c:pt>
                <c:pt idx="4">
                  <c:v>12</c:v>
                </c:pt>
                <c:pt idx="5">
                  <c:v>12</c:v>
                </c:pt>
                <c:pt idx="6">
                  <c:v>17</c:v>
                </c:pt>
                <c:pt idx="7">
                  <c:v>19</c:v>
                </c:pt>
                <c:pt idx="8">
                  <c:v>42</c:v>
                </c:pt>
                <c:pt idx="9">
                  <c:v>11</c:v>
                </c:pt>
              </c:numCache>
            </c:numRef>
          </c:val>
          <c:extLst>
            <c:ext xmlns:c16="http://schemas.microsoft.com/office/drawing/2014/chart" uri="{C3380CC4-5D6E-409C-BE32-E72D297353CC}">
              <c16:uniqueId val="{00000000-C1A8-4354-922C-003ECAE33364}"/>
            </c:ext>
          </c:extLst>
        </c:ser>
        <c:dLbls>
          <c:dLblPos val="outEnd"/>
          <c:showLegendKey val="0"/>
          <c:showVal val="1"/>
          <c:showCatName val="0"/>
          <c:showSerName val="0"/>
          <c:showPercent val="0"/>
          <c:showBubbleSize val="0"/>
        </c:dLbls>
        <c:gapWidth val="182"/>
        <c:axId val="567825295"/>
        <c:axId val="569820671"/>
      </c:barChart>
      <c:catAx>
        <c:axId val="5678252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569820671"/>
        <c:crosses val="autoZero"/>
        <c:auto val="1"/>
        <c:lblAlgn val="ctr"/>
        <c:lblOffset val="100"/>
        <c:noMultiLvlLbl val="0"/>
      </c:catAx>
      <c:valAx>
        <c:axId val="569820671"/>
        <c:scaling>
          <c:orientation val="minMax"/>
          <c:min val="5"/>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7825295"/>
        <c:crosses val="autoZero"/>
        <c:crossBetween val="between"/>
      </c:valAx>
      <c:spPr>
        <a:noFill/>
        <a:ln>
          <a:noFill/>
        </a:ln>
        <a:effectLst/>
      </c:spPr>
    </c:plotArea>
    <c:plotVisOnly val="1"/>
    <c:dispBlanksAs val="gap"/>
    <c:showDLblsOverMax val="0"/>
  </c:chart>
  <c:spPr>
    <a:gradFill>
      <a:gsLst>
        <a:gs pos="18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round/>
    </a:ln>
    <a:effectLst>
      <a:softEdge rad="12700"/>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Best All Rounders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'all rounder'!$A$2:$A$11</c:f>
              <c:strCache>
                <c:ptCount val="10"/>
                <c:pt idx="0">
                  <c:v>AD Russell</c:v>
                </c:pt>
                <c:pt idx="1">
                  <c:v>SP Narine</c:v>
                </c:pt>
                <c:pt idx="2">
                  <c:v>HH Pandya</c:v>
                </c:pt>
                <c:pt idx="3">
                  <c:v>GJ Maxwell</c:v>
                </c:pt>
                <c:pt idx="4">
                  <c:v>KA Pollard</c:v>
                </c:pt>
                <c:pt idx="5">
                  <c:v>CH Gayle</c:v>
                </c:pt>
                <c:pt idx="6">
                  <c:v>KH Pandya</c:v>
                </c:pt>
                <c:pt idx="7">
                  <c:v>YK Pathan</c:v>
                </c:pt>
                <c:pt idx="8">
                  <c:v>JA Morkel</c:v>
                </c:pt>
                <c:pt idx="9">
                  <c:v>SR Watson</c:v>
                </c:pt>
              </c:strCache>
            </c:strRef>
          </c:cat>
          <c:val>
            <c:numRef>
              <c:f>'all rounder'!$B$2:$B$11</c:f>
              <c:numCache>
                <c:formatCode>General</c:formatCode>
                <c:ptCount val="10"/>
                <c:pt idx="0">
                  <c:v>172</c:v>
                </c:pt>
                <c:pt idx="1">
                  <c:v>155.66999999999999</c:v>
                </c:pt>
                <c:pt idx="2">
                  <c:v>150.38999999999999</c:v>
                </c:pt>
                <c:pt idx="3">
                  <c:v>148.57</c:v>
                </c:pt>
                <c:pt idx="4">
                  <c:v>143.47</c:v>
                </c:pt>
                <c:pt idx="5">
                  <c:v>142.79</c:v>
                </c:pt>
                <c:pt idx="6">
                  <c:v>137.55000000000001</c:v>
                </c:pt>
                <c:pt idx="7">
                  <c:v>137.51</c:v>
                </c:pt>
                <c:pt idx="8">
                  <c:v>136.99</c:v>
                </c:pt>
                <c:pt idx="9">
                  <c:v>134.13999999999999</c:v>
                </c:pt>
              </c:numCache>
            </c:numRef>
          </c:val>
          <c:extLst>
            <c:ext xmlns:c16="http://schemas.microsoft.com/office/drawing/2014/chart" uri="{C3380CC4-5D6E-409C-BE32-E72D297353CC}">
              <c16:uniqueId val="{00000000-040E-4A14-9B20-2AA066DA7CF3}"/>
            </c:ext>
          </c:extLst>
        </c:ser>
        <c:ser>
          <c:idx val="1"/>
          <c:order val="1"/>
          <c:spPr>
            <a:solidFill>
              <a:schemeClr val="accent2"/>
            </a:solidFill>
            <a:ln>
              <a:noFill/>
            </a:ln>
            <a:effectLst/>
          </c:spPr>
          <c:invertIfNegative val="0"/>
          <c:cat>
            <c:strRef>
              <c:f>'all rounder'!$A$2:$A$11</c:f>
              <c:strCache>
                <c:ptCount val="10"/>
                <c:pt idx="0">
                  <c:v>AD Russell</c:v>
                </c:pt>
                <c:pt idx="1">
                  <c:v>SP Narine</c:v>
                </c:pt>
                <c:pt idx="2">
                  <c:v>HH Pandya</c:v>
                </c:pt>
                <c:pt idx="3">
                  <c:v>GJ Maxwell</c:v>
                </c:pt>
                <c:pt idx="4">
                  <c:v>KA Pollard</c:v>
                </c:pt>
                <c:pt idx="5">
                  <c:v>CH Gayle</c:v>
                </c:pt>
                <c:pt idx="6">
                  <c:v>KH Pandya</c:v>
                </c:pt>
                <c:pt idx="7">
                  <c:v>YK Pathan</c:v>
                </c:pt>
                <c:pt idx="8">
                  <c:v>JA Morkel</c:v>
                </c:pt>
                <c:pt idx="9">
                  <c:v>SR Watson</c:v>
                </c:pt>
              </c:strCache>
            </c:strRef>
          </c:cat>
          <c:val>
            <c:numRef>
              <c:f>'all rounder'!$C$2:$C$11</c:f>
              <c:numCache>
                <c:formatCode>General</c:formatCode>
                <c:ptCount val="10"/>
                <c:pt idx="0">
                  <c:v>17.7</c:v>
                </c:pt>
                <c:pt idx="1">
                  <c:v>19.75</c:v>
                </c:pt>
                <c:pt idx="2">
                  <c:v>20.309999999999999</c:v>
                </c:pt>
                <c:pt idx="3">
                  <c:v>27.9</c:v>
                </c:pt>
                <c:pt idx="4">
                  <c:v>19.920000000000002</c:v>
                </c:pt>
                <c:pt idx="5">
                  <c:v>30.74</c:v>
                </c:pt>
                <c:pt idx="6">
                  <c:v>26.18</c:v>
                </c:pt>
                <c:pt idx="7">
                  <c:v>25.74</c:v>
                </c:pt>
                <c:pt idx="8">
                  <c:v>18.82</c:v>
                </c:pt>
                <c:pt idx="9">
                  <c:v>19.97</c:v>
                </c:pt>
              </c:numCache>
            </c:numRef>
          </c:val>
          <c:extLst>
            <c:ext xmlns:c16="http://schemas.microsoft.com/office/drawing/2014/chart" uri="{C3380CC4-5D6E-409C-BE32-E72D297353CC}">
              <c16:uniqueId val="{00000001-040E-4A14-9B20-2AA066DA7CF3}"/>
            </c:ext>
          </c:extLst>
        </c:ser>
        <c:dLbls>
          <c:showLegendKey val="0"/>
          <c:showVal val="0"/>
          <c:showCatName val="0"/>
          <c:showSerName val="0"/>
          <c:showPercent val="0"/>
          <c:showBubbleSize val="0"/>
        </c:dLbls>
        <c:gapWidth val="161"/>
        <c:axId val="164900239"/>
        <c:axId val="1160400640"/>
      </c:barChart>
      <c:catAx>
        <c:axId val="1649002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0400640"/>
        <c:crosses val="autoZero"/>
        <c:auto val="1"/>
        <c:lblAlgn val="ctr"/>
        <c:lblOffset val="100"/>
        <c:noMultiLvlLbl val="0"/>
      </c:catAx>
      <c:valAx>
        <c:axId val="1160400640"/>
        <c:scaling>
          <c:orientation val="minMax"/>
        </c:scaling>
        <c:delete val="1"/>
        <c:axPos val="b"/>
        <c:numFmt formatCode="General" sourceLinked="1"/>
        <c:majorTickMark val="none"/>
        <c:minorTickMark val="none"/>
        <c:tickLblPos val="nextTo"/>
        <c:crossAx val="164900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'bowlers economy'!$A$2:$A$11</cx:f>
        <cx:lvl ptCount="10">
          <cx:pt idx="0">Sohail Tanvir</cx:pt>
          <cx:pt idx="1">FH Edwards</cx:pt>
          <cx:pt idx="2">A Chandila</cx:pt>
          <cx:pt idx="3">Rashid Khan</cx:pt>
          <cx:pt idx="4">SMSM Senanayake</cx:pt>
          <cx:pt idx="5">J Yadav</cx:pt>
          <cx:pt idx="6">M Muralitharan</cx:pt>
          <cx:pt idx="7">SM Pollock</cx:pt>
          <cx:pt idx="8">DW Steyn</cx:pt>
          <cx:pt idx="9">T Thushara</cx:pt>
        </cx:lvl>
      </cx:strDim>
      <cx:numDim type="val">
        <cx:f>'bowlers economy'!$F$2:$F$11</cx:f>
        <cx:lvl ptCount="10" formatCode="General">
          <cx:pt idx="0">1.6799999999999999</cx:pt>
          <cx:pt idx="1">1.74</cx:pt>
          <cx:pt idx="2">1.79</cx:pt>
          <cx:pt idx="3">1.79</cx:pt>
          <cx:pt idx="4">1.8200000000000001</cx:pt>
          <cx:pt idx="5">1.8300000000000001</cx:pt>
          <cx:pt idx="6">1.8400000000000001</cx:pt>
          <cx:pt idx="7">1.8500000000000001</cx:pt>
          <cx:pt idx="8">1.8500000000000001</cx:pt>
          <cx:pt idx="9">1.8600000000000001</cx:pt>
        </cx:lvl>
      </cx:numDim>
    </cx:data>
  </cx:chartData>
  <cx:chart>
    <cx:title pos="t" align="ctr" overlay="0">
      <cx:tx>
        <cx:rich>
          <a:bodyPr spcFirstLastPara="1" vertOverflow="ellipsis" horzOverflow="overflow" wrap="square" lIns="0" tIns="0" rIns="0" bIns="0" anchor="ctr" anchorCtr="1"/>
          <a:lstStyle/>
          <a:p>
            <a:pPr rtl="0"/>
            <a:r>
              <a:rPr lang="en-US" sz="1400" b="1" i="0" baseline="0">
                <a:effectLst/>
              </a:rPr>
              <a:t>Top 10 Bowlers with Best Economy</a:t>
            </a:r>
            <a:endParaRPr lang="en-IN" sz="1100">
              <a:effectLst/>
            </a:endParaRPr>
          </a:p>
        </cx:rich>
      </cx:tx>
    </cx:title>
    <cx:plotArea>
      <cx:plotAreaRegion>
        <cx:series layoutId="funnel" uniqueId="{21907404-4132-4EB8-9EE6-D1292784DEAF}">
          <cx:tx>
            <cx:txData>
              <cx:f>'bowlers economy'!$F$1</cx:f>
              <cx:v>0</cx:v>
            </cx:txData>
          </cx:tx>
          <cx:spPr>
            <a:solidFill>
              <a:srgbClr val="7030A0"/>
            </a:solidFill>
          </cx:spPr>
          <cx:dataLabels>
            <cx:visibility seriesName="0" categoryName="0" value="1"/>
          </cx:dataLabels>
          <cx:dataId val="0"/>
        </cx:series>
      </cx:plotAreaRegion>
      <cx:axis id="0">
        <cx:catScaling gapWidth="0.0599999987"/>
        <cx:tickLabels/>
      </cx:axis>
    </cx:plotArea>
  </cx:chart>
  <cx:spPr>
    <a:gradFill>
      <a:gsLst>
        <a:gs pos="53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'bowlers strikerate'!$A$2:$A$11</cx:f>
        <cx:lvl ptCount="10">
          <cx:pt idx="0">STR Binny</cx:pt>
          <cx:pt idx="1">DR Smith</cx:pt>
          <cx:pt idx="2">KA Pollard</cx:pt>
          <cx:pt idx="3">GJ Maxwell</cx:pt>
          <cx:pt idx="4">Mustafizur Rahman</cx:pt>
          <cx:pt idx="5">MP Stoinis</cx:pt>
          <cx:pt idx="6">DT Christian</cx:pt>
          <cx:pt idx="7">MS Gony</cx:pt>
          <cx:pt idx="8">AR Patel</cx:pt>
          <cx:pt idx="9">A Symonds</cx:pt>
        </cx:lvl>
      </cx:strDim>
      <cx:numDim type="val">
        <cx:f>'bowlers strikerate'!$E$2:$E$11</cx:f>
        <cx:lvl ptCount="10" formatCode="General">
          <cx:pt idx="0">33.939999999999998</cx:pt>
          <cx:pt idx="1">42.850000000000001</cx:pt>
          <cx:pt idx="2">42.850000000000001</cx:pt>
          <cx:pt idx="3">46.5</cx:pt>
          <cx:pt idx="4">46.670000000000002</cx:pt>
          <cx:pt idx="5">46.829999999999998</cx:pt>
          <cx:pt idx="6">48.119999999999997</cx:pt>
          <cx:pt idx="7">48.68</cx:pt>
          <cx:pt idx="8">48.880000000000003</cx:pt>
          <cx:pt idx="9">49.090000000000003</cx:pt>
        </cx:lvl>
      </cx:numDim>
    </cx:data>
  </cx:chartData>
  <cx:chart>
    <cx:title pos="t" align="ctr" overlay="0">
      <cx:tx>
        <cx:txData>
          <cx:v>Top 10 Bowlers with Best Strike_Rate</cx:v>
        </cx:txData>
      </cx:tx>
      <cx:txPr>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Top 10 Bowlers with Best Strike_Rate</a:t>
          </a:r>
        </a:p>
      </cx:txPr>
    </cx:title>
    <cx:plotArea>
      <cx:plotAreaRegion>
        <cx:series layoutId="funnel" uniqueId="{97A7382C-34D6-4B8E-8BB1-8C25B6D0BE17}">
          <cx:tx>
            <cx:txData>
              <cx:f>'bowlers strikerate'!$E$1</cx:f>
              <cx:v>strike_rate</cx:v>
            </cx:txData>
          </cx:tx>
          <cx:spPr>
            <a:solidFill>
              <a:srgbClr val="00B050"/>
            </a:solidFill>
          </cx:spPr>
          <cx:dataLabels>
            <cx:visibility seriesName="0" categoryName="0" value="1"/>
          </cx:dataLabels>
          <cx:dataId val="0"/>
        </cx:series>
      </cx:plotAreaRegion>
      <cx:axis id="0">
        <cx:catScaling gapWidth="0.0599999987"/>
        <cx:tickLabels/>
        <cx:spPr>
          <a:ln>
            <a:solidFill>
              <a:schemeClr val="tx1"/>
            </a:solidFill>
          </a:ln>
        </cx:spPr>
        <cx:txPr>
          <a:bodyPr spcFirstLastPara="1" vertOverflow="ellipsis" horzOverflow="overflow" wrap="square" lIns="0" tIns="0" rIns="0" bIns="0" anchor="ctr" anchorCtr="1"/>
          <a:lstStyle/>
          <a:p>
            <a:pPr algn="ctr" rtl="0">
              <a:defRPr>
                <a:ln>
                  <a:solidFill>
                    <a:schemeClr val="tx1"/>
                  </a:solidFill>
                </a:ln>
              </a:defRPr>
            </a:pPr>
            <a:endParaRPr lang="en-US" sz="900" b="0" i="0" u="none" strike="noStrike" baseline="0">
              <a:ln>
                <a:solidFill>
                  <a:schemeClr val="tx1"/>
                </a:solidFill>
              </a:ln>
              <a:solidFill>
                <a:sysClr val="windowText" lastClr="000000">
                  <a:lumMod val="65000"/>
                  <a:lumOff val="35000"/>
                </a:sysClr>
              </a:solidFill>
              <a:latin typeface="Calibri" panose="020F0502020204030204"/>
            </a:endParaRPr>
          </a:p>
        </cx:txPr>
      </cx:axis>
    </cx:plotArea>
  </cx:chart>
  <cx:spPr>
    <a:gradFill>
      <a:gsLst>
        <a:gs pos="100000">
          <a:srgbClr val="00B0F0"/>
        </a:gs>
        <a:gs pos="0">
          <a:srgbClr val="FFC000"/>
        </a:gs>
        <a:gs pos="100000">
          <a:schemeClr val="accent1">
            <a:lumMod val="30000"/>
            <a:lumOff val="70000"/>
          </a:schemeClr>
        </a:gs>
      </a:gsLst>
      <a:lin ang="5400000" scaled="1"/>
    </a:gradFill>
    <a:ln>
      <a:solidFill>
        <a:schemeClr val="tx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FE0294-C4E1-4A6E-AE3D-933FAA7599C5}"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161688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E0294-C4E1-4A6E-AE3D-933FAA7599C5}"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130182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E0294-C4E1-4A6E-AE3D-933FAA7599C5}"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297381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E0294-C4E1-4A6E-AE3D-933FAA7599C5}"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3B283-466D-413A-92AB-564EBB77B2E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7892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E0294-C4E1-4A6E-AE3D-933FAA7599C5}"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1662941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FE0294-C4E1-4A6E-AE3D-933FAA7599C5}"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539915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FE0294-C4E1-4A6E-AE3D-933FAA7599C5}"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1682135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E0294-C4E1-4A6E-AE3D-933FAA7599C5}"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468803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E0294-C4E1-4A6E-AE3D-933FAA7599C5}"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313709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DD4C-1D1A-6AAA-2416-1A595B4247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164349-6DDA-09BD-5B91-7EA730D1E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75318-E443-221F-AF28-878F1FB5791C}"/>
              </a:ext>
            </a:extLst>
          </p:cNvPr>
          <p:cNvSpPr>
            <a:spLocks noGrp="1"/>
          </p:cNvSpPr>
          <p:nvPr>
            <p:ph type="dt" sz="half" idx="10"/>
          </p:nvPr>
        </p:nvSpPr>
        <p:spPr/>
        <p:txBody>
          <a:bodyPr/>
          <a:lstStyle/>
          <a:p>
            <a:fld id="{B4FE0294-C4E1-4A6E-AE3D-933FAA7599C5}" type="datetimeFigureOut">
              <a:rPr lang="en-IN" smtClean="0"/>
              <a:t>13-01-2024</a:t>
            </a:fld>
            <a:endParaRPr lang="en-IN"/>
          </a:p>
        </p:txBody>
      </p:sp>
      <p:sp>
        <p:nvSpPr>
          <p:cNvPr id="5" name="Footer Placeholder 4">
            <a:extLst>
              <a:ext uri="{FF2B5EF4-FFF2-40B4-BE49-F238E27FC236}">
                <a16:creationId xmlns:a16="http://schemas.microsoft.com/office/drawing/2014/main" id="{C6BE06C8-4E21-A88E-AA9F-49F9C9E64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FB092-B85A-83DE-CC20-F2F04A07F921}"/>
              </a:ext>
            </a:extLst>
          </p:cNvPr>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206956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E0294-C4E1-4A6E-AE3D-933FAA7599C5}"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70979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E0294-C4E1-4A6E-AE3D-933FAA7599C5}" type="datetimeFigureOut">
              <a:rPr lang="en-IN" smtClean="0"/>
              <a:t>13-01-2024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216213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FE0294-C4E1-4A6E-AE3D-933FAA7599C5}"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56882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FE0294-C4E1-4A6E-AE3D-933FAA7599C5}" type="datetimeFigureOut">
              <a:rPr lang="en-IN" smtClean="0"/>
              <a:t>13-01-2024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118743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FE0294-C4E1-4A6E-AE3D-933FAA7599C5}" type="datetimeFigureOut">
              <a:rPr lang="en-IN" smtClean="0"/>
              <a:t>13-01-2024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217843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4FE0294-C4E1-4A6E-AE3D-933FAA7599C5}" type="datetimeFigureOut">
              <a:rPr lang="en-IN" smtClean="0"/>
              <a:t>13-01-2024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40810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E0294-C4E1-4A6E-AE3D-933FAA7599C5}"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335866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E0294-C4E1-4A6E-AE3D-933FAA7599C5}" type="datetimeFigureOut">
              <a:rPr lang="en-IN" smtClean="0"/>
              <a:t>13-01-2024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3B283-466D-413A-92AB-564EBB77B2E7}" type="slidenum">
              <a:rPr lang="en-IN" smtClean="0"/>
              <a:t>‹#›</a:t>
            </a:fld>
            <a:endParaRPr lang="en-IN"/>
          </a:p>
        </p:txBody>
      </p:sp>
    </p:spTree>
    <p:extLst>
      <p:ext uri="{BB962C8B-B14F-4D97-AF65-F5344CB8AC3E}">
        <p14:creationId xmlns:p14="http://schemas.microsoft.com/office/powerpoint/2010/main" val="35807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4FE0294-C4E1-4A6E-AE3D-933FAA7599C5}" type="datetimeFigureOut">
              <a:rPr lang="en-IN" smtClean="0"/>
              <a:t>13-01-2024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A43B283-466D-413A-92AB-564EBB77B2E7}" type="slidenum">
              <a:rPr lang="en-IN" smtClean="0"/>
              <a:t>‹#›</a:t>
            </a:fld>
            <a:endParaRPr lang="en-IN"/>
          </a:p>
        </p:txBody>
      </p:sp>
    </p:spTree>
    <p:extLst>
      <p:ext uri="{BB962C8B-B14F-4D97-AF65-F5344CB8AC3E}">
        <p14:creationId xmlns:p14="http://schemas.microsoft.com/office/powerpoint/2010/main" val="399518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9.jpg"/><Relationship Id="rId1" Type="http://schemas.openxmlformats.org/officeDocument/2006/relationships/slideLayout" Target="../slideLayouts/slideLayout18.xml"/><Relationship Id="rId5" Type="http://schemas.openxmlformats.org/officeDocument/2006/relationships/chart" Target="../charts/char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image" Target="../media/image10.jpg"/><Relationship Id="rId1" Type="http://schemas.openxmlformats.org/officeDocument/2006/relationships/slideLayout" Target="../slideLayouts/slideLayout18.xml"/><Relationship Id="rId5" Type="http://schemas.openxmlformats.org/officeDocument/2006/relationships/chart" Target="../charts/char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1.jpg"/><Relationship Id="rId1" Type="http://schemas.openxmlformats.org/officeDocument/2006/relationships/slideLayout" Target="../slideLayouts/slideLayout18.xml"/><Relationship Id="rId4"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chart" Target="../charts/chart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chart" Target="../charts/chart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jpg"/><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jpg"/><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9A96-2574-5CD2-B32A-A0B2ADB2E64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081F063-5E94-CE73-2D9D-9E52142B946B}"/>
              </a:ext>
            </a:extLst>
          </p:cNvPr>
          <p:cNvSpPr>
            <a:spLocks noGrp="1"/>
          </p:cNvSpPr>
          <p:nvPr>
            <p:ph idx="1"/>
          </p:nvPr>
        </p:nvSpPr>
        <p:spPr/>
        <p:txBody>
          <a:bodyPr/>
          <a:lstStyle/>
          <a:p>
            <a:endParaRPr lang="en-IN"/>
          </a:p>
        </p:txBody>
      </p:sp>
      <p:sp useBgFill="1">
        <p:nvSpPr>
          <p:cNvPr id="4" name="Rectangle 3">
            <a:extLst>
              <a:ext uri="{FF2B5EF4-FFF2-40B4-BE49-F238E27FC236}">
                <a16:creationId xmlns:a16="http://schemas.microsoft.com/office/drawing/2014/main" id="{63A2EE2C-4C01-28BB-04E4-2A009CB1E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4CC40D0-9628-4B3A-6C44-F0D1C37CB55F}"/>
              </a:ext>
            </a:extLst>
          </p:cNvPr>
          <p:cNvPicPr>
            <a:picLocks noChangeAspect="1"/>
          </p:cNvPicPr>
          <p:nvPr/>
        </p:nvPicPr>
        <p:blipFill rotWithShape="1">
          <a:blip r:embed="rId2"/>
          <a:srcRect l="14237" r="22563"/>
          <a:stretch/>
        </p:blipFill>
        <p:spPr>
          <a:xfrm>
            <a:off x="3523488" y="10"/>
            <a:ext cx="8668512" cy="6857990"/>
          </a:xfrm>
          <a:prstGeom prst="rect">
            <a:avLst/>
          </a:prstGeom>
        </p:spPr>
      </p:pic>
      <p:sp>
        <p:nvSpPr>
          <p:cNvPr id="6" name="Rectangle 5">
            <a:extLst>
              <a:ext uri="{FF2B5EF4-FFF2-40B4-BE49-F238E27FC236}">
                <a16:creationId xmlns:a16="http://schemas.microsoft.com/office/drawing/2014/main" id="{BDE1BDC0-E4C2-4A9C-2D44-10F011508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100588C7-F89D-6193-0CE4-04FE6F761788}"/>
              </a:ext>
            </a:extLst>
          </p:cNvPr>
          <p:cNvSpPr txBox="1">
            <a:spLocks/>
          </p:cNvSpPr>
          <p:nvPr/>
        </p:nvSpPr>
        <p:spPr>
          <a:xfrm>
            <a:off x="477981" y="1122363"/>
            <a:ext cx="4023360" cy="32041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6600">
                <a:solidFill>
                  <a:srgbClr val="C00000"/>
                </a:solidFill>
              </a:rPr>
              <a:t>IPL</a:t>
            </a:r>
            <a:br>
              <a:rPr lang="en-IN" sz="6600">
                <a:solidFill>
                  <a:srgbClr val="C00000"/>
                </a:solidFill>
              </a:rPr>
            </a:br>
            <a:r>
              <a:rPr lang="en-IN" sz="6600">
                <a:solidFill>
                  <a:srgbClr val="C00000"/>
                </a:solidFill>
              </a:rPr>
              <a:t>Auction</a:t>
            </a:r>
            <a:endParaRPr lang="en-IN" sz="6600" dirty="0">
              <a:solidFill>
                <a:srgbClr val="C00000"/>
              </a:solidFill>
            </a:endParaRPr>
          </a:p>
        </p:txBody>
      </p:sp>
      <p:sp>
        <p:nvSpPr>
          <p:cNvPr id="8" name="Subtitle 2">
            <a:extLst>
              <a:ext uri="{FF2B5EF4-FFF2-40B4-BE49-F238E27FC236}">
                <a16:creationId xmlns:a16="http://schemas.microsoft.com/office/drawing/2014/main" id="{5797F097-DDD2-97EE-4F09-94DFA113937E}"/>
              </a:ext>
            </a:extLst>
          </p:cNvPr>
          <p:cNvSpPr txBox="1">
            <a:spLocks/>
          </p:cNvSpPr>
          <p:nvPr/>
        </p:nvSpPr>
        <p:spPr>
          <a:xfrm>
            <a:off x="477980" y="4872922"/>
            <a:ext cx="4023359" cy="12081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IN">
                <a:solidFill>
                  <a:schemeClr val="bg1"/>
                </a:solidFill>
              </a:rPr>
              <a:t>SQL Project By Sourav Kumar Behera</a:t>
            </a:r>
            <a:endParaRPr lang="en-IN" dirty="0">
              <a:solidFill>
                <a:schemeClr val="bg1"/>
              </a:solidFill>
            </a:endParaRPr>
          </a:p>
        </p:txBody>
      </p:sp>
      <p:sp>
        <p:nvSpPr>
          <p:cNvPr id="9" name="Rectangle 8">
            <a:extLst>
              <a:ext uri="{FF2B5EF4-FFF2-40B4-BE49-F238E27FC236}">
                <a16:creationId xmlns:a16="http://schemas.microsoft.com/office/drawing/2014/main" id="{DB4E2A62-D985-A569-2967-AAC786DEB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EDE70B1-CA28-EB33-29B4-C8A8F7EA3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blue and white logo with a person swinging a bat&#10;&#10;Description automatically generated">
            <a:extLst>
              <a:ext uri="{FF2B5EF4-FFF2-40B4-BE49-F238E27FC236}">
                <a16:creationId xmlns:a16="http://schemas.microsoft.com/office/drawing/2014/main" id="{9D4F84EB-6F7E-9E07-44B6-E91BD237E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142875"/>
            <a:ext cx="4023360" cy="2276476"/>
          </a:xfrm>
          <a:prstGeom prst="rect">
            <a:avLst/>
          </a:prstGeom>
        </p:spPr>
      </p:pic>
    </p:spTree>
    <p:extLst>
      <p:ext uri="{BB962C8B-B14F-4D97-AF65-F5344CB8AC3E}">
        <p14:creationId xmlns:p14="http://schemas.microsoft.com/office/powerpoint/2010/main" val="115486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AD4820-8FB2-98D0-DCBD-2A94CB5D3021}"/>
              </a:ext>
            </a:extLst>
          </p:cNvPr>
          <p:cNvSpPr txBox="1"/>
          <p:nvPr/>
        </p:nvSpPr>
        <p:spPr>
          <a:xfrm>
            <a:off x="158620" y="177282"/>
            <a:ext cx="11719249" cy="646331"/>
          </a:xfrm>
          <a:prstGeom prst="rect">
            <a:avLst/>
          </a:prstGeom>
          <a:noFill/>
        </p:spPr>
        <p:txBody>
          <a:bodyPr wrap="square" rtlCol="0">
            <a:spAutoFit/>
          </a:bodyPr>
          <a:lstStyle/>
          <a:p>
            <a:r>
              <a:rPr lang="en-US" b="1" dirty="0"/>
              <a:t>List of 10 players with Best economy who have bowled at least 500 balls in IPL so far</a:t>
            </a:r>
            <a:endParaRPr lang="en-IN" b="1" dirty="0"/>
          </a:p>
          <a:p>
            <a:endParaRPr lang="en-IN" dirty="0"/>
          </a:p>
        </p:txBody>
      </p:sp>
      <p:pic>
        <p:nvPicPr>
          <p:cNvPr id="6" name="Picture 5" descr="A screenshot of a computer&#10;&#10;Description automatically generated">
            <a:extLst>
              <a:ext uri="{FF2B5EF4-FFF2-40B4-BE49-F238E27FC236}">
                <a16:creationId xmlns:a16="http://schemas.microsoft.com/office/drawing/2014/main" id="{999351D5-2399-A797-8383-C3973FEFC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20" y="622399"/>
            <a:ext cx="6499860" cy="3482340"/>
          </a:xfrm>
          <a:prstGeom prst="rect">
            <a:avLst/>
          </a:prstGeom>
        </p:spPr>
      </p:pic>
      <p:sp>
        <p:nvSpPr>
          <p:cNvPr id="8" name="TextBox 7">
            <a:extLst>
              <a:ext uri="{FF2B5EF4-FFF2-40B4-BE49-F238E27FC236}">
                <a16:creationId xmlns:a16="http://schemas.microsoft.com/office/drawing/2014/main" id="{7780C218-C6FE-3E73-C456-4983529211BA}"/>
              </a:ext>
            </a:extLst>
          </p:cNvPr>
          <p:cNvSpPr txBox="1"/>
          <p:nvPr/>
        </p:nvSpPr>
        <p:spPr>
          <a:xfrm>
            <a:off x="158620" y="4422710"/>
            <a:ext cx="6499860" cy="1754326"/>
          </a:xfrm>
          <a:prstGeom prst="rect">
            <a:avLst/>
          </a:prstGeom>
          <a:noFill/>
        </p:spPr>
        <p:txBody>
          <a:bodyPr wrap="square" rtlCol="0">
            <a:spAutoFit/>
          </a:bodyPr>
          <a:lstStyle/>
          <a:p>
            <a:pPr algn="l"/>
            <a:r>
              <a:rPr lang="en-US" sz="1800" b="1" i="0" u="none" strike="noStrike" baseline="0" dirty="0">
                <a:latin typeface="Arial-BoldMT"/>
              </a:rPr>
              <a:t>3 bowlers with Best economy who have bowled at least 500 </a:t>
            </a:r>
            <a:r>
              <a:rPr lang="en-IN" sz="1800" b="1" i="0" u="none" strike="noStrike" baseline="0" dirty="0">
                <a:latin typeface="Arial-BoldMT"/>
              </a:rPr>
              <a:t>balls in IPL</a:t>
            </a:r>
          </a:p>
          <a:p>
            <a:pPr algn="l"/>
            <a:r>
              <a:rPr lang="en-IN" sz="1800" b="1" i="0" u="none" strike="noStrike" baseline="0" dirty="0">
                <a:latin typeface="Arial-BoldMT"/>
              </a:rPr>
              <a:t>1) Sohail Tanvir</a:t>
            </a:r>
          </a:p>
          <a:p>
            <a:pPr algn="l"/>
            <a:r>
              <a:rPr lang="en-IN" sz="1800" b="1" i="0" u="none" strike="noStrike" baseline="0" dirty="0">
                <a:latin typeface="Arial-BoldMT"/>
              </a:rPr>
              <a:t>2)FH Edwards</a:t>
            </a:r>
          </a:p>
          <a:p>
            <a:pPr algn="l"/>
            <a:r>
              <a:rPr lang="en-IN" sz="1800" b="1" i="0" u="none" strike="noStrike" baseline="0" dirty="0">
                <a:latin typeface="Arial-BoldMT"/>
              </a:rPr>
              <a:t>3) A </a:t>
            </a:r>
            <a:r>
              <a:rPr lang="en-IN" sz="1800" b="1" i="0" u="none" strike="noStrike" baseline="0" dirty="0" err="1">
                <a:latin typeface="Arial-BoldMT"/>
              </a:rPr>
              <a:t>Chandila</a:t>
            </a:r>
            <a:endParaRPr lang="en-IN" sz="1800" b="1" i="0" u="none" strike="noStrike" baseline="0" dirty="0">
              <a:latin typeface="Arial-BoldMT"/>
            </a:endParaRPr>
          </a:p>
          <a:p>
            <a:pPr algn="l"/>
            <a:endParaRPr lang="en-IN" sz="1800" b="1" i="0" u="none" strike="noStrike" baseline="0" dirty="0">
              <a:latin typeface="Arial-BoldMT"/>
            </a:endParaRPr>
          </a:p>
        </p:txBody>
      </p:sp>
      <mc:AlternateContent xmlns:mc="http://schemas.openxmlformats.org/markup-compatibility/2006" xmlns:cx2="http://schemas.microsoft.com/office/drawing/2015/10/21/chartex">
        <mc:Choice Requires="cx2">
          <p:graphicFrame>
            <p:nvGraphicFramePr>
              <p:cNvPr id="10" name="Chart 9">
                <a:extLst>
                  <a:ext uri="{FF2B5EF4-FFF2-40B4-BE49-F238E27FC236}">
                    <a16:creationId xmlns:a16="http://schemas.microsoft.com/office/drawing/2014/main" id="{C438485D-A333-B38D-EF15-620984F09F0D}"/>
                  </a:ext>
                </a:extLst>
              </p:cNvPr>
              <p:cNvGraphicFramePr/>
              <p:nvPr>
                <p:extLst>
                  <p:ext uri="{D42A27DB-BD31-4B8C-83A1-F6EECF244321}">
                    <p14:modId xmlns:p14="http://schemas.microsoft.com/office/powerpoint/2010/main" val="3975684345"/>
                  </p:ext>
                </p:extLst>
              </p:nvPr>
            </p:nvGraphicFramePr>
            <p:xfrm>
              <a:off x="6982174" y="919065"/>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C438485D-A333-B38D-EF15-620984F09F0D}"/>
                  </a:ext>
                </a:extLst>
              </p:cNvPr>
              <p:cNvPicPr>
                <a:picLocks noGrp="1" noRot="1" noChangeAspect="1" noMove="1" noResize="1" noEditPoints="1" noAdjustHandles="1" noChangeArrowheads="1" noChangeShapeType="1"/>
              </p:cNvPicPr>
              <p:nvPr/>
            </p:nvPicPr>
            <p:blipFill>
              <a:blip r:embed="rId4"/>
              <a:stretch>
                <a:fillRect/>
              </a:stretch>
            </p:blipFill>
            <p:spPr>
              <a:xfrm>
                <a:off x="6982174" y="919065"/>
                <a:ext cx="4572000" cy="2743200"/>
              </a:xfrm>
              <a:prstGeom prst="rect">
                <a:avLst/>
              </a:prstGeom>
            </p:spPr>
          </p:pic>
        </mc:Fallback>
      </mc:AlternateContent>
      <p:graphicFrame>
        <p:nvGraphicFramePr>
          <p:cNvPr id="14" name="Chart 13">
            <a:extLst>
              <a:ext uri="{FF2B5EF4-FFF2-40B4-BE49-F238E27FC236}">
                <a16:creationId xmlns:a16="http://schemas.microsoft.com/office/drawing/2014/main" id="{9DDC098D-EF86-C674-715E-2F3AF9C6C765}"/>
              </a:ext>
            </a:extLst>
          </p:cNvPr>
          <p:cNvGraphicFramePr>
            <a:graphicFrameLocks/>
          </p:cNvGraphicFramePr>
          <p:nvPr>
            <p:extLst>
              <p:ext uri="{D42A27DB-BD31-4B8C-83A1-F6EECF244321}">
                <p14:modId xmlns:p14="http://schemas.microsoft.com/office/powerpoint/2010/main" val="3842854746"/>
              </p:ext>
            </p:extLst>
          </p:nvPr>
        </p:nvGraphicFramePr>
        <p:xfrm>
          <a:off x="6982174" y="4016828"/>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8734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5A29E-7ED5-4D93-8B3F-CCCD5461B80B}"/>
              </a:ext>
            </a:extLst>
          </p:cNvPr>
          <p:cNvSpPr txBox="1"/>
          <p:nvPr/>
        </p:nvSpPr>
        <p:spPr>
          <a:xfrm>
            <a:off x="121298" y="149290"/>
            <a:ext cx="11644604" cy="830997"/>
          </a:xfrm>
          <a:prstGeom prst="rect">
            <a:avLst/>
          </a:prstGeom>
          <a:noFill/>
        </p:spPr>
        <p:txBody>
          <a:bodyPr wrap="square" rtlCol="0">
            <a:spAutoFit/>
          </a:bodyPr>
          <a:lstStyle/>
          <a:p>
            <a:pPr algn="l"/>
            <a:r>
              <a:rPr lang="en-US" sz="1600" b="1" i="0" u="none" strike="noStrike" baseline="0" dirty="0">
                <a:latin typeface="Arial-BoldMT"/>
              </a:rPr>
              <a:t>Now you need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sz="1600" dirty="0"/>
          </a:p>
        </p:txBody>
      </p:sp>
      <p:sp>
        <p:nvSpPr>
          <p:cNvPr id="5" name="TextBox 4">
            <a:extLst>
              <a:ext uri="{FF2B5EF4-FFF2-40B4-BE49-F238E27FC236}">
                <a16:creationId xmlns:a16="http://schemas.microsoft.com/office/drawing/2014/main" id="{A0919EBB-D95E-0B4B-AD85-8F0D3011177E}"/>
              </a:ext>
            </a:extLst>
          </p:cNvPr>
          <p:cNvSpPr txBox="1"/>
          <p:nvPr/>
        </p:nvSpPr>
        <p:spPr>
          <a:xfrm>
            <a:off x="270588" y="1073020"/>
            <a:ext cx="7249885" cy="5078313"/>
          </a:xfrm>
          <a:prstGeom prst="rect">
            <a:avLst/>
          </a:prstGeom>
          <a:noFill/>
        </p:spPr>
        <p:txBody>
          <a:bodyPr wrap="square" rtlCol="0">
            <a:spAutoFit/>
          </a:bodyPr>
          <a:lstStyle/>
          <a:p>
            <a:r>
              <a:rPr lang="en-US" sz="1200" dirty="0"/>
              <a:t>SELECT</a:t>
            </a:r>
          </a:p>
          <a:p>
            <a:r>
              <a:rPr lang="en-US" sz="1200" dirty="0"/>
              <a:t>    bowler,</a:t>
            </a:r>
          </a:p>
          <a:p>
            <a:r>
              <a:rPr lang="en-US" sz="1200" dirty="0"/>
              <a:t>    SUM(</a:t>
            </a:r>
            <a:r>
              <a:rPr lang="en-US" sz="1200" dirty="0" err="1"/>
              <a:t>total_runs</a:t>
            </a:r>
            <a:r>
              <a:rPr lang="en-US" sz="1200" dirty="0"/>
              <a:t>) AS </a:t>
            </a:r>
            <a:r>
              <a:rPr lang="en-US" sz="1200" dirty="0" err="1"/>
              <a:t>total_runs_given</a:t>
            </a:r>
            <a:r>
              <a:rPr lang="en-US" sz="1200" dirty="0"/>
              <a:t>,</a:t>
            </a:r>
          </a:p>
          <a:p>
            <a:r>
              <a:rPr lang="en-US" sz="1200" dirty="0"/>
              <a:t>    ROUND(SUM(</a:t>
            </a:r>
            <a:r>
              <a:rPr lang="en-US" sz="1200" dirty="0" err="1"/>
              <a:t>total_balls</a:t>
            </a:r>
            <a:r>
              <a:rPr lang="en-US" sz="1200" dirty="0"/>
              <a:t>) / 6, 0) AS </a:t>
            </a:r>
            <a:r>
              <a:rPr lang="en-US" sz="1200" dirty="0" err="1"/>
              <a:t>total_overs_bowled</a:t>
            </a:r>
            <a:r>
              <a:rPr lang="en-US" sz="1200" dirty="0"/>
              <a:t>,</a:t>
            </a:r>
          </a:p>
          <a:p>
            <a:r>
              <a:rPr lang="en-US" sz="1200" dirty="0"/>
              <a:t>    SUM(CASE WHEN </a:t>
            </a:r>
            <a:r>
              <a:rPr lang="en-US" sz="1200" dirty="0" err="1"/>
              <a:t>is_wicket</a:t>
            </a:r>
            <a:r>
              <a:rPr lang="en-US" sz="1200" dirty="0"/>
              <a:t> = 1 THEN 1 ELSE 0 END) AS </a:t>
            </a:r>
            <a:r>
              <a:rPr lang="en-US" sz="1200" dirty="0" err="1"/>
              <a:t>total_wickets</a:t>
            </a:r>
            <a:r>
              <a:rPr lang="en-US" sz="1200" dirty="0"/>
              <a:t>,</a:t>
            </a:r>
          </a:p>
          <a:p>
            <a:r>
              <a:rPr lang="en-US" sz="1200" dirty="0"/>
              <a:t>    ROUND(SUM(</a:t>
            </a:r>
            <a:r>
              <a:rPr lang="en-US" sz="1200" dirty="0" err="1"/>
              <a:t>total_balls</a:t>
            </a:r>
            <a:r>
              <a:rPr lang="en-US" sz="1200" dirty="0"/>
              <a:t>) / NULLIF(SUM(CASE WHEN </a:t>
            </a:r>
            <a:r>
              <a:rPr lang="en-US" sz="1200" dirty="0" err="1"/>
              <a:t>is_wicket</a:t>
            </a:r>
            <a:r>
              <a:rPr lang="en-US" sz="1200" dirty="0"/>
              <a:t> = 1 THEN 1 ELSE 0 END), 0), 2) AS </a:t>
            </a:r>
            <a:r>
              <a:rPr lang="en-US" sz="1200" dirty="0" err="1"/>
              <a:t>strike_rate</a:t>
            </a:r>
            <a:endParaRPr lang="en-US" sz="1200" dirty="0"/>
          </a:p>
          <a:p>
            <a:r>
              <a:rPr lang="en-US" sz="1200" dirty="0"/>
              <a:t>FROM</a:t>
            </a:r>
          </a:p>
          <a:p>
            <a:r>
              <a:rPr lang="en-US" sz="1200" dirty="0"/>
              <a:t>    (</a:t>
            </a:r>
          </a:p>
          <a:p>
            <a:r>
              <a:rPr lang="en-US" sz="1200" dirty="0"/>
              <a:t>        SELECT</a:t>
            </a:r>
          </a:p>
          <a:p>
            <a:r>
              <a:rPr lang="en-US" sz="1200" dirty="0"/>
              <a:t>            bowler,</a:t>
            </a:r>
          </a:p>
          <a:p>
            <a:r>
              <a:rPr lang="en-US" sz="1200" dirty="0"/>
              <a:t>            SUM(</a:t>
            </a:r>
            <a:r>
              <a:rPr lang="en-US" sz="1200" dirty="0" err="1"/>
              <a:t>batsman_runs</a:t>
            </a:r>
            <a:r>
              <a:rPr lang="en-US" sz="1200" dirty="0"/>
              <a:t>) AS </a:t>
            </a:r>
            <a:r>
              <a:rPr lang="en-US" sz="1200" dirty="0" err="1"/>
              <a:t>total_runs</a:t>
            </a:r>
            <a:r>
              <a:rPr lang="en-US" sz="1200" dirty="0"/>
              <a:t>,</a:t>
            </a:r>
          </a:p>
          <a:p>
            <a:r>
              <a:rPr lang="en-US" sz="1200" dirty="0"/>
              <a:t>            COUNT(balls) AS </a:t>
            </a:r>
            <a:r>
              <a:rPr lang="en-US" sz="1200" dirty="0" err="1"/>
              <a:t>total_balls</a:t>
            </a:r>
            <a:r>
              <a:rPr lang="en-US" sz="1200" dirty="0"/>
              <a:t>,</a:t>
            </a:r>
          </a:p>
          <a:p>
            <a:r>
              <a:rPr lang="en-US" sz="1200" dirty="0"/>
              <a:t>            SUM(CASE WHEN </a:t>
            </a:r>
            <a:r>
              <a:rPr lang="en-US" sz="1200" dirty="0" err="1"/>
              <a:t>dismissal_kind</a:t>
            </a:r>
            <a:r>
              <a:rPr lang="en-US" sz="1200" dirty="0"/>
              <a:t> IN ('caught', '</a:t>
            </a:r>
            <a:r>
              <a:rPr lang="en-US" sz="1200" dirty="0" err="1"/>
              <a:t>lbw</a:t>
            </a:r>
            <a:r>
              <a:rPr lang="en-US" sz="1200" dirty="0"/>
              <a:t>', 'bowled') THEN 1 ELSE 0 END) AS </a:t>
            </a:r>
            <a:r>
              <a:rPr lang="en-US" sz="1200" dirty="0" err="1"/>
              <a:t>is_wicket</a:t>
            </a:r>
            <a:endParaRPr lang="en-US" sz="1200" dirty="0"/>
          </a:p>
          <a:p>
            <a:r>
              <a:rPr lang="en-US" sz="1200" dirty="0"/>
              <a:t>        FROM</a:t>
            </a:r>
          </a:p>
          <a:p>
            <a:r>
              <a:rPr lang="en-US" sz="1200" dirty="0"/>
              <a:t>            </a:t>
            </a:r>
            <a:r>
              <a:rPr lang="en-US" sz="1200" dirty="0" err="1"/>
              <a:t>IPL_Ball</a:t>
            </a:r>
            <a:endParaRPr lang="en-US" sz="1200" dirty="0"/>
          </a:p>
          <a:p>
            <a:r>
              <a:rPr lang="en-US" sz="1200" dirty="0"/>
              <a:t>        WHERE</a:t>
            </a:r>
          </a:p>
          <a:p>
            <a:r>
              <a:rPr lang="en-US" sz="1200" dirty="0"/>
              <a:t>            </a:t>
            </a:r>
            <a:r>
              <a:rPr lang="en-US" sz="1200" dirty="0" err="1"/>
              <a:t>extra_type</a:t>
            </a:r>
            <a:r>
              <a:rPr lang="en-US" sz="1200" dirty="0"/>
              <a:t> != 'wide'</a:t>
            </a:r>
          </a:p>
          <a:p>
            <a:r>
              <a:rPr lang="en-US" sz="1200" dirty="0"/>
              <a:t>        GROUP BY</a:t>
            </a:r>
          </a:p>
          <a:p>
            <a:r>
              <a:rPr lang="en-US" sz="1200" dirty="0"/>
              <a:t>            bowler, </a:t>
            </a:r>
            <a:r>
              <a:rPr lang="en-US" sz="1200" dirty="0" err="1"/>
              <a:t>id_no</a:t>
            </a:r>
            <a:endParaRPr lang="en-US" sz="1200" dirty="0"/>
          </a:p>
          <a:p>
            <a:r>
              <a:rPr lang="en-US" sz="1200" dirty="0"/>
              <a:t>    ) AS </a:t>
            </a:r>
            <a:r>
              <a:rPr lang="en-US" sz="1200" dirty="0" err="1"/>
              <a:t>bowler_stats</a:t>
            </a:r>
            <a:endParaRPr lang="en-US" sz="1200" dirty="0"/>
          </a:p>
          <a:p>
            <a:r>
              <a:rPr lang="en-US" sz="1200" dirty="0"/>
              <a:t>GROUP BY</a:t>
            </a:r>
          </a:p>
          <a:p>
            <a:r>
              <a:rPr lang="en-US" sz="1200" dirty="0"/>
              <a:t>    bowler</a:t>
            </a:r>
          </a:p>
          <a:p>
            <a:r>
              <a:rPr lang="en-US" sz="1200" dirty="0"/>
              <a:t>HAVING</a:t>
            </a:r>
          </a:p>
          <a:p>
            <a:r>
              <a:rPr lang="en-US" sz="1200" dirty="0"/>
              <a:t>    SUM(</a:t>
            </a:r>
            <a:r>
              <a:rPr lang="en-US" sz="1200" dirty="0" err="1"/>
              <a:t>total_balls</a:t>
            </a:r>
            <a:r>
              <a:rPr lang="en-US" sz="1200" dirty="0"/>
              <a:t>) &gt;= 500</a:t>
            </a:r>
          </a:p>
          <a:p>
            <a:r>
              <a:rPr lang="en-US" sz="1200" dirty="0"/>
              <a:t>ORDER BY</a:t>
            </a:r>
          </a:p>
          <a:p>
            <a:r>
              <a:rPr lang="en-US" sz="1200" dirty="0"/>
              <a:t>    </a:t>
            </a:r>
            <a:r>
              <a:rPr lang="en-US" sz="1200" dirty="0" err="1"/>
              <a:t>strike_rate</a:t>
            </a:r>
            <a:r>
              <a:rPr lang="en-US" sz="1200" dirty="0"/>
              <a:t> ASC</a:t>
            </a:r>
          </a:p>
          <a:p>
            <a:r>
              <a:rPr lang="en-US" sz="1200" dirty="0"/>
              <a:t>LIMIT 10;</a:t>
            </a:r>
            <a:endParaRPr lang="en-IN" sz="1200" dirty="0"/>
          </a:p>
        </p:txBody>
      </p:sp>
    </p:spTree>
    <p:extLst>
      <p:ext uri="{BB962C8B-B14F-4D97-AF65-F5344CB8AC3E}">
        <p14:creationId xmlns:p14="http://schemas.microsoft.com/office/powerpoint/2010/main" val="202349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9098E565-8035-0F80-EDDE-87B56BBD0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09" y="781439"/>
            <a:ext cx="6515100" cy="3429000"/>
          </a:xfrm>
          <a:prstGeom prst="rect">
            <a:avLst/>
          </a:prstGeom>
        </p:spPr>
      </p:pic>
      <p:sp>
        <p:nvSpPr>
          <p:cNvPr id="6" name="TextBox 5">
            <a:extLst>
              <a:ext uri="{FF2B5EF4-FFF2-40B4-BE49-F238E27FC236}">
                <a16:creationId xmlns:a16="http://schemas.microsoft.com/office/drawing/2014/main" id="{1A80561A-D6F4-32E1-66AD-D0E03B026517}"/>
              </a:ext>
            </a:extLst>
          </p:cNvPr>
          <p:cNvSpPr txBox="1"/>
          <p:nvPr/>
        </p:nvSpPr>
        <p:spPr>
          <a:xfrm>
            <a:off x="139959" y="83976"/>
            <a:ext cx="11681927" cy="369332"/>
          </a:xfrm>
          <a:prstGeom prst="rect">
            <a:avLst/>
          </a:prstGeom>
          <a:noFill/>
        </p:spPr>
        <p:txBody>
          <a:bodyPr wrap="square" rtlCol="0">
            <a:spAutoFit/>
          </a:bodyPr>
          <a:lstStyle/>
          <a:p>
            <a:r>
              <a:rPr lang="en-US" b="1" dirty="0"/>
              <a:t>List of 10 Bowlers with Best Strike Rate</a:t>
            </a:r>
            <a:endParaRPr lang="en-IN" dirty="0"/>
          </a:p>
        </p:txBody>
      </p:sp>
      <p:sp>
        <p:nvSpPr>
          <p:cNvPr id="7" name="TextBox 6">
            <a:extLst>
              <a:ext uri="{FF2B5EF4-FFF2-40B4-BE49-F238E27FC236}">
                <a16:creationId xmlns:a16="http://schemas.microsoft.com/office/drawing/2014/main" id="{6F593389-9721-DA4D-7F65-DB0534C0FFD2}"/>
              </a:ext>
            </a:extLst>
          </p:cNvPr>
          <p:cNvSpPr txBox="1"/>
          <p:nvPr/>
        </p:nvSpPr>
        <p:spPr>
          <a:xfrm>
            <a:off x="235209" y="4469363"/>
            <a:ext cx="5159829" cy="1477328"/>
          </a:xfrm>
          <a:prstGeom prst="rect">
            <a:avLst/>
          </a:prstGeom>
          <a:noFill/>
        </p:spPr>
        <p:txBody>
          <a:bodyPr wrap="square" rtlCol="0">
            <a:spAutoFit/>
          </a:bodyPr>
          <a:lstStyle/>
          <a:p>
            <a:r>
              <a:rPr lang="en-IN" b="1" dirty="0"/>
              <a:t>Top 3 Bowlers With Best Strike Rate</a:t>
            </a:r>
          </a:p>
          <a:p>
            <a:pPr marL="342900" indent="-342900">
              <a:buAutoNum type="arabicParenR"/>
            </a:pPr>
            <a:r>
              <a:rPr lang="en-IN" dirty="0"/>
              <a:t>STR Binny</a:t>
            </a:r>
          </a:p>
          <a:p>
            <a:pPr marL="342900" indent="-342900">
              <a:buAutoNum type="arabicParenR"/>
            </a:pPr>
            <a:r>
              <a:rPr lang="en-IN" dirty="0"/>
              <a:t>DR Smith</a:t>
            </a:r>
          </a:p>
          <a:p>
            <a:pPr marL="342900" indent="-342900">
              <a:buAutoNum type="arabicParenR"/>
            </a:pPr>
            <a:r>
              <a:rPr lang="en-IN" dirty="0"/>
              <a:t>KA Pollard</a:t>
            </a:r>
          </a:p>
          <a:p>
            <a:endParaRPr lang="en-IN" dirty="0"/>
          </a:p>
        </p:txBody>
      </p:sp>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78E4F289-9559-AA72-09D6-CF71B70D0687}"/>
                  </a:ext>
                </a:extLst>
              </p:cNvPr>
              <p:cNvGraphicFramePr/>
              <p:nvPr>
                <p:extLst>
                  <p:ext uri="{D42A27DB-BD31-4B8C-83A1-F6EECF244321}">
                    <p14:modId xmlns:p14="http://schemas.microsoft.com/office/powerpoint/2010/main" val="2596843113"/>
                  </p:ext>
                </p:extLst>
              </p:nvPr>
            </p:nvGraphicFramePr>
            <p:xfrm>
              <a:off x="6845559" y="781439"/>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78E4F289-9559-AA72-09D6-CF71B70D0687}"/>
                  </a:ext>
                </a:extLst>
              </p:cNvPr>
              <p:cNvPicPr>
                <a:picLocks noGrp="1" noRot="1" noChangeAspect="1" noMove="1" noResize="1" noEditPoints="1" noAdjustHandles="1" noChangeArrowheads="1" noChangeShapeType="1"/>
              </p:cNvPicPr>
              <p:nvPr/>
            </p:nvPicPr>
            <p:blipFill>
              <a:blip r:embed="rId4"/>
              <a:stretch>
                <a:fillRect/>
              </a:stretch>
            </p:blipFill>
            <p:spPr>
              <a:xfrm>
                <a:off x="6845559" y="781439"/>
                <a:ext cx="4572000" cy="2743200"/>
              </a:xfrm>
              <a:prstGeom prst="rect">
                <a:avLst/>
              </a:prstGeom>
            </p:spPr>
          </p:pic>
        </mc:Fallback>
      </mc:AlternateContent>
      <p:graphicFrame>
        <p:nvGraphicFramePr>
          <p:cNvPr id="9" name="Chart 8">
            <a:extLst>
              <a:ext uri="{FF2B5EF4-FFF2-40B4-BE49-F238E27FC236}">
                <a16:creationId xmlns:a16="http://schemas.microsoft.com/office/drawing/2014/main" id="{204D1D72-70BF-A513-34EF-2B2592C03C36}"/>
              </a:ext>
            </a:extLst>
          </p:cNvPr>
          <p:cNvGraphicFramePr>
            <a:graphicFrameLocks/>
          </p:cNvGraphicFramePr>
          <p:nvPr>
            <p:extLst>
              <p:ext uri="{D42A27DB-BD31-4B8C-83A1-F6EECF244321}">
                <p14:modId xmlns:p14="http://schemas.microsoft.com/office/powerpoint/2010/main" val="795467824"/>
              </p:ext>
            </p:extLst>
          </p:nvPr>
        </p:nvGraphicFramePr>
        <p:xfrm>
          <a:off x="6845559" y="3836427"/>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7909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DEA51-30B4-17A8-653A-F36B3ED453FC}"/>
              </a:ext>
            </a:extLst>
          </p:cNvPr>
          <p:cNvSpPr txBox="1"/>
          <p:nvPr/>
        </p:nvSpPr>
        <p:spPr>
          <a:xfrm>
            <a:off x="0" y="0"/>
            <a:ext cx="12192000" cy="646331"/>
          </a:xfrm>
          <a:prstGeom prst="rect">
            <a:avLst/>
          </a:prstGeom>
          <a:noFill/>
        </p:spPr>
        <p:txBody>
          <a:bodyPr wrap="square" rtlCol="0">
            <a:spAutoFit/>
          </a:bodyPr>
          <a:lstStyle/>
          <a:p>
            <a:pPr algn="l"/>
            <a:r>
              <a:rPr lang="en-US" sz="1200" b="1" i="0" u="none" strike="noStrike" baseline="0" dirty="0">
                <a:latin typeface="Arial-BoldMT"/>
              </a:rPr>
              <a:t>Now you need to get 2-3 </a:t>
            </a:r>
            <a:r>
              <a:rPr lang="en-US" sz="1200" b="1" i="0" u="none" strike="noStrike" baseline="0" dirty="0" err="1">
                <a:latin typeface="Arial-BoldMT"/>
              </a:rPr>
              <a:t>All_rounders</a:t>
            </a:r>
            <a:r>
              <a:rPr lang="en-US" sz="1200" b="1" i="0" u="none" strike="noStrike" baseline="0" dirty="0">
                <a:latin typeface="Arial-BoldMT"/>
              </a:rPr>
              <a:t> with the best batting as well as bowling strike rate and who have faced at least 500 balls in IPL so far and have bowled minimum 300 </a:t>
            </a:r>
            <a:r>
              <a:rPr lang="en-US" sz="1200" b="1" i="0" u="none" strike="noStrike" baseline="0" dirty="0" err="1">
                <a:latin typeface="Arial-BoldMT"/>
              </a:rPr>
              <a:t>balls.To</a:t>
            </a:r>
            <a:r>
              <a:rPr lang="en-US" sz="1200" b="1" i="0" u="none" strike="noStrike" baseline="0" dirty="0">
                <a:latin typeface="Arial-BoldMT"/>
              </a:rPr>
              <a:t> do that you have to make a list of 10 players you want to bid in the auction so that when you try to grab them in auction you should not pay the amount greater than you have in the purse for a particular player.</a:t>
            </a:r>
            <a:endParaRPr lang="en-IN" sz="1200" dirty="0"/>
          </a:p>
        </p:txBody>
      </p:sp>
      <p:sp>
        <p:nvSpPr>
          <p:cNvPr id="5" name="TextBox 4">
            <a:extLst>
              <a:ext uri="{FF2B5EF4-FFF2-40B4-BE49-F238E27FC236}">
                <a16:creationId xmlns:a16="http://schemas.microsoft.com/office/drawing/2014/main" id="{BB400DBF-B711-ECDF-8826-AB0B0A08FF93}"/>
              </a:ext>
            </a:extLst>
          </p:cNvPr>
          <p:cNvSpPr txBox="1"/>
          <p:nvPr/>
        </p:nvSpPr>
        <p:spPr>
          <a:xfrm>
            <a:off x="1334277" y="646331"/>
            <a:ext cx="9806474" cy="6186309"/>
          </a:xfrm>
          <a:prstGeom prst="rect">
            <a:avLst/>
          </a:prstGeom>
          <a:noFill/>
        </p:spPr>
        <p:txBody>
          <a:bodyPr wrap="square" rtlCol="0">
            <a:spAutoFit/>
          </a:bodyPr>
          <a:lstStyle/>
          <a:p>
            <a:r>
              <a:rPr lang="en-IN" sz="900" dirty="0"/>
              <a:t>WITH </a:t>
            </a:r>
            <a:r>
              <a:rPr lang="en-IN" sz="900" dirty="0" err="1"/>
              <a:t>AllRounderStats</a:t>
            </a:r>
            <a:r>
              <a:rPr lang="en-IN" sz="900" dirty="0"/>
              <a:t> AS (</a:t>
            </a:r>
          </a:p>
          <a:p>
            <a:r>
              <a:rPr lang="en-IN" sz="900" dirty="0"/>
              <a:t>    SELECT</a:t>
            </a:r>
          </a:p>
          <a:p>
            <a:r>
              <a:rPr lang="en-IN" sz="900" dirty="0"/>
              <a:t>        batsman,</a:t>
            </a:r>
          </a:p>
          <a:p>
            <a:r>
              <a:rPr lang="en-IN" sz="900" dirty="0"/>
              <a:t>        COUNT(*) AS </a:t>
            </a:r>
            <a:r>
              <a:rPr lang="en-IN" sz="900" dirty="0" err="1"/>
              <a:t>balls_faced</a:t>
            </a:r>
            <a:r>
              <a:rPr lang="en-IN" sz="900" dirty="0"/>
              <a:t>,</a:t>
            </a:r>
          </a:p>
          <a:p>
            <a:r>
              <a:rPr lang="en-IN" sz="900" dirty="0"/>
              <a:t>        SUM(</a:t>
            </a:r>
            <a:r>
              <a:rPr lang="en-IN" sz="900" dirty="0" err="1"/>
              <a:t>batsman_runs</a:t>
            </a:r>
            <a:r>
              <a:rPr lang="en-IN" sz="900" dirty="0"/>
              <a:t>) AS </a:t>
            </a:r>
            <a:r>
              <a:rPr lang="en-IN" sz="900" dirty="0" err="1"/>
              <a:t>total_runs</a:t>
            </a:r>
            <a:endParaRPr lang="en-IN" sz="900" dirty="0"/>
          </a:p>
          <a:p>
            <a:r>
              <a:rPr lang="en-IN" sz="900" dirty="0"/>
              <a:t>    FROM</a:t>
            </a:r>
          </a:p>
          <a:p>
            <a:r>
              <a:rPr lang="en-IN" sz="900" dirty="0"/>
              <a:t>        </a:t>
            </a:r>
            <a:r>
              <a:rPr lang="en-IN" sz="900" dirty="0" err="1"/>
              <a:t>IPL_Ball</a:t>
            </a:r>
            <a:endParaRPr lang="en-IN" sz="900" dirty="0"/>
          </a:p>
          <a:p>
            <a:r>
              <a:rPr lang="en-IN" sz="900" dirty="0"/>
              <a:t>    GROUP BY</a:t>
            </a:r>
          </a:p>
          <a:p>
            <a:r>
              <a:rPr lang="en-IN" sz="900" dirty="0"/>
              <a:t>        batsman</a:t>
            </a:r>
          </a:p>
          <a:p>
            <a:r>
              <a:rPr lang="en-IN" sz="900" dirty="0"/>
              <a:t>    HAVING</a:t>
            </a:r>
          </a:p>
          <a:p>
            <a:r>
              <a:rPr lang="en-IN" sz="900" dirty="0"/>
              <a:t>        COUNT(*) &gt;= 500),</a:t>
            </a:r>
          </a:p>
          <a:p>
            <a:r>
              <a:rPr lang="en-IN" sz="900" dirty="0" err="1"/>
              <a:t>BowlerStats</a:t>
            </a:r>
            <a:r>
              <a:rPr lang="en-IN" sz="900" dirty="0"/>
              <a:t> AS (</a:t>
            </a:r>
          </a:p>
          <a:p>
            <a:r>
              <a:rPr lang="en-IN" sz="900" dirty="0"/>
              <a:t>    SELECT</a:t>
            </a:r>
          </a:p>
          <a:p>
            <a:r>
              <a:rPr lang="en-IN" sz="900" dirty="0"/>
              <a:t>        bowler,</a:t>
            </a:r>
          </a:p>
          <a:p>
            <a:r>
              <a:rPr lang="en-IN" sz="900" dirty="0"/>
              <a:t>        COUNT(*) AS </a:t>
            </a:r>
            <a:r>
              <a:rPr lang="en-IN" sz="900" dirty="0" err="1"/>
              <a:t>balls_bowled</a:t>
            </a:r>
            <a:r>
              <a:rPr lang="en-IN" sz="900" dirty="0"/>
              <a:t>,</a:t>
            </a:r>
          </a:p>
          <a:p>
            <a:r>
              <a:rPr lang="en-IN" sz="900" dirty="0"/>
              <a:t>        COUNT(CASE WHEN </a:t>
            </a:r>
            <a:r>
              <a:rPr lang="en-IN" sz="900" dirty="0" err="1"/>
              <a:t>is_wicket</a:t>
            </a:r>
            <a:r>
              <a:rPr lang="en-IN" sz="900" dirty="0"/>
              <a:t> = 1 THEN 1 END) AS </a:t>
            </a:r>
            <a:r>
              <a:rPr lang="en-IN" sz="900" dirty="0" err="1"/>
              <a:t>total_wickets</a:t>
            </a:r>
            <a:endParaRPr lang="en-IN" sz="900" dirty="0"/>
          </a:p>
          <a:p>
            <a:r>
              <a:rPr lang="en-IN" sz="900" dirty="0"/>
              <a:t>    FROM</a:t>
            </a:r>
          </a:p>
          <a:p>
            <a:r>
              <a:rPr lang="en-IN" sz="900" dirty="0"/>
              <a:t>        </a:t>
            </a:r>
            <a:r>
              <a:rPr lang="en-IN" sz="900" dirty="0" err="1"/>
              <a:t>IPL_Ball</a:t>
            </a:r>
            <a:endParaRPr lang="en-IN" sz="900" dirty="0"/>
          </a:p>
          <a:p>
            <a:r>
              <a:rPr lang="en-IN" sz="900" dirty="0"/>
              <a:t>    GROUP BY</a:t>
            </a:r>
          </a:p>
          <a:p>
            <a:r>
              <a:rPr lang="en-IN" sz="900" dirty="0"/>
              <a:t>        bowler</a:t>
            </a:r>
          </a:p>
          <a:p>
            <a:r>
              <a:rPr lang="en-IN" sz="900" dirty="0"/>
              <a:t>    HAVING</a:t>
            </a:r>
          </a:p>
          <a:p>
            <a:r>
              <a:rPr lang="en-IN" sz="900" dirty="0"/>
              <a:t>        COUNT(*) &gt;= 300),</a:t>
            </a:r>
          </a:p>
          <a:p>
            <a:r>
              <a:rPr lang="en-IN" sz="900" dirty="0" err="1"/>
              <a:t>AllRounders</a:t>
            </a:r>
            <a:r>
              <a:rPr lang="en-IN" sz="900" dirty="0"/>
              <a:t> AS (</a:t>
            </a:r>
          </a:p>
          <a:p>
            <a:r>
              <a:rPr lang="en-IN" sz="900" dirty="0"/>
              <a:t>    SELECT</a:t>
            </a:r>
          </a:p>
          <a:p>
            <a:r>
              <a:rPr lang="en-IN" sz="900" dirty="0"/>
              <a:t>        </a:t>
            </a:r>
            <a:r>
              <a:rPr lang="en-IN" sz="900" dirty="0" err="1"/>
              <a:t>a.batsman</a:t>
            </a:r>
            <a:r>
              <a:rPr lang="en-IN" sz="900" dirty="0"/>
              <a:t>,</a:t>
            </a:r>
          </a:p>
          <a:p>
            <a:r>
              <a:rPr lang="en-IN" sz="900" dirty="0"/>
              <a:t>        </a:t>
            </a:r>
            <a:r>
              <a:rPr lang="en-IN" sz="900" dirty="0" err="1"/>
              <a:t>a.total_runs</a:t>
            </a:r>
            <a:r>
              <a:rPr lang="en-IN" sz="900" dirty="0"/>
              <a:t>,</a:t>
            </a:r>
          </a:p>
          <a:p>
            <a:r>
              <a:rPr lang="en-IN" sz="900" dirty="0"/>
              <a:t>        </a:t>
            </a:r>
            <a:r>
              <a:rPr lang="en-IN" sz="900" dirty="0" err="1"/>
              <a:t>a.balls_faced</a:t>
            </a:r>
            <a:r>
              <a:rPr lang="en-IN" sz="900" dirty="0"/>
              <a:t>,</a:t>
            </a:r>
          </a:p>
          <a:p>
            <a:r>
              <a:rPr lang="en-IN" sz="900" dirty="0"/>
              <a:t>        </a:t>
            </a:r>
            <a:r>
              <a:rPr lang="en-IN" sz="900" dirty="0" err="1"/>
              <a:t>b.balls_bowled</a:t>
            </a:r>
            <a:r>
              <a:rPr lang="en-IN" sz="900" dirty="0"/>
              <a:t>,</a:t>
            </a:r>
          </a:p>
          <a:p>
            <a:r>
              <a:rPr lang="en-IN" sz="900" dirty="0"/>
              <a:t>        </a:t>
            </a:r>
            <a:r>
              <a:rPr lang="en-IN" sz="900" dirty="0" err="1"/>
              <a:t>b.total_wickets</a:t>
            </a:r>
            <a:r>
              <a:rPr lang="en-IN" sz="900" dirty="0"/>
              <a:t>,</a:t>
            </a:r>
          </a:p>
          <a:p>
            <a:r>
              <a:rPr lang="en-IN" sz="900" dirty="0"/>
              <a:t>        ROUND(</a:t>
            </a:r>
            <a:r>
              <a:rPr lang="en-IN" sz="900" dirty="0" err="1"/>
              <a:t>a.total_runs</a:t>
            </a:r>
            <a:r>
              <a:rPr lang="en-IN" sz="900" dirty="0"/>
              <a:t> * 100.0 / NULLIF(</a:t>
            </a:r>
            <a:r>
              <a:rPr lang="en-IN" sz="900" dirty="0" err="1"/>
              <a:t>a.balls_faced</a:t>
            </a:r>
            <a:r>
              <a:rPr lang="en-IN" sz="900" dirty="0"/>
              <a:t>, 0), 2) AS </a:t>
            </a:r>
            <a:r>
              <a:rPr lang="en-IN" sz="900" dirty="0" err="1"/>
              <a:t>batting_strikerate</a:t>
            </a:r>
            <a:r>
              <a:rPr lang="en-IN" sz="900" dirty="0"/>
              <a:t>,</a:t>
            </a:r>
          </a:p>
          <a:p>
            <a:r>
              <a:rPr lang="en-IN" sz="900" dirty="0"/>
              <a:t>        ROUND(</a:t>
            </a:r>
            <a:r>
              <a:rPr lang="en-IN" sz="900" dirty="0" err="1"/>
              <a:t>b.balls_bowled</a:t>
            </a:r>
            <a:r>
              <a:rPr lang="en-IN" sz="900" dirty="0"/>
              <a:t> * 1.0 / NULLIF(</a:t>
            </a:r>
            <a:r>
              <a:rPr lang="en-IN" sz="900" dirty="0" err="1"/>
              <a:t>b.total_wickets</a:t>
            </a:r>
            <a:r>
              <a:rPr lang="en-IN" sz="900" dirty="0"/>
              <a:t>, 0), 2) AS </a:t>
            </a:r>
            <a:r>
              <a:rPr lang="en-IN" sz="900" dirty="0" err="1"/>
              <a:t>bowling_strikerate</a:t>
            </a:r>
            <a:endParaRPr lang="en-IN" sz="900" dirty="0"/>
          </a:p>
          <a:p>
            <a:r>
              <a:rPr lang="en-IN" sz="900" dirty="0"/>
              <a:t>    FROM</a:t>
            </a:r>
          </a:p>
          <a:p>
            <a:r>
              <a:rPr lang="en-IN" sz="900" dirty="0"/>
              <a:t>        </a:t>
            </a:r>
            <a:r>
              <a:rPr lang="en-IN" sz="900" dirty="0" err="1"/>
              <a:t>AllRounderStats</a:t>
            </a:r>
            <a:r>
              <a:rPr lang="en-IN" sz="900" dirty="0"/>
              <a:t> a</a:t>
            </a:r>
          </a:p>
          <a:p>
            <a:r>
              <a:rPr lang="en-IN" sz="900" dirty="0"/>
              <a:t>    JOIN</a:t>
            </a:r>
          </a:p>
          <a:p>
            <a:r>
              <a:rPr lang="en-IN" sz="900" dirty="0"/>
              <a:t>        </a:t>
            </a:r>
            <a:r>
              <a:rPr lang="en-IN" sz="900" dirty="0" err="1"/>
              <a:t>BowlerStats</a:t>
            </a:r>
            <a:r>
              <a:rPr lang="en-IN" sz="900" dirty="0"/>
              <a:t> b ON </a:t>
            </a:r>
            <a:r>
              <a:rPr lang="en-IN" sz="900" dirty="0" err="1"/>
              <a:t>a.batsman</a:t>
            </a:r>
            <a:r>
              <a:rPr lang="en-IN" sz="900" dirty="0"/>
              <a:t> = </a:t>
            </a:r>
            <a:r>
              <a:rPr lang="en-IN" sz="900" dirty="0" err="1"/>
              <a:t>b.bowler</a:t>
            </a:r>
            <a:r>
              <a:rPr lang="en-IN" sz="900" dirty="0"/>
              <a:t>)</a:t>
            </a:r>
          </a:p>
          <a:p>
            <a:r>
              <a:rPr lang="en-IN" sz="900" dirty="0"/>
              <a:t>SELECT</a:t>
            </a:r>
          </a:p>
          <a:p>
            <a:r>
              <a:rPr lang="en-IN" sz="900" dirty="0"/>
              <a:t>    batsman,</a:t>
            </a:r>
          </a:p>
          <a:p>
            <a:r>
              <a:rPr lang="en-IN" sz="900" dirty="0"/>
              <a:t>    </a:t>
            </a:r>
            <a:r>
              <a:rPr lang="en-IN" sz="900" dirty="0" err="1"/>
              <a:t>batting_strikerate</a:t>
            </a:r>
            <a:r>
              <a:rPr lang="en-IN" sz="900" dirty="0"/>
              <a:t>,</a:t>
            </a:r>
          </a:p>
          <a:p>
            <a:r>
              <a:rPr lang="en-IN" sz="900" dirty="0"/>
              <a:t>    </a:t>
            </a:r>
            <a:r>
              <a:rPr lang="en-IN" sz="900" dirty="0" err="1"/>
              <a:t>bowling_strikerate</a:t>
            </a:r>
            <a:endParaRPr lang="en-IN" sz="900" dirty="0"/>
          </a:p>
          <a:p>
            <a:r>
              <a:rPr lang="en-IN" sz="900" dirty="0"/>
              <a:t>FROM</a:t>
            </a:r>
          </a:p>
          <a:p>
            <a:r>
              <a:rPr lang="en-IN" sz="900" dirty="0"/>
              <a:t>    </a:t>
            </a:r>
            <a:r>
              <a:rPr lang="en-IN" sz="900" dirty="0" err="1"/>
              <a:t>AllRounders</a:t>
            </a:r>
            <a:endParaRPr lang="en-IN" sz="900" dirty="0"/>
          </a:p>
          <a:p>
            <a:r>
              <a:rPr lang="en-IN" sz="900" dirty="0"/>
              <a:t>ORDER BY</a:t>
            </a:r>
          </a:p>
          <a:p>
            <a:r>
              <a:rPr lang="en-IN" sz="900" dirty="0"/>
              <a:t>    </a:t>
            </a:r>
            <a:r>
              <a:rPr lang="en-IN" sz="900" dirty="0" err="1"/>
              <a:t>batting_strikerate</a:t>
            </a:r>
            <a:r>
              <a:rPr lang="en-IN" sz="900" dirty="0"/>
              <a:t> DESC, </a:t>
            </a:r>
            <a:r>
              <a:rPr lang="en-IN" sz="900" dirty="0" err="1"/>
              <a:t>bowling_strikerate</a:t>
            </a:r>
            <a:r>
              <a:rPr lang="en-IN" sz="900" dirty="0"/>
              <a:t> ASC</a:t>
            </a:r>
          </a:p>
          <a:p>
            <a:r>
              <a:rPr lang="en-IN" sz="900" dirty="0"/>
              <a:t>LIMIT 10;</a:t>
            </a:r>
          </a:p>
        </p:txBody>
      </p:sp>
    </p:spTree>
    <p:extLst>
      <p:ext uri="{BB962C8B-B14F-4D97-AF65-F5344CB8AC3E}">
        <p14:creationId xmlns:p14="http://schemas.microsoft.com/office/powerpoint/2010/main" val="411776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9AB9FCC3-6C73-E9A8-8647-51DC5D27E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67" y="681710"/>
            <a:ext cx="4503420" cy="3390900"/>
          </a:xfrm>
          <a:prstGeom prst="rect">
            <a:avLst/>
          </a:prstGeom>
        </p:spPr>
      </p:pic>
      <p:sp>
        <p:nvSpPr>
          <p:cNvPr id="6" name="TextBox 5">
            <a:extLst>
              <a:ext uri="{FF2B5EF4-FFF2-40B4-BE49-F238E27FC236}">
                <a16:creationId xmlns:a16="http://schemas.microsoft.com/office/drawing/2014/main" id="{93EB6615-74DA-3CF9-1917-020D977406F4}"/>
              </a:ext>
            </a:extLst>
          </p:cNvPr>
          <p:cNvSpPr txBox="1"/>
          <p:nvPr/>
        </p:nvSpPr>
        <p:spPr>
          <a:xfrm>
            <a:off x="65314" y="0"/>
            <a:ext cx="12126686" cy="646331"/>
          </a:xfrm>
          <a:prstGeom prst="rect">
            <a:avLst/>
          </a:prstGeom>
          <a:noFill/>
        </p:spPr>
        <p:txBody>
          <a:bodyPr wrap="square" rtlCol="0">
            <a:spAutoFit/>
          </a:bodyPr>
          <a:lstStyle/>
          <a:p>
            <a:r>
              <a:rPr lang="en-US" b="1" dirty="0"/>
              <a:t>List of 10 players with All Rounders with the best batting as well as bowling strike rate and who have faced at least 500 balls in IPL so far and have bowled minimum 300 balls</a:t>
            </a:r>
            <a:r>
              <a:rPr lang="en-IN" b="1" dirty="0"/>
              <a:t>.</a:t>
            </a:r>
          </a:p>
        </p:txBody>
      </p:sp>
      <p:sp>
        <p:nvSpPr>
          <p:cNvPr id="7" name="TextBox 6">
            <a:extLst>
              <a:ext uri="{FF2B5EF4-FFF2-40B4-BE49-F238E27FC236}">
                <a16:creationId xmlns:a16="http://schemas.microsoft.com/office/drawing/2014/main" id="{62ACF011-D009-09EF-2EA3-9B816A1D63B8}"/>
              </a:ext>
            </a:extLst>
          </p:cNvPr>
          <p:cNvSpPr txBox="1"/>
          <p:nvPr/>
        </p:nvSpPr>
        <p:spPr>
          <a:xfrm>
            <a:off x="326571" y="4460033"/>
            <a:ext cx="4326216" cy="1200329"/>
          </a:xfrm>
          <a:prstGeom prst="rect">
            <a:avLst/>
          </a:prstGeom>
          <a:noFill/>
        </p:spPr>
        <p:txBody>
          <a:bodyPr wrap="square" rtlCol="0">
            <a:spAutoFit/>
          </a:bodyPr>
          <a:lstStyle/>
          <a:p>
            <a:r>
              <a:rPr lang="en-IN" b="1" dirty="0"/>
              <a:t>Top 3 All Rounders In IPL</a:t>
            </a:r>
          </a:p>
          <a:p>
            <a:pPr marL="342900" indent="-342900">
              <a:buAutoNum type="arabicParenR"/>
            </a:pPr>
            <a:r>
              <a:rPr lang="en-IN" dirty="0"/>
              <a:t>AD Russel</a:t>
            </a:r>
          </a:p>
          <a:p>
            <a:pPr marL="342900" indent="-342900">
              <a:buAutoNum type="arabicParenR"/>
            </a:pPr>
            <a:r>
              <a:rPr lang="en-IN" dirty="0"/>
              <a:t>SP </a:t>
            </a:r>
            <a:r>
              <a:rPr lang="en-IN" dirty="0" err="1"/>
              <a:t>Narine</a:t>
            </a:r>
            <a:endParaRPr lang="en-IN" dirty="0"/>
          </a:p>
          <a:p>
            <a:pPr marL="342900" indent="-342900">
              <a:buAutoNum type="arabicParenR"/>
            </a:pPr>
            <a:r>
              <a:rPr lang="en-IN" dirty="0"/>
              <a:t>HH Pandya </a:t>
            </a:r>
          </a:p>
        </p:txBody>
      </p:sp>
      <p:graphicFrame>
        <p:nvGraphicFramePr>
          <p:cNvPr id="11" name="Chart 10">
            <a:extLst>
              <a:ext uri="{FF2B5EF4-FFF2-40B4-BE49-F238E27FC236}">
                <a16:creationId xmlns:a16="http://schemas.microsoft.com/office/drawing/2014/main" id="{49FC7329-BF1C-981A-36F6-E1DA2DE1EA55}"/>
              </a:ext>
            </a:extLst>
          </p:cNvPr>
          <p:cNvGraphicFramePr>
            <a:graphicFrameLocks/>
          </p:cNvGraphicFramePr>
          <p:nvPr>
            <p:extLst>
              <p:ext uri="{D42A27DB-BD31-4B8C-83A1-F6EECF244321}">
                <p14:modId xmlns:p14="http://schemas.microsoft.com/office/powerpoint/2010/main" val="1916240638"/>
              </p:ext>
            </p:extLst>
          </p:nvPr>
        </p:nvGraphicFramePr>
        <p:xfrm>
          <a:off x="6553200" y="64633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8F4A9D7F-DC83-9276-7401-349766565AB4}"/>
              </a:ext>
            </a:extLst>
          </p:cNvPr>
          <p:cNvGraphicFramePr>
            <a:graphicFrameLocks/>
          </p:cNvGraphicFramePr>
          <p:nvPr>
            <p:extLst>
              <p:ext uri="{D42A27DB-BD31-4B8C-83A1-F6EECF244321}">
                <p14:modId xmlns:p14="http://schemas.microsoft.com/office/powerpoint/2010/main" val="4058358755"/>
              </p:ext>
            </p:extLst>
          </p:nvPr>
        </p:nvGraphicFramePr>
        <p:xfrm>
          <a:off x="6553200" y="3867539"/>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41703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850E64-CAC8-56C3-2A8B-66A7EFD85355}"/>
              </a:ext>
            </a:extLst>
          </p:cNvPr>
          <p:cNvSpPr txBox="1"/>
          <p:nvPr/>
        </p:nvSpPr>
        <p:spPr>
          <a:xfrm>
            <a:off x="345233" y="989045"/>
            <a:ext cx="11364685" cy="5909310"/>
          </a:xfrm>
          <a:prstGeom prst="rect">
            <a:avLst/>
          </a:prstGeom>
          <a:noFill/>
        </p:spPr>
        <p:txBody>
          <a:bodyPr wrap="square" rtlCol="0">
            <a:spAutoFit/>
          </a:bodyPr>
          <a:lstStyle/>
          <a:p>
            <a:r>
              <a:rPr lang="en-US" dirty="0"/>
              <a:t>In choosing our T20 team's wicketkeeper, we have set specific criteria to find a player </a:t>
            </a:r>
          </a:p>
          <a:p>
            <a:r>
              <a:rPr lang="en-US" dirty="0"/>
              <a:t>who fits well in the fast-paced nature of this format.</a:t>
            </a:r>
          </a:p>
          <a:p>
            <a:r>
              <a:rPr lang="en-US" dirty="0"/>
              <a:t>Wicketkeeping Skills:</a:t>
            </a:r>
          </a:p>
          <a:p>
            <a:r>
              <a:rPr lang="en-US" dirty="0"/>
              <a:t>Catches and Stumpings: We're looking for a player who has taken most number of catches and done most no of stumping but at least 50 catches and 50 stumpings, showing excellence in securing dismissals.</a:t>
            </a:r>
          </a:p>
          <a:p>
            <a:r>
              <a:rPr lang="en-US" dirty="0"/>
              <a:t>Batting Ability:</a:t>
            </a:r>
          </a:p>
          <a:p>
            <a:r>
              <a:rPr lang="en-US" dirty="0"/>
              <a:t>Minimum Balls Faced: The candidate should have faced a minimum of 500 deliveries, </a:t>
            </a:r>
          </a:p>
          <a:p>
            <a:r>
              <a:rPr lang="en-US" dirty="0"/>
              <a:t>indicating their ability to stay at the crease.(Ball Faced&gt;500)</a:t>
            </a:r>
          </a:p>
          <a:p>
            <a:r>
              <a:rPr lang="en-US" dirty="0"/>
              <a:t>High Strike Rate: We prefer a player with a good batting strike rate, meaning they score quickly.(Total runs scored divided by total ball faced excluding </a:t>
            </a:r>
            <a:r>
              <a:rPr lang="en-US" dirty="0" err="1"/>
              <a:t>wides</a:t>
            </a:r>
            <a:r>
              <a:rPr lang="en-US" dirty="0"/>
              <a:t>).</a:t>
            </a:r>
          </a:p>
          <a:p>
            <a:r>
              <a:rPr lang="en-US" dirty="0"/>
              <a:t>Scoring Style:</a:t>
            </a:r>
          </a:p>
          <a:p>
            <a:r>
              <a:rPr lang="en-US" dirty="0"/>
              <a:t>Runs from Boundaries: We want a player whose runs mostly come from boundaries, specifically, 4s and 6s, showcasing an aggressive batting style.(only 4 and 6 runs is counted as hits and then compare how much percentage of runs he scored by boundaries)</a:t>
            </a:r>
          </a:p>
          <a:p>
            <a:r>
              <a:rPr lang="en-US" dirty="0"/>
              <a:t>Bowling Contributions:</a:t>
            </a:r>
          </a:p>
          <a:p>
            <a:r>
              <a:rPr lang="en-US" dirty="0"/>
              <a:t>Bowled Over 300 Balls: If the player has bowled more than 300 balls, (balls bowled &gt;300)</a:t>
            </a:r>
          </a:p>
          <a:p>
            <a:r>
              <a:rPr lang="en-US" dirty="0"/>
              <a:t>it adds an extra dimension to our team's strategy.</a:t>
            </a:r>
          </a:p>
          <a:p>
            <a:r>
              <a:rPr lang="en-US" dirty="0"/>
              <a:t>Decision Making-Ability to make successful DRS Decision. (percentage of no of successful DRS calls divided by No of DRS calls taken). This will give us the percentage he got succeeded.</a:t>
            </a:r>
          </a:p>
          <a:p>
            <a:r>
              <a:rPr lang="en-US" dirty="0"/>
              <a:t>These simple criteria aim to find a wicketkeeper who not only excels at dismissals </a:t>
            </a:r>
          </a:p>
          <a:p>
            <a:r>
              <a:rPr lang="en-US" dirty="0"/>
              <a:t>but also contributes effectively to scoring runs and provides strategic options in T20 matches.</a:t>
            </a:r>
            <a:endParaRPr lang="en-IN" dirty="0"/>
          </a:p>
        </p:txBody>
      </p:sp>
      <p:sp>
        <p:nvSpPr>
          <p:cNvPr id="5" name="TextBox 4">
            <a:extLst>
              <a:ext uri="{FF2B5EF4-FFF2-40B4-BE49-F238E27FC236}">
                <a16:creationId xmlns:a16="http://schemas.microsoft.com/office/drawing/2014/main" id="{9999550A-72B5-3AF8-EEE7-363105715E63}"/>
              </a:ext>
            </a:extLst>
          </p:cNvPr>
          <p:cNvSpPr txBox="1"/>
          <p:nvPr/>
        </p:nvSpPr>
        <p:spPr>
          <a:xfrm>
            <a:off x="345233" y="186612"/>
            <a:ext cx="7912359" cy="369332"/>
          </a:xfrm>
          <a:prstGeom prst="rect">
            <a:avLst/>
          </a:prstGeom>
          <a:noFill/>
        </p:spPr>
        <p:txBody>
          <a:bodyPr wrap="square" rtlCol="0">
            <a:spAutoFit/>
          </a:bodyPr>
          <a:lstStyle/>
          <a:p>
            <a:r>
              <a:rPr lang="en-IN" b="1" dirty="0"/>
              <a:t>Criteria For Wicket Keeper</a:t>
            </a:r>
          </a:p>
        </p:txBody>
      </p:sp>
    </p:spTree>
    <p:extLst>
      <p:ext uri="{BB962C8B-B14F-4D97-AF65-F5344CB8AC3E}">
        <p14:creationId xmlns:p14="http://schemas.microsoft.com/office/powerpoint/2010/main" val="15854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2BA200-947C-C54E-93B5-921C14A23146}"/>
              </a:ext>
            </a:extLst>
          </p:cNvPr>
          <p:cNvSpPr txBox="1"/>
          <p:nvPr/>
        </p:nvSpPr>
        <p:spPr>
          <a:xfrm>
            <a:off x="195943" y="167951"/>
            <a:ext cx="9237306" cy="369332"/>
          </a:xfrm>
          <a:prstGeom prst="rect">
            <a:avLst/>
          </a:prstGeom>
          <a:noFill/>
        </p:spPr>
        <p:txBody>
          <a:bodyPr wrap="square" rtlCol="0">
            <a:spAutoFit/>
          </a:bodyPr>
          <a:lstStyle/>
          <a:p>
            <a:r>
              <a:rPr lang="en-US" sz="1800" b="0" i="0" u="none" strike="noStrike" baseline="0" dirty="0">
                <a:solidFill>
                  <a:srgbClr val="484848"/>
                </a:solidFill>
                <a:latin typeface="ArialMT"/>
              </a:rPr>
              <a:t>1. Get the count of cities that have hosted an IPL match</a:t>
            </a:r>
            <a:endParaRPr lang="en-IN" dirty="0"/>
          </a:p>
        </p:txBody>
      </p:sp>
      <p:sp>
        <p:nvSpPr>
          <p:cNvPr id="5" name="TextBox 4">
            <a:extLst>
              <a:ext uri="{FF2B5EF4-FFF2-40B4-BE49-F238E27FC236}">
                <a16:creationId xmlns:a16="http://schemas.microsoft.com/office/drawing/2014/main" id="{AA8BDBB5-92B4-74E6-B48F-7A440ACCCDDC}"/>
              </a:ext>
            </a:extLst>
          </p:cNvPr>
          <p:cNvSpPr txBox="1"/>
          <p:nvPr/>
        </p:nvSpPr>
        <p:spPr>
          <a:xfrm>
            <a:off x="494522" y="942392"/>
            <a:ext cx="6288833" cy="369332"/>
          </a:xfrm>
          <a:prstGeom prst="rect">
            <a:avLst/>
          </a:prstGeom>
          <a:noFill/>
        </p:spPr>
        <p:txBody>
          <a:bodyPr wrap="square" rtlCol="0">
            <a:spAutoFit/>
          </a:bodyPr>
          <a:lstStyle/>
          <a:p>
            <a:r>
              <a:rPr lang="en-US" dirty="0"/>
              <a:t>select count(distinct city) as </a:t>
            </a:r>
            <a:r>
              <a:rPr lang="en-US" dirty="0" err="1"/>
              <a:t>No_Of_cities</a:t>
            </a:r>
            <a:r>
              <a:rPr lang="en-US" dirty="0"/>
              <a:t> from </a:t>
            </a:r>
            <a:r>
              <a:rPr lang="en-US" dirty="0" err="1"/>
              <a:t>ipl_matches</a:t>
            </a:r>
            <a:r>
              <a:rPr lang="en-US" dirty="0"/>
              <a:t>;</a:t>
            </a:r>
            <a:endParaRPr lang="en-IN" dirty="0"/>
          </a:p>
        </p:txBody>
      </p:sp>
      <p:pic>
        <p:nvPicPr>
          <p:cNvPr id="7" name="Picture 6" descr="A screenshot of a computer&#10;&#10;Description automatically generated">
            <a:extLst>
              <a:ext uri="{FF2B5EF4-FFF2-40B4-BE49-F238E27FC236}">
                <a16:creationId xmlns:a16="http://schemas.microsoft.com/office/drawing/2014/main" id="{76186973-CAB7-58D3-1403-F35BD40B2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20" y="1716833"/>
            <a:ext cx="2788920" cy="1295400"/>
          </a:xfrm>
          <a:prstGeom prst="rect">
            <a:avLst/>
          </a:prstGeom>
        </p:spPr>
      </p:pic>
      <p:graphicFrame>
        <p:nvGraphicFramePr>
          <p:cNvPr id="9" name="Chart 8">
            <a:extLst>
              <a:ext uri="{FF2B5EF4-FFF2-40B4-BE49-F238E27FC236}">
                <a16:creationId xmlns:a16="http://schemas.microsoft.com/office/drawing/2014/main" id="{F7257203-4752-9C8D-D95A-762721066E72}"/>
              </a:ext>
            </a:extLst>
          </p:cNvPr>
          <p:cNvGraphicFramePr>
            <a:graphicFrameLocks/>
          </p:cNvGraphicFramePr>
          <p:nvPr>
            <p:extLst>
              <p:ext uri="{D42A27DB-BD31-4B8C-83A1-F6EECF244321}">
                <p14:modId xmlns:p14="http://schemas.microsoft.com/office/powerpoint/2010/main" val="3848143027"/>
              </p:ext>
            </p:extLst>
          </p:nvPr>
        </p:nvGraphicFramePr>
        <p:xfrm>
          <a:off x="5993363" y="196409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626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FD1F27-E179-1A15-A612-07376BFF0409}"/>
              </a:ext>
            </a:extLst>
          </p:cNvPr>
          <p:cNvSpPr txBox="1"/>
          <p:nvPr/>
        </p:nvSpPr>
        <p:spPr>
          <a:xfrm>
            <a:off x="317241" y="223935"/>
            <a:ext cx="11094098" cy="1754326"/>
          </a:xfrm>
          <a:prstGeom prst="rect">
            <a:avLst/>
          </a:prstGeom>
          <a:noFill/>
        </p:spPr>
        <p:txBody>
          <a:bodyPr wrap="square" rtlCol="0">
            <a:spAutoFit/>
          </a:bodyPr>
          <a:lstStyle/>
          <a:p>
            <a:pPr algn="l"/>
            <a:r>
              <a:rPr lang="en-US" sz="1800" b="0" i="0" u="none" strike="noStrike" baseline="0" dirty="0">
                <a:solidFill>
                  <a:srgbClr val="484848"/>
                </a:solidFill>
                <a:latin typeface="ArialMT"/>
              </a:rPr>
              <a:t>2. Create table </a:t>
            </a:r>
            <a:r>
              <a:rPr lang="en-US" sz="1800" b="0" i="1" u="none" strike="noStrike" baseline="0" dirty="0">
                <a:solidFill>
                  <a:srgbClr val="484848"/>
                </a:solidFill>
                <a:latin typeface="Arial-ItalicMT"/>
              </a:rPr>
              <a:t>deliveries_v02 </a:t>
            </a:r>
            <a:r>
              <a:rPr lang="en-US" sz="1800" b="0" i="0" u="none" strike="noStrike" baseline="0" dirty="0">
                <a:solidFill>
                  <a:srgbClr val="484848"/>
                </a:solidFill>
                <a:latin typeface="ArialMT"/>
              </a:rPr>
              <a:t>with all the columns of the table ‘</a:t>
            </a:r>
            <a:r>
              <a:rPr lang="en-US" sz="1800" b="0" i="1" u="none" strike="noStrike" baseline="0" dirty="0">
                <a:solidFill>
                  <a:srgbClr val="484848"/>
                </a:solidFill>
                <a:latin typeface="Arial-ItalicMT"/>
              </a:rPr>
              <a:t>deliveries’ </a:t>
            </a:r>
            <a:r>
              <a:rPr lang="en-US" sz="1800" b="0" i="0" u="none" strike="noStrike" baseline="0" dirty="0">
                <a:solidFill>
                  <a:srgbClr val="484848"/>
                </a:solidFill>
                <a:latin typeface="ArialMT"/>
              </a:rPr>
              <a:t>and an additional</a:t>
            </a:r>
          </a:p>
          <a:p>
            <a:pPr algn="l"/>
            <a:r>
              <a:rPr lang="en-US" sz="1800" b="0" i="0" u="none" strike="noStrike" baseline="0" dirty="0">
                <a:solidFill>
                  <a:srgbClr val="484848"/>
                </a:solidFill>
                <a:latin typeface="ArialMT"/>
              </a:rPr>
              <a:t>column </a:t>
            </a:r>
            <a:r>
              <a:rPr lang="en-US" sz="1800" b="0" i="1" u="none" strike="noStrike" baseline="0" dirty="0" err="1">
                <a:solidFill>
                  <a:srgbClr val="484848"/>
                </a:solidFill>
                <a:latin typeface="Arial-ItalicMT"/>
              </a:rPr>
              <a:t>ball_result</a:t>
            </a:r>
            <a:r>
              <a:rPr lang="en-US" sz="1800" b="0" i="1" u="none" strike="noStrike" baseline="0" dirty="0">
                <a:solidFill>
                  <a:srgbClr val="484848"/>
                </a:solidFill>
                <a:latin typeface="Arial-ItalicMT"/>
              </a:rPr>
              <a:t> </a:t>
            </a:r>
            <a:r>
              <a:rPr lang="en-US" sz="1800" b="0" i="0" u="none" strike="noStrike" baseline="0" dirty="0">
                <a:solidFill>
                  <a:srgbClr val="484848"/>
                </a:solidFill>
                <a:latin typeface="ArialMT"/>
              </a:rPr>
              <a:t>containing values </a:t>
            </a:r>
            <a:r>
              <a:rPr lang="en-US" sz="1800" b="0" i="1" u="none" strike="noStrike" baseline="0" dirty="0">
                <a:solidFill>
                  <a:srgbClr val="484848"/>
                </a:solidFill>
                <a:latin typeface="Arial-ItalicMT"/>
              </a:rPr>
              <a:t>boundary</a:t>
            </a:r>
            <a:r>
              <a:rPr lang="en-US" sz="1800" b="0" i="0" u="none" strike="noStrike" baseline="0" dirty="0">
                <a:solidFill>
                  <a:srgbClr val="484848"/>
                </a:solidFill>
                <a:latin typeface="ArialMT"/>
              </a:rPr>
              <a:t>, </a:t>
            </a:r>
            <a:r>
              <a:rPr lang="en-US" sz="1800" b="0" i="1" u="none" strike="noStrike" baseline="0" dirty="0">
                <a:solidFill>
                  <a:srgbClr val="484848"/>
                </a:solidFill>
                <a:latin typeface="Arial-ItalicMT"/>
              </a:rPr>
              <a:t>dot </a:t>
            </a:r>
            <a:r>
              <a:rPr lang="en-US" sz="1800" b="0" i="0" u="none" strike="noStrike" baseline="0" dirty="0">
                <a:solidFill>
                  <a:srgbClr val="484848"/>
                </a:solidFill>
                <a:latin typeface="ArialMT"/>
              </a:rPr>
              <a:t>or </a:t>
            </a:r>
            <a:r>
              <a:rPr lang="en-US" sz="1800" b="0" i="1" u="none" strike="noStrike" baseline="0" dirty="0">
                <a:solidFill>
                  <a:srgbClr val="484848"/>
                </a:solidFill>
                <a:latin typeface="Arial-ItalicMT"/>
              </a:rPr>
              <a:t>other </a:t>
            </a:r>
            <a:r>
              <a:rPr lang="en-US" sz="1800" b="0" i="0" u="none" strike="noStrike" baseline="0" dirty="0">
                <a:solidFill>
                  <a:srgbClr val="484848"/>
                </a:solidFill>
                <a:latin typeface="ArialMT"/>
              </a:rPr>
              <a:t>depending on the </a:t>
            </a:r>
            <a:r>
              <a:rPr lang="en-US" sz="1800" b="0" i="1" u="none" strike="noStrike" baseline="0" dirty="0" err="1">
                <a:solidFill>
                  <a:srgbClr val="484848"/>
                </a:solidFill>
                <a:latin typeface="Arial-ItalicMT"/>
              </a:rPr>
              <a:t>total_run</a:t>
            </a:r>
            <a:endParaRPr lang="en-US" sz="1800" b="0" i="1" u="none" strike="noStrike" baseline="0" dirty="0">
              <a:solidFill>
                <a:srgbClr val="484848"/>
              </a:solidFill>
              <a:latin typeface="Arial-ItalicMT"/>
            </a:endParaRPr>
          </a:p>
          <a:p>
            <a:pPr algn="l"/>
            <a:r>
              <a:rPr lang="en-US" sz="1800" b="0" i="0" u="none" strike="noStrike" baseline="0" dirty="0">
                <a:solidFill>
                  <a:srgbClr val="484848"/>
                </a:solidFill>
                <a:latin typeface="ArialMT"/>
              </a:rPr>
              <a:t>(boundary for &gt;= 4, dot for 0 and other for any other number)</a:t>
            </a:r>
          </a:p>
          <a:p>
            <a:pPr algn="l"/>
            <a:r>
              <a:rPr lang="en-US" sz="1800" b="0" i="0" u="none" strike="noStrike" baseline="0" dirty="0">
                <a:solidFill>
                  <a:srgbClr val="484848"/>
                </a:solidFill>
                <a:latin typeface="ArialMT"/>
              </a:rPr>
              <a:t>(Hint 1 : CASE WHEN statement is used to get condition based results)</a:t>
            </a:r>
          </a:p>
          <a:p>
            <a:pPr algn="l"/>
            <a:r>
              <a:rPr lang="en-US" sz="1800" b="0" i="0" u="none" strike="noStrike" baseline="0" dirty="0">
                <a:solidFill>
                  <a:srgbClr val="484848"/>
                </a:solidFill>
                <a:latin typeface="ArialMT"/>
              </a:rPr>
              <a:t>(Hint 2: To convert the output data of the select statement into a table, you can use a</a:t>
            </a:r>
          </a:p>
          <a:p>
            <a:pPr algn="l"/>
            <a:r>
              <a:rPr lang="en-US" sz="1800" b="0" i="0" u="none" strike="noStrike" baseline="0" dirty="0">
                <a:solidFill>
                  <a:srgbClr val="484848"/>
                </a:solidFill>
                <a:latin typeface="ArialMT"/>
              </a:rPr>
              <a:t>subquery. Create table </a:t>
            </a:r>
            <a:r>
              <a:rPr lang="en-US" sz="1800" b="0" i="1" u="none" strike="noStrike" baseline="0" dirty="0" err="1">
                <a:solidFill>
                  <a:srgbClr val="484848"/>
                </a:solidFill>
                <a:latin typeface="Arial-ItalicMT"/>
              </a:rPr>
              <a:t>table_name</a:t>
            </a:r>
            <a:r>
              <a:rPr lang="en-US" sz="1800" b="0" i="1" u="none" strike="noStrike" baseline="0" dirty="0">
                <a:solidFill>
                  <a:srgbClr val="484848"/>
                </a:solidFill>
                <a:latin typeface="Arial-ItalicMT"/>
              </a:rPr>
              <a:t> </a:t>
            </a:r>
            <a:r>
              <a:rPr lang="en-US" sz="1800" b="0" i="0" u="none" strike="noStrike" baseline="0" dirty="0">
                <a:solidFill>
                  <a:srgbClr val="484848"/>
                </a:solidFill>
                <a:latin typeface="ArialMT"/>
              </a:rPr>
              <a:t>as </a:t>
            </a:r>
            <a:r>
              <a:rPr lang="en-US" sz="1800" b="0" i="1" u="none" strike="noStrike" baseline="0" dirty="0">
                <a:solidFill>
                  <a:srgbClr val="484848"/>
                </a:solidFill>
                <a:latin typeface="Arial-ItalicMT"/>
              </a:rPr>
              <a:t>[entire select statement].</a:t>
            </a:r>
            <a:endParaRPr lang="en-IN" dirty="0"/>
          </a:p>
        </p:txBody>
      </p:sp>
      <p:sp>
        <p:nvSpPr>
          <p:cNvPr id="5" name="TextBox 4">
            <a:extLst>
              <a:ext uri="{FF2B5EF4-FFF2-40B4-BE49-F238E27FC236}">
                <a16:creationId xmlns:a16="http://schemas.microsoft.com/office/drawing/2014/main" id="{2A0D1B55-BEAE-39CA-CF4E-74298E8C5B75}"/>
              </a:ext>
            </a:extLst>
          </p:cNvPr>
          <p:cNvSpPr txBox="1"/>
          <p:nvPr/>
        </p:nvSpPr>
        <p:spPr>
          <a:xfrm>
            <a:off x="494522" y="2416629"/>
            <a:ext cx="6074229" cy="2585323"/>
          </a:xfrm>
          <a:prstGeom prst="rect">
            <a:avLst/>
          </a:prstGeom>
          <a:noFill/>
        </p:spPr>
        <p:txBody>
          <a:bodyPr wrap="square" rtlCol="0">
            <a:spAutoFit/>
          </a:bodyPr>
          <a:lstStyle/>
          <a:p>
            <a:endParaRPr lang="en-US" dirty="0"/>
          </a:p>
          <a:p>
            <a:r>
              <a:rPr lang="en-US" dirty="0"/>
              <a:t>CREATE TABLE deliveries_v02 AS</a:t>
            </a:r>
          </a:p>
          <a:p>
            <a:r>
              <a:rPr lang="en-US" dirty="0"/>
              <a:t>SELECT *, </a:t>
            </a:r>
          </a:p>
          <a:p>
            <a:r>
              <a:rPr lang="en-US" dirty="0"/>
              <a:t>    CASE </a:t>
            </a:r>
          </a:p>
          <a:p>
            <a:r>
              <a:rPr lang="en-US" dirty="0"/>
              <a:t>        WHEN </a:t>
            </a:r>
            <a:r>
              <a:rPr lang="en-US" dirty="0" err="1"/>
              <a:t>total_runs</a:t>
            </a:r>
            <a:r>
              <a:rPr lang="en-US" dirty="0"/>
              <a:t> &gt;= 4 THEN 'boundary'</a:t>
            </a:r>
          </a:p>
          <a:p>
            <a:r>
              <a:rPr lang="en-US" dirty="0"/>
              <a:t>        WHEN </a:t>
            </a:r>
            <a:r>
              <a:rPr lang="en-US" dirty="0" err="1"/>
              <a:t>total_runs</a:t>
            </a:r>
            <a:r>
              <a:rPr lang="en-US" dirty="0"/>
              <a:t> = 0 THEN 'dot'</a:t>
            </a:r>
          </a:p>
          <a:p>
            <a:r>
              <a:rPr lang="en-US" dirty="0"/>
              <a:t>        ELSE 'other'</a:t>
            </a:r>
          </a:p>
          <a:p>
            <a:r>
              <a:rPr lang="en-US" dirty="0"/>
              <a:t>    END AS </a:t>
            </a:r>
            <a:r>
              <a:rPr lang="en-US" dirty="0" err="1"/>
              <a:t>ball_result</a:t>
            </a:r>
            <a:endParaRPr lang="en-US" dirty="0"/>
          </a:p>
          <a:p>
            <a:r>
              <a:rPr lang="en-US" dirty="0"/>
              <a:t>FROM </a:t>
            </a:r>
            <a:r>
              <a:rPr lang="en-US" dirty="0" err="1"/>
              <a:t>ipl_ball</a:t>
            </a:r>
            <a:r>
              <a:rPr lang="en-US" dirty="0"/>
              <a:t>;</a:t>
            </a:r>
            <a:endParaRPr lang="en-IN" dirty="0"/>
          </a:p>
        </p:txBody>
      </p:sp>
      <p:pic>
        <p:nvPicPr>
          <p:cNvPr id="7" name="Picture 6" descr="A screenshot of a sports list&#10;&#10;Description automatically generated">
            <a:extLst>
              <a:ext uri="{FF2B5EF4-FFF2-40B4-BE49-F238E27FC236}">
                <a16:creationId xmlns:a16="http://schemas.microsoft.com/office/drawing/2014/main" id="{4743DA2A-6ECF-FAA5-153C-DDE37B27E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818" y="1994279"/>
            <a:ext cx="5661660" cy="4008120"/>
          </a:xfrm>
          <a:prstGeom prst="rect">
            <a:avLst/>
          </a:prstGeom>
        </p:spPr>
      </p:pic>
    </p:spTree>
    <p:extLst>
      <p:ext uri="{BB962C8B-B14F-4D97-AF65-F5344CB8AC3E}">
        <p14:creationId xmlns:p14="http://schemas.microsoft.com/office/powerpoint/2010/main" val="4162151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CD772-2DE4-68D3-10EB-E9E6FF2FC841}"/>
              </a:ext>
            </a:extLst>
          </p:cNvPr>
          <p:cNvSpPr txBox="1"/>
          <p:nvPr/>
        </p:nvSpPr>
        <p:spPr>
          <a:xfrm>
            <a:off x="242596" y="195943"/>
            <a:ext cx="11597951" cy="369332"/>
          </a:xfrm>
          <a:prstGeom prst="rect">
            <a:avLst/>
          </a:prstGeom>
          <a:noFill/>
        </p:spPr>
        <p:txBody>
          <a:bodyPr wrap="square" rtlCol="0">
            <a:spAutoFit/>
          </a:bodyPr>
          <a:lstStyle/>
          <a:p>
            <a:pPr algn="l"/>
            <a:r>
              <a:rPr lang="en-US" sz="1800" b="0" i="0" u="none" strike="noStrike" baseline="0">
                <a:solidFill>
                  <a:srgbClr val="484848"/>
                </a:solidFill>
                <a:latin typeface="ArialMT"/>
              </a:rPr>
              <a:t>3. Write a query to fetch the total number of boundaries and dot balls from the </a:t>
            </a:r>
            <a:r>
              <a:rPr lang="en-IN" sz="1800" b="0" i="1" u="none" strike="noStrike" baseline="0">
                <a:solidFill>
                  <a:srgbClr val="484848"/>
                </a:solidFill>
                <a:latin typeface="Arial-ItalicMT"/>
              </a:rPr>
              <a:t>deliveries_v02 </a:t>
            </a:r>
            <a:r>
              <a:rPr lang="en-IN" sz="1800" b="0" i="0" u="none" strike="noStrike" baseline="0">
                <a:solidFill>
                  <a:srgbClr val="484848"/>
                </a:solidFill>
                <a:latin typeface="ArialMT"/>
              </a:rPr>
              <a:t>table.</a:t>
            </a:r>
            <a:endParaRPr lang="en-IN" dirty="0"/>
          </a:p>
        </p:txBody>
      </p:sp>
      <p:sp>
        <p:nvSpPr>
          <p:cNvPr id="5" name="TextBox 4">
            <a:extLst>
              <a:ext uri="{FF2B5EF4-FFF2-40B4-BE49-F238E27FC236}">
                <a16:creationId xmlns:a16="http://schemas.microsoft.com/office/drawing/2014/main" id="{7AAF771D-60EF-A7EE-EBBB-8F769AD9E331}"/>
              </a:ext>
            </a:extLst>
          </p:cNvPr>
          <p:cNvSpPr txBox="1"/>
          <p:nvPr/>
        </p:nvSpPr>
        <p:spPr>
          <a:xfrm>
            <a:off x="447869" y="858416"/>
            <a:ext cx="4758613" cy="2585323"/>
          </a:xfrm>
          <a:prstGeom prst="rect">
            <a:avLst/>
          </a:prstGeom>
          <a:noFill/>
        </p:spPr>
        <p:txBody>
          <a:bodyPr wrap="square" rtlCol="0">
            <a:spAutoFit/>
          </a:bodyPr>
          <a:lstStyle/>
          <a:p>
            <a:r>
              <a:rPr lang="en-US"/>
              <a:t>SELECT</a:t>
            </a:r>
          </a:p>
          <a:p>
            <a:r>
              <a:rPr lang="en-US"/>
              <a:t>    ball_result,</a:t>
            </a:r>
          </a:p>
          <a:p>
            <a:r>
              <a:rPr lang="en-US"/>
              <a:t>    COUNT(*) AS total_count</a:t>
            </a:r>
          </a:p>
          <a:p>
            <a:r>
              <a:rPr lang="en-US"/>
              <a:t>FROM</a:t>
            </a:r>
          </a:p>
          <a:p>
            <a:r>
              <a:rPr lang="en-US"/>
              <a:t>    deliveries_v02</a:t>
            </a:r>
          </a:p>
          <a:p>
            <a:r>
              <a:rPr lang="en-US"/>
              <a:t>WHERE</a:t>
            </a:r>
          </a:p>
          <a:p>
            <a:r>
              <a:rPr lang="en-US"/>
              <a:t>    ball_result IN ('boundary', 'dot')</a:t>
            </a:r>
          </a:p>
          <a:p>
            <a:r>
              <a:rPr lang="en-US"/>
              <a:t>GROUP BY</a:t>
            </a:r>
          </a:p>
          <a:p>
            <a:r>
              <a:rPr lang="en-US"/>
              <a:t>    ball_result;</a:t>
            </a:r>
            <a:endParaRPr lang="en-IN" dirty="0"/>
          </a:p>
        </p:txBody>
      </p:sp>
      <p:graphicFrame>
        <p:nvGraphicFramePr>
          <p:cNvPr id="7" name="Chart 6">
            <a:extLst>
              <a:ext uri="{FF2B5EF4-FFF2-40B4-BE49-F238E27FC236}">
                <a16:creationId xmlns:a16="http://schemas.microsoft.com/office/drawing/2014/main" id="{661C32E7-1E49-DA9C-7024-649387FF8AD8}"/>
              </a:ext>
            </a:extLst>
          </p:cNvPr>
          <p:cNvGraphicFramePr>
            <a:graphicFrameLocks/>
          </p:cNvGraphicFramePr>
          <p:nvPr>
            <p:extLst>
              <p:ext uri="{D42A27DB-BD31-4B8C-83A1-F6EECF244321}">
                <p14:modId xmlns:p14="http://schemas.microsoft.com/office/powerpoint/2010/main" val="2169344427"/>
              </p:ext>
            </p:extLst>
          </p:nvPr>
        </p:nvGraphicFramePr>
        <p:xfrm>
          <a:off x="5448300" y="1095374"/>
          <a:ext cx="5962650" cy="3819525"/>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descr="A screenshot of a computer&#10;&#10;Description automatically generated">
            <a:extLst>
              <a:ext uri="{FF2B5EF4-FFF2-40B4-BE49-F238E27FC236}">
                <a16:creationId xmlns:a16="http://schemas.microsoft.com/office/drawing/2014/main" id="{B138459B-CBA9-2E02-9D93-AFC3AC1A2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15" y="4035257"/>
            <a:ext cx="2308860" cy="1120140"/>
          </a:xfrm>
          <a:prstGeom prst="rect">
            <a:avLst/>
          </a:prstGeom>
        </p:spPr>
      </p:pic>
    </p:spTree>
    <p:extLst>
      <p:ext uri="{BB962C8B-B14F-4D97-AF65-F5344CB8AC3E}">
        <p14:creationId xmlns:p14="http://schemas.microsoft.com/office/powerpoint/2010/main" val="127434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C1AD14-AB47-6855-FD2E-A3903BE9E88F}"/>
              </a:ext>
            </a:extLst>
          </p:cNvPr>
          <p:cNvSpPr txBox="1"/>
          <p:nvPr/>
        </p:nvSpPr>
        <p:spPr>
          <a:xfrm>
            <a:off x="167951" y="167951"/>
            <a:ext cx="11513976"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4. Write a query to fetch the total number of boundaries scored by each team from the </a:t>
            </a:r>
            <a:r>
              <a:rPr lang="en-US" sz="1800" b="0" i="1" u="none" strike="noStrike" baseline="0" dirty="0">
                <a:solidFill>
                  <a:srgbClr val="484848"/>
                </a:solidFill>
                <a:latin typeface="Arial-ItalicMT"/>
              </a:rPr>
              <a:t>deliveries_v02 </a:t>
            </a:r>
            <a:r>
              <a:rPr lang="en-US" sz="1800" b="0" i="0" u="none" strike="noStrike" baseline="0" dirty="0">
                <a:solidFill>
                  <a:srgbClr val="484848"/>
                </a:solidFill>
                <a:latin typeface="ArialMT"/>
              </a:rPr>
              <a:t>table and order it in descending order of the number of boundaries </a:t>
            </a:r>
            <a:r>
              <a:rPr lang="en-IN" sz="1800" b="0" i="0" u="none" strike="noStrike" baseline="0" dirty="0">
                <a:solidFill>
                  <a:srgbClr val="484848"/>
                </a:solidFill>
                <a:latin typeface="ArialMT"/>
              </a:rPr>
              <a:t>scored.</a:t>
            </a:r>
            <a:endParaRPr lang="en-IN" dirty="0"/>
          </a:p>
        </p:txBody>
      </p:sp>
      <p:sp>
        <p:nvSpPr>
          <p:cNvPr id="5" name="TextBox 4">
            <a:extLst>
              <a:ext uri="{FF2B5EF4-FFF2-40B4-BE49-F238E27FC236}">
                <a16:creationId xmlns:a16="http://schemas.microsoft.com/office/drawing/2014/main" id="{9BE70051-CA1D-1DB0-ECA0-5F6408698BC0}"/>
              </a:ext>
            </a:extLst>
          </p:cNvPr>
          <p:cNvSpPr txBox="1"/>
          <p:nvPr/>
        </p:nvSpPr>
        <p:spPr>
          <a:xfrm>
            <a:off x="391885" y="840704"/>
            <a:ext cx="3451860" cy="2308324"/>
          </a:xfrm>
          <a:prstGeom prst="rect">
            <a:avLst/>
          </a:prstGeom>
          <a:noFill/>
        </p:spPr>
        <p:txBody>
          <a:bodyPr wrap="square" rtlCol="0">
            <a:spAutoFit/>
          </a:bodyPr>
          <a:lstStyle/>
          <a:p>
            <a:r>
              <a:rPr lang="en-US" sz="1600" dirty="0"/>
              <a:t>SELECT</a:t>
            </a:r>
          </a:p>
          <a:p>
            <a:r>
              <a:rPr lang="en-US" sz="1600" dirty="0"/>
              <a:t>    </a:t>
            </a:r>
            <a:r>
              <a:rPr lang="en-US" sz="1600" dirty="0" err="1"/>
              <a:t>batting_team</a:t>
            </a:r>
            <a:r>
              <a:rPr lang="en-US" sz="1600" dirty="0"/>
              <a:t>,</a:t>
            </a:r>
          </a:p>
          <a:p>
            <a:r>
              <a:rPr lang="en-US" sz="1600" dirty="0"/>
              <a:t>    COUNT(*) AS </a:t>
            </a:r>
            <a:r>
              <a:rPr lang="en-US" sz="1600" dirty="0" err="1"/>
              <a:t>total_boundaries</a:t>
            </a:r>
            <a:endParaRPr lang="en-US" sz="1600" dirty="0"/>
          </a:p>
          <a:p>
            <a:r>
              <a:rPr lang="en-US" sz="1600" dirty="0"/>
              <a:t>FROM deliveries_v02</a:t>
            </a:r>
          </a:p>
          <a:p>
            <a:r>
              <a:rPr lang="en-US" sz="1600" dirty="0"/>
              <a:t>WHERE</a:t>
            </a:r>
          </a:p>
          <a:p>
            <a:r>
              <a:rPr lang="en-US" sz="1600" dirty="0"/>
              <a:t>    </a:t>
            </a:r>
            <a:r>
              <a:rPr lang="en-US" sz="1600" dirty="0" err="1"/>
              <a:t>ball_result</a:t>
            </a:r>
            <a:r>
              <a:rPr lang="en-US" sz="1600" dirty="0"/>
              <a:t> = 'boundary'</a:t>
            </a:r>
          </a:p>
          <a:p>
            <a:r>
              <a:rPr lang="en-US" sz="1600" dirty="0"/>
              <a:t>GROUP BY</a:t>
            </a:r>
          </a:p>
          <a:p>
            <a:r>
              <a:rPr lang="en-US" sz="1600" dirty="0"/>
              <a:t>    </a:t>
            </a:r>
            <a:r>
              <a:rPr lang="en-US" sz="1600" dirty="0" err="1"/>
              <a:t>batting_team</a:t>
            </a:r>
            <a:endParaRPr lang="en-US" sz="1600" dirty="0"/>
          </a:p>
          <a:p>
            <a:r>
              <a:rPr lang="en-US" sz="1600" dirty="0"/>
              <a:t>ORDER BY </a:t>
            </a:r>
            <a:r>
              <a:rPr lang="en-US" sz="1600" dirty="0" err="1"/>
              <a:t>total_boundaries</a:t>
            </a:r>
            <a:r>
              <a:rPr lang="en-US" sz="1600" dirty="0"/>
              <a:t> DESC;</a:t>
            </a:r>
            <a:endParaRPr lang="en-IN" sz="1600" dirty="0"/>
          </a:p>
        </p:txBody>
      </p:sp>
      <p:pic>
        <p:nvPicPr>
          <p:cNvPr id="3" name="Picture 2" descr="A screenshot of a list of sports teams&#10;&#10;Description automatically generated">
            <a:extLst>
              <a:ext uri="{FF2B5EF4-FFF2-40B4-BE49-F238E27FC236}">
                <a16:creationId xmlns:a16="http://schemas.microsoft.com/office/drawing/2014/main" id="{D0715D21-64BF-3D85-F711-D5D1E827F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377" y="1158333"/>
            <a:ext cx="3451860" cy="4887904"/>
          </a:xfrm>
          <a:prstGeom prst="rect">
            <a:avLst/>
          </a:prstGeom>
        </p:spPr>
      </p:pic>
      <p:graphicFrame>
        <p:nvGraphicFramePr>
          <p:cNvPr id="6" name="Chart 5">
            <a:extLst>
              <a:ext uri="{FF2B5EF4-FFF2-40B4-BE49-F238E27FC236}">
                <a16:creationId xmlns:a16="http://schemas.microsoft.com/office/drawing/2014/main" id="{B4B53B51-D27C-8E0E-6290-98525C9085A5}"/>
              </a:ext>
            </a:extLst>
          </p:cNvPr>
          <p:cNvGraphicFramePr>
            <a:graphicFrameLocks/>
          </p:cNvGraphicFramePr>
          <p:nvPr>
            <p:extLst>
              <p:ext uri="{D42A27DB-BD31-4B8C-83A1-F6EECF244321}">
                <p14:modId xmlns:p14="http://schemas.microsoft.com/office/powerpoint/2010/main" val="1165095592"/>
              </p:ext>
            </p:extLst>
          </p:nvPr>
        </p:nvGraphicFramePr>
        <p:xfrm>
          <a:off x="391885" y="3289832"/>
          <a:ext cx="6499860" cy="3326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645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E2D5-9955-36F6-0CF5-04079468CBC7}"/>
              </a:ext>
            </a:extLst>
          </p:cNvPr>
          <p:cNvSpPr>
            <a:spLocks noGrp="1"/>
          </p:cNvSpPr>
          <p:nvPr>
            <p:ph type="title"/>
          </p:nvPr>
        </p:nvSpPr>
        <p:spPr>
          <a:xfrm>
            <a:off x="-1" y="0"/>
            <a:ext cx="5686425" cy="558606"/>
          </a:xfrm>
        </p:spPr>
        <p:txBody>
          <a:bodyPr>
            <a:noAutofit/>
          </a:bodyPr>
          <a:lstStyle/>
          <a:p>
            <a:r>
              <a:rPr lang="en-IN" sz="2400" dirty="0"/>
              <a:t>Query for Creation Of Table</a:t>
            </a:r>
          </a:p>
        </p:txBody>
      </p:sp>
      <p:sp>
        <p:nvSpPr>
          <p:cNvPr id="4" name="TextBox 3">
            <a:extLst>
              <a:ext uri="{FF2B5EF4-FFF2-40B4-BE49-F238E27FC236}">
                <a16:creationId xmlns:a16="http://schemas.microsoft.com/office/drawing/2014/main" id="{6581987D-5986-45D1-E3E2-197B2D566C21}"/>
              </a:ext>
            </a:extLst>
          </p:cNvPr>
          <p:cNvSpPr txBox="1"/>
          <p:nvPr/>
        </p:nvSpPr>
        <p:spPr>
          <a:xfrm>
            <a:off x="4226768" y="625151"/>
            <a:ext cx="3536301" cy="4924425"/>
          </a:xfrm>
          <a:prstGeom prst="rect">
            <a:avLst/>
          </a:prstGeom>
          <a:noFill/>
        </p:spPr>
        <p:txBody>
          <a:bodyPr wrap="square" rtlCol="0">
            <a:spAutoFit/>
          </a:bodyPr>
          <a:lstStyle/>
          <a:p>
            <a:r>
              <a:rPr lang="en-IN" sz="1600" dirty="0"/>
              <a:t>CREATE TABLE </a:t>
            </a:r>
            <a:r>
              <a:rPr lang="en-IN" sz="1600" dirty="0" err="1"/>
              <a:t>ipl_matches</a:t>
            </a:r>
            <a:r>
              <a:rPr lang="en-IN" sz="1600" dirty="0"/>
              <a:t> (</a:t>
            </a:r>
          </a:p>
          <a:p>
            <a:r>
              <a:rPr lang="en-IN" sz="1600" dirty="0"/>
              <a:t>    </a:t>
            </a:r>
            <a:r>
              <a:rPr lang="en-IN" sz="1600" dirty="0" err="1"/>
              <a:t>id_no</a:t>
            </a:r>
            <a:r>
              <a:rPr lang="en-IN" sz="1600" dirty="0"/>
              <a:t> int,</a:t>
            </a:r>
          </a:p>
          <a:p>
            <a:r>
              <a:rPr lang="en-IN" sz="1600" dirty="0"/>
              <a:t>    city varchar(255),</a:t>
            </a:r>
          </a:p>
          <a:p>
            <a:r>
              <a:rPr lang="en-IN" sz="1600" dirty="0"/>
              <a:t>    </a:t>
            </a:r>
            <a:r>
              <a:rPr lang="en-IN" sz="1600" dirty="0" err="1"/>
              <a:t>match_date</a:t>
            </a:r>
            <a:r>
              <a:rPr lang="en-IN" sz="1600" dirty="0"/>
              <a:t> date,</a:t>
            </a:r>
          </a:p>
          <a:p>
            <a:r>
              <a:rPr lang="en-IN" sz="1600" dirty="0"/>
              <a:t>    </a:t>
            </a:r>
            <a:r>
              <a:rPr lang="en-IN" sz="1600" dirty="0" err="1"/>
              <a:t>player_of_match</a:t>
            </a:r>
            <a:r>
              <a:rPr lang="en-IN" sz="1600" dirty="0"/>
              <a:t> varchar(255),</a:t>
            </a:r>
          </a:p>
          <a:p>
            <a:r>
              <a:rPr lang="en-IN" sz="1600" dirty="0"/>
              <a:t>    venue varchar(255),</a:t>
            </a:r>
          </a:p>
          <a:p>
            <a:r>
              <a:rPr lang="en-IN" sz="1600" dirty="0"/>
              <a:t>    </a:t>
            </a:r>
            <a:r>
              <a:rPr lang="en-IN" sz="1600" dirty="0" err="1"/>
              <a:t>neutral_venue</a:t>
            </a:r>
            <a:r>
              <a:rPr lang="en-IN" sz="1600" dirty="0"/>
              <a:t> int,</a:t>
            </a:r>
          </a:p>
          <a:p>
            <a:r>
              <a:rPr lang="en-IN" sz="1600" dirty="0"/>
              <a:t>    team1 varchar(255),</a:t>
            </a:r>
          </a:p>
          <a:p>
            <a:r>
              <a:rPr lang="en-IN" sz="1600" dirty="0"/>
              <a:t>    team2 varchar(255),</a:t>
            </a:r>
          </a:p>
          <a:p>
            <a:r>
              <a:rPr lang="en-IN" sz="1600" dirty="0"/>
              <a:t>    </a:t>
            </a:r>
            <a:r>
              <a:rPr lang="en-IN" sz="1600" dirty="0" err="1"/>
              <a:t>toss_winner</a:t>
            </a:r>
            <a:r>
              <a:rPr lang="en-IN" sz="1600" dirty="0"/>
              <a:t> varchar(255),</a:t>
            </a:r>
          </a:p>
          <a:p>
            <a:r>
              <a:rPr lang="en-IN" sz="1600" dirty="0"/>
              <a:t>    </a:t>
            </a:r>
            <a:r>
              <a:rPr lang="en-IN" sz="1600" dirty="0" err="1"/>
              <a:t>toss_decision</a:t>
            </a:r>
            <a:r>
              <a:rPr lang="en-IN" sz="1600" dirty="0"/>
              <a:t> varchar(255),</a:t>
            </a:r>
          </a:p>
          <a:p>
            <a:r>
              <a:rPr lang="en-IN" sz="1600" dirty="0"/>
              <a:t>    winner varchar(255),</a:t>
            </a:r>
          </a:p>
          <a:p>
            <a:r>
              <a:rPr lang="en-IN" sz="1600" dirty="0"/>
              <a:t>    results varchar(255),</a:t>
            </a:r>
          </a:p>
          <a:p>
            <a:r>
              <a:rPr lang="en-IN" sz="1600" dirty="0"/>
              <a:t>    </a:t>
            </a:r>
            <a:r>
              <a:rPr lang="en-IN" sz="1600" dirty="0" err="1"/>
              <a:t>result_margin</a:t>
            </a:r>
            <a:r>
              <a:rPr lang="en-IN" sz="1600" dirty="0"/>
              <a:t> int,</a:t>
            </a:r>
          </a:p>
          <a:p>
            <a:r>
              <a:rPr lang="en-IN" sz="1600" dirty="0"/>
              <a:t>    eliminator varchar(255),</a:t>
            </a:r>
          </a:p>
          <a:p>
            <a:r>
              <a:rPr lang="en-IN" sz="1600" dirty="0"/>
              <a:t>    methods varchar(255),</a:t>
            </a:r>
          </a:p>
          <a:p>
            <a:r>
              <a:rPr lang="en-IN" sz="1600" dirty="0"/>
              <a:t>    umpire1 varchar(255),</a:t>
            </a:r>
          </a:p>
          <a:p>
            <a:r>
              <a:rPr lang="en-IN" sz="1600" dirty="0"/>
              <a:t>    umpire2 varchar(255)</a:t>
            </a:r>
          </a:p>
          <a:p>
            <a:r>
              <a:rPr lang="en-IN" sz="1600" dirty="0"/>
              <a:t>);</a:t>
            </a:r>
          </a:p>
        </p:txBody>
      </p:sp>
      <p:sp>
        <p:nvSpPr>
          <p:cNvPr id="7" name="TextBox 6">
            <a:extLst>
              <a:ext uri="{FF2B5EF4-FFF2-40B4-BE49-F238E27FC236}">
                <a16:creationId xmlns:a16="http://schemas.microsoft.com/office/drawing/2014/main" id="{3FE4F6BD-0968-B629-FCD1-F893CBA1504C}"/>
              </a:ext>
            </a:extLst>
          </p:cNvPr>
          <p:cNvSpPr txBox="1"/>
          <p:nvPr/>
        </p:nvSpPr>
        <p:spPr>
          <a:xfrm>
            <a:off x="317241" y="699796"/>
            <a:ext cx="3778898" cy="4924425"/>
          </a:xfrm>
          <a:prstGeom prst="rect">
            <a:avLst/>
          </a:prstGeom>
          <a:noFill/>
        </p:spPr>
        <p:txBody>
          <a:bodyPr wrap="square" rtlCol="0">
            <a:spAutoFit/>
          </a:bodyPr>
          <a:lstStyle/>
          <a:p>
            <a:r>
              <a:rPr lang="en-IN" sz="1600" dirty="0"/>
              <a:t>CREATE TABLE </a:t>
            </a:r>
            <a:r>
              <a:rPr lang="en-IN" sz="1600" dirty="0" err="1"/>
              <a:t>ipl_ball</a:t>
            </a:r>
            <a:r>
              <a:rPr lang="en-IN" sz="1600" dirty="0"/>
              <a:t> (</a:t>
            </a:r>
          </a:p>
          <a:p>
            <a:r>
              <a:rPr lang="en-IN" sz="1600" dirty="0"/>
              <a:t>    </a:t>
            </a:r>
            <a:r>
              <a:rPr lang="en-IN" sz="1600" dirty="0" err="1"/>
              <a:t>id_no</a:t>
            </a:r>
            <a:r>
              <a:rPr lang="en-IN" sz="1600" dirty="0"/>
              <a:t> int,</a:t>
            </a:r>
          </a:p>
          <a:p>
            <a:r>
              <a:rPr lang="en-IN" sz="1600" dirty="0"/>
              <a:t>    innings int,</a:t>
            </a:r>
          </a:p>
          <a:p>
            <a:r>
              <a:rPr lang="en-IN" sz="1600" dirty="0"/>
              <a:t>    </a:t>
            </a:r>
            <a:r>
              <a:rPr lang="en-IN" sz="1600" dirty="0" err="1"/>
              <a:t>over_no</a:t>
            </a:r>
            <a:r>
              <a:rPr lang="en-IN" sz="1600" dirty="0"/>
              <a:t> int,</a:t>
            </a:r>
          </a:p>
          <a:p>
            <a:r>
              <a:rPr lang="en-IN" sz="1600" dirty="0"/>
              <a:t>    balls int,</a:t>
            </a:r>
          </a:p>
          <a:p>
            <a:r>
              <a:rPr lang="en-IN" sz="1600" dirty="0"/>
              <a:t>    batsman varchar(255),</a:t>
            </a:r>
          </a:p>
          <a:p>
            <a:r>
              <a:rPr lang="en-IN" sz="1600" dirty="0"/>
              <a:t>    </a:t>
            </a:r>
            <a:r>
              <a:rPr lang="en-IN" sz="1600" dirty="0" err="1"/>
              <a:t>non_striker</a:t>
            </a:r>
            <a:r>
              <a:rPr lang="en-IN" sz="1600" dirty="0"/>
              <a:t> varchar(255),</a:t>
            </a:r>
          </a:p>
          <a:p>
            <a:r>
              <a:rPr lang="en-IN" sz="1600" dirty="0"/>
              <a:t>    bowler varchar(255),</a:t>
            </a:r>
          </a:p>
          <a:p>
            <a:r>
              <a:rPr lang="en-IN" sz="1600" dirty="0"/>
              <a:t>    </a:t>
            </a:r>
            <a:r>
              <a:rPr lang="en-IN" sz="1600" dirty="0" err="1"/>
              <a:t>batsman_runs</a:t>
            </a:r>
            <a:r>
              <a:rPr lang="en-IN" sz="1600" dirty="0"/>
              <a:t> int,</a:t>
            </a:r>
          </a:p>
          <a:p>
            <a:r>
              <a:rPr lang="en-IN" sz="1600" dirty="0"/>
              <a:t>    </a:t>
            </a:r>
            <a:r>
              <a:rPr lang="en-IN" sz="1600" dirty="0" err="1"/>
              <a:t>extra_runs</a:t>
            </a:r>
            <a:r>
              <a:rPr lang="en-IN" sz="1600" dirty="0"/>
              <a:t> int,</a:t>
            </a:r>
          </a:p>
          <a:p>
            <a:r>
              <a:rPr lang="en-IN" sz="1600" dirty="0"/>
              <a:t>    </a:t>
            </a:r>
            <a:r>
              <a:rPr lang="en-IN" sz="1600" dirty="0" err="1"/>
              <a:t>total_runs</a:t>
            </a:r>
            <a:r>
              <a:rPr lang="en-IN" sz="1600" dirty="0"/>
              <a:t> int,</a:t>
            </a:r>
          </a:p>
          <a:p>
            <a:r>
              <a:rPr lang="en-IN" sz="1600" dirty="0"/>
              <a:t>    </a:t>
            </a:r>
            <a:r>
              <a:rPr lang="en-IN" sz="1600" dirty="0" err="1"/>
              <a:t>is_wicket</a:t>
            </a:r>
            <a:r>
              <a:rPr lang="en-IN" sz="1600" dirty="0"/>
              <a:t> int,</a:t>
            </a:r>
          </a:p>
          <a:p>
            <a:r>
              <a:rPr lang="en-IN" sz="1600" dirty="0"/>
              <a:t>    </a:t>
            </a:r>
            <a:r>
              <a:rPr lang="en-IN" sz="1600" dirty="0" err="1"/>
              <a:t>dismissal_kind</a:t>
            </a:r>
            <a:r>
              <a:rPr lang="en-IN" sz="1600" dirty="0"/>
              <a:t> varchar(255),</a:t>
            </a:r>
          </a:p>
          <a:p>
            <a:r>
              <a:rPr lang="en-IN" sz="1600" dirty="0"/>
              <a:t>    </a:t>
            </a:r>
            <a:r>
              <a:rPr lang="en-IN" sz="1600" dirty="0" err="1"/>
              <a:t>player_dismissed</a:t>
            </a:r>
            <a:r>
              <a:rPr lang="en-IN" sz="1600" dirty="0"/>
              <a:t> varchar(255),</a:t>
            </a:r>
          </a:p>
          <a:p>
            <a:r>
              <a:rPr lang="en-IN" sz="1600" dirty="0"/>
              <a:t>    fielder varchar(255),</a:t>
            </a:r>
          </a:p>
          <a:p>
            <a:r>
              <a:rPr lang="en-IN" sz="1600" dirty="0"/>
              <a:t>    </a:t>
            </a:r>
            <a:r>
              <a:rPr lang="en-IN" sz="1600" dirty="0" err="1"/>
              <a:t>extra_type</a:t>
            </a:r>
            <a:r>
              <a:rPr lang="en-IN" sz="1600" dirty="0"/>
              <a:t> varchar(255),</a:t>
            </a:r>
          </a:p>
          <a:p>
            <a:r>
              <a:rPr lang="en-IN" sz="1600" dirty="0"/>
              <a:t>    </a:t>
            </a:r>
            <a:r>
              <a:rPr lang="en-IN" sz="1600" dirty="0" err="1"/>
              <a:t>batting_team</a:t>
            </a:r>
            <a:r>
              <a:rPr lang="en-IN" sz="1600" dirty="0"/>
              <a:t> varchar(255),</a:t>
            </a:r>
          </a:p>
          <a:p>
            <a:r>
              <a:rPr lang="en-IN" sz="1600" dirty="0"/>
              <a:t>    </a:t>
            </a:r>
            <a:r>
              <a:rPr lang="en-IN" sz="1600" dirty="0" err="1"/>
              <a:t>bowling_team</a:t>
            </a:r>
            <a:r>
              <a:rPr lang="en-IN" sz="1600" dirty="0"/>
              <a:t> varchar(255)</a:t>
            </a:r>
          </a:p>
          <a:p>
            <a:r>
              <a:rPr lang="en-IN" sz="1600" dirty="0"/>
              <a:t>);</a:t>
            </a:r>
          </a:p>
        </p:txBody>
      </p:sp>
      <p:sp>
        <p:nvSpPr>
          <p:cNvPr id="9" name="TextBox 8">
            <a:extLst>
              <a:ext uri="{FF2B5EF4-FFF2-40B4-BE49-F238E27FC236}">
                <a16:creationId xmlns:a16="http://schemas.microsoft.com/office/drawing/2014/main" id="{AC78E9DA-11A0-9D10-F270-54B750F839D1}"/>
              </a:ext>
            </a:extLst>
          </p:cNvPr>
          <p:cNvSpPr txBox="1"/>
          <p:nvPr/>
        </p:nvSpPr>
        <p:spPr>
          <a:xfrm>
            <a:off x="7912359" y="699796"/>
            <a:ext cx="3741576" cy="1477328"/>
          </a:xfrm>
          <a:prstGeom prst="rect">
            <a:avLst/>
          </a:prstGeom>
          <a:noFill/>
        </p:spPr>
        <p:txBody>
          <a:bodyPr wrap="square" rtlCol="0">
            <a:spAutoFit/>
          </a:bodyPr>
          <a:lstStyle/>
          <a:p>
            <a:r>
              <a:rPr lang="en-IN" dirty="0"/>
              <a:t>copy </a:t>
            </a:r>
            <a:r>
              <a:rPr lang="en-IN" dirty="0" err="1"/>
              <a:t>ipl_ball</a:t>
            </a:r>
            <a:r>
              <a:rPr lang="en-IN" dirty="0"/>
              <a:t> from 'C:\Program Files\PostgreSQL\16\data\</a:t>
            </a:r>
            <a:r>
              <a:rPr lang="en-IN" dirty="0" err="1"/>
              <a:t>data_copy</a:t>
            </a:r>
            <a:r>
              <a:rPr lang="en-IN" dirty="0"/>
              <a:t>\Data\IPL Dataset\IPL_Ball.csv' delimiter ',' csv header;</a:t>
            </a:r>
          </a:p>
          <a:p>
            <a:r>
              <a:rPr lang="en-IN" dirty="0"/>
              <a:t>select * from </a:t>
            </a:r>
            <a:r>
              <a:rPr lang="en-IN" dirty="0" err="1"/>
              <a:t>ipl_ball</a:t>
            </a:r>
            <a:r>
              <a:rPr lang="en-IN" dirty="0"/>
              <a:t>;</a:t>
            </a:r>
          </a:p>
        </p:txBody>
      </p:sp>
      <p:sp>
        <p:nvSpPr>
          <p:cNvPr id="10" name="TextBox 9">
            <a:extLst>
              <a:ext uri="{FF2B5EF4-FFF2-40B4-BE49-F238E27FC236}">
                <a16:creationId xmlns:a16="http://schemas.microsoft.com/office/drawing/2014/main" id="{7991DFAA-D50A-6993-E4A1-426D23F7D426}"/>
              </a:ext>
            </a:extLst>
          </p:cNvPr>
          <p:cNvSpPr txBox="1"/>
          <p:nvPr/>
        </p:nvSpPr>
        <p:spPr>
          <a:xfrm>
            <a:off x="8052318" y="3013788"/>
            <a:ext cx="3368351" cy="2031325"/>
          </a:xfrm>
          <a:prstGeom prst="rect">
            <a:avLst/>
          </a:prstGeom>
          <a:noFill/>
        </p:spPr>
        <p:txBody>
          <a:bodyPr wrap="square" rtlCol="0">
            <a:spAutoFit/>
          </a:bodyPr>
          <a:lstStyle/>
          <a:p>
            <a:r>
              <a:rPr lang="en-IN" dirty="0"/>
              <a:t>copy </a:t>
            </a:r>
            <a:r>
              <a:rPr lang="en-IN" dirty="0" err="1"/>
              <a:t>ipl_matches</a:t>
            </a:r>
            <a:r>
              <a:rPr lang="en-IN" dirty="0"/>
              <a:t> from 'C:\Program Files\PostgreSQL\16\data\</a:t>
            </a:r>
            <a:r>
              <a:rPr lang="en-IN" dirty="0" err="1"/>
              <a:t>data_copy</a:t>
            </a:r>
            <a:r>
              <a:rPr lang="en-IN" dirty="0"/>
              <a:t>\Data\IPL Dataset\IPL_matches.csv' delimiter ',' csv header;</a:t>
            </a:r>
          </a:p>
          <a:p>
            <a:r>
              <a:rPr lang="en-IN" dirty="0"/>
              <a:t>select * from </a:t>
            </a:r>
            <a:r>
              <a:rPr lang="en-IN" dirty="0" err="1"/>
              <a:t>ipl_matches</a:t>
            </a:r>
            <a:r>
              <a:rPr lang="en-IN" dirty="0"/>
              <a:t>;</a:t>
            </a:r>
          </a:p>
        </p:txBody>
      </p:sp>
    </p:spTree>
    <p:extLst>
      <p:ext uri="{BB962C8B-B14F-4D97-AF65-F5344CB8AC3E}">
        <p14:creationId xmlns:p14="http://schemas.microsoft.com/office/powerpoint/2010/main" val="3734586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96F66-D319-6964-C791-D3456BFBB68F}"/>
              </a:ext>
            </a:extLst>
          </p:cNvPr>
          <p:cNvSpPr txBox="1"/>
          <p:nvPr/>
        </p:nvSpPr>
        <p:spPr>
          <a:xfrm>
            <a:off x="0" y="0"/>
            <a:ext cx="12192000"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5. Write a query to fetch the total number of dot balls bowled by each team and order it in descending order of the total number of dot balls bowled.</a:t>
            </a:r>
            <a:endParaRPr lang="en-IN" dirty="0"/>
          </a:p>
        </p:txBody>
      </p:sp>
      <p:sp>
        <p:nvSpPr>
          <p:cNvPr id="5" name="TextBox 4">
            <a:extLst>
              <a:ext uri="{FF2B5EF4-FFF2-40B4-BE49-F238E27FC236}">
                <a16:creationId xmlns:a16="http://schemas.microsoft.com/office/drawing/2014/main" id="{A5ADBF5F-EB3D-CAE5-DC9D-39850BC53E5C}"/>
              </a:ext>
            </a:extLst>
          </p:cNvPr>
          <p:cNvSpPr txBox="1"/>
          <p:nvPr/>
        </p:nvSpPr>
        <p:spPr>
          <a:xfrm>
            <a:off x="214604" y="886408"/>
            <a:ext cx="4469363" cy="3139321"/>
          </a:xfrm>
          <a:prstGeom prst="rect">
            <a:avLst/>
          </a:prstGeom>
          <a:noFill/>
        </p:spPr>
        <p:txBody>
          <a:bodyPr wrap="square" rtlCol="0">
            <a:spAutoFit/>
          </a:bodyPr>
          <a:lstStyle/>
          <a:p>
            <a:r>
              <a:rPr lang="en-US" dirty="0"/>
              <a:t>SELECT</a:t>
            </a:r>
          </a:p>
          <a:p>
            <a:r>
              <a:rPr lang="en-US" dirty="0"/>
              <a:t>    </a:t>
            </a:r>
            <a:r>
              <a:rPr lang="en-US" dirty="0" err="1"/>
              <a:t>bowling_team</a:t>
            </a:r>
            <a:r>
              <a:rPr lang="en-US" dirty="0"/>
              <a:t>,</a:t>
            </a:r>
          </a:p>
          <a:p>
            <a:r>
              <a:rPr lang="en-US" dirty="0"/>
              <a:t>    COUNT(*) AS </a:t>
            </a:r>
            <a:r>
              <a:rPr lang="en-US" dirty="0" err="1"/>
              <a:t>total_dot_balls</a:t>
            </a:r>
            <a:endParaRPr lang="en-US" dirty="0"/>
          </a:p>
          <a:p>
            <a:r>
              <a:rPr lang="en-US" dirty="0"/>
              <a:t>FROM</a:t>
            </a:r>
          </a:p>
          <a:p>
            <a:r>
              <a:rPr lang="en-US" dirty="0"/>
              <a:t>    deliveries_v02</a:t>
            </a:r>
          </a:p>
          <a:p>
            <a:r>
              <a:rPr lang="en-US" dirty="0"/>
              <a:t>WHERE</a:t>
            </a:r>
          </a:p>
          <a:p>
            <a:r>
              <a:rPr lang="en-US" dirty="0"/>
              <a:t>    </a:t>
            </a:r>
            <a:r>
              <a:rPr lang="en-US" dirty="0" err="1"/>
              <a:t>ball_result</a:t>
            </a:r>
            <a:r>
              <a:rPr lang="en-US" dirty="0"/>
              <a:t> = 'dot'</a:t>
            </a:r>
          </a:p>
          <a:p>
            <a:r>
              <a:rPr lang="en-US" dirty="0"/>
              <a:t>GROUP BY</a:t>
            </a:r>
          </a:p>
          <a:p>
            <a:r>
              <a:rPr lang="en-US" dirty="0"/>
              <a:t>    </a:t>
            </a:r>
            <a:r>
              <a:rPr lang="en-US" dirty="0" err="1"/>
              <a:t>bowling_team</a:t>
            </a:r>
            <a:endParaRPr lang="en-US" dirty="0"/>
          </a:p>
          <a:p>
            <a:r>
              <a:rPr lang="en-US" dirty="0"/>
              <a:t>ORDER BY</a:t>
            </a:r>
          </a:p>
          <a:p>
            <a:r>
              <a:rPr lang="en-US" dirty="0"/>
              <a:t>    </a:t>
            </a:r>
            <a:r>
              <a:rPr lang="en-US" dirty="0" err="1"/>
              <a:t>total_dot_balls</a:t>
            </a:r>
            <a:r>
              <a:rPr lang="en-US" dirty="0"/>
              <a:t> DESC;</a:t>
            </a:r>
            <a:endParaRPr lang="en-IN" dirty="0"/>
          </a:p>
        </p:txBody>
      </p:sp>
      <p:graphicFrame>
        <p:nvGraphicFramePr>
          <p:cNvPr id="7" name="Chart 6">
            <a:extLst>
              <a:ext uri="{FF2B5EF4-FFF2-40B4-BE49-F238E27FC236}">
                <a16:creationId xmlns:a16="http://schemas.microsoft.com/office/drawing/2014/main" id="{F9F1D919-4D72-3C41-27C0-E1E198E48355}"/>
              </a:ext>
            </a:extLst>
          </p:cNvPr>
          <p:cNvGraphicFramePr>
            <a:graphicFrameLocks/>
          </p:cNvGraphicFramePr>
          <p:nvPr>
            <p:extLst>
              <p:ext uri="{D42A27DB-BD31-4B8C-83A1-F6EECF244321}">
                <p14:modId xmlns:p14="http://schemas.microsoft.com/office/powerpoint/2010/main" val="26080911"/>
              </p:ext>
            </p:extLst>
          </p:nvPr>
        </p:nvGraphicFramePr>
        <p:xfrm>
          <a:off x="301691" y="4025729"/>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821302EA-67C5-DC49-2743-432A2C444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442" y="836099"/>
            <a:ext cx="3436620" cy="4659631"/>
          </a:xfrm>
          <a:prstGeom prst="rect">
            <a:avLst/>
          </a:prstGeom>
        </p:spPr>
      </p:pic>
    </p:spTree>
    <p:extLst>
      <p:ext uri="{BB962C8B-B14F-4D97-AF65-F5344CB8AC3E}">
        <p14:creationId xmlns:p14="http://schemas.microsoft.com/office/powerpoint/2010/main" val="728707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3E898C-3B38-D99C-37CD-F916766B3A49}"/>
              </a:ext>
            </a:extLst>
          </p:cNvPr>
          <p:cNvSpPr txBox="1"/>
          <p:nvPr/>
        </p:nvSpPr>
        <p:spPr>
          <a:xfrm>
            <a:off x="139959" y="102637"/>
            <a:ext cx="11868539" cy="369332"/>
          </a:xfrm>
          <a:prstGeom prst="rect">
            <a:avLst/>
          </a:prstGeom>
          <a:noFill/>
        </p:spPr>
        <p:txBody>
          <a:bodyPr wrap="square" rtlCol="0">
            <a:spAutoFit/>
          </a:bodyPr>
          <a:lstStyle/>
          <a:p>
            <a:pPr algn="l"/>
            <a:r>
              <a:rPr lang="en-US" sz="1800" b="0" i="0" u="none" strike="noStrike" baseline="0" dirty="0">
                <a:solidFill>
                  <a:srgbClr val="484848"/>
                </a:solidFill>
                <a:latin typeface="ArialMT"/>
              </a:rPr>
              <a:t>6. Write a query to fetch the total number of dismissals by dismissal kinds where dismissal </a:t>
            </a:r>
            <a:r>
              <a:rPr lang="en-IN" sz="1800" b="0" i="0" u="none" strike="noStrike" baseline="0" dirty="0">
                <a:solidFill>
                  <a:srgbClr val="484848"/>
                </a:solidFill>
                <a:latin typeface="ArialMT"/>
              </a:rPr>
              <a:t>kind is not NA</a:t>
            </a:r>
            <a:endParaRPr lang="en-IN" dirty="0"/>
          </a:p>
        </p:txBody>
      </p:sp>
      <p:sp>
        <p:nvSpPr>
          <p:cNvPr id="5" name="TextBox 4">
            <a:extLst>
              <a:ext uri="{FF2B5EF4-FFF2-40B4-BE49-F238E27FC236}">
                <a16:creationId xmlns:a16="http://schemas.microsoft.com/office/drawing/2014/main" id="{5FEF4D65-C313-CFB5-0711-9F4E15CEF34F}"/>
              </a:ext>
            </a:extLst>
          </p:cNvPr>
          <p:cNvSpPr txBox="1"/>
          <p:nvPr/>
        </p:nvSpPr>
        <p:spPr>
          <a:xfrm>
            <a:off x="279918" y="625151"/>
            <a:ext cx="3946849" cy="3416320"/>
          </a:xfrm>
          <a:prstGeom prst="rect">
            <a:avLst/>
          </a:prstGeom>
          <a:noFill/>
        </p:spPr>
        <p:txBody>
          <a:bodyPr wrap="square" rtlCol="0">
            <a:spAutoFit/>
          </a:bodyPr>
          <a:lstStyle/>
          <a:p>
            <a:r>
              <a:rPr lang="en-US" dirty="0"/>
              <a:t>SELECT</a:t>
            </a:r>
          </a:p>
          <a:p>
            <a:r>
              <a:rPr lang="en-US" dirty="0"/>
              <a:t>    </a:t>
            </a:r>
            <a:r>
              <a:rPr lang="en-US" dirty="0" err="1"/>
              <a:t>dismissal_kind</a:t>
            </a:r>
            <a:r>
              <a:rPr lang="en-US" dirty="0"/>
              <a:t>,</a:t>
            </a:r>
          </a:p>
          <a:p>
            <a:r>
              <a:rPr lang="en-US" dirty="0"/>
              <a:t>    COUNT(*) AS </a:t>
            </a:r>
            <a:r>
              <a:rPr lang="en-US" dirty="0" err="1"/>
              <a:t>total_dismissals</a:t>
            </a:r>
            <a:endParaRPr lang="en-US" dirty="0"/>
          </a:p>
          <a:p>
            <a:r>
              <a:rPr lang="en-US" dirty="0"/>
              <a:t>FROM</a:t>
            </a:r>
          </a:p>
          <a:p>
            <a:r>
              <a:rPr lang="en-US" dirty="0"/>
              <a:t>    deliveries_v02</a:t>
            </a:r>
          </a:p>
          <a:p>
            <a:r>
              <a:rPr lang="en-US" dirty="0"/>
              <a:t>WHERE</a:t>
            </a:r>
          </a:p>
          <a:p>
            <a:r>
              <a:rPr lang="en-US" dirty="0"/>
              <a:t>    </a:t>
            </a:r>
            <a:r>
              <a:rPr lang="en-US" dirty="0" err="1"/>
              <a:t>dismissal_kind</a:t>
            </a:r>
            <a:r>
              <a:rPr lang="en-US" dirty="0"/>
              <a:t> IS NOT NULL</a:t>
            </a:r>
          </a:p>
          <a:p>
            <a:r>
              <a:rPr lang="en-US" dirty="0"/>
              <a:t>    AND </a:t>
            </a:r>
            <a:r>
              <a:rPr lang="en-US" dirty="0" err="1"/>
              <a:t>dismissal_kind</a:t>
            </a:r>
            <a:r>
              <a:rPr lang="en-US" dirty="0"/>
              <a:t> != 'NA'</a:t>
            </a:r>
          </a:p>
          <a:p>
            <a:r>
              <a:rPr lang="en-US" dirty="0"/>
              <a:t>GROUP BY</a:t>
            </a:r>
          </a:p>
          <a:p>
            <a:r>
              <a:rPr lang="en-US" dirty="0"/>
              <a:t>    </a:t>
            </a:r>
            <a:r>
              <a:rPr lang="en-US" dirty="0" err="1"/>
              <a:t>dismissal_kind</a:t>
            </a:r>
            <a:endParaRPr lang="en-US" dirty="0"/>
          </a:p>
          <a:p>
            <a:r>
              <a:rPr lang="en-US" dirty="0"/>
              <a:t>ORDER BY</a:t>
            </a:r>
          </a:p>
          <a:p>
            <a:r>
              <a:rPr lang="en-US" dirty="0"/>
              <a:t>    </a:t>
            </a:r>
            <a:r>
              <a:rPr lang="en-US" dirty="0" err="1"/>
              <a:t>total_dismissals</a:t>
            </a:r>
            <a:r>
              <a:rPr lang="en-US" dirty="0"/>
              <a:t> DESC;</a:t>
            </a:r>
            <a:endParaRPr lang="en-IN" dirty="0"/>
          </a:p>
        </p:txBody>
      </p:sp>
      <p:pic>
        <p:nvPicPr>
          <p:cNvPr id="7" name="Picture 6">
            <a:extLst>
              <a:ext uri="{FF2B5EF4-FFF2-40B4-BE49-F238E27FC236}">
                <a16:creationId xmlns:a16="http://schemas.microsoft.com/office/drawing/2014/main" id="{28880CA6-7769-B71A-427D-1E6651867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493" y="625151"/>
            <a:ext cx="3238500" cy="2590800"/>
          </a:xfrm>
          <a:prstGeom prst="rect">
            <a:avLst/>
          </a:prstGeom>
        </p:spPr>
      </p:pic>
      <p:graphicFrame>
        <p:nvGraphicFramePr>
          <p:cNvPr id="9" name="Chart 8">
            <a:extLst>
              <a:ext uri="{FF2B5EF4-FFF2-40B4-BE49-F238E27FC236}">
                <a16:creationId xmlns:a16="http://schemas.microsoft.com/office/drawing/2014/main" id="{6F1A21F8-3146-F731-C842-241F5777CD02}"/>
              </a:ext>
            </a:extLst>
          </p:cNvPr>
          <p:cNvGraphicFramePr>
            <a:graphicFrameLocks/>
          </p:cNvGraphicFramePr>
          <p:nvPr>
            <p:extLst>
              <p:ext uri="{D42A27DB-BD31-4B8C-83A1-F6EECF244321}">
                <p14:modId xmlns:p14="http://schemas.microsoft.com/office/powerpoint/2010/main" val="2600290874"/>
              </p:ext>
            </p:extLst>
          </p:nvPr>
        </p:nvGraphicFramePr>
        <p:xfrm>
          <a:off x="5592147" y="36420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789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41424A-F4F3-EEE1-1F14-7338E432F99A}"/>
              </a:ext>
            </a:extLst>
          </p:cNvPr>
          <p:cNvSpPr txBox="1"/>
          <p:nvPr/>
        </p:nvSpPr>
        <p:spPr>
          <a:xfrm>
            <a:off x="223935" y="233265"/>
            <a:ext cx="11756571" cy="369332"/>
          </a:xfrm>
          <a:prstGeom prst="rect">
            <a:avLst/>
          </a:prstGeom>
          <a:noFill/>
        </p:spPr>
        <p:txBody>
          <a:bodyPr wrap="square" rtlCol="0">
            <a:spAutoFit/>
          </a:bodyPr>
          <a:lstStyle/>
          <a:p>
            <a:pPr algn="l"/>
            <a:r>
              <a:rPr lang="en-US" sz="1800" b="0" i="0" u="none" strike="noStrike" baseline="0" dirty="0">
                <a:solidFill>
                  <a:srgbClr val="484848"/>
                </a:solidFill>
                <a:latin typeface="ArialMT"/>
              </a:rPr>
              <a:t>7. Write a query to get the top 5 bowlers who conceded maximum extra runs from the </a:t>
            </a:r>
            <a:r>
              <a:rPr lang="en-IN" sz="1800" b="0" i="1" u="none" strike="noStrike" baseline="0" dirty="0">
                <a:solidFill>
                  <a:srgbClr val="484848"/>
                </a:solidFill>
                <a:latin typeface="Arial-ItalicMT"/>
              </a:rPr>
              <a:t>deliveries </a:t>
            </a:r>
            <a:r>
              <a:rPr lang="en-IN" sz="1800" b="0" i="0" u="none" strike="noStrike" baseline="0" dirty="0">
                <a:solidFill>
                  <a:srgbClr val="484848"/>
                </a:solidFill>
                <a:latin typeface="ArialMT"/>
              </a:rPr>
              <a:t>table</a:t>
            </a:r>
            <a:endParaRPr lang="en-IN" dirty="0"/>
          </a:p>
        </p:txBody>
      </p:sp>
      <p:sp>
        <p:nvSpPr>
          <p:cNvPr id="5" name="TextBox 4">
            <a:extLst>
              <a:ext uri="{FF2B5EF4-FFF2-40B4-BE49-F238E27FC236}">
                <a16:creationId xmlns:a16="http://schemas.microsoft.com/office/drawing/2014/main" id="{FB97FB64-5DB7-0763-07B3-79B7407FBBF0}"/>
              </a:ext>
            </a:extLst>
          </p:cNvPr>
          <p:cNvSpPr txBox="1"/>
          <p:nvPr/>
        </p:nvSpPr>
        <p:spPr>
          <a:xfrm>
            <a:off x="550506" y="886408"/>
            <a:ext cx="3237723" cy="3135086"/>
          </a:xfrm>
          <a:prstGeom prst="rect">
            <a:avLst/>
          </a:prstGeom>
          <a:noFill/>
        </p:spPr>
        <p:txBody>
          <a:bodyPr wrap="square" rtlCol="0">
            <a:spAutoFit/>
          </a:bodyPr>
          <a:lstStyle/>
          <a:p>
            <a:r>
              <a:rPr lang="en-US" dirty="0"/>
              <a:t>SELECT</a:t>
            </a:r>
          </a:p>
          <a:p>
            <a:r>
              <a:rPr lang="en-US" dirty="0"/>
              <a:t>    bowler,</a:t>
            </a:r>
          </a:p>
          <a:p>
            <a:r>
              <a:rPr lang="en-US" dirty="0"/>
              <a:t>    SUM(</a:t>
            </a:r>
            <a:r>
              <a:rPr lang="en-US" dirty="0" err="1"/>
              <a:t>extra_runs</a:t>
            </a:r>
            <a:r>
              <a:rPr lang="en-US" dirty="0"/>
              <a:t>) AS </a:t>
            </a:r>
            <a:r>
              <a:rPr lang="en-US" dirty="0" err="1"/>
              <a:t>total_extra_runs</a:t>
            </a:r>
            <a:endParaRPr lang="en-US" dirty="0"/>
          </a:p>
          <a:p>
            <a:r>
              <a:rPr lang="en-US" dirty="0"/>
              <a:t>FROM</a:t>
            </a:r>
          </a:p>
          <a:p>
            <a:r>
              <a:rPr lang="en-US" dirty="0"/>
              <a:t>    </a:t>
            </a:r>
            <a:r>
              <a:rPr lang="en-US" dirty="0" err="1"/>
              <a:t>ipl_ball</a:t>
            </a:r>
            <a:endParaRPr lang="en-US" dirty="0"/>
          </a:p>
          <a:p>
            <a:r>
              <a:rPr lang="en-US" dirty="0"/>
              <a:t>GROUP BY</a:t>
            </a:r>
          </a:p>
          <a:p>
            <a:r>
              <a:rPr lang="en-US" dirty="0"/>
              <a:t>    bowler</a:t>
            </a:r>
          </a:p>
          <a:p>
            <a:r>
              <a:rPr lang="en-US" dirty="0"/>
              <a:t>ORDER BY</a:t>
            </a:r>
          </a:p>
          <a:p>
            <a:r>
              <a:rPr lang="en-US" dirty="0"/>
              <a:t>    </a:t>
            </a:r>
            <a:r>
              <a:rPr lang="en-US" dirty="0" err="1"/>
              <a:t>total_extra_runs</a:t>
            </a:r>
            <a:r>
              <a:rPr lang="en-US" dirty="0"/>
              <a:t> DESC</a:t>
            </a:r>
          </a:p>
          <a:p>
            <a:r>
              <a:rPr lang="en-US" dirty="0"/>
              <a:t>LIMIT 5;</a:t>
            </a:r>
            <a:endParaRPr lang="en-IN" dirty="0"/>
          </a:p>
        </p:txBody>
      </p:sp>
      <p:pic>
        <p:nvPicPr>
          <p:cNvPr id="7" name="Picture 6">
            <a:extLst>
              <a:ext uri="{FF2B5EF4-FFF2-40B4-BE49-F238E27FC236}">
                <a16:creationId xmlns:a16="http://schemas.microsoft.com/office/drawing/2014/main" id="{451A82B8-1C7A-5969-E0B6-D40450466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522" y="1032588"/>
            <a:ext cx="3406140" cy="1676400"/>
          </a:xfrm>
          <a:prstGeom prst="rect">
            <a:avLst/>
          </a:prstGeom>
        </p:spPr>
      </p:pic>
      <p:graphicFrame>
        <p:nvGraphicFramePr>
          <p:cNvPr id="8" name="Chart 7">
            <a:extLst>
              <a:ext uri="{FF2B5EF4-FFF2-40B4-BE49-F238E27FC236}">
                <a16:creationId xmlns:a16="http://schemas.microsoft.com/office/drawing/2014/main" id="{6A20A32E-A98D-B723-F192-D96514FFA0A7}"/>
              </a:ext>
            </a:extLst>
          </p:cNvPr>
          <p:cNvGraphicFramePr>
            <a:graphicFrameLocks/>
          </p:cNvGraphicFramePr>
          <p:nvPr>
            <p:extLst>
              <p:ext uri="{D42A27DB-BD31-4B8C-83A1-F6EECF244321}">
                <p14:modId xmlns:p14="http://schemas.microsoft.com/office/powerpoint/2010/main" val="298774138"/>
              </p:ext>
            </p:extLst>
          </p:nvPr>
        </p:nvGraphicFramePr>
        <p:xfrm>
          <a:off x="5293567" y="359695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197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3C4C9E-7A4B-EEC8-020E-0BC8933C4CEE}"/>
              </a:ext>
            </a:extLst>
          </p:cNvPr>
          <p:cNvSpPr txBox="1"/>
          <p:nvPr/>
        </p:nvSpPr>
        <p:spPr>
          <a:xfrm>
            <a:off x="195943" y="195943"/>
            <a:ext cx="11756571"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8. Write a query to create a table named </a:t>
            </a:r>
            <a:r>
              <a:rPr lang="en-US" sz="1800" b="0" i="1" u="none" strike="noStrike" baseline="0" dirty="0">
                <a:solidFill>
                  <a:srgbClr val="484848"/>
                </a:solidFill>
                <a:latin typeface="Arial-ItalicMT"/>
              </a:rPr>
              <a:t>deliveries_v03 </a:t>
            </a:r>
            <a:r>
              <a:rPr lang="en-US" sz="1800" b="0" i="0" u="none" strike="noStrike" baseline="0" dirty="0">
                <a:solidFill>
                  <a:srgbClr val="484848"/>
                </a:solidFill>
                <a:latin typeface="ArialMT"/>
              </a:rPr>
              <a:t>with all the columns of </a:t>
            </a:r>
            <a:r>
              <a:rPr lang="en-US" sz="1800" b="0" i="1" u="none" strike="noStrike" baseline="0" dirty="0">
                <a:solidFill>
                  <a:srgbClr val="484848"/>
                </a:solidFill>
                <a:latin typeface="Arial-ItalicMT"/>
              </a:rPr>
              <a:t>deliveries_v02 </a:t>
            </a:r>
            <a:r>
              <a:rPr lang="en-US" sz="1800" b="0" i="0" u="none" strike="noStrike" baseline="0" dirty="0">
                <a:solidFill>
                  <a:srgbClr val="484848"/>
                </a:solidFill>
                <a:latin typeface="ArialMT"/>
              </a:rPr>
              <a:t>table and two additional column (named </a:t>
            </a:r>
            <a:r>
              <a:rPr lang="en-US" sz="1800" b="0" i="1" u="none" strike="noStrike" baseline="0" dirty="0">
                <a:solidFill>
                  <a:srgbClr val="484848"/>
                </a:solidFill>
                <a:latin typeface="Arial-ItalicMT"/>
              </a:rPr>
              <a:t>venue </a:t>
            </a:r>
            <a:r>
              <a:rPr lang="en-US" sz="1800" b="0" i="0" u="none" strike="noStrike" baseline="0" dirty="0">
                <a:solidFill>
                  <a:srgbClr val="484848"/>
                </a:solidFill>
                <a:latin typeface="ArialMT"/>
              </a:rPr>
              <a:t>and </a:t>
            </a:r>
            <a:r>
              <a:rPr lang="en-US" sz="1800" b="0" i="1" u="none" strike="noStrike" baseline="0" dirty="0" err="1">
                <a:solidFill>
                  <a:srgbClr val="484848"/>
                </a:solidFill>
                <a:latin typeface="Arial-ItalicMT"/>
              </a:rPr>
              <a:t>match_date</a:t>
            </a:r>
            <a:r>
              <a:rPr lang="en-US" sz="1800" b="0" i="0" u="none" strike="noStrike" baseline="0" dirty="0">
                <a:solidFill>
                  <a:srgbClr val="484848"/>
                </a:solidFill>
                <a:latin typeface="ArialMT"/>
              </a:rPr>
              <a:t>) of </a:t>
            </a:r>
            <a:r>
              <a:rPr lang="en-US" sz="1800" b="0" i="1" u="none" strike="noStrike" baseline="0" dirty="0">
                <a:solidFill>
                  <a:srgbClr val="484848"/>
                </a:solidFill>
                <a:latin typeface="Arial-ItalicMT"/>
              </a:rPr>
              <a:t>venue </a:t>
            </a:r>
            <a:r>
              <a:rPr lang="en-US" sz="1800" b="0" i="0" u="none" strike="noStrike" baseline="0" dirty="0">
                <a:solidFill>
                  <a:srgbClr val="484848"/>
                </a:solidFill>
                <a:latin typeface="ArialMT"/>
              </a:rPr>
              <a:t>and </a:t>
            </a:r>
            <a:r>
              <a:rPr lang="en-US" sz="1800" b="0" i="1" u="none" strike="noStrike" baseline="0" dirty="0">
                <a:solidFill>
                  <a:srgbClr val="484848"/>
                </a:solidFill>
                <a:latin typeface="Arial-ItalicMT"/>
              </a:rPr>
              <a:t>date </a:t>
            </a:r>
            <a:r>
              <a:rPr lang="en-US" sz="1800" b="0" i="0" u="none" strike="noStrike" baseline="0" dirty="0">
                <a:solidFill>
                  <a:srgbClr val="484848"/>
                </a:solidFill>
                <a:latin typeface="ArialMT"/>
              </a:rPr>
              <a:t>from table </a:t>
            </a:r>
            <a:r>
              <a:rPr lang="en-US" sz="1800" b="0" i="1" u="none" strike="noStrike" baseline="0" dirty="0">
                <a:solidFill>
                  <a:srgbClr val="484848"/>
                </a:solidFill>
                <a:latin typeface="Arial-ItalicMT"/>
              </a:rPr>
              <a:t>matches</a:t>
            </a:r>
            <a:endParaRPr lang="en-IN" dirty="0"/>
          </a:p>
        </p:txBody>
      </p:sp>
      <p:sp>
        <p:nvSpPr>
          <p:cNvPr id="5" name="TextBox 4">
            <a:extLst>
              <a:ext uri="{FF2B5EF4-FFF2-40B4-BE49-F238E27FC236}">
                <a16:creationId xmlns:a16="http://schemas.microsoft.com/office/drawing/2014/main" id="{B3682917-6EA6-AF56-1801-A2EF8E3BFE02}"/>
              </a:ext>
            </a:extLst>
          </p:cNvPr>
          <p:cNvSpPr txBox="1"/>
          <p:nvPr/>
        </p:nvSpPr>
        <p:spPr>
          <a:xfrm>
            <a:off x="382555" y="1324947"/>
            <a:ext cx="3424335" cy="2862322"/>
          </a:xfrm>
          <a:prstGeom prst="rect">
            <a:avLst/>
          </a:prstGeom>
          <a:noFill/>
        </p:spPr>
        <p:txBody>
          <a:bodyPr wrap="square" rtlCol="0">
            <a:spAutoFit/>
          </a:bodyPr>
          <a:lstStyle/>
          <a:p>
            <a:r>
              <a:rPr lang="en-US" dirty="0"/>
              <a:t>CREATE TABLE deliveries_v03 AS</a:t>
            </a:r>
          </a:p>
          <a:p>
            <a:r>
              <a:rPr lang="en-US" dirty="0"/>
              <a:t>SELECT</a:t>
            </a:r>
          </a:p>
          <a:p>
            <a:r>
              <a:rPr lang="en-US" dirty="0"/>
              <a:t>    a.*,</a:t>
            </a:r>
          </a:p>
          <a:p>
            <a:r>
              <a:rPr lang="en-US" dirty="0"/>
              <a:t>    </a:t>
            </a:r>
            <a:r>
              <a:rPr lang="en-US" dirty="0" err="1"/>
              <a:t>b.venue</a:t>
            </a:r>
            <a:r>
              <a:rPr lang="en-US" dirty="0"/>
              <a:t>,</a:t>
            </a:r>
          </a:p>
          <a:p>
            <a:r>
              <a:rPr lang="en-US" dirty="0"/>
              <a:t>    </a:t>
            </a:r>
            <a:r>
              <a:rPr lang="en-US" dirty="0" err="1"/>
              <a:t>b.match_date</a:t>
            </a:r>
            <a:r>
              <a:rPr lang="en-US" dirty="0"/>
              <a:t> AS date</a:t>
            </a:r>
          </a:p>
          <a:p>
            <a:r>
              <a:rPr lang="en-US" dirty="0"/>
              <a:t>FROM</a:t>
            </a:r>
          </a:p>
          <a:p>
            <a:r>
              <a:rPr lang="en-US" dirty="0"/>
              <a:t>    deliveries_v02 AS a</a:t>
            </a:r>
          </a:p>
          <a:p>
            <a:r>
              <a:rPr lang="en-US" dirty="0"/>
              <a:t>JOIN</a:t>
            </a:r>
          </a:p>
          <a:p>
            <a:r>
              <a:rPr lang="en-US" dirty="0"/>
              <a:t>    </a:t>
            </a:r>
            <a:r>
              <a:rPr lang="en-US" dirty="0" err="1"/>
              <a:t>IPL_Matches</a:t>
            </a:r>
            <a:r>
              <a:rPr lang="en-US" dirty="0"/>
              <a:t> AS b ON </a:t>
            </a:r>
            <a:r>
              <a:rPr lang="en-US" dirty="0" err="1"/>
              <a:t>a.id_no</a:t>
            </a:r>
            <a:r>
              <a:rPr lang="en-US" dirty="0"/>
              <a:t> = </a:t>
            </a:r>
            <a:r>
              <a:rPr lang="en-US" dirty="0" err="1"/>
              <a:t>b.id_no</a:t>
            </a:r>
            <a:r>
              <a:rPr lang="en-US" dirty="0"/>
              <a:t>;</a:t>
            </a:r>
            <a:endParaRPr lang="en-IN" dirty="0"/>
          </a:p>
        </p:txBody>
      </p:sp>
      <p:pic>
        <p:nvPicPr>
          <p:cNvPr id="7" name="Picture 6">
            <a:extLst>
              <a:ext uri="{FF2B5EF4-FFF2-40B4-BE49-F238E27FC236}">
                <a16:creationId xmlns:a16="http://schemas.microsoft.com/office/drawing/2014/main" id="{3D554B45-5422-3849-4BF9-44950B60A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374" y="959576"/>
            <a:ext cx="7597140" cy="3893820"/>
          </a:xfrm>
          <a:prstGeom prst="rect">
            <a:avLst/>
          </a:prstGeom>
        </p:spPr>
      </p:pic>
    </p:spTree>
    <p:extLst>
      <p:ext uri="{BB962C8B-B14F-4D97-AF65-F5344CB8AC3E}">
        <p14:creationId xmlns:p14="http://schemas.microsoft.com/office/powerpoint/2010/main" val="3478752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B48949-0A3D-EF81-820D-933318A2AA2C}"/>
              </a:ext>
            </a:extLst>
          </p:cNvPr>
          <p:cNvSpPr txBox="1"/>
          <p:nvPr/>
        </p:nvSpPr>
        <p:spPr>
          <a:xfrm>
            <a:off x="177282" y="205273"/>
            <a:ext cx="11747240"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9. Write a query to fetch the total runs scored for each venue and order it in the descending order of total runs scored.</a:t>
            </a:r>
            <a:endParaRPr lang="en-IN" dirty="0"/>
          </a:p>
        </p:txBody>
      </p:sp>
      <p:sp>
        <p:nvSpPr>
          <p:cNvPr id="5" name="TextBox 4">
            <a:extLst>
              <a:ext uri="{FF2B5EF4-FFF2-40B4-BE49-F238E27FC236}">
                <a16:creationId xmlns:a16="http://schemas.microsoft.com/office/drawing/2014/main" id="{71B8D98B-B4AE-9D0C-FB9E-4EC2E5814657}"/>
              </a:ext>
            </a:extLst>
          </p:cNvPr>
          <p:cNvSpPr txBox="1"/>
          <p:nvPr/>
        </p:nvSpPr>
        <p:spPr>
          <a:xfrm>
            <a:off x="457200" y="1222310"/>
            <a:ext cx="2948473" cy="2920482"/>
          </a:xfrm>
          <a:prstGeom prst="rect">
            <a:avLst/>
          </a:prstGeom>
          <a:noFill/>
        </p:spPr>
        <p:txBody>
          <a:bodyPr wrap="square" rtlCol="0">
            <a:spAutoFit/>
          </a:bodyPr>
          <a:lstStyle/>
          <a:p>
            <a:r>
              <a:rPr lang="en-US" dirty="0"/>
              <a:t>SELECT</a:t>
            </a:r>
          </a:p>
          <a:p>
            <a:r>
              <a:rPr lang="en-US" dirty="0"/>
              <a:t>    venue,</a:t>
            </a:r>
          </a:p>
          <a:p>
            <a:r>
              <a:rPr lang="en-US" dirty="0"/>
              <a:t>    SUM(</a:t>
            </a:r>
            <a:r>
              <a:rPr lang="en-US" dirty="0" err="1"/>
              <a:t>total_runs</a:t>
            </a:r>
            <a:r>
              <a:rPr lang="en-US" dirty="0"/>
              <a:t>) AS </a:t>
            </a:r>
            <a:r>
              <a:rPr lang="en-US" dirty="0" err="1"/>
              <a:t>total_runs_scored</a:t>
            </a:r>
            <a:endParaRPr lang="en-US" dirty="0"/>
          </a:p>
          <a:p>
            <a:r>
              <a:rPr lang="en-US" dirty="0"/>
              <a:t>FROM</a:t>
            </a:r>
          </a:p>
          <a:p>
            <a:r>
              <a:rPr lang="en-US" dirty="0"/>
              <a:t>    deliveries_v03</a:t>
            </a:r>
          </a:p>
          <a:p>
            <a:r>
              <a:rPr lang="en-US" dirty="0"/>
              <a:t>GROUP BY</a:t>
            </a:r>
          </a:p>
          <a:p>
            <a:r>
              <a:rPr lang="en-US" dirty="0"/>
              <a:t>    venue</a:t>
            </a:r>
          </a:p>
          <a:p>
            <a:r>
              <a:rPr lang="en-US" dirty="0"/>
              <a:t>ORDER BY</a:t>
            </a:r>
          </a:p>
          <a:p>
            <a:r>
              <a:rPr lang="en-US" dirty="0"/>
              <a:t>    </a:t>
            </a:r>
            <a:r>
              <a:rPr lang="en-US" dirty="0" err="1"/>
              <a:t>total_runs_scored</a:t>
            </a:r>
            <a:r>
              <a:rPr lang="en-US" dirty="0"/>
              <a:t> DESC;</a:t>
            </a:r>
            <a:endParaRPr lang="en-IN" dirty="0"/>
          </a:p>
        </p:txBody>
      </p:sp>
      <p:pic>
        <p:nvPicPr>
          <p:cNvPr id="7" name="Picture 6">
            <a:extLst>
              <a:ext uri="{FF2B5EF4-FFF2-40B4-BE49-F238E27FC236}">
                <a16:creationId xmlns:a16="http://schemas.microsoft.com/office/drawing/2014/main" id="{76A6CCEA-5EE9-AD5B-D9EB-1880B5A9E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509" y="851604"/>
            <a:ext cx="4076079" cy="5082540"/>
          </a:xfrm>
          <a:prstGeom prst="rect">
            <a:avLst/>
          </a:prstGeom>
        </p:spPr>
      </p:pic>
      <p:graphicFrame>
        <p:nvGraphicFramePr>
          <p:cNvPr id="9" name="Chart 8">
            <a:extLst>
              <a:ext uri="{FF2B5EF4-FFF2-40B4-BE49-F238E27FC236}">
                <a16:creationId xmlns:a16="http://schemas.microsoft.com/office/drawing/2014/main" id="{99DC78F9-9EE3-CFA7-72D6-37A8519349B4}"/>
              </a:ext>
            </a:extLst>
          </p:cNvPr>
          <p:cNvGraphicFramePr>
            <a:graphicFrameLocks/>
          </p:cNvGraphicFramePr>
          <p:nvPr>
            <p:extLst>
              <p:ext uri="{D42A27DB-BD31-4B8C-83A1-F6EECF244321}">
                <p14:modId xmlns:p14="http://schemas.microsoft.com/office/powerpoint/2010/main" val="1153912282"/>
              </p:ext>
            </p:extLst>
          </p:nvPr>
        </p:nvGraphicFramePr>
        <p:xfrm>
          <a:off x="7352522" y="1014471"/>
          <a:ext cx="4572000" cy="45491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6820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007205-D8A0-C37C-FDEE-EDDB88F11D8E}"/>
              </a:ext>
            </a:extLst>
          </p:cNvPr>
          <p:cNvSpPr txBox="1"/>
          <p:nvPr/>
        </p:nvSpPr>
        <p:spPr>
          <a:xfrm>
            <a:off x="158620" y="130629"/>
            <a:ext cx="11579290" cy="646331"/>
          </a:xfrm>
          <a:prstGeom prst="rect">
            <a:avLst/>
          </a:prstGeom>
          <a:noFill/>
        </p:spPr>
        <p:txBody>
          <a:bodyPr wrap="square" rtlCol="0">
            <a:spAutoFit/>
          </a:bodyPr>
          <a:lstStyle/>
          <a:p>
            <a:pPr algn="l"/>
            <a:r>
              <a:rPr lang="en-US" sz="1800" b="0" i="0" u="none" strike="noStrike" baseline="0" dirty="0">
                <a:solidFill>
                  <a:srgbClr val="484848"/>
                </a:solidFill>
                <a:latin typeface="ArialMT"/>
              </a:rPr>
              <a:t>10. Write a query to fetch the year-wise total runs scored at </a:t>
            </a:r>
            <a:r>
              <a:rPr lang="en-US" sz="1800" b="0" i="1" u="none" strike="noStrike" baseline="0" dirty="0">
                <a:solidFill>
                  <a:srgbClr val="484848"/>
                </a:solidFill>
                <a:latin typeface="Arial-ItalicMT"/>
              </a:rPr>
              <a:t>Eden Gardens </a:t>
            </a:r>
            <a:r>
              <a:rPr lang="en-US" sz="1800" b="0" i="0" u="none" strike="noStrike" baseline="0" dirty="0">
                <a:solidFill>
                  <a:srgbClr val="484848"/>
                </a:solidFill>
                <a:latin typeface="ArialMT"/>
              </a:rPr>
              <a:t>and order it in the</a:t>
            </a:r>
          </a:p>
          <a:p>
            <a:pPr algn="l"/>
            <a:r>
              <a:rPr lang="en-US" sz="1800" b="0" i="0" u="none" strike="noStrike" baseline="0" dirty="0">
                <a:solidFill>
                  <a:srgbClr val="484848"/>
                </a:solidFill>
                <a:latin typeface="ArialMT"/>
              </a:rPr>
              <a:t>descending order of total runs scored.</a:t>
            </a:r>
            <a:endParaRPr lang="en-IN" dirty="0"/>
          </a:p>
        </p:txBody>
      </p:sp>
      <p:sp>
        <p:nvSpPr>
          <p:cNvPr id="5" name="TextBox 4">
            <a:extLst>
              <a:ext uri="{FF2B5EF4-FFF2-40B4-BE49-F238E27FC236}">
                <a16:creationId xmlns:a16="http://schemas.microsoft.com/office/drawing/2014/main" id="{3399B652-983A-0CEE-2F70-D9F5A3EA38B5}"/>
              </a:ext>
            </a:extLst>
          </p:cNvPr>
          <p:cNvSpPr txBox="1"/>
          <p:nvPr/>
        </p:nvSpPr>
        <p:spPr>
          <a:xfrm>
            <a:off x="597159" y="1063690"/>
            <a:ext cx="3610947" cy="3769567"/>
          </a:xfrm>
          <a:prstGeom prst="rect">
            <a:avLst/>
          </a:prstGeom>
          <a:noFill/>
        </p:spPr>
        <p:txBody>
          <a:bodyPr wrap="square" rtlCol="0">
            <a:spAutoFit/>
          </a:bodyPr>
          <a:lstStyle/>
          <a:p>
            <a:r>
              <a:rPr lang="en-US" dirty="0"/>
              <a:t>SELECT</a:t>
            </a:r>
          </a:p>
          <a:p>
            <a:r>
              <a:rPr lang="en-US" dirty="0"/>
              <a:t>    EXTRACT(YEAR FROM date) AS year,</a:t>
            </a:r>
          </a:p>
          <a:p>
            <a:r>
              <a:rPr lang="en-US" dirty="0"/>
              <a:t>    SUM(</a:t>
            </a:r>
            <a:r>
              <a:rPr lang="en-US" dirty="0" err="1"/>
              <a:t>total_runs</a:t>
            </a:r>
            <a:r>
              <a:rPr lang="en-US" dirty="0"/>
              <a:t>) AS </a:t>
            </a:r>
            <a:r>
              <a:rPr lang="en-US" dirty="0" err="1"/>
              <a:t>total_runs_scored</a:t>
            </a:r>
            <a:endParaRPr lang="en-US" dirty="0"/>
          </a:p>
          <a:p>
            <a:r>
              <a:rPr lang="en-US" dirty="0"/>
              <a:t>FROM</a:t>
            </a:r>
          </a:p>
          <a:p>
            <a:r>
              <a:rPr lang="en-US" dirty="0"/>
              <a:t>    deliveries_v03</a:t>
            </a:r>
          </a:p>
          <a:p>
            <a:r>
              <a:rPr lang="en-US" dirty="0"/>
              <a:t>WHERE</a:t>
            </a:r>
          </a:p>
          <a:p>
            <a:r>
              <a:rPr lang="en-US" dirty="0"/>
              <a:t>    venue = 'Eden Gardens'</a:t>
            </a:r>
          </a:p>
          <a:p>
            <a:r>
              <a:rPr lang="en-US" dirty="0"/>
              <a:t>GROUP BY</a:t>
            </a:r>
          </a:p>
          <a:p>
            <a:r>
              <a:rPr lang="en-US" dirty="0"/>
              <a:t>    year</a:t>
            </a:r>
          </a:p>
          <a:p>
            <a:r>
              <a:rPr lang="en-US" dirty="0"/>
              <a:t>ORDER BY</a:t>
            </a:r>
          </a:p>
          <a:p>
            <a:r>
              <a:rPr lang="en-US" dirty="0"/>
              <a:t>    </a:t>
            </a:r>
            <a:r>
              <a:rPr lang="en-US" dirty="0" err="1"/>
              <a:t>total_runs_scored</a:t>
            </a:r>
            <a:r>
              <a:rPr lang="en-US" dirty="0"/>
              <a:t> DESC;</a:t>
            </a:r>
            <a:endParaRPr lang="en-IN" dirty="0"/>
          </a:p>
        </p:txBody>
      </p:sp>
      <p:pic>
        <p:nvPicPr>
          <p:cNvPr id="7" name="Picture 6">
            <a:extLst>
              <a:ext uri="{FF2B5EF4-FFF2-40B4-BE49-F238E27FC236}">
                <a16:creationId xmlns:a16="http://schemas.microsoft.com/office/drawing/2014/main" id="{B0E2A345-7DBC-7951-70BE-44C0F124B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0045" y="653042"/>
            <a:ext cx="2834640" cy="3467100"/>
          </a:xfrm>
          <a:prstGeom prst="rect">
            <a:avLst/>
          </a:prstGeom>
        </p:spPr>
      </p:pic>
      <p:graphicFrame>
        <p:nvGraphicFramePr>
          <p:cNvPr id="8" name="Chart 7">
            <a:extLst>
              <a:ext uri="{FF2B5EF4-FFF2-40B4-BE49-F238E27FC236}">
                <a16:creationId xmlns:a16="http://schemas.microsoft.com/office/drawing/2014/main" id="{183360CA-96EB-20DB-3783-6EB8ECF99D52}"/>
              </a:ext>
            </a:extLst>
          </p:cNvPr>
          <p:cNvGraphicFramePr>
            <a:graphicFrameLocks/>
          </p:cNvGraphicFramePr>
          <p:nvPr>
            <p:extLst>
              <p:ext uri="{D42A27DB-BD31-4B8C-83A1-F6EECF244321}">
                <p14:modId xmlns:p14="http://schemas.microsoft.com/office/powerpoint/2010/main" val="2140915678"/>
              </p:ext>
            </p:extLst>
          </p:nvPr>
        </p:nvGraphicFramePr>
        <p:xfrm>
          <a:off x="4208106" y="157687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4730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080D-B215-B237-8AB1-2626E0656006}"/>
              </a:ext>
            </a:extLst>
          </p:cNvPr>
          <p:cNvSpPr>
            <a:spLocks noGrp="1"/>
          </p:cNvSpPr>
          <p:nvPr>
            <p:ph type="ctrTitle"/>
          </p:nvPr>
        </p:nvSpPr>
        <p:spPr>
          <a:xfrm>
            <a:off x="1751012" y="1226141"/>
            <a:ext cx="8689976" cy="2509213"/>
          </a:xfrm>
        </p:spPr>
        <p:txBody>
          <a:bodyPr/>
          <a:lstStyle/>
          <a:p>
            <a:r>
              <a:rPr lang="en-IN" dirty="0"/>
              <a:t>THANK YOU FOR WATCHING</a:t>
            </a:r>
          </a:p>
        </p:txBody>
      </p:sp>
    </p:spTree>
    <p:extLst>
      <p:ext uri="{BB962C8B-B14F-4D97-AF65-F5344CB8AC3E}">
        <p14:creationId xmlns:p14="http://schemas.microsoft.com/office/powerpoint/2010/main" val="333988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E98EAD-999A-66BB-2167-04A7C511CB74}"/>
              </a:ext>
            </a:extLst>
          </p:cNvPr>
          <p:cNvSpPr txBox="1"/>
          <p:nvPr/>
        </p:nvSpPr>
        <p:spPr>
          <a:xfrm>
            <a:off x="223935" y="195943"/>
            <a:ext cx="11691257" cy="738664"/>
          </a:xfrm>
          <a:prstGeom prst="rect">
            <a:avLst/>
          </a:prstGeom>
          <a:noFill/>
        </p:spPr>
        <p:txBody>
          <a:bodyPr wrap="square" rtlCol="0">
            <a:spAutoFit/>
          </a:bodyPr>
          <a:lstStyle/>
          <a:p>
            <a:pPr algn="l"/>
            <a:r>
              <a:rPr lang="en-US" sz="1400" b="1" i="0" u="none" strike="noStrike" baseline="0" dirty="0">
                <a:latin typeface="Arial-BoldMT"/>
              </a:rPr>
              <a:t>Your first priority is to get 2-3 players with high S.R who have faced at least 500 balls. And</a:t>
            </a:r>
            <a:r>
              <a:rPr lang="en-US" sz="1400" b="1" dirty="0">
                <a:latin typeface="Arial-BoldMT"/>
              </a:rPr>
              <a:t> </a:t>
            </a:r>
            <a:r>
              <a:rPr lang="en-US" sz="1400" b="1" i="0" u="none" strike="noStrike" baseline="0" dirty="0">
                <a:latin typeface="Arial-BoldMT"/>
              </a:rPr>
              <a:t>to do that you have to make a list of 10 players you want to bid in the auction so that when you try to grab them in auction you should not pay the amount greater than you</a:t>
            </a:r>
          </a:p>
          <a:p>
            <a:pPr algn="l"/>
            <a:r>
              <a:rPr lang="en-US" sz="1400" b="1" i="0" u="none" strike="noStrike" baseline="0" dirty="0">
                <a:latin typeface="Arial-BoldMT"/>
              </a:rPr>
              <a:t>have in the purse for a particular player.</a:t>
            </a:r>
            <a:endParaRPr lang="en-IN" sz="1400" dirty="0"/>
          </a:p>
        </p:txBody>
      </p:sp>
      <p:sp>
        <p:nvSpPr>
          <p:cNvPr id="6" name="TextBox 5">
            <a:extLst>
              <a:ext uri="{FF2B5EF4-FFF2-40B4-BE49-F238E27FC236}">
                <a16:creationId xmlns:a16="http://schemas.microsoft.com/office/drawing/2014/main" id="{D9515C4D-0424-FF98-27A0-350B520F2C86}"/>
              </a:ext>
            </a:extLst>
          </p:cNvPr>
          <p:cNvSpPr txBox="1"/>
          <p:nvPr/>
        </p:nvSpPr>
        <p:spPr>
          <a:xfrm>
            <a:off x="345233" y="1296955"/>
            <a:ext cx="5402424" cy="4801314"/>
          </a:xfrm>
          <a:prstGeom prst="rect">
            <a:avLst/>
          </a:prstGeom>
          <a:noFill/>
        </p:spPr>
        <p:txBody>
          <a:bodyPr wrap="square" rtlCol="0">
            <a:spAutoFit/>
          </a:bodyPr>
          <a:lstStyle/>
          <a:p>
            <a:r>
              <a:rPr lang="en-US" dirty="0"/>
              <a:t>SELECT</a:t>
            </a:r>
          </a:p>
          <a:p>
            <a:r>
              <a:rPr lang="en-US" dirty="0"/>
              <a:t>    batsman,</a:t>
            </a:r>
          </a:p>
          <a:p>
            <a:r>
              <a:rPr lang="en-US" dirty="0"/>
              <a:t>    SUM(</a:t>
            </a:r>
            <a:r>
              <a:rPr lang="en-US" dirty="0" err="1"/>
              <a:t>batsman_runs</a:t>
            </a:r>
            <a:r>
              <a:rPr lang="en-US" dirty="0"/>
              <a:t>) AS </a:t>
            </a:r>
            <a:r>
              <a:rPr lang="en-US" dirty="0" err="1"/>
              <a:t>Total_runs</a:t>
            </a:r>
            <a:r>
              <a:rPr lang="en-US" dirty="0"/>
              <a:t>,</a:t>
            </a:r>
          </a:p>
          <a:p>
            <a:r>
              <a:rPr lang="en-US" dirty="0"/>
              <a:t>    COUNT(balls) AS </a:t>
            </a:r>
            <a:r>
              <a:rPr lang="en-US" dirty="0" err="1"/>
              <a:t>Balls_faced</a:t>
            </a:r>
            <a:r>
              <a:rPr lang="en-US" dirty="0"/>
              <a:t>,</a:t>
            </a:r>
          </a:p>
          <a:p>
            <a:r>
              <a:rPr lang="en-US" dirty="0"/>
              <a:t>    ROUND((SUM(</a:t>
            </a:r>
            <a:r>
              <a:rPr lang="en-US" dirty="0" err="1"/>
              <a:t>batsman_runs</a:t>
            </a:r>
            <a:r>
              <a:rPr lang="en-US" dirty="0"/>
              <a:t>) * 100.0) / COUNT(balls), 2) AS </a:t>
            </a:r>
            <a:r>
              <a:rPr lang="en-US" dirty="0" err="1"/>
              <a:t>Strike_rate</a:t>
            </a:r>
            <a:endParaRPr lang="en-US" dirty="0"/>
          </a:p>
          <a:p>
            <a:r>
              <a:rPr lang="en-US" dirty="0"/>
              <a:t>FROM</a:t>
            </a:r>
          </a:p>
          <a:p>
            <a:r>
              <a:rPr lang="en-US" dirty="0"/>
              <a:t>    </a:t>
            </a:r>
            <a:r>
              <a:rPr lang="en-US" dirty="0" err="1"/>
              <a:t>ipl_Ball</a:t>
            </a:r>
            <a:endParaRPr lang="en-US" dirty="0"/>
          </a:p>
          <a:p>
            <a:r>
              <a:rPr lang="en-US" dirty="0"/>
              <a:t>WHERE</a:t>
            </a:r>
          </a:p>
          <a:p>
            <a:r>
              <a:rPr lang="en-US" dirty="0"/>
              <a:t>    </a:t>
            </a:r>
            <a:r>
              <a:rPr lang="en-US" dirty="0" err="1"/>
              <a:t>extra_type</a:t>
            </a:r>
            <a:r>
              <a:rPr lang="en-US" dirty="0"/>
              <a:t> != '</a:t>
            </a:r>
            <a:r>
              <a:rPr lang="en-US" dirty="0" err="1"/>
              <a:t>wides</a:t>
            </a:r>
            <a:r>
              <a:rPr lang="en-US" dirty="0"/>
              <a:t>'</a:t>
            </a:r>
          </a:p>
          <a:p>
            <a:r>
              <a:rPr lang="en-US" dirty="0"/>
              <a:t>GROUP BY</a:t>
            </a:r>
          </a:p>
          <a:p>
            <a:r>
              <a:rPr lang="en-US" dirty="0"/>
              <a:t>    batsman</a:t>
            </a:r>
          </a:p>
          <a:p>
            <a:r>
              <a:rPr lang="en-US" dirty="0"/>
              <a:t>HAVING</a:t>
            </a:r>
          </a:p>
          <a:p>
            <a:r>
              <a:rPr lang="en-US" dirty="0"/>
              <a:t>    COUNT(balls) &gt;= 500</a:t>
            </a:r>
          </a:p>
          <a:p>
            <a:r>
              <a:rPr lang="en-US" dirty="0"/>
              <a:t>ORDER BY</a:t>
            </a:r>
          </a:p>
          <a:p>
            <a:r>
              <a:rPr lang="en-US" dirty="0"/>
              <a:t>    </a:t>
            </a:r>
            <a:r>
              <a:rPr lang="en-US" dirty="0" err="1"/>
              <a:t>Strike_rate</a:t>
            </a:r>
            <a:r>
              <a:rPr lang="en-US" dirty="0"/>
              <a:t> DESC</a:t>
            </a:r>
          </a:p>
          <a:p>
            <a:r>
              <a:rPr lang="en-US" dirty="0"/>
              <a:t>LIMIT 10;</a:t>
            </a:r>
            <a:endParaRPr lang="en-IN" dirty="0"/>
          </a:p>
        </p:txBody>
      </p:sp>
    </p:spTree>
    <p:extLst>
      <p:ext uri="{BB962C8B-B14F-4D97-AF65-F5344CB8AC3E}">
        <p14:creationId xmlns:p14="http://schemas.microsoft.com/office/powerpoint/2010/main" val="180841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
            <a:extLst>
              <a:ext uri="{FF2B5EF4-FFF2-40B4-BE49-F238E27FC236}">
                <a16:creationId xmlns:a16="http://schemas.microsoft.com/office/drawing/2014/main" id="{BF4042CB-2918-797A-A51E-AC9D5150A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835" y="270588"/>
            <a:ext cx="4815840" cy="3383280"/>
          </a:xfrm>
          <a:prstGeom prst="rect">
            <a:avLst/>
          </a:prstGeom>
        </p:spPr>
      </p:pic>
      <p:sp>
        <p:nvSpPr>
          <p:cNvPr id="4" name="TextBox 3">
            <a:extLst>
              <a:ext uri="{FF2B5EF4-FFF2-40B4-BE49-F238E27FC236}">
                <a16:creationId xmlns:a16="http://schemas.microsoft.com/office/drawing/2014/main" id="{4E114BE0-4B63-E561-6385-E4CC30FB3DB1}"/>
              </a:ext>
            </a:extLst>
          </p:cNvPr>
          <p:cNvSpPr txBox="1"/>
          <p:nvPr/>
        </p:nvSpPr>
        <p:spPr>
          <a:xfrm>
            <a:off x="141402" y="197963"/>
            <a:ext cx="6089716"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Bidding on Batting</a:t>
            </a:r>
          </a:p>
          <a:p>
            <a:r>
              <a:rPr lang="en-US" dirty="0">
                <a:latin typeface="Arial-BoldMT"/>
              </a:rPr>
              <a:t>List of 10 players with high strike rate who have faced at least 500 balls</a:t>
            </a:r>
            <a:endParaRPr lang="en-IN" dirty="0"/>
          </a:p>
        </p:txBody>
      </p:sp>
      <p:sp>
        <p:nvSpPr>
          <p:cNvPr id="5" name="TextBox 4">
            <a:extLst>
              <a:ext uri="{FF2B5EF4-FFF2-40B4-BE49-F238E27FC236}">
                <a16:creationId xmlns:a16="http://schemas.microsoft.com/office/drawing/2014/main" id="{BC7FCA2D-0DBD-84F2-8C82-53A6C353E3C5}"/>
              </a:ext>
            </a:extLst>
          </p:cNvPr>
          <p:cNvSpPr txBox="1"/>
          <p:nvPr/>
        </p:nvSpPr>
        <p:spPr>
          <a:xfrm>
            <a:off x="254524" y="1545996"/>
            <a:ext cx="5608948" cy="1477328"/>
          </a:xfrm>
          <a:prstGeom prst="rect">
            <a:avLst/>
          </a:prstGeom>
          <a:noFill/>
        </p:spPr>
        <p:txBody>
          <a:bodyPr wrap="square" rtlCol="0">
            <a:spAutoFit/>
          </a:bodyPr>
          <a:lstStyle/>
          <a:p>
            <a:r>
              <a:rPr lang="en-US" b="1" dirty="0"/>
              <a:t>Name of 3 players to bid on with Highest Strike Rate:</a:t>
            </a:r>
          </a:p>
          <a:p>
            <a:pPr marL="342900" indent="-342900">
              <a:buAutoNum type="arabicParenR"/>
            </a:pPr>
            <a:r>
              <a:rPr lang="en-US" dirty="0"/>
              <a:t>AD Russell</a:t>
            </a:r>
          </a:p>
          <a:p>
            <a:pPr marL="342900" indent="-342900">
              <a:buAutoNum type="arabicParenR"/>
            </a:pPr>
            <a:r>
              <a:rPr lang="en-US" dirty="0"/>
              <a:t>SP </a:t>
            </a:r>
            <a:r>
              <a:rPr lang="en-US" dirty="0" err="1"/>
              <a:t>Narine</a:t>
            </a:r>
            <a:endParaRPr lang="en-US" dirty="0"/>
          </a:p>
          <a:p>
            <a:pPr marL="342900" indent="-342900">
              <a:buAutoNum type="arabicParenR"/>
            </a:pPr>
            <a:r>
              <a:rPr lang="en-US" dirty="0"/>
              <a:t>HH Pandya</a:t>
            </a:r>
          </a:p>
          <a:p>
            <a:endParaRPr lang="en-IN" dirty="0"/>
          </a:p>
        </p:txBody>
      </p:sp>
      <p:graphicFrame>
        <p:nvGraphicFramePr>
          <p:cNvPr id="6" name="Chart 5">
            <a:extLst>
              <a:ext uri="{FF2B5EF4-FFF2-40B4-BE49-F238E27FC236}">
                <a16:creationId xmlns:a16="http://schemas.microsoft.com/office/drawing/2014/main" id="{A381C62E-F5E3-51C1-9443-F61BAE79C9A8}"/>
              </a:ext>
            </a:extLst>
          </p:cNvPr>
          <p:cNvGraphicFramePr>
            <a:graphicFrameLocks/>
          </p:cNvGraphicFramePr>
          <p:nvPr>
            <p:extLst>
              <p:ext uri="{D42A27DB-BD31-4B8C-83A1-F6EECF244321}">
                <p14:modId xmlns:p14="http://schemas.microsoft.com/office/powerpoint/2010/main" val="3311604829"/>
              </p:ext>
            </p:extLst>
          </p:nvPr>
        </p:nvGraphicFramePr>
        <p:xfrm>
          <a:off x="7075835" y="384421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8F9D932-6D02-730D-D645-1EC5E21129C0}"/>
              </a:ext>
            </a:extLst>
          </p:cNvPr>
          <p:cNvGraphicFramePr>
            <a:graphicFrameLocks/>
          </p:cNvGraphicFramePr>
          <p:nvPr>
            <p:extLst>
              <p:ext uri="{D42A27DB-BD31-4B8C-83A1-F6EECF244321}">
                <p14:modId xmlns:p14="http://schemas.microsoft.com/office/powerpoint/2010/main" val="2528722972"/>
              </p:ext>
            </p:extLst>
          </p:nvPr>
        </p:nvGraphicFramePr>
        <p:xfrm>
          <a:off x="544166" y="3653868"/>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453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C0D45E-847E-E139-4BDC-53D45EC9F507}"/>
              </a:ext>
            </a:extLst>
          </p:cNvPr>
          <p:cNvSpPr txBox="1"/>
          <p:nvPr/>
        </p:nvSpPr>
        <p:spPr>
          <a:xfrm>
            <a:off x="197963" y="169682"/>
            <a:ext cx="11340445" cy="830997"/>
          </a:xfrm>
          <a:prstGeom prst="rect">
            <a:avLst/>
          </a:prstGeom>
          <a:noFill/>
        </p:spPr>
        <p:txBody>
          <a:bodyPr wrap="square" rtlCol="0">
            <a:spAutoFit/>
          </a:bodyPr>
          <a:lstStyle/>
          <a:p>
            <a:pPr algn="l"/>
            <a:r>
              <a:rPr lang="en-US" sz="1600" b="1" i="0" u="none" strike="noStrike" baseline="0" dirty="0">
                <a:latin typeface="Arial-BoldMT"/>
              </a:rPr>
              <a:t>Now you need to get 2-3 players with good Average who have played more than 2 </a:t>
            </a:r>
            <a:r>
              <a:rPr lang="en-US" sz="1600" b="1" i="0" u="none" strike="noStrike" baseline="0" dirty="0" err="1">
                <a:latin typeface="Arial-BoldMT"/>
              </a:rPr>
              <a:t>ipl</a:t>
            </a:r>
            <a:r>
              <a:rPr lang="en-US" sz="1600" b="1" dirty="0">
                <a:latin typeface="Arial-BoldMT"/>
              </a:rPr>
              <a:t> </a:t>
            </a:r>
            <a:r>
              <a:rPr lang="en-US" sz="1600" b="1" i="0" u="none" strike="noStrike" baseline="0" dirty="0">
                <a:latin typeface="Arial-BoldMT"/>
              </a:rPr>
              <a:t>seasons. And to do that you have to make a list of 10 players you want to bid in the auction so that when you try to grab them in auction you should not pay the amount greater than you have in the purse for a particular player.</a:t>
            </a:r>
            <a:endParaRPr lang="en-IN" sz="1600" dirty="0"/>
          </a:p>
        </p:txBody>
      </p:sp>
      <p:sp>
        <p:nvSpPr>
          <p:cNvPr id="5" name="TextBox 4">
            <a:extLst>
              <a:ext uri="{FF2B5EF4-FFF2-40B4-BE49-F238E27FC236}">
                <a16:creationId xmlns:a16="http://schemas.microsoft.com/office/drawing/2014/main" id="{18910D87-FAA2-E55C-0707-B8356EEC9088}"/>
              </a:ext>
            </a:extLst>
          </p:cNvPr>
          <p:cNvSpPr txBox="1"/>
          <p:nvPr/>
        </p:nvSpPr>
        <p:spPr>
          <a:xfrm>
            <a:off x="377071" y="1000679"/>
            <a:ext cx="10020694" cy="4524315"/>
          </a:xfrm>
          <a:prstGeom prst="rect">
            <a:avLst/>
          </a:prstGeom>
          <a:noFill/>
        </p:spPr>
        <p:txBody>
          <a:bodyPr wrap="square" rtlCol="0">
            <a:spAutoFit/>
          </a:bodyPr>
          <a:lstStyle/>
          <a:p>
            <a:r>
              <a:rPr lang="en-IN" sz="1600" dirty="0"/>
              <a:t>SELECT</a:t>
            </a:r>
          </a:p>
          <a:p>
            <a:r>
              <a:rPr lang="en-IN" sz="1600" dirty="0"/>
              <a:t>    </a:t>
            </a:r>
            <a:r>
              <a:rPr lang="en-IN" sz="1600" dirty="0" err="1"/>
              <a:t>b.batsman</a:t>
            </a:r>
            <a:r>
              <a:rPr lang="en-IN" sz="1600" dirty="0"/>
              <a:t>,</a:t>
            </a:r>
          </a:p>
          <a:p>
            <a:r>
              <a:rPr lang="en-IN" sz="1600" dirty="0"/>
              <a:t>    COUNT(DISTINCT EXTRACT(YEAR FROM </a:t>
            </a:r>
            <a:r>
              <a:rPr lang="en-IN" sz="1600" dirty="0" err="1"/>
              <a:t>m.match_date</a:t>
            </a:r>
            <a:r>
              <a:rPr lang="en-IN" sz="1600" dirty="0"/>
              <a:t>)) AS </a:t>
            </a:r>
            <a:r>
              <a:rPr lang="en-IN" sz="1600" dirty="0" err="1"/>
              <a:t>season_played</a:t>
            </a:r>
            <a:r>
              <a:rPr lang="en-IN" sz="1600" dirty="0"/>
              <a:t>,</a:t>
            </a:r>
          </a:p>
          <a:p>
            <a:r>
              <a:rPr lang="en-IN" sz="1600" dirty="0"/>
              <a:t>    SUM(</a:t>
            </a:r>
            <a:r>
              <a:rPr lang="en-IN" sz="1600" dirty="0" err="1"/>
              <a:t>b.batsman_runs</a:t>
            </a:r>
            <a:r>
              <a:rPr lang="en-IN" sz="1600" dirty="0"/>
              <a:t>) AS </a:t>
            </a:r>
            <a:r>
              <a:rPr lang="en-IN" sz="1600" dirty="0" err="1"/>
              <a:t>total_runs</a:t>
            </a:r>
            <a:r>
              <a:rPr lang="en-IN" sz="1600" dirty="0"/>
              <a:t>,</a:t>
            </a:r>
          </a:p>
          <a:p>
            <a:r>
              <a:rPr lang="en-IN" sz="1600" dirty="0"/>
              <a:t>    SUM(CASE WHEN </a:t>
            </a:r>
            <a:r>
              <a:rPr lang="en-IN" sz="1600" dirty="0" err="1"/>
              <a:t>b.is_wicket</a:t>
            </a:r>
            <a:r>
              <a:rPr lang="en-IN" sz="1600" dirty="0"/>
              <a:t> = 1 THEN 1 ELSE 0 END) AS </a:t>
            </a:r>
            <a:r>
              <a:rPr lang="en-IN" sz="1600" dirty="0" err="1"/>
              <a:t>wicket_ball</a:t>
            </a:r>
            <a:r>
              <a:rPr lang="en-IN" sz="1600" dirty="0"/>
              <a:t>,</a:t>
            </a:r>
          </a:p>
          <a:p>
            <a:r>
              <a:rPr lang="en-IN" sz="1600" dirty="0"/>
              <a:t>    SUM(</a:t>
            </a:r>
            <a:r>
              <a:rPr lang="en-IN" sz="1600" dirty="0" err="1"/>
              <a:t>b.batsman_runs</a:t>
            </a:r>
            <a:r>
              <a:rPr lang="en-IN" sz="1600" dirty="0"/>
              <a:t>) / NULLIF(SUM(CASE WHEN </a:t>
            </a:r>
            <a:r>
              <a:rPr lang="en-IN" sz="1600" dirty="0" err="1"/>
              <a:t>b.is_wicket</a:t>
            </a:r>
            <a:r>
              <a:rPr lang="en-IN" sz="1600" dirty="0"/>
              <a:t> = 1 THEN 1 ELSE 0 END), 0) AS </a:t>
            </a:r>
            <a:r>
              <a:rPr lang="en-IN" sz="1600" dirty="0" err="1"/>
              <a:t>Batting_average</a:t>
            </a:r>
            <a:endParaRPr lang="en-IN" sz="1600" dirty="0"/>
          </a:p>
          <a:p>
            <a:r>
              <a:rPr lang="en-IN" sz="1600" dirty="0"/>
              <a:t>FROM</a:t>
            </a:r>
          </a:p>
          <a:p>
            <a:r>
              <a:rPr lang="en-IN" sz="1600" dirty="0"/>
              <a:t>    </a:t>
            </a:r>
            <a:r>
              <a:rPr lang="en-IN" sz="1600" dirty="0" err="1"/>
              <a:t>IPL_Ball</a:t>
            </a:r>
            <a:r>
              <a:rPr lang="en-IN" sz="1600" dirty="0"/>
              <a:t> b</a:t>
            </a:r>
          </a:p>
          <a:p>
            <a:r>
              <a:rPr lang="en-IN" sz="1600" dirty="0"/>
              <a:t>INNER JOIN</a:t>
            </a:r>
          </a:p>
          <a:p>
            <a:r>
              <a:rPr lang="en-IN" sz="1600" dirty="0"/>
              <a:t>    </a:t>
            </a:r>
            <a:r>
              <a:rPr lang="en-IN" sz="1600" dirty="0" err="1"/>
              <a:t>IPL_Matches</a:t>
            </a:r>
            <a:r>
              <a:rPr lang="en-IN" sz="1600" dirty="0"/>
              <a:t> m ON </a:t>
            </a:r>
            <a:r>
              <a:rPr lang="en-IN" sz="1600" dirty="0" err="1"/>
              <a:t>b.id_no</a:t>
            </a:r>
            <a:r>
              <a:rPr lang="en-IN" sz="1600" dirty="0"/>
              <a:t> = </a:t>
            </a:r>
            <a:r>
              <a:rPr lang="en-IN" sz="1600" dirty="0" err="1"/>
              <a:t>m.id_no</a:t>
            </a:r>
            <a:endParaRPr lang="en-IN" sz="1600" dirty="0"/>
          </a:p>
          <a:p>
            <a:r>
              <a:rPr lang="en-IN" sz="1600" dirty="0"/>
              <a:t>GROUP BY</a:t>
            </a:r>
          </a:p>
          <a:p>
            <a:r>
              <a:rPr lang="en-IN" sz="1600" dirty="0"/>
              <a:t>    </a:t>
            </a:r>
            <a:r>
              <a:rPr lang="en-IN" sz="1600" dirty="0" err="1"/>
              <a:t>b.batsman</a:t>
            </a:r>
            <a:endParaRPr lang="en-IN" sz="1600" dirty="0"/>
          </a:p>
          <a:p>
            <a:r>
              <a:rPr lang="en-IN" sz="1600" dirty="0"/>
              <a:t>HAVING</a:t>
            </a:r>
          </a:p>
          <a:p>
            <a:r>
              <a:rPr lang="en-IN" sz="1600" dirty="0"/>
              <a:t>    COUNT(DISTINCT EXTRACT(YEAR FROM </a:t>
            </a:r>
            <a:r>
              <a:rPr lang="en-IN" sz="1600" dirty="0" err="1"/>
              <a:t>m.match_date</a:t>
            </a:r>
            <a:r>
              <a:rPr lang="en-IN" sz="1600" dirty="0"/>
              <a:t>)) &gt; 2</a:t>
            </a:r>
          </a:p>
          <a:p>
            <a:r>
              <a:rPr lang="en-IN" sz="1600" dirty="0"/>
              <a:t>    AND COUNT(</a:t>
            </a:r>
            <a:r>
              <a:rPr lang="en-IN" sz="1600" dirty="0" err="1"/>
              <a:t>b.balls</a:t>
            </a:r>
            <a:r>
              <a:rPr lang="en-IN" sz="1600" dirty="0"/>
              <a:t>) &gt; 500</a:t>
            </a:r>
          </a:p>
          <a:p>
            <a:r>
              <a:rPr lang="en-IN" sz="1600" dirty="0"/>
              <a:t>ORDER BY</a:t>
            </a:r>
          </a:p>
          <a:p>
            <a:r>
              <a:rPr lang="en-IN" sz="1600" dirty="0"/>
              <a:t>    </a:t>
            </a:r>
            <a:r>
              <a:rPr lang="en-IN" sz="1600" dirty="0" err="1"/>
              <a:t>Batting_average</a:t>
            </a:r>
            <a:r>
              <a:rPr lang="en-IN" sz="1600" dirty="0"/>
              <a:t> DESC</a:t>
            </a:r>
          </a:p>
          <a:p>
            <a:r>
              <a:rPr lang="en-IN" sz="1600" dirty="0"/>
              <a:t>LIMIT 10;</a:t>
            </a:r>
          </a:p>
        </p:txBody>
      </p:sp>
    </p:spTree>
    <p:extLst>
      <p:ext uri="{BB962C8B-B14F-4D97-AF65-F5344CB8AC3E}">
        <p14:creationId xmlns:p14="http://schemas.microsoft.com/office/powerpoint/2010/main" val="288357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393573-58A1-CA36-E163-F6E470685FC2}"/>
              </a:ext>
            </a:extLst>
          </p:cNvPr>
          <p:cNvSpPr txBox="1"/>
          <p:nvPr/>
        </p:nvSpPr>
        <p:spPr>
          <a:xfrm>
            <a:off x="103695" y="160256"/>
            <a:ext cx="11802359"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List of 10 players with good average rate who have played more than 2 IPL seasons</a:t>
            </a:r>
            <a:endParaRPr lang="en-IN" b="1" dirty="0">
              <a:latin typeface="Arial" panose="020B0604020202020204" pitchFamily="34" charset="0"/>
              <a:cs typeface="Arial" panose="020B0604020202020204" pitchFamily="34" charset="0"/>
            </a:endParaRPr>
          </a:p>
          <a:p>
            <a:endParaRPr lang="en-IN" dirty="0"/>
          </a:p>
        </p:txBody>
      </p:sp>
      <p:pic>
        <p:nvPicPr>
          <p:cNvPr id="6" name="Picture 5" descr="A screenshot of a computer&#10;&#10;Description automatically generated">
            <a:extLst>
              <a:ext uri="{FF2B5EF4-FFF2-40B4-BE49-F238E27FC236}">
                <a16:creationId xmlns:a16="http://schemas.microsoft.com/office/drawing/2014/main" id="{B22500BF-2D83-AF5B-5CBD-C08BF753F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4" y="630613"/>
            <a:ext cx="5935980" cy="3390900"/>
          </a:xfrm>
          <a:prstGeom prst="rect">
            <a:avLst/>
          </a:prstGeom>
        </p:spPr>
      </p:pic>
      <p:sp>
        <p:nvSpPr>
          <p:cNvPr id="7" name="TextBox 6">
            <a:extLst>
              <a:ext uri="{FF2B5EF4-FFF2-40B4-BE49-F238E27FC236}">
                <a16:creationId xmlns:a16="http://schemas.microsoft.com/office/drawing/2014/main" id="{D1F23200-05DA-F162-FDAE-994601D7FD44}"/>
              </a:ext>
            </a:extLst>
          </p:cNvPr>
          <p:cNvSpPr txBox="1"/>
          <p:nvPr/>
        </p:nvSpPr>
        <p:spPr>
          <a:xfrm>
            <a:off x="339365" y="4577308"/>
            <a:ext cx="4656841" cy="1477328"/>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Name of 3 players with Best average </a:t>
            </a:r>
          </a:p>
          <a:p>
            <a:pPr marL="342900" indent="-342900">
              <a:buAutoNum type="arabicParenR"/>
            </a:pPr>
            <a:r>
              <a:rPr lang="en-IN" dirty="0">
                <a:latin typeface="Arial" panose="020B0604020202020204" pitchFamily="34" charset="0"/>
                <a:cs typeface="Arial" panose="020B0604020202020204" pitchFamily="34" charset="0"/>
              </a:rPr>
              <a:t>AB de Villiers</a:t>
            </a:r>
          </a:p>
          <a:p>
            <a:pPr marL="342900" indent="-342900">
              <a:buAutoNum type="arabicParenR"/>
            </a:pPr>
            <a:r>
              <a:rPr lang="en-IN" dirty="0">
                <a:latin typeface="Arial" panose="020B0604020202020204" pitchFamily="34" charset="0"/>
                <a:cs typeface="Arial" panose="020B0604020202020204" pitchFamily="34" charset="0"/>
              </a:rPr>
              <a:t>KL Rahul</a:t>
            </a:r>
          </a:p>
          <a:p>
            <a:pPr marL="342900" indent="-342900">
              <a:buAutoNum type="arabicParenR"/>
            </a:pPr>
            <a:r>
              <a:rPr lang="en-IN" dirty="0">
                <a:latin typeface="Arial" panose="020B0604020202020204" pitchFamily="34" charset="0"/>
                <a:cs typeface="Arial" panose="020B0604020202020204" pitchFamily="34" charset="0"/>
              </a:rPr>
              <a:t>ML Hayden</a:t>
            </a:r>
          </a:p>
          <a:p>
            <a:endParaRPr lang="en-IN" dirty="0"/>
          </a:p>
        </p:txBody>
      </p:sp>
      <p:graphicFrame>
        <p:nvGraphicFramePr>
          <p:cNvPr id="8" name="Chart 7">
            <a:extLst>
              <a:ext uri="{FF2B5EF4-FFF2-40B4-BE49-F238E27FC236}">
                <a16:creationId xmlns:a16="http://schemas.microsoft.com/office/drawing/2014/main" id="{46F25DF1-082D-9045-8B8F-88E83E66C216}"/>
              </a:ext>
            </a:extLst>
          </p:cNvPr>
          <p:cNvGraphicFramePr>
            <a:graphicFrameLocks/>
          </p:cNvGraphicFramePr>
          <p:nvPr>
            <p:extLst>
              <p:ext uri="{D42A27DB-BD31-4B8C-83A1-F6EECF244321}">
                <p14:modId xmlns:p14="http://schemas.microsoft.com/office/powerpoint/2010/main" val="1152797729"/>
              </p:ext>
            </p:extLst>
          </p:nvPr>
        </p:nvGraphicFramePr>
        <p:xfrm>
          <a:off x="6669464" y="87904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FD5CA13C-2498-0DC2-FE55-68F565429C41}"/>
              </a:ext>
            </a:extLst>
          </p:cNvPr>
          <p:cNvGraphicFramePr>
            <a:graphicFrameLocks/>
          </p:cNvGraphicFramePr>
          <p:nvPr>
            <p:extLst>
              <p:ext uri="{D42A27DB-BD31-4B8C-83A1-F6EECF244321}">
                <p14:modId xmlns:p14="http://schemas.microsoft.com/office/powerpoint/2010/main" val="1261633023"/>
              </p:ext>
            </p:extLst>
          </p:nvPr>
        </p:nvGraphicFramePr>
        <p:xfrm>
          <a:off x="6669464" y="3841422"/>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9624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C48D3E-B950-B15F-A2C9-3C708FBEF04A}"/>
              </a:ext>
            </a:extLst>
          </p:cNvPr>
          <p:cNvSpPr txBox="1"/>
          <p:nvPr/>
        </p:nvSpPr>
        <p:spPr>
          <a:xfrm>
            <a:off x="169682" y="179109"/>
            <a:ext cx="11830640" cy="830997"/>
          </a:xfrm>
          <a:prstGeom prst="rect">
            <a:avLst/>
          </a:prstGeom>
          <a:noFill/>
        </p:spPr>
        <p:txBody>
          <a:bodyPr wrap="square" rtlCol="0">
            <a:spAutoFit/>
          </a:bodyPr>
          <a:lstStyle/>
          <a:p>
            <a:pPr algn="l"/>
            <a:r>
              <a:rPr lang="en-US" sz="1600" b="1" i="0" u="none" strike="noStrike" baseline="0" dirty="0">
                <a:latin typeface="Arial-BoldMT"/>
              </a:rPr>
              <a:t>Now you need to get 2-3 Hard-hitting players who have scored most runs in boundaries and have played more the 2 </a:t>
            </a:r>
            <a:r>
              <a:rPr lang="en-US" sz="1600" b="1" i="0" u="none" strike="noStrike" baseline="0" dirty="0" err="1">
                <a:latin typeface="Arial-BoldMT"/>
              </a:rPr>
              <a:t>ipl</a:t>
            </a:r>
            <a:r>
              <a:rPr lang="en-US" sz="1600" b="1" i="0" u="none" strike="noStrike" baseline="0" dirty="0">
                <a:latin typeface="Arial-BoldMT"/>
              </a:rPr>
              <a:t> season. To do that you have to make a list of 10 players you want to bid in the auction so that when you try to grab them in auction you should not pay the amount greater than you have in the purse for a particular player.</a:t>
            </a:r>
            <a:endParaRPr lang="en-IN" sz="1600" dirty="0"/>
          </a:p>
        </p:txBody>
      </p:sp>
      <p:sp>
        <p:nvSpPr>
          <p:cNvPr id="5" name="TextBox 4">
            <a:extLst>
              <a:ext uri="{FF2B5EF4-FFF2-40B4-BE49-F238E27FC236}">
                <a16:creationId xmlns:a16="http://schemas.microsoft.com/office/drawing/2014/main" id="{16A97C60-9B0F-82FB-AB75-F0B5266FEB0F}"/>
              </a:ext>
            </a:extLst>
          </p:cNvPr>
          <p:cNvSpPr txBox="1"/>
          <p:nvPr/>
        </p:nvSpPr>
        <p:spPr>
          <a:xfrm>
            <a:off x="358219" y="1244338"/>
            <a:ext cx="9728461" cy="5078313"/>
          </a:xfrm>
          <a:prstGeom prst="rect">
            <a:avLst/>
          </a:prstGeom>
          <a:noFill/>
        </p:spPr>
        <p:txBody>
          <a:bodyPr wrap="square" rtlCol="0">
            <a:spAutoFit/>
          </a:bodyPr>
          <a:lstStyle/>
          <a:p>
            <a:r>
              <a:rPr lang="en-US" dirty="0"/>
              <a:t>SELECT</a:t>
            </a:r>
          </a:p>
          <a:p>
            <a:r>
              <a:rPr lang="en-US" dirty="0"/>
              <a:t>    </a:t>
            </a:r>
            <a:r>
              <a:rPr lang="en-US" dirty="0" err="1"/>
              <a:t>a.batsman</a:t>
            </a:r>
            <a:r>
              <a:rPr lang="en-US" dirty="0"/>
              <a:t>,</a:t>
            </a:r>
          </a:p>
          <a:p>
            <a:r>
              <a:rPr lang="en-US" dirty="0"/>
              <a:t>    </a:t>
            </a:r>
            <a:r>
              <a:rPr lang="en-US" dirty="0" err="1"/>
              <a:t>a.batting_team</a:t>
            </a:r>
            <a:r>
              <a:rPr lang="en-US" dirty="0"/>
              <a:t>,</a:t>
            </a:r>
          </a:p>
          <a:p>
            <a:r>
              <a:rPr lang="en-US" dirty="0"/>
              <a:t>    COUNT(DISTINCT EXTRACT(YEAR FROM </a:t>
            </a:r>
            <a:r>
              <a:rPr lang="en-US" dirty="0" err="1"/>
              <a:t>b.match_date</a:t>
            </a:r>
            <a:r>
              <a:rPr lang="en-US" dirty="0"/>
              <a:t>)) AS </a:t>
            </a:r>
            <a:r>
              <a:rPr lang="en-US" dirty="0" err="1"/>
              <a:t>season_played</a:t>
            </a:r>
            <a:r>
              <a:rPr lang="en-US" dirty="0"/>
              <a:t>,</a:t>
            </a:r>
          </a:p>
          <a:p>
            <a:r>
              <a:rPr lang="en-US" dirty="0"/>
              <a:t>    SUM(</a:t>
            </a:r>
            <a:r>
              <a:rPr lang="en-US" dirty="0" err="1"/>
              <a:t>a.batsman_runs</a:t>
            </a:r>
            <a:r>
              <a:rPr lang="en-US" dirty="0"/>
              <a:t>) AS </a:t>
            </a:r>
            <a:r>
              <a:rPr lang="en-US" dirty="0" err="1"/>
              <a:t>total_runs</a:t>
            </a:r>
            <a:r>
              <a:rPr lang="en-US" dirty="0"/>
              <a:t>,</a:t>
            </a:r>
          </a:p>
          <a:p>
            <a:r>
              <a:rPr lang="en-US" dirty="0"/>
              <a:t>    SUM(CASE WHEN </a:t>
            </a:r>
            <a:r>
              <a:rPr lang="en-US" dirty="0" err="1"/>
              <a:t>a.batsman_runs</a:t>
            </a:r>
            <a:r>
              <a:rPr lang="en-US" dirty="0"/>
              <a:t> IN (4, 6) THEN 1 ELSE 0 END) AS </a:t>
            </a:r>
            <a:r>
              <a:rPr lang="en-US" dirty="0" err="1"/>
              <a:t>total_boundaries</a:t>
            </a:r>
            <a:endParaRPr lang="en-US" dirty="0"/>
          </a:p>
          <a:p>
            <a:r>
              <a:rPr lang="en-US" dirty="0"/>
              <a:t>FROM</a:t>
            </a:r>
          </a:p>
          <a:p>
            <a:r>
              <a:rPr lang="en-US" dirty="0"/>
              <a:t>    </a:t>
            </a:r>
            <a:r>
              <a:rPr lang="en-US" dirty="0" err="1"/>
              <a:t>IPL_Ball</a:t>
            </a:r>
            <a:r>
              <a:rPr lang="en-US" dirty="0"/>
              <a:t> AS a</a:t>
            </a:r>
          </a:p>
          <a:p>
            <a:r>
              <a:rPr lang="en-US" dirty="0"/>
              <a:t>    INNER JOIN </a:t>
            </a:r>
            <a:r>
              <a:rPr lang="en-US" dirty="0" err="1"/>
              <a:t>IPL_Matches</a:t>
            </a:r>
            <a:r>
              <a:rPr lang="en-US" dirty="0"/>
              <a:t> AS b ON </a:t>
            </a:r>
            <a:r>
              <a:rPr lang="en-US" dirty="0" err="1"/>
              <a:t>a.id_no</a:t>
            </a:r>
            <a:r>
              <a:rPr lang="en-US" dirty="0"/>
              <a:t> = </a:t>
            </a:r>
            <a:r>
              <a:rPr lang="en-US" dirty="0" err="1"/>
              <a:t>b.id_no</a:t>
            </a:r>
            <a:endParaRPr lang="en-US" dirty="0"/>
          </a:p>
          <a:p>
            <a:r>
              <a:rPr lang="en-US" dirty="0"/>
              <a:t>GROUP BY</a:t>
            </a:r>
          </a:p>
          <a:p>
            <a:r>
              <a:rPr lang="en-US" dirty="0"/>
              <a:t>    </a:t>
            </a:r>
            <a:r>
              <a:rPr lang="en-US" dirty="0" err="1"/>
              <a:t>a.batsman</a:t>
            </a:r>
            <a:r>
              <a:rPr lang="en-US" dirty="0"/>
              <a:t>, </a:t>
            </a:r>
            <a:r>
              <a:rPr lang="en-US" dirty="0" err="1"/>
              <a:t>a.batting_team</a:t>
            </a:r>
            <a:endParaRPr lang="en-US" dirty="0"/>
          </a:p>
          <a:p>
            <a:r>
              <a:rPr lang="en-US" dirty="0"/>
              <a:t>HAVING</a:t>
            </a:r>
          </a:p>
          <a:p>
            <a:r>
              <a:rPr lang="en-US" dirty="0"/>
              <a:t>    COUNT(DISTINCT EXTRACT(YEAR FROM </a:t>
            </a:r>
            <a:r>
              <a:rPr lang="en-US" dirty="0" err="1"/>
              <a:t>b.match_date</a:t>
            </a:r>
            <a:r>
              <a:rPr lang="en-US" dirty="0"/>
              <a:t>)) &gt; 2</a:t>
            </a:r>
          </a:p>
          <a:p>
            <a:r>
              <a:rPr lang="en-US" dirty="0"/>
              <a:t>    AND SUM(CASE WHEN </a:t>
            </a:r>
            <a:r>
              <a:rPr lang="en-US" dirty="0" err="1"/>
              <a:t>a.batsman_runs</a:t>
            </a:r>
            <a:r>
              <a:rPr lang="en-US" dirty="0"/>
              <a:t> IN (4, 6) THEN 1 ELSE 0 END) &gt; 0</a:t>
            </a:r>
          </a:p>
          <a:p>
            <a:r>
              <a:rPr lang="en-US" dirty="0"/>
              <a:t>ORDER BY</a:t>
            </a:r>
          </a:p>
          <a:p>
            <a:r>
              <a:rPr lang="en-US" dirty="0"/>
              <a:t>    </a:t>
            </a:r>
            <a:r>
              <a:rPr lang="en-US" dirty="0" err="1"/>
              <a:t>total_boundaries</a:t>
            </a:r>
            <a:r>
              <a:rPr lang="en-US" dirty="0"/>
              <a:t> DESC</a:t>
            </a:r>
          </a:p>
          <a:p>
            <a:r>
              <a:rPr lang="en-US" dirty="0"/>
              <a:t>LIMIT 10;</a:t>
            </a:r>
          </a:p>
          <a:p>
            <a:endParaRPr lang="en-IN" dirty="0"/>
          </a:p>
        </p:txBody>
      </p:sp>
    </p:spTree>
    <p:extLst>
      <p:ext uri="{BB962C8B-B14F-4D97-AF65-F5344CB8AC3E}">
        <p14:creationId xmlns:p14="http://schemas.microsoft.com/office/powerpoint/2010/main" val="82175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4CAF77-67BC-1026-BAED-5B158A365257}"/>
              </a:ext>
            </a:extLst>
          </p:cNvPr>
          <p:cNvSpPr txBox="1"/>
          <p:nvPr/>
        </p:nvSpPr>
        <p:spPr>
          <a:xfrm>
            <a:off x="273377" y="160256"/>
            <a:ext cx="11557262" cy="369332"/>
          </a:xfrm>
          <a:prstGeom prst="rect">
            <a:avLst/>
          </a:prstGeom>
          <a:noFill/>
        </p:spPr>
        <p:txBody>
          <a:bodyPr wrap="square" rtlCol="0">
            <a:spAutoFit/>
          </a:bodyPr>
          <a:lstStyle/>
          <a:p>
            <a:r>
              <a:rPr lang="en-IN" dirty="0"/>
              <a:t>Top 10 Hard Hitting Players Who Have Played More Than 2 Seasons</a:t>
            </a:r>
          </a:p>
        </p:txBody>
      </p:sp>
      <p:pic>
        <p:nvPicPr>
          <p:cNvPr id="8" name="Picture 7" descr="A screenshot of a sports schedule&#10;&#10;Description automatically generated">
            <a:extLst>
              <a:ext uri="{FF2B5EF4-FFF2-40B4-BE49-F238E27FC236}">
                <a16:creationId xmlns:a16="http://schemas.microsoft.com/office/drawing/2014/main" id="{2306FD21-A018-2E8C-533A-30C8593D2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74" y="634423"/>
            <a:ext cx="6896100" cy="3383280"/>
          </a:xfrm>
          <a:prstGeom prst="rect">
            <a:avLst/>
          </a:prstGeom>
        </p:spPr>
      </p:pic>
      <p:sp>
        <p:nvSpPr>
          <p:cNvPr id="9" name="TextBox 8">
            <a:extLst>
              <a:ext uri="{FF2B5EF4-FFF2-40B4-BE49-F238E27FC236}">
                <a16:creationId xmlns:a16="http://schemas.microsoft.com/office/drawing/2014/main" id="{91B55323-55CA-82FC-9F56-051EA14E4318}"/>
              </a:ext>
            </a:extLst>
          </p:cNvPr>
          <p:cNvSpPr txBox="1"/>
          <p:nvPr/>
        </p:nvSpPr>
        <p:spPr>
          <a:xfrm>
            <a:off x="382555" y="4422710"/>
            <a:ext cx="6139543" cy="2031325"/>
          </a:xfrm>
          <a:prstGeom prst="rect">
            <a:avLst/>
          </a:prstGeom>
          <a:noFill/>
        </p:spPr>
        <p:txBody>
          <a:bodyPr wrap="square" rtlCol="0">
            <a:spAutoFit/>
          </a:bodyPr>
          <a:lstStyle/>
          <a:p>
            <a:pPr algn="l"/>
            <a:r>
              <a:rPr lang="en-US" sz="1800" b="1" i="0" u="none" strike="noStrike" baseline="0" dirty="0">
                <a:latin typeface="Arial-BoldMT"/>
              </a:rPr>
              <a:t>3 Hard-hitting players to bid on  who have scored most runs in boundaries and have played more the 2 </a:t>
            </a:r>
            <a:r>
              <a:rPr lang="en-US" b="1" dirty="0">
                <a:latin typeface="Arial-BoldMT"/>
              </a:rPr>
              <a:t>IPL </a:t>
            </a:r>
            <a:r>
              <a:rPr lang="en-US" sz="1800" b="1" i="0" u="none" strike="noStrike" baseline="0" dirty="0">
                <a:latin typeface="Arial-BoldMT"/>
              </a:rPr>
              <a:t>season</a:t>
            </a:r>
          </a:p>
          <a:p>
            <a:pPr marL="342900" indent="-342900" algn="l">
              <a:buAutoNum type="arabicParenR"/>
            </a:pPr>
            <a:r>
              <a:rPr lang="en-US" dirty="0">
                <a:latin typeface="Arial-BoldMT"/>
              </a:rPr>
              <a:t>Virat Kohli</a:t>
            </a:r>
          </a:p>
          <a:p>
            <a:pPr marL="342900" indent="-342900" algn="l">
              <a:buAutoNum type="arabicParenR"/>
            </a:pPr>
            <a:r>
              <a:rPr lang="en-US" dirty="0">
                <a:latin typeface="Arial-BoldMT"/>
              </a:rPr>
              <a:t>SK Raina</a:t>
            </a:r>
          </a:p>
          <a:p>
            <a:pPr marL="342900" indent="-342900" algn="l">
              <a:buAutoNum type="arabicParenR"/>
            </a:pPr>
            <a:r>
              <a:rPr lang="en-US" dirty="0">
                <a:latin typeface="Arial-BoldMT"/>
              </a:rPr>
              <a:t>AB De Villiers</a:t>
            </a:r>
            <a:endParaRPr lang="en-IN" dirty="0"/>
          </a:p>
          <a:p>
            <a:endParaRPr lang="en-IN" dirty="0"/>
          </a:p>
        </p:txBody>
      </p:sp>
      <p:graphicFrame>
        <p:nvGraphicFramePr>
          <p:cNvPr id="10" name="Chart 9">
            <a:extLst>
              <a:ext uri="{FF2B5EF4-FFF2-40B4-BE49-F238E27FC236}">
                <a16:creationId xmlns:a16="http://schemas.microsoft.com/office/drawing/2014/main" id="{CF4EDF8D-3DA0-FD02-CC38-EA7D16A6EE1D}"/>
              </a:ext>
            </a:extLst>
          </p:cNvPr>
          <p:cNvGraphicFramePr>
            <a:graphicFrameLocks/>
          </p:cNvGraphicFramePr>
          <p:nvPr>
            <p:extLst>
              <p:ext uri="{D42A27DB-BD31-4B8C-83A1-F6EECF244321}">
                <p14:modId xmlns:p14="http://schemas.microsoft.com/office/powerpoint/2010/main" val="3813195089"/>
              </p:ext>
            </p:extLst>
          </p:nvPr>
        </p:nvGraphicFramePr>
        <p:xfrm>
          <a:off x="7258639" y="63908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D5575EF0-2A82-DC98-C785-E30D67A990EC}"/>
              </a:ext>
            </a:extLst>
          </p:cNvPr>
          <p:cNvGraphicFramePr>
            <a:graphicFrameLocks/>
          </p:cNvGraphicFramePr>
          <p:nvPr>
            <p:extLst>
              <p:ext uri="{D42A27DB-BD31-4B8C-83A1-F6EECF244321}">
                <p14:modId xmlns:p14="http://schemas.microsoft.com/office/powerpoint/2010/main" val="1363042722"/>
              </p:ext>
            </p:extLst>
          </p:nvPr>
        </p:nvGraphicFramePr>
        <p:xfrm>
          <a:off x="7258639" y="3792894"/>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5627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14E61-235C-1D91-E336-121841A5BE24}"/>
              </a:ext>
            </a:extLst>
          </p:cNvPr>
          <p:cNvSpPr txBox="1"/>
          <p:nvPr/>
        </p:nvSpPr>
        <p:spPr>
          <a:xfrm>
            <a:off x="65314" y="111967"/>
            <a:ext cx="11999168" cy="830997"/>
          </a:xfrm>
          <a:prstGeom prst="rect">
            <a:avLst/>
          </a:prstGeom>
          <a:noFill/>
        </p:spPr>
        <p:txBody>
          <a:bodyPr wrap="square" rtlCol="0">
            <a:spAutoFit/>
          </a:bodyPr>
          <a:lstStyle/>
          <a:p>
            <a:pPr algn="l"/>
            <a:r>
              <a:rPr lang="en-US" sz="1600" b="1" i="0" u="none" strike="noStrike" baseline="0" dirty="0">
                <a:latin typeface="Arial-BoldMT"/>
              </a:rPr>
              <a:t>Your first priority is to get 2-3 bowlers with good economy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sz="1600" dirty="0"/>
          </a:p>
        </p:txBody>
      </p:sp>
      <p:sp>
        <p:nvSpPr>
          <p:cNvPr id="5" name="TextBox 4">
            <a:extLst>
              <a:ext uri="{FF2B5EF4-FFF2-40B4-BE49-F238E27FC236}">
                <a16:creationId xmlns:a16="http://schemas.microsoft.com/office/drawing/2014/main" id="{FE11C3FC-1330-9B0F-4618-4421F7899E6C}"/>
              </a:ext>
            </a:extLst>
          </p:cNvPr>
          <p:cNvSpPr txBox="1"/>
          <p:nvPr/>
        </p:nvSpPr>
        <p:spPr>
          <a:xfrm>
            <a:off x="205273" y="1184988"/>
            <a:ext cx="7744409" cy="4801314"/>
          </a:xfrm>
          <a:prstGeom prst="rect">
            <a:avLst/>
          </a:prstGeom>
          <a:noFill/>
        </p:spPr>
        <p:txBody>
          <a:bodyPr wrap="square" rtlCol="0">
            <a:spAutoFit/>
          </a:bodyPr>
          <a:lstStyle/>
          <a:p>
            <a:r>
              <a:rPr lang="en-US" dirty="0"/>
              <a:t>SELECT</a:t>
            </a:r>
          </a:p>
          <a:p>
            <a:r>
              <a:rPr lang="en-US" dirty="0"/>
              <a:t>    </a:t>
            </a:r>
            <a:r>
              <a:rPr lang="en-US" dirty="0" err="1"/>
              <a:t>a.bowler</a:t>
            </a:r>
            <a:r>
              <a:rPr lang="en-US" dirty="0"/>
              <a:t>,</a:t>
            </a:r>
          </a:p>
          <a:p>
            <a:r>
              <a:rPr lang="en-US" dirty="0"/>
              <a:t>    COUNT(DISTINCT EXTRACT(YEAR FROM </a:t>
            </a:r>
            <a:r>
              <a:rPr lang="en-US" dirty="0" err="1"/>
              <a:t>b.match_date</a:t>
            </a:r>
            <a:r>
              <a:rPr lang="en-US" dirty="0"/>
              <a:t>)) AS </a:t>
            </a:r>
            <a:r>
              <a:rPr lang="en-US" dirty="0" err="1"/>
              <a:t>seasons_played</a:t>
            </a:r>
            <a:r>
              <a:rPr lang="en-US" dirty="0"/>
              <a:t>,</a:t>
            </a:r>
          </a:p>
          <a:p>
            <a:r>
              <a:rPr lang="en-US" dirty="0"/>
              <a:t>    SUM(</a:t>
            </a:r>
            <a:r>
              <a:rPr lang="en-US" dirty="0" err="1"/>
              <a:t>a.balls</a:t>
            </a:r>
            <a:r>
              <a:rPr lang="en-US" dirty="0"/>
              <a:t>) AS </a:t>
            </a:r>
            <a:r>
              <a:rPr lang="en-US" dirty="0" err="1"/>
              <a:t>total_balls</a:t>
            </a:r>
            <a:r>
              <a:rPr lang="en-US" dirty="0"/>
              <a:t>,</a:t>
            </a:r>
          </a:p>
          <a:p>
            <a:r>
              <a:rPr lang="en-US" dirty="0"/>
              <a:t>    SUM(</a:t>
            </a:r>
            <a:r>
              <a:rPr lang="en-US" dirty="0" err="1"/>
              <a:t>a.total_runs</a:t>
            </a:r>
            <a:r>
              <a:rPr lang="en-US" dirty="0"/>
              <a:t>) AS </a:t>
            </a:r>
            <a:r>
              <a:rPr lang="en-US" dirty="0" err="1"/>
              <a:t>total_runs</a:t>
            </a:r>
            <a:r>
              <a:rPr lang="en-US" dirty="0"/>
              <a:t>,</a:t>
            </a:r>
          </a:p>
          <a:p>
            <a:r>
              <a:rPr lang="en-US" dirty="0"/>
              <a:t>    ROUND(SUM(</a:t>
            </a:r>
            <a:r>
              <a:rPr lang="en-US" dirty="0" err="1"/>
              <a:t>a.balls</a:t>
            </a:r>
            <a:r>
              <a:rPr lang="en-US" dirty="0"/>
              <a:t>) / 6.0, 0) AS </a:t>
            </a:r>
            <a:r>
              <a:rPr lang="en-US" dirty="0" err="1"/>
              <a:t>total_overs</a:t>
            </a:r>
            <a:r>
              <a:rPr lang="en-US" dirty="0"/>
              <a:t>,</a:t>
            </a:r>
          </a:p>
          <a:p>
            <a:r>
              <a:rPr lang="en-US" dirty="0"/>
              <a:t>    ROUND(SUM(</a:t>
            </a:r>
            <a:r>
              <a:rPr lang="en-US" dirty="0" err="1"/>
              <a:t>a.total_runs</a:t>
            </a:r>
            <a:r>
              <a:rPr lang="en-US" dirty="0"/>
              <a:t>) / (SUM(</a:t>
            </a:r>
            <a:r>
              <a:rPr lang="en-US" dirty="0" err="1"/>
              <a:t>a.balls</a:t>
            </a:r>
            <a:r>
              <a:rPr lang="en-US" dirty="0"/>
              <a:t>) / 6.0), 2) AS economy</a:t>
            </a:r>
          </a:p>
          <a:p>
            <a:r>
              <a:rPr lang="en-US" dirty="0"/>
              <a:t>FROM</a:t>
            </a:r>
          </a:p>
          <a:p>
            <a:r>
              <a:rPr lang="en-US" dirty="0"/>
              <a:t>    </a:t>
            </a:r>
            <a:r>
              <a:rPr lang="en-US" dirty="0" err="1"/>
              <a:t>ipl_ball</a:t>
            </a:r>
            <a:r>
              <a:rPr lang="en-US" dirty="0"/>
              <a:t> AS a</a:t>
            </a:r>
          </a:p>
          <a:p>
            <a:r>
              <a:rPr lang="en-US" dirty="0"/>
              <a:t>    INNER JOIN </a:t>
            </a:r>
            <a:r>
              <a:rPr lang="en-US" dirty="0" err="1"/>
              <a:t>ipl_matches</a:t>
            </a:r>
            <a:r>
              <a:rPr lang="en-US" dirty="0"/>
              <a:t> AS b ON </a:t>
            </a:r>
            <a:r>
              <a:rPr lang="en-US" dirty="0" err="1"/>
              <a:t>a.id_no</a:t>
            </a:r>
            <a:r>
              <a:rPr lang="en-US" dirty="0"/>
              <a:t> = </a:t>
            </a:r>
            <a:r>
              <a:rPr lang="en-US" dirty="0" err="1"/>
              <a:t>b.id_no</a:t>
            </a:r>
            <a:endParaRPr lang="en-US" dirty="0"/>
          </a:p>
          <a:p>
            <a:r>
              <a:rPr lang="en-US" dirty="0"/>
              <a:t>GROUP BY</a:t>
            </a:r>
          </a:p>
          <a:p>
            <a:r>
              <a:rPr lang="en-US" dirty="0"/>
              <a:t>    </a:t>
            </a:r>
            <a:r>
              <a:rPr lang="en-US" dirty="0" err="1"/>
              <a:t>a.bowler</a:t>
            </a:r>
            <a:endParaRPr lang="en-US" dirty="0"/>
          </a:p>
          <a:p>
            <a:r>
              <a:rPr lang="en-US" dirty="0"/>
              <a:t>HAVING</a:t>
            </a:r>
          </a:p>
          <a:p>
            <a:r>
              <a:rPr lang="en-US" dirty="0"/>
              <a:t>    SUM(</a:t>
            </a:r>
            <a:r>
              <a:rPr lang="en-US" dirty="0" err="1"/>
              <a:t>a.balls</a:t>
            </a:r>
            <a:r>
              <a:rPr lang="en-US" dirty="0"/>
              <a:t>) &gt;= 500</a:t>
            </a:r>
          </a:p>
          <a:p>
            <a:r>
              <a:rPr lang="en-US" dirty="0"/>
              <a:t>ORDER BY</a:t>
            </a:r>
          </a:p>
          <a:p>
            <a:r>
              <a:rPr lang="en-US" dirty="0"/>
              <a:t>    economy ASC</a:t>
            </a:r>
          </a:p>
          <a:p>
            <a:r>
              <a:rPr lang="en-US" dirty="0"/>
              <a:t>LIMIT 10;</a:t>
            </a:r>
            <a:endParaRPr lang="en-IN" dirty="0"/>
          </a:p>
        </p:txBody>
      </p:sp>
    </p:spTree>
    <p:extLst>
      <p:ext uri="{BB962C8B-B14F-4D97-AF65-F5344CB8AC3E}">
        <p14:creationId xmlns:p14="http://schemas.microsoft.com/office/powerpoint/2010/main" val="36606105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TM04033925[[fn=Droplet]]</Template>
  <TotalTime>171</TotalTime>
  <Words>3108</Words>
  <Application>Microsoft Office PowerPoint</Application>
  <PresentationFormat>Widescreen</PresentationFormat>
  <Paragraphs>368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Arial-BoldMT</vt:lpstr>
      <vt:lpstr>Arial-ItalicMT</vt:lpstr>
      <vt:lpstr>ArialMT</vt:lpstr>
      <vt:lpstr>Calibri</vt:lpstr>
      <vt:lpstr>Tw Cen MT</vt:lpstr>
      <vt:lpstr>Droplet</vt:lpstr>
      <vt:lpstr>PowerPoint Presentation</vt:lpstr>
      <vt:lpstr>Query for Creation Of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for Creation Of Table</dc:title>
  <dc:creator>Sourav Kumar Behera</dc:creator>
  <cp:lastModifiedBy>Sourav Kumar Behera</cp:lastModifiedBy>
  <cp:revision>21</cp:revision>
  <dcterms:created xsi:type="dcterms:W3CDTF">2024-01-12T19:22:00Z</dcterms:created>
  <dcterms:modified xsi:type="dcterms:W3CDTF">2024-01-13T13:01:47Z</dcterms:modified>
</cp:coreProperties>
</file>