
<file path=[Content_Types].xml><?xml version="1.0" encoding="utf-8"?>
<Types xmlns="http://schemas.openxmlformats.org/package/2006/content-types">
  <Default Extension="bin" ContentType="application/vnd.openxmlformats-officedocument.oleObject"/>
  <Default Extension="jpeg" ContentType="image/jpeg"/>
  <Default Extension="mp4" ContentType="video/mp4"/>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62" r:id="rId6"/>
    <p:sldId id="263" r:id="rId7"/>
    <p:sldId id="264" r:id="rId8"/>
    <p:sldId id="265" r:id="rId9"/>
    <p:sldId id="269" r:id="rId10"/>
    <p:sldId id="270"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C1B569-D008-473C-9031-0F7E311514BD}" type="datetimeFigureOut">
              <a:rPr lang="en-US" smtClean="0"/>
              <a:t>4/21/2020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50A0E3A-F8C8-4ED4-B2CF-DB2B1A3B7FF4}" type="slidenum">
              <a:rPr lang="en-US" smtClean="0"/>
              <a:t>‹#›</a:t>
            </a:fld>
            <a:endParaRPr lang="en-US"/>
          </a:p>
        </p:txBody>
      </p:sp>
    </p:spTree>
    <p:extLst>
      <p:ext uri="{BB962C8B-B14F-4D97-AF65-F5344CB8AC3E}">
        <p14:creationId xmlns:p14="http://schemas.microsoft.com/office/powerpoint/2010/main" val="277017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C1B569-D008-473C-9031-0F7E311514BD}"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A0E3A-F8C8-4ED4-B2CF-DB2B1A3B7FF4}" type="slidenum">
              <a:rPr lang="en-US" smtClean="0"/>
              <a:t>‹#›</a:t>
            </a:fld>
            <a:endParaRPr lang="en-US"/>
          </a:p>
        </p:txBody>
      </p:sp>
    </p:spTree>
    <p:extLst>
      <p:ext uri="{BB962C8B-B14F-4D97-AF65-F5344CB8AC3E}">
        <p14:creationId xmlns:p14="http://schemas.microsoft.com/office/powerpoint/2010/main" val="440738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1B569-D008-473C-9031-0F7E311514BD}"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A0E3A-F8C8-4ED4-B2CF-DB2B1A3B7FF4}" type="slidenum">
              <a:rPr lang="en-US" smtClean="0"/>
              <a:t>‹#›</a:t>
            </a:fld>
            <a:endParaRPr lang="en-US"/>
          </a:p>
        </p:txBody>
      </p:sp>
    </p:spTree>
    <p:extLst>
      <p:ext uri="{BB962C8B-B14F-4D97-AF65-F5344CB8AC3E}">
        <p14:creationId xmlns:p14="http://schemas.microsoft.com/office/powerpoint/2010/main" val="3988502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1B569-D008-473C-9031-0F7E311514BD}"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A0E3A-F8C8-4ED4-B2CF-DB2B1A3B7FF4}" type="slidenum">
              <a:rPr lang="en-US" smtClean="0"/>
              <a:t>‹#›</a:t>
            </a:fld>
            <a:endParaRPr lang="en-US"/>
          </a:p>
        </p:txBody>
      </p:sp>
    </p:spTree>
    <p:extLst>
      <p:ext uri="{BB962C8B-B14F-4D97-AF65-F5344CB8AC3E}">
        <p14:creationId xmlns:p14="http://schemas.microsoft.com/office/powerpoint/2010/main" val="3361977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1B569-D008-473C-9031-0F7E311514BD}"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A0E3A-F8C8-4ED4-B2CF-DB2B1A3B7FF4}" type="slidenum">
              <a:rPr lang="en-US" smtClean="0"/>
              <a:t>‹#›</a:t>
            </a:fld>
            <a:endParaRPr lang="en-US"/>
          </a:p>
        </p:txBody>
      </p:sp>
    </p:spTree>
    <p:extLst>
      <p:ext uri="{BB962C8B-B14F-4D97-AF65-F5344CB8AC3E}">
        <p14:creationId xmlns:p14="http://schemas.microsoft.com/office/powerpoint/2010/main" val="710054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1B569-D008-473C-9031-0F7E311514BD}"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A0E3A-F8C8-4ED4-B2CF-DB2B1A3B7FF4}" type="slidenum">
              <a:rPr lang="en-US" smtClean="0"/>
              <a:t>‹#›</a:t>
            </a:fld>
            <a:endParaRPr lang="en-US"/>
          </a:p>
        </p:txBody>
      </p:sp>
    </p:spTree>
    <p:extLst>
      <p:ext uri="{BB962C8B-B14F-4D97-AF65-F5344CB8AC3E}">
        <p14:creationId xmlns:p14="http://schemas.microsoft.com/office/powerpoint/2010/main" val="3906721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1B569-D008-473C-9031-0F7E311514BD}"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A0E3A-F8C8-4ED4-B2CF-DB2B1A3B7FF4}" type="slidenum">
              <a:rPr lang="en-US" smtClean="0"/>
              <a:t>‹#›</a:t>
            </a:fld>
            <a:endParaRPr lang="en-US"/>
          </a:p>
        </p:txBody>
      </p:sp>
    </p:spTree>
    <p:extLst>
      <p:ext uri="{BB962C8B-B14F-4D97-AF65-F5344CB8AC3E}">
        <p14:creationId xmlns:p14="http://schemas.microsoft.com/office/powerpoint/2010/main" val="880479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1B569-D008-473C-9031-0F7E311514BD}"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A0E3A-F8C8-4ED4-B2CF-DB2B1A3B7FF4}" type="slidenum">
              <a:rPr lang="en-US" smtClean="0"/>
              <a:t>‹#›</a:t>
            </a:fld>
            <a:endParaRPr lang="en-US"/>
          </a:p>
        </p:txBody>
      </p:sp>
    </p:spTree>
    <p:extLst>
      <p:ext uri="{BB962C8B-B14F-4D97-AF65-F5344CB8AC3E}">
        <p14:creationId xmlns:p14="http://schemas.microsoft.com/office/powerpoint/2010/main" val="1591051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1B569-D008-473C-9031-0F7E311514BD}"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A0E3A-F8C8-4ED4-B2CF-DB2B1A3B7FF4}" type="slidenum">
              <a:rPr lang="en-US" smtClean="0"/>
              <a:t>‹#›</a:t>
            </a:fld>
            <a:endParaRPr lang="en-US"/>
          </a:p>
        </p:txBody>
      </p:sp>
    </p:spTree>
    <p:extLst>
      <p:ext uri="{BB962C8B-B14F-4D97-AF65-F5344CB8AC3E}">
        <p14:creationId xmlns:p14="http://schemas.microsoft.com/office/powerpoint/2010/main" val="65812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1B569-D008-473C-9031-0F7E311514BD}"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50A0E3A-F8C8-4ED4-B2CF-DB2B1A3B7FF4}" type="slidenum">
              <a:rPr lang="en-US" smtClean="0"/>
              <a:t>‹#›</a:t>
            </a:fld>
            <a:endParaRPr lang="en-US"/>
          </a:p>
        </p:txBody>
      </p:sp>
    </p:spTree>
    <p:extLst>
      <p:ext uri="{BB962C8B-B14F-4D97-AF65-F5344CB8AC3E}">
        <p14:creationId xmlns:p14="http://schemas.microsoft.com/office/powerpoint/2010/main" val="4044205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1B569-D008-473C-9031-0F7E311514BD}"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A0E3A-F8C8-4ED4-B2CF-DB2B1A3B7FF4}" type="slidenum">
              <a:rPr lang="en-US" smtClean="0"/>
              <a:t>‹#›</a:t>
            </a:fld>
            <a:endParaRPr lang="en-US"/>
          </a:p>
        </p:txBody>
      </p:sp>
    </p:spTree>
    <p:extLst>
      <p:ext uri="{BB962C8B-B14F-4D97-AF65-F5344CB8AC3E}">
        <p14:creationId xmlns:p14="http://schemas.microsoft.com/office/powerpoint/2010/main" val="1128969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C1B569-D008-473C-9031-0F7E311514BD}"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A0E3A-F8C8-4ED4-B2CF-DB2B1A3B7FF4}" type="slidenum">
              <a:rPr lang="en-US" smtClean="0"/>
              <a:t>‹#›</a:t>
            </a:fld>
            <a:endParaRPr lang="en-US"/>
          </a:p>
        </p:txBody>
      </p:sp>
    </p:spTree>
    <p:extLst>
      <p:ext uri="{BB962C8B-B14F-4D97-AF65-F5344CB8AC3E}">
        <p14:creationId xmlns:p14="http://schemas.microsoft.com/office/powerpoint/2010/main" val="8249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C1B569-D008-473C-9031-0F7E311514BD}" type="datetimeFigureOut">
              <a:rPr lang="en-US" smtClean="0"/>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A0E3A-F8C8-4ED4-B2CF-DB2B1A3B7FF4}" type="slidenum">
              <a:rPr lang="en-US" smtClean="0"/>
              <a:t>‹#›</a:t>
            </a:fld>
            <a:endParaRPr lang="en-US"/>
          </a:p>
        </p:txBody>
      </p:sp>
    </p:spTree>
    <p:extLst>
      <p:ext uri="{BB962C8B-B14F-4D97-AF65-F5344CB8AC3E}">
        <p14:creationId xmlns:p14="http://schemas.microsoft.com/office/powerpoint/2010/main" val="976250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C1B569-D008-473C-9031-0F7E311514BD}" type="datetimeFigureOut">
              <a:rPr lang="en-US" smtClean="0"/>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0A0E3A-F8C8-4ED4-B2CF-DB2B1A3B7FF4}" type="slidenum">
              <a:rPr lang="en-US" smtClean="0"/>
              <a:t>‹#›</a:t>
            </a:fld>
            <a:endParaRPr lang="en-US"/>
          </a:p>
        </p:txBody>
      </p:sp>
    </p:spTree>
    <p:extLst>
      <p:ext uri="{BB962C8B-B14F-4D97-AF65-F5344CB8AC3E}">
        <p14:creationId xmlns:p14="http://schemas.microsoft.com/office/powerpoint/2010/main" val="271369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1B569-D008-473C-9031-0F7E311514BD}" type="datetimeFigureOut">
              <a:rPr lang="en-US" smtClean="0"/>
              <a:t>4/21/2020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0A0E3A-F8C8-4ED4-B2CF-DB2B1A3B7FF4}" type="slidenum">
              <a:rPr lang="en-US" smtClean="0"/>
              <a:t>‹#›</a:t>
            </a:fld>
            <a:endParaRPr lang="en-US"/>
          </a:p>
        </p:txBody>
      </p:sp>
    </p:spTree>
    <p:extLst>
      <p:ext uri="{BB962C8B-B14F-4D97-AF65-F5344CB8AC3E}">
        <p14:creationId xmlns:p14="http://schemas.microsoft.com/office/powerpoint/2010/main" val="79015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C1B569-D008-473C-9031-0F7E311514BD}"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A0E3A-F8C8-4ED4-B2CF-DB2B1A3B7FF4}" type="slidenum">
              <a:rPr lang="en-US" smtClean="0"/>
              <a:t>‹#›</a:t>
            </a:fld>
            <a:endParaRPr lang="en-US"/>
          </a:p>
        </p:txBody>
      </p:sp>
    </p:spTree>
    <p:extLst>
      <p:ext uri="{BB962C8B-B14F-4D97-AF65-F5344CB8AC3E}">
        <p14:creationId xmlns:p14="http://schemas.microsoft.com/office/powerpoint/2010/main" val="402111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C1B569-D008-473C-9031-0F7E311514BD}"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A0E3A-F8C8-4ED4-B2CF-DB2B1A3B7FF4}" type="slidenum">
              <a:rPr lang="en-US" smtClean="0"/>
              <a:t>‹#›</a:t>
            </a:fld>
            <a:endParaRPr lang="en-US"/>
          </a:p>
        </p:txBody>
      </p:sp>
    </p:spTree>
    <p:extLst>
      <p:ext uri="{BB962C8B-B14F-4D97-AF65-F5344CB8AC3E}">
        <p14:creationId xmlns:p14="http://schemas.microsoft.com/office/powerpoint/2010/main" val="34489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C1B569-D008-473C-9031-0F7E311514BD}" type="datetimeFigureOut">
              <a:rPr lang="en-US" smtClean="0"/>
              <a:t>4/21/2020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0A0E3A-F8C8-4ED4-B2CF-DB2B1A3B7FF4}" type="slidenum">
              <a:rPr lang="en-US" smtClean="0"/>
              <a:t>‹#›</a:t>
            </a:fld>
            <a:endParaRPr lang="en-US"/>
          </a:p>
        </p:txBody>
      </p:sp>
    </p:spTree>
    <p:extLst>
      <p:ext uri="{BB962C8B-B14F-4D97-AF65-F5344CB8AC3E}">
        <p14:creationId xmlns:p14="http://schemas.microsoft.com/office/powerpoint/2010/main" val="1387382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humdata.org/dataset/novel-coronavirus-2019-ncov-cas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hart-studio.plotly.com/~sourav_jm/22.embe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0C8A-4788-42CD-B547-AD81D8609FCC}"/>
              </a:ext>
            </a:extLst>
          </p:cNvPr>
          <p:cNvSpPr>
            <a:spLocks noGrp="1"/>
          </p:cNvSpPr>
          <p:nvPr>
            <p:ph type="ctrTitle"/>
          </p:nvPr>
        </p:nvSpPr>
        <p:spPr/>
        <p:txBody>
          <a:bodyPr>
            <a:normAutofit/>
          </a:bodyPr>
          <a:lstStyle/>
          <a:p>
            <a:pPr algn="just"/>
            <a:r>
              <a:rPr lang="en-US" sz="4400" dirty="0">
                <a:effectLst>
                  <a:outerShdw blurRad="38100" dist="38100" dir="2700000" algn="tl">
                    <a:srgbClr val="000000">
                      <a:alpha val="43137"/>
                    </a:srgbClr>
                  </a:outerShdw>
                </a:effectLst>
              </a:rPr>
              <a:t>ANALYSIS OF THE SPREAD OF COVID 19 ACROSS THE WORLD IN 2020:</a:t>
            </a:r>
          </a:p>
        </p:txBody>
      </p:sp>
      <p:sp>
        <p:nvSpPr>
          <p:cNvPr id="3" name="Subtitle 2">
            <a:extLst>
              <a:ext uri="{FF2B5EF4-FFF2-40B4-BE49-F238E27FC236}">
                <a16:creationId xmlns:a16="http://schemas.microsoft.com/office/drawing/2014/main" id="{E3D7C7BA-82DC-4F94-94E3-26FB74FEC7CB}"/>
              </a:ext>
            </a:extLst>
          </p:cNvPr>
          <p:cNvSpPr>
            <a:spLocks noGrp="1"/>
          </p:cNvSpPr>
          <p:nvPr>
            <p:ph type="subTitle" idx="1"/>
          </p:nvPr>
        </p:nvSpPr>
        <p:spPr/>
        <p:txBody>
          <a:bodyPr>
            <a:normAutofit/>
          </a:bodyPr>
          <a:lstStyle/>
          <a:p>
            <a:pPr marL="342900" indent="-342900" algn="l">
              <a:buFont typeface="Wingdings" panose="05000000000000000000" pitchFamily="2" charset="2"/>
              <a:buChar char="§"/>
            </a:pPr>
            <a:r>
              <a:rPr lang="en-US" sz="1800" dirty="0"/>
              <a:t>PREPARED AND DEVELOPED BY –</a:t>
            </a:r>
          </a:p>
          <a:p>
            <a:pPr marL="342900" indent="-342900" algn="l">
              <a:buFont typeface="Wingdings" panose="05000000000000000000" pitchFamily="2" charset="2"/>
              <a:buChar char="§"/>
            </a:pPr>
            <a:r>
              <a:rPr lang="en-US" sz="1800" dirty="0"/>
              <a:t>SOURAV BISWAS</a:t>
            </a:r>
          </a:p>
          <a:p>
            <a:pPr marL="342900" indent="-342900" algn="l">
              <a:buFont typeface="Wingdings" panose="05000000000000000000" pitchFamily="2" charset="2"/>
              <a:buChar char="§"/>
            </a:pPr>
            <a:r>
              <a:rPr lang="en-US" sz="1800" dirty="0"/>
              <a:t>SENIOR DATA ANALYST(JEAN MARTIN SYSTEMS INDIA PVT LTD)</a:t>
            </a:r>
          </a:p>
        </p:txBody>
      </p:sp>
    </p:spTree>
    <p:extLst>
      <p:ext uri="{BB962C8B-B14F-4D97-AF65-F5344CB8AC3E}">
        <p14:creationId xmlns:p14="http://schemas.microsoft.com/office/powerpoint/2010/main" val="292382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92A5-C244-4E9E-BB2A-70B3DD6A0534}"/>
              </a:ext>
            </a:extLst>
          </p:cNvPr>
          <p:cNvSpPr>
            <a:spLocks noGrp="1"/>
          </p:cNvSpPr>
          <p:nvPr>
            <p:ph type="title"/>
          </p:nvPr>
        </p:nvSpPr>
        <p:spPr>
          <a:xfrm>
            <a:off x="1484311" y="685800"/>
            <a:ext cx="10018713" cy="903849"/>
          </a:xfrm>
        </p:spPr>
        <p:txBody>
          <a:bodyPr>
            <a:normAutofit/>
          </a:bodyPr>
          <a:lstStyle/>
          <a:p>
            <a:r>
              <a:rPr lang="en-US" sz="3600" dirty="0"/>
              <a:t>EMBEDDED OUTPUTS</a:t>
            </a:r>
          </a:p>
        </p:txBody>
      </p:sp>
      <p:graphicFrame>
        <p:nvGraphicFramePr>
          <p:cNvPr id="7" name="Content Placeholder 6">
            <a:extLst>
              <a:ext uri="{FF2B5EF4-FFF2-40B4-BE49-F238E27FC236}">
                <a16:creationId xmlns:a16="http://schemas.microsoft.com/office/drawing/2014/main" id="{E088EB59-FCB7-4E0D-A2BA-DA95654B0598}"/>
              </a:ext>
            </a:extLst>
          </p:cNvPr>
          <p:cNvGraphicFramePr>
            <a:graphicFrameLocks noGrp="1" noChangeAspect="1"/>
          </p:cNvGraphicFramePr>
          <p:nvPr>
            <p:ph idx="1"/>
            <p:extLst>
              <p:ext uri="{D42A27DB-BD31-4B8C-83A1-F6EECF244321}">
                <p14:modId xmlns:p14="http://schemas.microsoft.com/office/powerpoint/2010/main" val="4227327273"/>
              </p:ext>
            </p:extLst>
          </p:nvPr>
        </p:nvGraphicFramePr>
        <p:xfrm>
          <a:off x="2443804" y="1529863"/>
          <a:ext cx="7675556" cy="1899137"/>
        </p:xfrm>
        <a:graphic>
          <a:graphicData uri="http://schemas.openxmlformats.org/presentationml/2006/ole">
            <mc:AlternateContent xmlns:mc="http://schemas.openxmlformats.org/markup-compatibility/2006">
              <mc:Choice xmlns:v="urn:schemas-microsoft-com:vml" Requires="v">
                <p:oleObj spid="_x0000_s2068" name="Packager Shell Object" showAsIcon="1" r:id="rId3" imgW="1613880" imgH="491040" progId="Package">
                  <p:embed/>
                </p:oleObj>
              </mc:Choice>
              <mc:Fallback>
                <p:oleObj name="Packager Shell Object" showAsIcon="1" r:id="rId3" imgW="1613880" imgH="491040" progId="Package">
                  <p:embed/>
                  <p:pic>
                    <p:nvPicPr>
                      <p:cNvPr id="0" name=""/>
                      <p:cNvPicPr/>
                      <p:nvPr/>
                    </p:nvPicPr>
                    <p:blipFill>
                      <a:blip r:embed="rId4"/>
                      <a:stretch>
                        <a:fillRect/>
                      </a:stretch>
                    </p:blipFill>
                    <p:spPr>
                      <a:xfrm>
                        <a:off x="2443804" y="1529863"/>
                        <a:ext cx="7675556" cy="1899137"/>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FA832BFB-DAE6-4B93-8CC1-1F75C5A99F2D}"/>
              </a:ext>
            </a:extLst>
          </p:cNvPr>
          <p:cNvGraphicFramePr>
            <a:graphicFrameLocks noChangeAspect="1"/>
          </p:cNvGraphicFramePr>
          <p:nvPr>
            <p:extLst>
              <p:ext uri="{D42A27DB-BD31-4B8C-83A1-F6EECF244321}">
                <p14:modId xmlns:p14="http://schemas.microsoft.com/office/powerpoint/2010/main" val="4182091421"/>
              </p:ext>
            </p:extLst>
          </p:nvPr>
        </p:nvGraphicFramePr>
        <p:xfrm>
          <a:off x="2408992" y="3531112"/>
          <a:ext cx="7831201" cy="1797025"/>
        </p:xfrm>
        <a:graphic>
          <a:graphicData uri="http://schemas.openxmlformats.org/presentationml/2006/ole">
            <mc:AlternateContent xmlns:mc="http://schemas.openxmlformats.org/markup-compatibility/2006">
              <mc:Choice xmlns:v="urn:schemas-microsoft-com:vml" Requires="v">
                <p:oleObj spid="_x0000_s2069" name="Packager Shell Object" showAsIcon="1" r:id="rId5" imgW="1749600" imgH="491040" progId="Package">
                  <p:embed/>
                </p:oleObj>
              </mc:Choice>
              <mc:Fallback>
                <p:oleObj name="Packager Shell Object" showAsIcon="1" r:id="rId5" imgW="1749600" imgH="491040" progId="Package">
                  <p:embed/>
                  <p:pic>
                    <p:nvPicPr>
                      <p:cNvPr id="0" name=""/>
                      <p:cNvPicPr/>
                      <p:nvPr/>
                    </p:nvPicPr>
                    <p:blipFill>
                      <a:blip r:embed="rId6"/>
                      <a:stretch>
                        <a:fillRect/>
                      </a:stretch>
                    </p:blipFill>
                    <p:spPr>
                      <a:xfrm>
                        <a:off x="2408992" y="3531112"/>
                        <a:ext cx="7831201" cy="1797025"/>
                      </a:xfrm>
                      <a:prstGeom prst="rect">
                        <a:avLst/>
                      </a:prstGeom>
                    </p:spPr>
                  </p:pic>
                </p:oleObj>
              </mc:Fallback>
            </mc:AlternateContent>
          </a:graphicData>
        </a:graphic>
      </p:graphicFrame>
      <p:sp>
        <p:nvSpPr>
          <p:cNvPr id="10" name="Rectangle: Rounded Corners 9">
            <a:extLst>
              <a:ext uri="{FF2B5EF4-FFF2-40B4-BE49-F238E27FC236}">
                <a16:creationId xmlns:a16="http://schemas.microsoft.com/office/drawing/2014/main" id="{A55EBB70-CB2B-46FB-A188-DA6073C0BD4E}"/>
              </a:ext>
            </a:extLst>
          </p:cNvPr>
          <p:cNvSpPr/>
          <p:nvPr/>
        </p:nvSpPr>
        <p:spPr>
          <a:xfrm>
            <a:off x="2574388" y="5430129"/>
            <a:ext cx="7554350" cy="742071"/>
          </a:xfrm>
          <a:prstGeom prst="round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Double click on the above files to visualize them.</a:t>
            </a:r>
          </a:p>
        </p:txBody>
      </p:sp>
    </p:spTree>
    <p:extLst>
      <p:ext uri="{BB962C8B-B14F-4D97-AF65-F5344CB8AC3E}">
        <p14:creationId xmlns:p14="http://schemas.microsoft.com/office/powerpoint/2010/main" val="749632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F73A-1871-4A70-87C7-40B43B7BF8C7}"/>
              </a:ext>
            </a:extLst>
          </p:cNvPr>
          <p:cNvSpPr>
            <a:spLocks noGrp="1"/>
          </p:cNvSpPr>
          <p:nvPr>
            <p:ph type="title"/>
          </p:nvPr>
        </p:nvSpPr>
        <p:spPr>
          <a:xfrm>
            <a:off x="1484310" y="424786"/>
            <a:ext cx="10018713" cy="938285"/>
          </a:xfrm>
        </p:spPr>
        <p:txBody>
          <a:bodyPr>
            <a:normAutofit/>
          </a:bodyPr>
          <a:lstStyle/>
          <a:p>
            <a:r>
              <a:rPr lang="en-US" sz="3600" dirty="0"/>
              <a:t>FUTURE SCOPE &amp; CONCLUSION</a:t>
            </a:r>
          </a:p>
        </p:txBody>
      </p:sp>
      <p:sp>
        <p:nvSpPr>
          <p:cNvPr id="3" name="Content Placeholder 2">
            <a:extLst>
              <a:ext uri="{FF2B5EF4-FFF2-40B4-BE49-F238E27FC236}">
                <a16:creationId xmlns:a16="http://schemas.microsoft.com/office/drawing/2014/main" id="{33AE8300-BA8E-41B8-B651-62C22283EBC2}"/>
              </a:ext>
            </a:extLst>
          </p:cNvPr>
          <p:cNvSpPr>
            <a:spLocks noGrp="1"/>
          </p:cNvSpPr>
          <p:nvPr>
            <p:ph idx="1"/>
          </p:nvPr>
        </p:nvSpPr>
        <p:spPr>
          <a:xfrm>
            <a:off x="1484310" y="1928563"/>
            <a:ext cx="10018713" cy="4190884"/>
          </a:xfrm>
        </p:spPr>
        <p:txBody>
          <a:bodyPr>
            <a:noAutofit/>
          </a:bodyPr>
          <a:lstStyle/>
          <a:p>
            <a:pPr algn="just"/>
            <a:r>
              <a:rPr lang="en-US" sz="1700" dirty="0"/>
              <a:t>Data Visualization, Storytelling, Insights generation these are the base of an analysis. This whole process require lot of research in terms of finding a reliable source of data, gathering the data, processing the data and then apply Plotly api onto it. </a:t>
            </a:r>
          </a:p>
          <a:p>
            <a:pPr algn="just"/>
            <a:r>
              <a:rPr lang="en-US" sz="1700" dirty="0"/>
              <a:t>This is a POC on how to extract data in real time and make interactive and dynamic visualization out of it.</a:t>
            </a:r>
          </a:p>
          <a:p>
            <a:pPr algn="just"/>
            <a:r>
              <a:rPr lang="en-US" sz="1700" b="1" dirty="0">
                <a:effectLst>
                  <a:outerShdw blurRad="38100" dist="38100" dir="2700000" algn="tl">
                    <a:srgbClr val="000000">
                      <a:alpha val="43137"/>
                    </a:srgbClr>
                  </a:outerShdw>
                </a:effectLst>
              </a:rPr>
              <a:t>Challenges</a:t>
            </a:r>
            <a:r>
              <a:rPr lang="en-US" sz="1700" dirty="0"/>
              <a:t> : Quality of data plays a vital role in any sort of analysis. Hence this project comes out as a successful one. The structure of the recovered data is not correct in few of the cases in comparison with the confirmed and death data. For example, The Lat, Long and the number of rows are same in confirmed and death data but different in the recovered data for Canada as on 20</a:t>
            </a:r>
            <a:r>
              <a:rPr lang="en-US" sz="1700" baseline="30000" dirty="0"/>
              <a:t>th</a:t>
            </a:r>
            <a:r>
              <a:rPr lang="en-US" sz="1700" dirty="0"/>
              <a:t> April,2020. But that is a rare scenario, 95% and above data is coming correct.</a:t>
            </a:r>
          </a:p>
          <a:p>
            <a:pPr algn="just"/>
            <a:r>
              <a:rPr lang="en-US" sz="1700" b="1" dirty="0">
                <a:effectLst>
                  <a:outerShdw blurRad="38100" dist="38100" dir="2700000" algn="tl">
                    <a:srgbClr val="000000">
                      <a:alpha val="43137"/>
                    </a:srgbClr>
                  </a:outerShdw>
                </a:effectLst>
              </a:rPr>
              <a:t>Automation</a:t>
            </a:r>
            <a:r>
              <a:rPr lang="en-US" sz="1700" dirty="0"/>
              <a:t> : Collecting the data from the source, preprocessing of data such as merging 3 data from 3 sources, handling dates, data labels and axes labels inside the graphs dynamically. Hence no need to modify the internal code to obtain the daily update. One can have it just by running the script.</a:t>
            </a:r>
          </a:p>
          <a:p>
            <a:pPr algn="just"/>
            <a:r>
              <a:rPr lang="en-US" sz="1700" b="1" dirty="0">
                <a:effectLst>
                  <a:outerShdw blurRad="38100" dist="38100" dir="2700000" algn="tl">
                    <a:srgbClr val="000000">
                      <a:alpha val="43137"/>
                    </a:srgbClr>
                  </a:outerShdw>
                </a:effectLst>
              </a:rPr>
              <a:t>Conclusion </a:t>
            </a:r>
            <a:r>
              <a:rPr lang="en-US" sz="1700" dirty="0"/>
              <a:t>: If the structure and the quality of data is good and includes important information, then meaningful insights and dynamic data visualization can be developed. The domain or business knowledge too plays a significant role.</a:t>
            </a:r>
          </a:p>
          <a:p>
            <a:pPr algn="just"/>
            <a:endParaRPr lang="en-US" sz="1700" dirty="0"/>
          </a:p>
          <a:p>
            <a:pPr algn="just"/>
            <a:endParaRPr lang="en-US" sz="1700" dirty="0"/>
          </a:p>
        </p:txBody>
      </p:sp>
    </p:spTree>
    <p:extLst>
      <p:ext uri="{BB962C8B-B14F-4D97-AF65-F5344CB8AC3E}">
        <p14:creationId xmlns:p14="http://schemas.microsoft.com/office/powerpoint/2010/main" val="331633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8725-37DB-4FE8-BF23-89C95A4FE8AD}"/>
              </a:ext>
            </a:extLst>
          </p:cNvPr>
          <p:cNvSpPr>
            <a:spLocks noGrp="1"/>
          </p:cNvSpPr>
          <p:nvPr>
            <p:ph type="title"/>
          </p:nvPr>
        </p:nvSpPr>
        <p:spPr>
          <a:xfrm>
            <a:off x="1484311" y="685800"/>
            <a:ext cx="10018713" cy="622495"/>
          </a:xfrm>
        </p:spPr>
        <p:txBody>
          <a:bodyPr>
            <a:normAutofit fontScale="90000"/>
          </a:bodyPr>
          <a:lstStyle/>
          <a:p>
            <a:r>
              <a:rPr lang="en-US" dirty="0"/>
              <a:t>INDEX</a:t>
            </a:r>
          </a:p>
        </p:txBody>
      </p:sp>
      <p:sp>
        <p:nvSpPr>
          <p:cNvPr id="3" name="Content Placeholder 2">
            <a:extLst>
              <a:ext uri="{FF2B5EF4-FFF2-40B4-BE49-F238E27FC236}">
                <a16:creationId xmlns:a16="http://schemas.microsoft.com/office/drawing/2014/main" id="{3ED206C0-6447-4643-A7D8-234CA18EE911}"/>
              </a:ext>
            </a:extLst>
          </p:cNvPr>
          <p:cNvSpPr>
            <a:spLocks noGrp="1"/>
          </p:cNvSpPr>
          <p:nvPr>
            <p:ph idx="1"/>
          </p:nvPr>
        </p:nvSpPr>
        <p:spPr>
          <a:xfrm>
            <a:off x="1484310" y="1575583"/>
            <a:ext cx="10018713" cy="4215618"/>
          </a:xfrm>
        </p:spPr>
        <p:txBody>
          <a:bodyPr>
            <a:normAutofit/>
          </a:bodyPr>
          <a:lstStyle/>
          <a:p>
            <a:pPr>
              <a:buFont typeface="Arial" panose="020B0604020202020204" pitchFamily="34" charset="0"/>
              <a:buChar char="•"/>
            </a:pPr>
            <a:r>
              <a:rPr lang="en-US" sz="2200" dirty="0"/>
              <a:t>Introduction</a:t>
            </a:r>
          </a:p>
          <a:p>
            <a:pPr>
              <a:buFont typeface="Arial" panose="020B0604020202020204" pitchFamily="34" charset="0"/>
              <a:buChar char="•"/>
            </a:pPr>
            <a:r>
              <a:rPr lang="en-US" sz="2200" dirty="0"/>
              <a:t>Problem statement</a:t>
            </a:r>
          </a:p>
          <a:p>
            <a:pPr>
              <a:buFont typeface="Arial" panose="020B0604020202020204" pitchFamily="34" charset="0"/>
              <a:buChar char="•"/>
            </a:pPr>
            <a:r>
              <a:rPr lang="en-US" sz="2200" dirty="0"/>
              <a:t>Source of data</a:t>
            </a:r>
          </a:p>
          <a:p>
            <a:pPr>
              <a:buFont typeface="Arial" panose="020B0604020202020204" pitchFamily="34" charset="0"/>
              <a:buChar char="•"/>
            </a:pPr>
            <a:r>
              <a:rPr lang="en-US" sz="2200" dirty="0"/>
              <a:t>Technical requirements</a:t>
            </a:r>
          </a:p>
          <a:p>
            <a:pPr>
              <a:buFont typeface="Arial" panose="020B0604020202020204" pitchFamily="34" charset="0"/>
              <a:buChar char="•"/>
            </a:pPr>
            <a:r>
              <a:rPr lang="en-US" sz="2200" dirty="0"/>
              <a:t>Data extraction/gathering</a:t>
            </a:r>
          </a:p>
          <a:p>
            <a:pPr>
              <a:buFont typeface="Arial" panose="020B0604020202020204" pitchFamily="34" charset="0"/>
              <a:buChar char="•"/>
            </a:pPr>
            <a:r>
              <a:rPr lang="en-US" sz="2200" dirty="0"/>
              <a:t>Data preparation</a:t>
            </a:r>
          </a:p>
          <a:p>
            <a:pPr>
              <a:buFont typeface="Arial" panose="020B0604020202020204" pitchFamily="34" charset="0"/>
              <a:buChar char="•"/>
            </a:pPr>
            <a:r>
              <a:rPr lang="en-US" sz="2200" dirty="0"/>
              <a:t>Analysis &amp; visualization</a:t>
            </a:r>
          </a:p>
          <a:p>
            <a:pPr>
              <a:buFont typeface="Arial" panose="020B0604020202020204" pitchFamily="34" charset="0"/>
              <a:buChar char="•"/>
            </a:pPr>
            <a:r>
              <a:rPr lang="en-US" sz="2200" dirty="0"/>
              <a:t>Future scope</a:t>
            </a:r>
          </a:p>
          <a:p>
            <a:endParaRPr lang="en-US" sz="2200" dirty="0"/>
          </a:p>
        </p:txBody>
      </p:sp>
    </p:spTree>
    <p:extLst>
      <p:ext uri="{BB962C8B-B14F-4D97-AF65-F5344CB8AC3E}">
        <p14:creationId xmlns:p14="http://schemas.microsoft.com/office/powerpoint/2010/main" val="4145771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5F3A-24A2-4F6B-A1FB-E197BFEF5EEB}"/>
              </a:ext>
            </a:extLst>
          </p:cNvPr>
          <p:cNvSpPr>
            <a:spLocks noGrp="1"/>
          </p:cNvSpPr>
          <p:nvPr>
            <p:ph type="title"/>
          </p:nvPr>
        </p:nvSpPr>
        <p:spPr>
          <a:xfrm>
            <a:off x="1484311" y="685800"/>
            <a:ext cx="10018713" cy="917917"/>
          </a:xfrm>
        </p:spPr>
        <p:txBody>
          <a:bodyPr>
            <a:normAutofit/>
          </a:bodyPr>
          <a:lstStyle/>
          <a:p>
            <a:r>
              <a:rPr lang="en-US" sz="3200" dirty="0"/>
              <a:t>INTRODUCTION &amp; PROBLEM STATEMENT</a:t>
            </a:r>
          </a:p>
        </p:txBody>
      </p:sp>
      <p:sp>
        <p:nvSpPr>
          <p:cNvPr id="3" name="Content Placeholder 2">
            <a:extLst>
              <a:ext uri="{FF2B5EF4-FFF2-40B4-BE49-F238E27FC236}">
                <a16:creationId xmlns:a16="http://schemas.microsoft.com/office/drawing/2014/main" id="{1BAFD556-04F4-439D-A9C7-3F1BA749D4D3}"/>
              </a:ext>
            </a:extLst>
          </p:cNvPr>
          <p:cNvSpPr>
            <a:spLocks noGrp="1"/>
          </p:cNvSpPr>
          <p:nvPr>
            <p:ph idx="1"/>
          </p:nvPr>
        </p:nvSpPr>
        <p:spPr>
          <a:xfrm>
            <a:off x="1484310" y="2092568"/>
            <a:ext cx="10018713" cy="2479431"/>
          </a:xfrm>
        </p:spPr>
        <p:txBody>
          <a:bodyPr>
            <a:normAutofit lnSpcReduction="10000"/>
          </a:bodyPr>
          <a:lstStyle/>
          <a:p>
            <a:pPr algn="just"/>
            <a:r>
              <a:rPr lang="en-US" sz="2200" dirty="0"/>
              <a:t>Coronavirus disease 2019 (COVID-19) is an infectious disease caused by severe acute respiratory syndrome coronavirus 2 (SARS-CoV-2). The disease was first identified in December 2019 in Wuhan, the capital of China's Hubei province, and has since spread globally, resulting in the ongoing 2019–20 coronavirus pandemic.</a:t>
            </a:r>
          </a:p>
          <a:p>
            <a:pPr algn="just"/>
            <a:r>
              <a:rPr lang="en-US" sz="2200" dirty="0"/>
              <a:t>To analyze various attributes such as - number of confirmed cases, number of recovered cases, number of deaths in different countries, coming out of a real time data source and represented it through interactive and dynamic data visualization.</a:t>
            </a:r>
          </a:p>
        </p:txBody>
      </p:sp>
    </p:spTree>
    <p:extLst>
      <p:ext uri="{BB962C8B-B14F-4D97-AF65-F5344CB8AC3E}">
        <p14:creationId xmlns:p14="http://schemas.microsoft.com/office/powerpoint/2010/main" val="2100815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CFEA-6C26-4DB3-86B1-C77845F794CD}"/>
              </a:ext>
            </a:extLst>
          </p:cNvPr>
          <p:cNvSpPr>
            <a:spLocks noGrp="1"/>
          </p:cNvSpPr>
          <p:nvPr>
            <p:ph type="title"/>
          </p:nvPr>
        </p:nvSpPr>
        <p:spPr>
          <a:xfrm>
            <a:off x="1484311" y="685801"/>
            <a:ext cx="10018713" cy="861646"/>
          </a:xfrm>
        </p:spPr>
        <p:txBody>
          <a:bodyPr>
            <a:normAutofit/>
          </a:bodyPr>
          <a:lstStyle/>
          <a:p>
            <a:r>
              <a:rPr lang="en-US" sz="3200" dirty="0"/>
              <a:t>SOURCE OF DATA &amp; TECHNICAL REQUIREMENTS</a:t>
            </a:r>
          </a:p>
        </p:txBody>
      </p:sp>
      <p:sp>
        <p:nvSpPr>
          <p:cNvPr id="3" name="Content Placeholder 2">
            <a:extLst>
              <a:ext uri="{FF2B5EF4-FFF2-40B4-BE49-F238E27FC236}">
                <a16:creationId xmlns:a16="http://schemas.microsoft.com/office/drawing/2014/main" id="{9D057EE8-C6A1-4FE1-9AC8-6933372E821D}"/>
              </a:ext>
            </a:extLst>
          </p:cNvPr>
          <p:cNvSpPr>
            <a:spLocks noGrp="1"/>
          </p:cNvSpPr>
          <p:nvPr>
            <p:ph idx="1"/>
          </p:nvPr>
        </p:nvSpPr>
        <p:spPr>
          <a:xfrm>
            <a:off x="1519648" y="2022231"/>
            <a:ext cx="10018713" cy="3070274"/>
          </a:xfrm>
        </p:spPr>
        <p:txBody>
          <a:bodyPr>
            <a:normAutofit fontScale="92500" lnSpcReduction="20000"/>
          </a:bodyPr>
          <a:lstStyle/>
          <a:p>
            <a:pPr algn="just"/>
            <a:r>
              <a:rPr lang="en-US" sz="2200" dirty="0"/>
              <a:t>The data has been taken at real time from </a:t>
            </a:r>
            <a:r>
              <a:rPr lang="en-US" sz="2200" dirty="0">
                <a:effectLst>
                  <a:outerShdw blurRad="38100" dist="38100" dir="2700000" algn="tl">
                    <a:srgbClr val="000000">
                      <a:alpha val="43137"/>
                    </a:srgbClr>
                  </a:outerShdw>
                </a:effectLst>
              </a:rPr>
              <a:t>“The Humanitarian Data Exchange”</a:t>
            </a:r>
            <a:r>
              <a:rPr lang="en-US" sz="2200" dirty="0"/>
              <a:t>- </a:t>
            </a:r>
            <a:r>
              <a:rPr lang="en-US" sz="2200" dirty="0">
                <a:hlinkClick r:id="rId2"/>
              </a:rPr>
              <a:t>https://data.humdata.org/dataset/novel-coronavirus-2019-ncov-cases</a:t>
            </a:r>
            <a:r>
              <a:rPr lang="en-US" sz="2200" dirty="0"/>
              <a:t> </a:t>
            </a:r>
          </a:p>
          <a:p>
            <a:r>
              <a:rPr lang="en-US" sz="2200" dirty="0"/>
              <a:t>Python – 3.7.4</a:t>
            </a:r>
          </a:p>
          <a:p>
            <a:r>
              <a:rPr lang="en-US" sz="2200" dirty="0"/>
              <a:t>Jupyter Notebook</a:t>
            </a:r>
          </a:p>
          <a:p>
            <a:r>
              <a:rPr lang="en-US" sz="2200" dirty="0"/>
              <a:t>MS Excel</a:t>
            </a:r>
          </a:p>
          <a:p>
            <a:r>
              <a:rPr lang="en-US" sz="2200" dirty="0"/>
              <a:t>Sublime Text</a:t>
            </a:r>
          </a:p>
          <a:p>
            <a:r>
              <a:rPr lang="en-US" sz="2200" dirty="0"/>
              <a:t>Google chrome</a:t>
            </a:r>
          </a:p>
          <a:p>
            <a:r>
              <a:rPr lang="en-US" sz="2200" dirty="0"/>
              <a:t>Python library used primarily for the visualization – Plotly</a:t>
            </a:r>
          </a:p>
        </p:txBody>
      </p:sp>
    </p:spTree>
    <p:extLst>
      <p:ext uri="{BB962C8B-B14F-4D97-AF65-F5344CB8AC3E}">
        <p14:creationId xmlns:p14="http://schemas.microsoft.com/office/powerpoint/2010/main" val="351218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9BD3-5898-4D64-88FC-827931EE756F}"/>
              </a:ext>
            </a:extLst>
          </p:cNvPr>
          <p:cNvSpPr>
            <a:spLocks noGrp="1"/>
          </p:cNvSpPr>
          <p:nvPr>
            <p:ph type="title"/>
          </p:nvPr>
        </p:nvSpPr>
        <p:spPr>
          <a:xfrm>
            <a:off x="1484311" y="685801"/>
            <a:ext cx="10018713" cy="706902"/>
          </a:xfrm>
        </p:spPr>
        <p:txBody>
          <a:bodyPr>
            <a:normAutofit/>
          </a:bodyPr>
          <a:lstStyle/>
          <a:p>
            <a:r>
              <a:rPr lang="en-US" sz="3600" dirty="0"/>
              <a:t>DATA EXTRACTION</a:t>
            </a:r>
          </a:p>
        </p:txBody>
      </p:sp>
      <p:sp>
        <p:nvSpPr>
          <p:cNvPr id="3" name="Content Placeholder 2">
            <a:extLst>
              <a:ext uri="{FF2B5EF4-FFF2-40B4-BE49-F238E27FC236}">
                <a16:creationId xmlns:a16="http://schemas.microsoft.com/office/drawing/2014/main" id="{40087BD7-0AC4-45CF-AEDD-BFC852BD3657}"/>
              </a:ext>
            </a:extLst>
          </p:cNvPr>
          <p:cNvSpPr>
            <a:spLocks noGrp="1"/>
          </p:cNvSpPr>
          <p:nvPr>
            <p:ph idx="1"/>
          </p:nvPr>
        </p:nvSpPr>
        <p:spPr>
          <a:xfrm>
            <a:off x="1484310" y="1811800"/>
            <a:ext cx="10018713" cy="3111892"/>
          </a:xfrm>
        </p:spPr>
        <p:txBody>
          <a:bodyPr/>
          <a:lstStyle/>
          <a:p>
            <a:pPr algn="just"/>
            <a:r>
              <a:rPr lang="en-US" sz="2200" dirty="0"/>
              <a:t>3 different data have been gathered simultaneously from the main data source –</a:t>
            </a:r>
          </a:p>
          <a:p>
            <a:pPr algn="just">
              <a:buFont typeface="Wingdings" panose="05000000000000000000" pitchFamily="2" charset="2"/>
              <a:buChar char="Ø"/>
            </a:pPr>
            <a:r>
              <a:rPr lang="en-US" sz="1800" dirty="0"/>
              <a:t>Data for the recovered cases</a:t>
            </a:r>
          </a:p>
          <a:p>
            <a:pPr algn="just">
              <a:buFont typeface="Wingdings" panose="05000000000000000000" pitchFamily="2" charset="2"/>
              <a:buChar char="Ø"/>
            </a:pPr>
            <a:r>
              <a:rPr lang="en-US" sz="1800" dirty="0"/>
              <a:t>Data for the confirmed cases</a:t>
            </a:r>
          </a:p>
          <a:p>
            <a:pPr algn="just">
              <a:buFont typeface="Wingdings" panose="05000000000000000000" pitchFamily="2" charset="2"/>
              <a:buChar char="Ø"/>
            </a:pPr>
            <a:r>
              <a:rPr lang="en-US" sz="1800" dirty="0"/>
              <a:t>Data for the death cases</a:t>
            </a:r>
          </a:p>
          <a:p>
            <a:pPr algn="just"/>
            <a:r>
              <a:rPr lang="en-US" sz="2200" dirty="0"/>
              <a:t>Preprocessing and merging have been done to prepare a single dataframe and make it visualization friendly.</a:t>
            </a:r>
          </a:p>
        </p:txBody>
      </p:sp>
    </p:spTree>
    <p:extLst>
      <p:ext uri="{BB962C8B-B14F-4D97-AF65-F5344CB8AC3E}">
        <p14:creationId xmlns:p14="http://schemas.microsoft.com/office/powerpoint/2010/main" val="2000407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43AB-FC32-4135-9BE5-4CA4AE6B9536}"/>
              </a:ext>
            </a:extLst>
          </p:cNvPr>
          <p:cNvSpPr>
            <a:spLocks noGrp="1"/>
          </p:cNvSpPr>
          <p:nvPr>
            <p:ph type="title"/>
          </p:nvPr>
        </p:nvSpPr>
        <p:spPr>
          <a:xfrm>
            <a:off x="1484311" y="685801"/>
            <a:ext cx="10018713" cy="763172"/>
          </a:xfrm>
        </p:spPr>
        <p:txBody>
          <a:bodyPr>
            <a:normAutofit/>
          </a:bodyPr>
          <a:lstStyle/>
          <a:p>
            <a:r>
              <a:rPr lang="en-US" sz="3600" dirty="0"/>
              <a:t>DATA PREPARATION</a:t>
            </a:r>
          </a:p>
        </p:txBody>
      </p:sp>
      <p:sp>
        <p:nvSpPr>
          <p:cNvPr id="3" name="Content Placeholder 2">
            <a:extLst>
              <a:ext uri="{FF2B5EF4-FFF2-40B4-BE49-F238E27FC236}">
                <a16:creationId xmlns:a16="http://schemas.microsoft.com/office/drawing/2014/main" id="{9D25E619-B0F6-48D8-B138-074BDF9B8EDE}"/>
              </a:ext>
            </a:extLst>
          </p:cNvPr>
          <p:cNvSpPr>
            <a:spLocks noGrp="1"/>
          </p:cNvSpPr>
          <p:nvPr>
            <p:ph idx="1"/>
          </p:nvPr>
        </p:nvSpPr>
        <p:spPr>
          <a:xfrm>
            <a:off x="1484310" y="1631853"/>
            <a:ext cx="10018713" cy="4159348"/>
          </a:xfrm>
        </p:spPr>
        <p:txBody>
          <a:bodyPr>
            <a:normAutofit/>
          </a:bodyPr>
          <a:lstStyle/>
          <a:p>
            <a:pPr algn="just"/>
            <a:r>
              <a:rPr lang="en-US" sz="2200" dirty="0"/>
              <a:t>The most important and critical stage while doing any kind of analysis. 70% -80% of the time is spent on this one. The steps that have been taken care of are as follow –</a:t>
            </a:r>
          </a:p>
          <a:p>
            <a:pPr algn="just"/>
            <a:r>
              <a:rPr lang="en-US" sz="2200" dirty="0"/>
              <a:t>Importing required libraries</a:t>
            </a:r>
          </a:p>
          <a:p>
            <a:pPr algn="just"/>
            <a:r>
              <a:rPr lang="en-US" sz="2200" dirty="0"/>
              <a:t>Data gathering and create a single dataframe out of it.</a:t>
            </a:r>
          </a:p>
          <a:p>
            <a:pPr algn="just"/>
            <a:r>
              <a:rPr lang="en-US" sz="2200" dirty="0"/>
              <a:t>Handling the date and time variable</a:t>
            </a:r>
          </a:p>
          <a:p>
            <a:pPr algn="just"/>
            <a:r>
              <a:rPr lang="en-US" sz="2200" dirty="0"/>
              <a:t>Preparing the body or the data part of Plotly</a:t>
            </a:r>
          </a:p>
          <a:p>
            <a:pPr algn="just"/>
            <a:r>
              <a:rPr lang="en-US" sz="2200" dirty="0"/>
              <a:t>Preparing the layout of Plotly</a:t>
            </a:r>
          </a:p>
          <a:p>
            <a:pPr algn="just"/>
            <a:r>
              <a:rPr lang="en-US" sz="2200" dirty="0"/>
              <a:t>Lastly, visualize the data</a:t>
            </a:r>
          </a:p>
        </p:txBody>
      </p:sp>
    </p:spTree>
    <p:extLst>
      <p:ext uri="{BB962C8B-B14F-4D97-AF65-F5344CB8AC3E}">
        <p14:creationId xmlns:p14="http://schemas.microsoft.com/office/powerpoint/2010/main" val="668155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9296-B0CB-4E2F-9AA8-C7A3B637118B}"/>
              </a:ext>
            </a:extLst>
          </p:cNvPr>
          <p:cNvSpPr>
            <a:spLocks noGrp="1"/>
          </p:cNvSpPr>
          <p:nvPr>
            <p:ph type="title"/>
          </p:nvPr>
        </p:nvSpPr>
        <p:spPr>
          <a:xfrm>
            <a:off x="1484311" y="685800"/>
            <a:ext cx="10018713" cy="692834"/>
          </a:xfrm>
        </p:spPr>
        <p:txBody>
          <a:bodyPr>
            <a:normAutofit fontScale="90000"/>
          </a:bodyPr>
          <a:lstStyle/>
          <a:p>
            <a:r>
              <a:rPr lang="en-US" dirty="0"/>
              <a:t>ANALYSIS &amp; VISUALIZATION</a:t>
            </a:r>
          </a:p>
        </p:txBody>
      </p:sp>
      <p:sp>
        <p:nvSpPr>
          <p:cNvPr id="7" name="Rectangle: Rounded Corners 6">
            <a:extLst>
              <a:ext uri="{FF2B5EF4-FFF2-40B4-BE49-F238E27FC236}">
                <a16:creationId xmlns:a16="http://schemas.microsoft.com/office/drawing/2014/main" id="{87FA3513-5861-4C68-A63D-D133DDC7FA74}"/>
              </a:ext>
            </a:extLst>
          </p:cNvPr>
          <p:cNvSpPr/>
          <p:nvPr/>
        </p:nvSpPr>
        <p:spPr>
          <a:xfrm>
            <a:off x="2059756" y="5479366"/>
            <a:ext cx="9247643" cy="935502"/>
          </a:xfrm>
          <a:prstGeom prst="roundRect">
            <a:avLst/>
          </a:prstGeom>
          <a:ln>
            <a:solidFill>
              <a:schemeClr val="bg2">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sz="1600" dirty="0"/>
              <a:t>This is called Choropleth geo map,- an extension of Plotly. Hovering over the mouse on the countries will portray the data of the corresponding country. The legend shows the number of deaths. The map can be accessed – </a:t>
            </a:r>
            <a:r>
              <a:rPr lang="en-US" sz="1600" dirty="0">
                <a:hlinkClick r:id="rId2"/>
              </a:rPr>
              <a:t>https://chart-studio.plotly.com/~sourav_jm/22.embed</a:t>
            </a:r>
            <a:r>
              <a:rPr lang="en-US" sz="1600" dirty="0"/>
              <a:t> </a:t>
            </a:r>
          </a:p>
        </p:txBody>
      </p:sp>
      <p:pic>
        <p:nvPicPr>
          <p:cNvPr id="12" name="Content Placeholder 11">
            <a:extLst>
              <a:ext uri="{FF2B5EF4-FFF2-40B4-BE49-F238E27FC236}">
                <a16:creationId xmlns:a16="http://schemas.microsoft.com/office/drawing/2014/main" id="{90B48D46-61AE-4342-818C-DDAB63501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9930" y="1378634"/>
            <a:ext cx="9627470" cy="3967088"/>
          </a:xfrm>
        </p:spPr>
      </p:pic>
    </p:spTree>
    <p:extLst>
      <p:ext uri="{BB962C8B-B14F-4D97-AF65-F5344CB8AC3E}">
        <p14:creationId xmlns:p14="http://schemas.microsoft.com/office/powerpoint/2010/main" val="226670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9296-B0CB-4E2F-9AA8-C7A3B637118B}"/>
              </a:ext>
            </a:extLst>
          </p:cNvPr>
          <p:cNvSpPr>
            <a:spLocks noGrp="1"/>
          </p:cNvSpPr>
          <p:nvPr>
            <p:ph type="title"/>
          </p:nvPr>
        </p:nvSpPr>
        <p:spPr>
          <a:xfrm>
            <a:off x="1484311" y="685800"/>
            <a:ext cx="10018713" cy="692834"/>
          </a:xfrm>
        </p:spPr>
        <p:txBody>
          <a:bodyPr>
            <a:normAutofit fontScale="90000"/>
          </a:bodyPr>
          <a:lstStyle/>
          <a:p>
            <a:r>
              <a:rPr lang="en-US" dirty="0"/>
              <a:t>ANALYSIS &amp; VISUALIZATION</a:t>
            </a:r>
          </a:p>
        </p:txBody>
      </p:sp>
      <p:sp>
        <p:nvSpPr>
          <p:cNvPr id="7" name="Rectangle: Rounded Corners 6">
            <a:extLst>
              <a:ext uri="{FF2B5EF4-FFF2-40B4-BE49-F238E27FC236}">
                <a16:creationId xmlns:a16="http://schemas.microsoft.com/office/drawing/2014/main" id="{87FA3513-5861-4C68-A63D-D133DDC7FA74}"/>
              </a:ext>
            </a:extLst>
          </p:cNvPr>
          <p:cNvSpPr/>
          <p:nvPr/>
        </p:nvSpPr>
        <p:spPr>
          <a:xfrm>
            <a:off x="1679930" y="4923692"/>
            <a:ext cx="9627470" cy="1248508"/>
          </a:xfrm>
          <a:prstGeom prst="roundRect">
            <a:avLst/>
          </a:prstGeom>
          <a:ln>
            <a:solidFill>
              <a:schemeClr val="bg2">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sz="1600" dirty="0"/>
              <a:t>This is an animated &amp; dynamic bubble map,- an extension of Plotly. The X axis represents the no of recovered cases and Y axis represents the no of deaths. Size of the bubble denotes the no of confirmed cases. Animation can be paused or resumed based on the 2 buttons below which represent the dates.</a:t>
            </a:r>
          </a:p>
          <a:p>
            <a:pPr marL="285750" indent="-285750" algn="just">
              <a:buFont typeface="Wingdings" panose="05000000000000000000" pitchFamily="2" charset="2"/>
              <a:buChar char="§"/>
            </a:pPr>
            <a:r>
              <a:rPr lang="en-US" sz="1600" b="1" dirty="0"/>
              <a:t>Size of the bubble represents the number of confirmed cases.</a:t>
            </a:r>
          </a:p>
          <a:p>
            <a:pPr marL="285750" indent="-285750" algn="just">
              <a:buFont typeface="Wingdings" panose="05000000000000000000" pitchFamily="2" charset="2"/>
              <a:buChar char="§"/>
            </a:pPr>
            <a:r>
              <a:rPr lang="en-US" sz="1600" b="1" dirty="0"/>
              <a:t>The X and the Y axis represent the number of recovered and death cases respectively.</a:t>
            </a:r>
          </a:p>
        </p:txBody>
      </p:sp>
      <p:pic>
        <p:nvPicPr>
          <p:cNvPr id="6" name="Content Placeholder 5">
            <a:extLst>
              <a:ext uri="{FF2B5EF4-FFF2-40B4-BE49-F238E27FC236}">
                <a16:creationId xmlns:a16="http://schemas.microsoft.com/office/drawing/2014/main" id="{2C82FED2-A1E2-4161-8569-A4A9197FF2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9930" y="1378634"/>
            <a:ext cx="9627470" cy="3376246"/>
          </a:xfrm>
        </p:spPr>
      </p:pic>
    </p:spTree>
    <p:extLst>
      <p:ext uri="{BB962C8B-B14F-4D97-AF65-F5344CB8AC3E}">
        <p14:creationId xmlns:p14="http://schemas.microsoft.com/office/powerpoint/2010/main" val="158110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FDDA-0CAA-4051-A484-D2B41DA1839B}"/>
              </a:ext>
            </a:extLst>
          </p:cNvPr>
          <p:cNvSpPr>
            <a:spLocks noGrp="1"/>
          </p:cNvSpPr>
          <p:nvPr>
            <p:ph type="title"/>
          </p:nvPr>
        </p:nvSpPr>
        <p:spPr>
          <a:xfrm>
            <a:off x="1725455" y="583930"/>
            <a:ext cx="9542768" cy="463611"/>
          </a:xfrm>
          <a:solidFill>
            <a:srgbClr val="0000FF">
              <a:alpha val="35294"/>
            </a:srgbClr>
          </a:solidFill>
        </p:spPr>
        <p:txBody>
          <a:bodyPr anchor="ctr">
            <a:noAutofit/>
          </a:bodyPr>
          <a:lstStyle/>
          <a:p>
            <a:r>
              <a:rPr lang="en-US" sz="3059" dirty="0">
                <a:solidFill>
                  <a:schemeClr val="tx1">
                    <a:lumMod val="100000"/>
                  </a:schemeClr>
                </a:solidFill>
              </a:rPr>
              <a:t>Video – Bubble chart</a:t>
            </a:r>
          </a:p>
        </p:txBody>
      </p:sp>
      <p:sp>
        <p:nvSpPr>
          <p:cNvPr id="6" name="Rectangle: Rounded Corners 5">
            <a:extLst>
              <a:ext uri="{FF2B5EF4-FFF2-40B4-BE49-F238E27FC236}">
                <a16:creationId xmlns:a16="http://schemas.microsoft.com/office/drawing/2014/main" id="{E0ABD9FB-7053-49EC-846C-85177566FFFA}"/>
              </a:ext>
            </a:extLst>
          </p:cNvPr>
          <p:cNvSpPr/>
          <p:nvPr/>
        </p:nvSpPr>
        <p:spPr>
          <a:xfrm>
            <a:off x="1725454" y="5308623"/>
            <a:ext cx="9795985" cy="876869"/>
          </a:xfrm>
          <a:prstGeom prst="roundRect">
            <a:avLst/>
          </a:prstGeom>
          <a:ln>
            <a:solidFill>
              <a:schemeClr val="bg2">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sz="1600" dirty="0"/>
              <a:t>This is an animated &amp; dynamic bubble map,- an extension of Plotly. The X axis represents the no of recovered cases and Y axis represents the no of deaths. Size of the bubble denotes the no of confirmed cases. Animation can be paused or resumed based on the 2 buttons below which represent the dates.</a:t>
            </a:r>
          </a:p>
        </p:txBody>
      </p:sp>
      <p:pic>
        <p:nvPicPr>
          <p:cNvPr id="4" name="Untitled">
            <a:hlinkClick r:id="" action="ppaction://media"/>
            <a:extLst>
              <a:ext uri="{FF2B5EF4-FFF2-40B4-BE49-F238E27FC236}">
                <a16:creationId xmlns:a16="http://schemas.microsoft.com/office/drawing/2014/main" id="{CC1390BB-BD9D-4586-89F8-3EC8B83318A7}"/>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725454" y="1047541"/>
            <a:ext cx="9542768" cy="3454903"/>
          </a:xfrm>
          <a:prstGeom prst="rect">
            <a:avLst/>
          </a:prstGeom>
        </p:spPr>
      </p:pic>
    </p:spTree>
    <p:extLst>
      <p:ext uri="{BB962C8B-B14F-4D97-AF65-F5344CB8AC3E}">
        <p14:creationId xmlns:p14="http://schemas.microsoft.com/office/powerpoint/2010/main" val="1674454189"/>
      </p:ext>
    </p:extLst>
  </p:cSld>
  <p:clrMapOvr>
    <a:masterClrMapping/>
  </p:clrMapOvr>
  <mc:AlternateContent xmlns:mc="http://schemas.openxmlformats.org/markup-compatibility/2006" xmlns:p14="http://schemas.microsoft.com/office/powerpoint/2010/main">
    <mc:Choice Requires="p14">
      <p:transition spd="slow" p14:dur="2000" advTm="52133"/>
    </mc:Choice>
    <mc:Fallback xmlns="">
      <p:transition spd="slow" advTm="521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73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395</TotalTime>
  <Words>823</Words>
  <Application>Microsoft Office PowerPoint</Application>
  <PresentationFormat>Widescreen</PresentationFormat>
  <Paragraphs>54</Paragraphs>
  <Slides>11</Slides>
  <Notes>0</Notes>
  <HiddenSlides>0</HiddenSlides>
  <MMClips>1</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Corbel</vt:lpstr>
      <vt:lpstr>Wingdings</vt:lpstr>
      <vt:lpstr>Parallax</vt:lpstr>
      <vt:lpstr>Packager Shell Object</vt:lpstr>
      <vt:lpstr>ANALYSIS OF THE SPREAD OF COVID 19 ACROSS THE WORLD IN 2020:</vt:lpstr>
      <vt:lpstr>INDEX</vt:lpstr>
      <vt:lpstr>INTRODUCTION &amp; PROBLEM STATEMENT</vt:lpstr>
      <vt:lpstr>SOURCE OF DATA &amp; TECHNICAL REQUIREMENTS</vt:lpstr>
      <vt:lpstr>DATA EXTRACTION</vt:lpstr>
      <vt:lpstr>DATA PREPARATION</vt:lpstr>
      <vt:lpstr>ANALYSIS &amp; VISUALIZATION</vt:lpstr>
      <vt:lpstr>ANALYSIS &amp; VISUALIZATION</vt:lpstr>
      <vt:lpstr>Video – Bubble chart</vt:lpstr>
      <vt:lpstr>EMBEDDED OUTPUTS</vt:lpstr>
      <vt:lpstr>FUTURE SCOPE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THE SPREAD OF COVID 19 ACROSS THE WORLD IN 2020:</dc:title>
  <dc:creator>Arjun Karan</dc:creator>
  <cp:lastModifiedBy>Arjun Karan</cp:lastModifiedBy>
  <cp:revision>85</cp:revision>
  <dcterms:created xsi:type="dcterms:W3CDTF">2020-04-15T13:48:47Z</dcterms:created>
  <dcterms:modified xsi:type="dcterms:W3CDTF">2020-04-21T14:37:03Z</dcterms:modified>
</cp:coreProperties>
</file>