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Glacial Indifference Bold" panose="020B0604020202020204" charset="0"/>
      <p:regular r:id="rId22"/>
    </p:embeddedFont>
    <p:embeddedFont>
      <p:font typeface="Poppins Semi-Bold" panose="020B0604020202020204" charset="0"/>
      <p:regular r:id="rId23"/>
    </p:embeddedFont>
    <p:embeddedFont>
      <p:font typeface="Times New Roman Semi-Bold" panose="020B0604020202020204" charset="0"/>
      <p:regular r:id="rId24"/>
    </p:embeddedFont>
    <p:embeddedFont>
      <p:font typeface="Calibri" panose="020F0502020204030204" pitchFamily="34" charset="0"/>
      <p:regular r:id="rId25"/>
      <p:bold r:id="rId26"/>
      <p:italic r:id="rId27"/>
      <p:boldItalic r:id="rId28"/>
    </p:embeddedFont>
    <p:embeddedFont>
      <p:font typeface="ITC Benguiat Bold" panose="020B0604020202020204" charset="0"/>
      <p:regular r:id="rId29"/>
    </p:embeddedFont>
    <p:embeddedFont>
      <p:font typeface="Times New Roman Bold" panose="02020803070505020304" pitchFamily="18" charset="0"/>
      <p:regular r:id="rId30"/>
      <p:bold r:id="rId31"/>
    </p:embeddedFont>
    <p:embeddedFont>
      <p:font typeface="Times New Roman" panose="02020603050405020304" pitchFamily="18"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58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4.svg"/><Relationship Id="rId7" Type="http://schemas.openxmlformats.org/officeDocument/2006/relationships/image" Target="../media/image26.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0.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31.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0.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9.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7.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3466" r="3466"/>
          <a:stretch>
            <a:fillRect/>
          </a:stretch>
        </p:blipFill>
        <p:spPr>
          <a:xfrm>
            <a:off x="0" y="0"/>
            <a:ext cx="18288000" cy="10287000"/>
          </a:xfrm>
          <a:prstGeom prst="rect">
            <a:avLst/>
          </a:prstGeom>
        </p:spPr>
      </p:pic>
      <p:grpSp>
        <p:nvGrpSpPr>
          <p:cNvPr id="3" name="Group 3"/>
          <p:cNvGrpSpPr/>
          <p:nvPr/>
        </p:nvGrpSpPr>
        <p:grpSpPr>
          <a:xfrm>
            <a:off x="5682902" y="1682402"/>
            <a:ext cx="6922196" cy="6922196"/>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DFAE9"/>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7991849" y="6923669"/>
            <a:ext cx="2304303" cy="1442750"/>
          </a:xfrm>
          <a:custGeom>
            <a:avLst/>
            <a:gdLst/>
            <a:ahLst/>
            <a:cxnLst/>
            <a:rect l="l" t="t" r="r" b="b"/>
            <a:pathLst>
              <a:path w="2304303" h="1442750">
                <a:moveTo>
                  <a:pt x="0" y="0"/>
                </a:moveTo>
                <a:lnTo>
                  <a:pt x="2304302" y="0"/>
                </a:lnTo>
                <a:lnTo>
                  <a:pt x="2304302" y="1442750"/>
                </a:lnTo>
                <a:lnTo>
                  <a:pt x="0" y="144275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8838950" y="7308142"/>
            <a:ext cx="610099" cy="673804"/>
          </a:xfrm>
          <a:custGeom>
            <a:avLst/>
            <a:gdLst/>
            <a:ahLst/>
            <a:cxnLst/>
            <a:rect l="l" t="t" r="r" b="b"/>
            <a:pathLst>
              <a:path w="610099" h="673804">
                <a:moveTo>
                  <a:pt x="0" y="0"/>
                </a:moveTo>
                <a:lnTo>
                  <a:pt x="610100" y="0"/>
                </a:lnTo>
                <a:lnTo>
                  <a:pt x="610100" y="673804"/>
                </a:lnTo>
                <a:lnTo>
                  <a:pt x="0" y="67380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p:cNvSpPr/>
          <p:nvPr/>
        </p:nvSpPr>
        <p:spPr>
          <a:xfrm>
            <a:off x="4589634" y="1265599"/>
            <a:ext cx="9022766" cy="8250736"/>
          </a:xfrm>
          <a:custGeom>
            <a:avLst/>
            <a:gdLst/>
            <a:ahLst/>
            <a:cxnLst/>
            <a:rect l="l" t="t" r="r" b="b"/>
            <a:pathLst>
              <a:path w="9022766" h="8250736">
                <a:moveTo>
                  <a:pt x="0" y="0"/>
                </a:moveTo>
                <a:lnTo>
                  <a:pt x="9022766" y="0"/>
                </a:lnTo>
                <a:lnTo>
                  <a:pt x="9022766" y="8250737"/>
                </a:lnTo>
                <a:lnTo>
                  <a:pt x="0" y="8250737"/>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9" name="Freeform 9"/>
          <p:cNvSpPr/>
          <p:nvPr/>
        </p:nvSpPr>
        <p:spPr>
          <a:xfrm>
            <a:off x="14505482" y="0"/>
            <a:ext cx="3782518" cy="830888"/>
          </a:xfrm>
          <a:custGeom>
            <a:avLst/>
            <a:gdLst/>
            <a:ahLst/>
            <a:cxnLst/>
            <a:rect l="l" t="t" r="r" b="b"/>
            <a:pathLst>
              <a:path w="3782518" h="830888">
                <a:moveTo>
                  <a:pt x="0" y="0"/>
                </a:moveTo>
                <a:lnTo>
                  <a:pt x="3782518" y="0"/>
                </a:lnTo>
                <a:lnTo>
                  <a:pt x="3782518" y="830888"/>
                </a:lnTo>
                <a:lnTo>
                  <a:pt x="0" y="830888"/>
                </a:lnTo>
                <a:lnTo>
                  <a:pt x="0" y="0"/>
                </a:lnTo>
                <a:close/>
              </a:path>
            </a:pathLst>
          </a:custGeom>
          <a:blipFill>
            <a:blip r:embed="rId9"/>
            <a:stretch>
              <a:fillRect/>
            </a:stretch>
          </a:blipFill>
        </p:spPr>
      </p:sp>
      <p:sp>
        <p:nvSpPr>
          <p:cNvPr id="10" name="TextBox 10"/>
          <p:cNvSpPr txBox="1"/>
          <p:nvPr/>
        </p:nvSpPr>
        <p:spPr>
          <a:xfrm>
            <a:off x="6281514" y="3424556"/>
            <a:ext cx="5834881" cy="1579874"/>
          </a:xfrm>
          <a:prstGeom prst="rect">
            <a:avLst/>
          </a:prstGeom>
        </p:spPr>
        <p:txBody>
          <a:bodyPr lIns="0" tIns="0" rIns="0" bIns="0" rtlCol="0" anchor="t">
            <a:spAutoFit/>
          </a:bodyPr>
          <a:lstStyle/>
          <a:p>
            <a:pPr algn="ctr">
              <a:lnSpc>
                <a:spcPts val="11620"/>
              </a:lnSpc>
            </a:pPr>
            <a:r>
              <a:rPr lang="en-US" sz="8300">
                <a:solidFill>
                  <a:srgbClr val="000000"/>
                </a:solidFill>
                <a:latin typeface="ITC Benguiat Bold"/>
              </a:rPr>
              <a:t>RECOSYS</a:t>
            </a:r>
          </a:p>
        </p:txBody>
      </p:sp>
      <p:sp>
        <p:nvSpPr>
          <p:cNvPr id="11" name="TextBox 11"/>
          <p:cNvSpPr txBox="1"/>
          <p:nvPr/>
        </p:nvSpPr>
        <p:spPr>
          <a:xfrm>
            <a:off x="6281514" y="4687159"/>
            <a:ext cx="5944791" cy="1331417"/>
          </a:xfrm>
          <a:prstGeom prst="rect">
            <a:avLst/>
          </a:prstGeom>
        </p:spPr>
        <p:txBody>
          <a:bodyPr lIns="0" tIns="0" rIns="0" bIns="0" rtlCol="0" anchor="t">
            <a:spAutoFit/>
          </a:bodyPr>
          <a:lstStyle/>
          <a:p>
            <a:pPr algn="ctr">
              <a:lnSpc>
                <a:spcPts val="5364"/>
              </a:lnSpc>
            </a:pPr>
            <a:r>
              <a:rPr lang="en-US" sz="3832">
                <a:solidFill>
                  <a:srgbClr val="000000"/>
                </a:solidFill>
                <a:latin typeface="Glacial Indifference Bold"/>
              </a:rPr>
              <a:t>REstaurant </a:t>
            </a:r>
          </a:p>
          <a:p>
            <a:pPr algn="ctr">
              <a:lnSpc>
                <a:spcPts val="5364"/>
              </a:lnSpc>
            </a:pPr>
            <a:r>
              <a:rPr lang="en-US" sz="3832">
                <a:solidFill>
                  <a:srgbClr val="000000"/>
                </a:solidFill>
                <a:latin typeface="Glacial Indifference Bold"/>
              </a:rPr>
              <a:t>reCOmmendation SYStem</a:t>
            </a:r>
          </a:p>
        </p:txBody>
      </p:sp>
      <p:sp>
        <p:nvSpPr>
          <p:cNvPr id="12" name="TextBox 12"/>
          <p:cNvSpPr txBox="1"/>
          <p:nvPr/>
        </p:nvSpPr>
        <p:spPr>
          <a:xfrm>
            <a:off x="8122228" y="7896221"/>
            <a:ext cx="2043544" cy="412250"/>
          </a:xfrm>
          <a:prstGeom prst="rect">
            <a:avLst/>
          </a:prstGeom>
        </p:spPr>
        <p:txBody>
          <a:bodyPr lIns="0" tIns="0" rIns="0" bIns="0" rtlCol="0" anchor="t">
            <a:spAutoFit/>
          </a:bodyPr>
          <a:lstStyle/>
          <a:p>
            <a:pPr algn="ctr">
              <a:lnSpc>
                <a:spcPts val="3002"/>
              </a:lnSpc>
            </a:pPr>
            <a:r>
              <a:rPr lang="en-US" sz="2144">
                <a:solidFill>
                  <a:srgbClr val="000000"/>
                </a:solidFill>
                <a:latin typeface="Times New Roman Bold"/>
              </a:rPr>
              <a:t>RECOSYS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4145084" y="0"/>
            <a:ext cx="10898114" cy="1555200"/>
          </a:xfrm>
          <a:prstGeom prst="rect">
            <a:avLst/>
          </a:prstGeom>
        </p:spPr>
        <p:txBody>
          <a:bodyPr lIns="0" tIns="0" rIns="0" bIns="0" rtlCol="0" anchor="t">
            <a:spAutoFit/>
          </a:bodyPr>
          <a:lstStyle/>
          <a:p>
            <a:pPr algn="ctr">
              <a:lnSpc>
                <a:spcPts val="5622"/>
              </a:lnSpc>
            </a:pPr>
            <a:r>
              <a:rPr lang="en-US" sz="5622">
                <a:solidFill>
                  <a:srgbClr val="FF3131"/>
                </a:solidFill>
                <a:latin typeface="Times New Roman Bold"/>
              </a:rPr>
              <a:t>MODEL BUILDING</a:t>
            </a:r>
          </a:p>
          <a:p>
            <a:pPr algn="ctr">
              <a:lnSpc>
                <a:spcPts val="5622"/>
              </a:lnSpc>
            </a:pPr>
            <a:endParaRPr lang="en-US" sz="5622">
              <a:solidFill>
                <a:srgbClr val="FF3131"/>
              </a:solidFill>
              <a:latin typeface="Times New Roman Bold"/>
            </a:endParaRPr>
          </a:p>
        </p:txBody>
      </p:sp>
      <p:sp>
        <p:nvSpPr>
          <p:cNvPr id="4" name="TextBox 4"/>
          <p:cNvSpPr txBox="1"/>
          <p:nvPr/>
        </p:nvSpPr>
        <p:spPr>
          <a:xfrm>
            <a:off x="1581051" y="1035743"/>
            <a:ext cx="16026181" cy="9725139"/>
          </a:xfrm>
          <a:prstGeom prst="rect">
            <a:avLst/>
          </a:prstGeom>
        </p:spPr>
        <p:txBody>
          <a:bodyPr lIns="0" tIns="0" rIns="0" bIns="0" rtlCol="0" anchor="t">
            <a:spAutoFit/>
          </a:bodyPr>
          <a:lstStyle/>
          <a:p>
            <a:pPr>
              <a:lnSpc>
                <a:spcPts val="5120"/>
              </a:lnSpc>
            </a:pPr>
            <a:r>
              <a:rPr lang="en-US" sz="2767">
                <a:solidFill>
                  <a:srgbClr val="000000"/>
                </a:solidFill>
                <a:latin typeface="Times New Roman"/>
              </a:rPr>
              <a:t>II. </a:t>
            </a:r>
            <a:r>
              <a:rPr lang="en-US" sz="2767">
                <a:solidFill>
                  <a:srgbClr val="000000"/>
                </a:solidFill>
                <a:latin typeface="Times New Roman Bold"/>
              </a:rPr>
              <a:t>Multinomial Model</a:t>
            </a:r>
          </a:p>
          <a:p>
            <a:pPr>
              <a:lnSpc>
                <a:spcPts val="5120"/>
              </a:lnSpc>
            </a:pPr>
            <a:r>
              <a:rPr lang="en-US" sz="2767">
                <a:solidFill>
                  <a:srgbClr val="000000"/>
                </a:solidFill>
                <a:latin typeface="Times New Roman"/>
              </a:rPr>
              <a:t>It is a variant of the Naive Bayes classifier that takes into account the occurrence frequencies of words in each class to make predictions. also calculate prior probability and then with the help of bayes Theorem predict classes.</a:t>
            </a:r>
          </a:p>
          <a:p>
            <a:pPr>
              <a:lnSpc>
                <a:spcPts val="5120"/>
              </a:lnSpc>
            </a:pPr>
            <a:r>
              <a:rPr lang="en-US" sz="2767">
                <a:solidFill>
                  <a:srgbClr val="000000"/>
                </a:solidFill>
                <a:latin typeface="Times New Roman"/>
              </a:rPr>
              <a:t>•Hyperparameters used:- alpha, fit_prior</a:t>
            </a:r>
          </a:p>
          <a:p>
            <a:pPr>
              <a:lnSpc>
                <a:spcPts val="5120"/>
              </a:lnSpc>
            </a:pPr>
            <a:endParaRPr lang="en-US" sz="2767">
              <a:solidFill>
                <a:srgbClr val="000000"/>
              </a:solidFill>
              <a:latin typeface="Times New Roman"/>
            </a:endParaRPr>
          </a:p>
          <a:p>
            <a:pPr>
              <a:lnSpc>
                <a:spcPts val="5120"/>
              </a:lnSpc>
            </a:pPr>
            <a:r>
              <a:rPr lang="en-US" sz="2767">
                <a:solidFill>
                  <a:srgbClr val="000000"/>
                </a:solidFill>
                <a:latin typeface="Times New Roman"/>
              </a:rPr>
              <a:t>III. </a:t>
            </a:r>
            <a:r>
              <a:rPr lang="en-US" sz="2767">
                <a:solidFill>
                  <a:srgbClr val="000000"/>
                </a:solidFill>
                <a:latin typeface="Times New Roman Bold"/>
              </a:rPr>
              <a:t>ExtraTreesClassifier</a:t>
            </a:r>
          </a:p>
          <a:p>
            <a:pPr>
              <a:lnSpc>
                <a:spcPts val="5120"/>
              </a:lnSpc>
            </a:pPr>
            <a:r>
              <a:rPr lang="en-US" sz="2767">
                <a:solidFill>
                  <a:srgbClr val="000000"/>
                </a:solidFill>
                <a:latin typeface="Times New Roman"/>
              </a:rPr>
              <a:t>The extra trees algorithm, like the random forests algorithm, creates many decision trees, but the sampling for each tree is random, without replacement. </a:t>
            </a:r>
          </a:p>
          <a:p>
            <a:pPr>
              <a:lnSpc>
                <a:spcPts val="5120"/>
              </a:lnSpc>
            </a:pPr>
            <a:endParaRPr lang="en-US" sz="2767">
              <a:solidFill>
                <a:srgbClr val="000000"/>
              </a:solidFill>
              <a:latin typeface="Times New Roman"/>
            </a:endParaRPr>
          </a:p>
          <a:p>
            <a:pPr>
              <a:lnSpc>
                <a:spcPts val="5120"/>
              </a:lnSpc>
            </a:pPr>
            <a:r>
              <a:rPr lang="en-US" sz="2767">
                <a:solidFill>
                  <a:srgbClr val="000000"/>
                </a:solidFill>
                <a:latin typeface="Times New Roman"/>
              </a:rPr>
              <a:t>IV. </a:t>
            </a:r>
            <a:r>
              <a:rPr lang="en-US" sz="2767">
                <a:solidFill>
                  <a:srgbClr val="000000"/>
                </a:solidFill>
                <a:latin typeface="Times New Roman Bold"/>
              </a:rPr>
              <a:t>Logistic Regression</a:t>
            </a:r>
          </a:p>
          <a:p>
            <a:pPr>
              <a:lnSpc>
                <a:spcPts val="5120"/>
              </a:lnSpc>
            </a:pPr>
            <a:r>
              <a:rPr lang="en-US" sz="2767">
                <a:solidFill>
                  <a:srgbClr val="000000"/>
                </a:solidFill>
                <a:latin typeface="Times New Roman"/>
              </a:rPr>
              <a:t>Logistic Regression is a simple yet effective classification algorithm. it decides decision boundary ased on the calculated probabilities, a decision boundary is set (usually at 0.5 probability) to separate the positive class from the negative class.</a:t>
            </a:r>
          </a:p>
          <a:p>
            <a:pPr>
              <a:lnSpc>
                <a:spcPts val="5120"/>
              </a:lnSpc>
            </a:pPr>
            <a:endParaRPr lang="en-US" sz="2767">
              <a:solidFill>
                <a:srgbClr val="000000"/>
              </a:solidFill>
              <a:latin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4145084" y="1028700"/>
            <a:ext cx="10898114" cy="1555200"/>
          </a:xfrm>
          <a:prstGeom prst="rect">
            <a:avLst/>
          </a:prstGeom>
        </p:spPr>
        <p:txBody>
          <a:bodyPr lIns="0" tIns="0" rIns="0" bIns="0" rtlCol="0" anchor="t">
            <a:spAutoFit/>
          </a:bodyPr>
          <a:lstStyle/>
          <a:p>
            <a:pPr algn="ctr">
              <a:lnSpc>
                <a:spcPts val="5622"/>
              </a:lnSpc>
            </a:pPr>
            <a:r>
              <a:rPr lang="en-US" sz="5622">
                <a:solidFill>
                  <a:srgbClr val="FF3131"/>
                </a:solidFill>
                <a:latin typeface="Times New Roman Bold"/>
              </a:rPr>
              <a:t>MODEL BUILDING</a:t>
            </a:r>
          </a:p>
          <a:p>
            <a:pPr algn="ctr">
              <a:lnSpc>
                <a:spcPts val="5622"/>
              </a:lnSpc>
            </a:pPr>
            <a:endParaRPr lang="en-US" sz="5622">
              <a:solidFill>
                <a:srgbClr val="FF3131"/>
              </a:solidFill>
              <a:latin typeface="Times New Roman Bold"/>
            </a:endParaRPr>
          </a:p>
        </p:txBody>
      </p:sp>
      <p:sp>
        <p:nvSpPr>
          <p:cNvPr id="4" name="TextBox 4"/>
          <p:cNvSpPr txBox="1"/>
          <p:nvPr/>
        </p:nvSpPr>
        <p:spPr>
          <a:xfrm>
            <a:off x="2217458" y="2328744"/>
            <a:ext cx="16070542" cy="6684645"/>
          </a:xfrm>
          <a:prstGeom prst="rect">
            <a:avLst/>
          </a:prstGeom>
        </p:spPr>
        <p:txBody>
          <a:bodyPr lIns="0" tIns="0" rIns="0" bIns="0" rtlCol="0" anchor="t">
            <a:spAutoFit/>
          </a:bodyPr>
          <a:lstStyle/>
          <a:p>
            <a:pPr>
              <a:lnSpc>
                <a:spcPts val="3300"/>
              </a:lnSpc>
            </a:pPr>
            <a:endParaRPr/>
          </a:p>
          <a:p>
            <a:pPr>
              <a:lnSpc>
                <a:spcPts val="3000"/>
              </a:lnSpc>
            </a:pPr>
            <a:r>
              <a:rPr lang="en-US" sz="3000">
                <a:solidFill>
                  <a:srgbClr val="000000"/>
                </a:solidFill>
                <a:latin typeface="Times New Roman"/>
              </a:rPr>
              <a:t>V. </a:t>
            </a:r>
            <a:r>
              <a:rPr lang="en-US" sz="3000">
                <a:solidFill>
                  <a:srgbClr val="000000"/>
                </a:solidFill>
                <a:latin typeface="Times New Roman Bold"/>
              </a:rPr>
              <a:t>KNN classifier</a:t>
            </a:r>
          </a:p>
          <a:p>
            <a:pPr>
              <a:lnSpc>
                <a:spcPts val="3000"/>
              </a:lnSpc>
            </a:pPr>
            <a:endParaRPr lang="en-US" sz="3000">
              <a:solidFill>
                <a:srgbClr val="000000"/>
              </a:solidFill>
              <a:latin typeface="Times New Roman Bold"/>
            </a:endParaRPr>
          </a:p>
          <a:p>
            <a:pPr>
              <a:lnSpc>
                <a:spcPts val="3000"/>
              </a:lnSpc>
            </a:pPr>
            <a:r>
              <a:rPr lang="en-US" sz="3000">
                <a:solidFill>
                  <a:srgbClr val="000000"/>
                </a:solidFill>
                <a:latin typeface="Times New Roman"/>
              </a:rPr>
              <a:t>KNN is a lazy learning algorithm, meaning that it does not perform an explicit training phase like other models. Instead, it stores the entire dataset and waits for new samples to be classified.</a:t>
            </a:r>
          </a:p>
          <a:p>
            <a:pPr>
              <a:lnSpc>
                <a:spcPts val="3000"/>
              </a:lnSpc>
            </a:pPr>
            <a:r>
              <a:rPr lang="en-US" sz="3000">
                <a:solidFill>
                  <a:srgbClr val="000000"/>
                </a:solidFill>
                <a:latin typeface="Times New Roman"/>
              </a:rPr>
              <a:t>Algorithm use, Euclidean distance or cosine similarity to create clusters.</a:t>
            </a:r>
          </a:p>
          <a:p>
            <a:pPr>
              <a:lnSpc>
                <a:spcPts val="3000"/>
              </a:lnSpc>
            </a:pPr>
            <a:r>
              <a:rPr lang="en-US" sz="3000">
                <a:solidFill>
                  <a:srgbClr val="000000"/>
                </a:solidFill>
                <a:latin typeface="Times New Roman"/>
              </a:rPr>
              <a:t>•Hyperparameters used:- n_neighbours</a:t>
            </a:r>
          </a:p>
          <a:p>
            <a:pPr>
              <a:lnSpc>
                <a:spcPts val="3000"/>
              </a:lnSpc>
            </a:pPr>
            <a:endParaRPr lang="en-US" sz="3000">
              <a:solidFill>
                <a:srgbClr val="000000"/>
              </a:solidFill>
              <a:latin typeface="Times New Roman"/>
            </a:endParaRPr>
          </a:p>
          <a:p>
            <a:pPr>
              <a:lnSpc>
                <a:spcPts val="3000"/>
              </a:lnSpc>
            </a:pPr>
            <a:r>
              <a:rPr lang="en-US" sz="3000">
                <a:solidFill>
                  <a:srgbClr val="000000"/>
                </a:solidFill>
                <a:latin typeface="Times New Roman"/>
              </a:rPr>
              <a:t>VI. </a:t>
            </a:r>
            <a:r>
              <a:rPr lang="en-US" sz="3000">
                <a:solidFill>
                  <a:srgbClr val="000000"/>
                </a:solidFill>
                <a:latin typeface="Times New Roman Bold"/>
              </a:rPr>
              <a:t>SVM (SVC)</a:t>
            </a:r>
          </a:p>
          <a:p>
            <a:pPr>
              <a:lnSpc>
                <a:spcPts val="3000"/>
              </a:lnSpc>
            </a:pPr>
            <a:endParaRPr lang="en-US" sz="3000">
              <a:solidFill>
                <a:srgbClr val="000000"/>
              </a:solidFill>
              <a:latin typeface="Times New Roman Bold"/>
            </a:endParaRPr>
          </a:p>
          <a:p>
            <a:pPr>
              <a:lnSpc>
                <a:spcPts val="3000"/>
              </a:lnSpc>
            </a:pPr>
            <a:r>
              <a:rPr lang="en-US" sz="3000">
                <a:solidFill>
                  <a:srgbClr val="000000"/>
                </a:solidFill>
                <a:latin typeface="Times New Roman"/>
              </a:rPr>
              <a:t>SVM or SVC is a powerful and widely used machine learning algorithm for binary and multi-class classification tasks. It Divides classes using hyperplane.</a:t>
            </a:r>
          </a:p>
          <a:p>
            <a:pPr>
              <a:lnSpc>
                <a:spcPts val="3000"/>
              </a:lnSpc>
            </a:pPr>
            <a:endParaRPr lang="en-US" sz="3000">
              <a:solidFill>
                <a:srgbClr val="000000"/>
              </a:solidFill>
              <a:latin typeface="Times New Roman"/>
            </a:endParaRPr>
          </a:p>
          <a:p>
            <a:pPr>
              <a:lnSpc>
                <a:spcPts val="3000"/>
              </a:lnSpc>
            </a:pPr>
            <a:endParaRPr lang="en-US" sz="3000">
              <a:solidFill>
                <a:srgbClr val="000000"/>
              </a:solidFill>
              <a:latin typeface="Times New Roman"/>
            </a:endParaRPr>
          </a:p>
          <a:p>
            <a:pPr>
              <a:lnSpc>
                <a:spcPts val="3000"/>
              </a:lnSpc>
            </a:pPr>
            <a:r>
              <a:rPr lang="en-US" sz="3000">
                <a:solidFill>
                  <a:srgbClr val="000000"/>
                </a:solidFill>
                <a:latin typeface="Times New Roman Bold"/>
              </a:rPr>
              <a:t>•Model Evaluation techniques</a:t>
            </a:r>
          </a:p>
          <a:p>
            <a:pPr>
              <a:lnSpc>
                <a:spcPts val="3300"/>
              </a:lnSpc>
            </a:pPr>
            <a:endParaRPr lang="en-US" sz="3000">
              <a:solidFill>
                <a:srgbClr val="000000"/>
              </a:solidFill>
              <a:latin typeface="Times New Roman Bold"/>
            </a:endParaRPr>
          </a:p>
          <a:p>
            <a:pPr>
              <a:lnSpc>
                <a:spcPts val="3300"/>
              </a:lnSpc>
              <a:spcBef>
                <a:spcPct val="0"/>
              </a:spcBef>
            </a:pPr>
            <a:endParaRPr lang="en-US" sz="3000">
              <a:solidFill>
                <a:srgbClr val="000000"/>
              </a:solidFill>
              <a:latin typeface="Times New Roman Bo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2119218" y="2054034"/>
            <a:ext cx="5104315" cy="7696800"/>
          </a:xfrm>
          <a:custGeom>
            <a:avLst/>
            <a:gdLst/>
            <a:ahLst/>
            <a:cxnLst/>
            <a:rect l="l" t="t" r="r" b="b"/>
            <a:pathLst>
              <a:path w="5104315" h="7696800">
                <a:moveTo>
                  <a:pt x="0" y="0"/>
                </a:moveTo>
                <a:lnTo>
                  <a:pt x="5104315" y="0"/>
                </a:lnTo>
                <a:lnTo>
                  <a:pt x="5104315" y="7696800"/>
                </a:lnTo>
                <a:lnTo>
                  <a:pt x="0" y="7696800"/>
                </a:lnTo>
                <a:lnTo>
                  <a:pt x="0" y="0"/>
                </a:lnTo>
                <a:close/>
              </a:path>
            </a:pathLst>
          </a:custGeom>
          <a:blipFill>
            <a:blip r:embed="rId4"/>
            <a:stretch>
              <a:fillRect/>
            </a:stretch>
          </a:blipFill>
        </p:spPr>
      </p:sp>
      <p:sp>
        <p:nvSpPr>
          <p:cNvPr id="4" name="TextBox 4"/>
          <p:cNvSpPr txBox="1"/>
          <p:nvPr/>
        </p:nvSpPr>
        <p:spPr>
          <a:xfrm>
            <a:off x="4017231" y="1028700"/>
            <a:ext cx="11384851" cy="2044027"/>
          </a:xfrm>
          <a:prstGeom prst="rect">
            <a:avLst/>
          </a:prstGeom>
        </p:spPr>
        <p:txBody>
          <a:bodyPr lIns="0" tIns="0" rIns="0" bIns="0" rtlCol="0" anchor="t">
            <a:spAutoFit/>
          </a:bodyPr>
          <a:lstStyle/>
          <a:p>
            <a:pPr algn="ctr">
              <a:lnSpc>
                <a:spcPts val="5098"/>
              </a:lnSpc>
            </a:pPr>
            <a:r>
              <a:rPr lang="en-US" sz="5098">
                <a:solidFill>
                  <a:srgbClr val="FF3131"/>
                </a:solidFill>
                <a:latin typeface="Times New Roman Bold"/>
              </a:rPr>
              <a:t>RECOMMENDATION   SYSTEM</a:t>
            </a:r>
          </a:p>
          <a:p>
            <a:pPr algn="ctr">
              <a:lnSpc>
                <a:spcPts val="5098"/>
              </a:lnSpc>
            </a:pPr>
            <a:endParaRPr lang="en-US" sz="5098">
              <a:solidFill>
                <a:srgbClr val="FF3131"/>
              </a:solidFill>
              <a:latin typeface="Times New Roman Bold"/>
            </a:endParaRPr>
          </a:p>
          <a:p>
            <a:pPr algn="ctr">
              <a:lnSpc>
                <a:spcPts val="5098"/>
              </a:lnSpc>
            </a:pPr>
            <a:endParaRPr lang="en-US" sz="5098">
              <a:solidFill>
                <a:srgbClr val="FF3131"/>
              </a:solidFill>
              <a:latin typeface="Times New Roman Bold"/>
            </a:endParaRPr>
          </a:p>
        </p:txBody>
      </p:sp>
      <p:sp>
        <p:nvSpPr>
          <p:cNvPr id="5" name="TextBox 5"/>
          <p:cNvSpPr txBox="1"/>
          <p:nvPr/>
        </p:nvSpPr>
        <p:spPr>
          <a:xfrm>
            <a:off x="8792404" y="2517428"/>
            <a:ext cx="8115300" cy="933380"/>
          </a:xfrm>
          <a:prstGeom prst="rect">
            <a:avLst/>
          </a:prstGeom>
        </p:spPr>
        <p:txBody>
          <a:bodyPr lIns="0" tIns="0" rIns="0" bIns="0" rtlCol="0" anchor="t">
            <a:spAutoFit/>
          </a:bodyPr>
          <a:lstStyle/>
          <a:p>
            <a:pPr algn="ctr">
              <a:lnSpc>
                <a:spcPts val="6828"/>
              </a:lnSpc>
            </a:pPr>
            <a:r>
              <a:rPr lang="en-US" sz="4877">
                <a:solidFill>
                  <a:srgbClr val="000000"/>
                </a:solidFill>
                <a:latin typeface="Times New Roman Bold"/>
              </a:rPr>
              <a:t>Condition 1:</a:t>
            </a:r>
          </a:p>
        </p:txBody>
      </p:sp>
      <p:sp>
        <p:nvSpPr>
          <p:cNvPr id="6" name="TextBox 6"/>
          <p:cNvSpPr txBox="1"/>
          <p:nvPr/>
        </p:nvSpPr>
        <p:spPr>
          <a:xfrm>
            <a:off x="8767922" y="4142839"/>
            <a:ext cx="8164264" cy="578775"/>
          </a:xfrm>
          <a:prstGeom prst="rect">
            <a:avLst/>
          </a:prstGeom>
        </p:spPr>
        <p:txBody>
          <a:bodyPr lIns="0" tIns="0" rIns="0" bIns="0" rtlCol="0" anchor="t">
            <a:spAutoFit/>
          </a:bodyPr>
          <a:lstStyle/>
          <a:p>
            <a:pPr algn="ctr">
              <a:lnSpc>
                <a:spcPts val="3938"/>
              </a:lnSpc>
            </a:pPr>
            <a:r>
              <a:rPr lang="en-US" sz="3454">
                <a:solidFill>
                  <a:srgbClr val="000000"/>
                </a:solidFill>
                <a:latin typeface="Times New Roman Bold"/>
              </a:rPr>
              <a:t>RESTAURANT REVIEWS/ TEXT &gt;= 100</a:t>
            </a:r>
          </a:p>
        </p:txBody>
      </p:sp>
      <p:sp>
        <p:nvSpPr>
          <p:cNvPr id="7" name="TextBox 7"/>
          <p:cNvSpPr txBox="1"/>
          <p:nvPr/>
        </p:nvSpPr>
        <p:spPr>
          <a:xfrm>
            <a:off x="7665552" y="5607159"/>
            <a:ext cx="9815364" cy="1640834"/>
          </a:xfrm>
          <a:prstGeom prst="rect">
            <a:avLst/>
          </a:prstGeom>
        </p:spPr>
        <p:txBody>
          <a:bodyPr lIns="0" tIns="0" rIns="0" bIns="0" rtlCol="0" anchor="t">
            <a:spAutoFit/>
          </a:bodyPr>
          <a:lstStyle/>
          <a:p>
            <a:pPr marL="824397" lvl="1" indent="-412199">
              <a:lnSpc>
                <a:spcPts val="6834"/>
              </a:lnSpc>
              <a:buFont typeface="Arial"/>
              <a:buChar char="•"/>
            </a:pPr>
            <a:r>
              <a:rPr lang="en-US" sz="3818" dirty="0">
                <a:solidFill>
                  <a:srgbClr val="000000"/>
                </a:solidFill>
                <a:latin typeface="Times New Roman"/>
              </a:rPr>
              <a:t>Using </a:t>
            </a:r>
            <a:r>
              <a:rPr lang="en-US" sz="3818" dirty="0" err="1">
                <a:solidFill>
                  <a:srgbClr val="000000"/>
                </a:solidFill>
                <a:latin typeface="Times New Roman"/>
              </a:rPr>
              <a:t>Groupby</a:t>
            </a:r>
            <a:r>
              <a:rPr lang="en-US" sz="3818" dirty="0">
                <a:solidFill>
                  <a:srgbClr val="000000"/>
                </a:solidFill>
                <a:latin typeface="Times New Roman"/>
              </a:rPr>
              <a:t> Extract some </a:t>
            </a:r>
            <a:r>
              <a:rPr lang="en-US" sz="3818" dirty="0" smtClean="0">
                <a:solidFill>
                  <a:srgbClr val="000000"/>
                </a:solidFill>
                <a:latin typeface="Times New Roman"/>
              </a:rPr>
              <a:t>Features</a:t>
            </a:r>
          </a:p>
          <a:p>
            <a:pPr marL="824397" lvl="1" indent="-412199">
              <a:lnSpc>
                <a:spcPts val="6834"/>
              </a:lnSpc>
              <a:buFont typeface="Arial"/>
              <a:buChar char="•"/>
            </a:pPr>
            <a:r>
              <a:rPr lang="en-US" sz="3818" dirty="0" smtClean="0">
                <a:solidFill>
                  <a:srgbClr val="000000"/>
                </a:solidFill>
                <a:latin typeface="Times New Roman"/>
              </a:rPr>
              <a:t>Then </a:t>
            </a:r>
            <a:r>
              <a:rPr lang="en-US" sz="3818" dirty="0">
                <a:solidFill>
                  <a:srgbClr val="000000"/>
                </a:solidFill>
                <a:latin typeface="Times New Roman"/>
              </a:rPr>
              <a:t>applying aggregate functions on that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2360345" y="2050714"/>
            <a:ext cx="4571517" cy="7327075"/>
          </a:xfrm>
          <a:custGeom>
            <a:avLst/>
            <a:gdLst/>
            <a:ahLst/>
            <a:cxnLst/>
            <a:rect l="l" t="t" r="r" b="b"/>
            <a:pathLst>
              <a:path w="4571517" h="7327075">
                <a:moveTo>
                  <a:pt x="0" y="0"/>
                </a:moveTo>
                <a:lnTo>
                  <a:pt x="4571516" y="0"/>
                </a:lnTo>
                <a:lnTo>
                  <a:pt x="4571516" y="7327075"/>
                </a:lnTo>
                <a:lnTo>
                  <a:pt x="0" y="7327075"/>
                </a:lnTo>
                <a:lnTo>
                  <a:pt x="0" y="0"/>
                </a:lnTo>
                <a:close/>
              </a:path>
            </a:pathLst>
          </a:custGeom>
          <a:blipFill>
            <a:blip r:embed="rId4"/>
            <a:stretch>
              <a:fillRect/>
            </a:stretch>
          </a:blipFill>
        </p:spPr>
      </p:sp>
      <p:sp>
        <p:nvSpPr>
          <p:cNvPr id="4" name="TextBox 4"/>
          <p:cNvSpPr txBox="1"/>
          <p:nvPr/>
        </p:nvSpPr>
        <p:spPr>
          <a:xfrm>
            <a:off x="4017231" y="1028700"/>
            <a:ext cx="11384851" cy="2044027"/>
          </a:xfrm>
          <a:prstGeom prst="rect">
            <a:avLst/>
          </a:prstGeom>
        </p:spPr>
        <p:txBody>
          <a:bodyPr lIns="0" tIns="0" rIns="0" bIns="0" rtlCol="0" anchor="t">
            <a:spAutoFit/>
          </a:bodyPr>
          <a:lstStyle/>
          <a:p>
            <a:pPr algn="ctr">
              <a:lnSpc>
                <a:spcPts val="5098"/>
              </a:lnSpc>
            </a:pPr>
            <a:r>
              <a:rPr lang="en-US" sz="5098">
                <a:solidFill>
                  <a:srgbClr val="FF3131"/>
                </a:solidFill>
                <a:latin typeface="Times New Roman Bold"/>
              </a:rPr>
              <a:t>RECOMMENDATION   SYSTEM</a:t>
            </a:r>
          </a:p>
          <a:p>
            <a:pPr algn="ctr">
              <a:lnSpc>
                <a:spcPts val="5098"/>
              </a:lnSpc>
            </a:pPr>
            <a:endParaRPr lang="en-US" sz="5098">
              <a:solidFill>
                <a:srgbClr val="FF3131"/>
              </a:solidFill>
              <a:latin typeface="Times New Roman Bold"/>
            </a:endParaRPr>
          </a:p>
          <a:p>
            <a:pPr algn="ctr">
              <a:lnSpc>
                <a:spcPts val="5098"/>
              </a:lnSpc>
            </a:pPr>
            <a:endParaRPr lang="en-US" sz="5098">
              <a:solidFill>
                <a:srgbClr val="FF3131"/>
              </a:solidFill>
              <a:latin typeface="Times New Roman Bold"/>
            </a:endParaRPr>
          </a:p>
        </p:txBody>
      </p:sp>
      <p:sp>
        <p:nvSpPr>
          <p:cNvPr id="5" name="TextBox 5"/>
          <p:cNvSpPr txBox="1"/>
          <p:nvPr/>
        </p:nvSpPr>
        <p:spPr>
          <a:xfrm>
            <a:off x="8792404" y="2517428"/>
            <a:ext cx="8115300" cy="933380"/>
          </a:xfrm>
          <a:prstGeom prst="rect">
            <a:avLst/>
          </a:prstGeom>
        </p:spPr>
        <p:txBody>
          <a:bodyPr lIns="0" tIns="0" rIns="0" bIns="0" rtlCol="0" anchor="t">
            <a:spAutoFit/>
          </a:bodyPr>
          <a:lstStyle/>
          <a:p>
            <a:pPr algn="ctr">
              <a:lnSpc>
                <a:spcPts val="6828"/>
              </a:lnSpc>
            </a:pPr>
            <a:r>
              <a:rPr lang="en-US" sz="4877">
                <a:solidFill>
                  <a:srgbClr val="000000"/>
                </a:solidFill>
                <a:latin typeface="Times New Roman Bold"/>
              </a:rPr>
              <a:t>Condition 2:</a:t>
            </a:r>
          </a:p>
        </p:txBody>
      </p:sp>
      <p:sp>
        <p:nvSpPr>
          <p:cNvPr id="6" name="TextBox 6"/>
          <p:cNvSpPr txBox="1"/>
          <p:nvPr/>
        </p:nvSpPr>
        <p:spPr>
          <a:xfrm>
            <a:off x="8876817" y="3973859"/>
            <a:ext cx="8030886" cy="1181862"/>
          </a:xfrm>
          <a:prstGeom prst="rect">
            <a:avLst/>
          </a:prstGeom>
        </p:spPr>
        <p:txBody>
          <a:bodyPr lIns="0" tIns="0" rIns="0" bIns="0" rtlCol="0" anchor="t">
            <a:spAutoFit/>
          </a:bodyPr>
          <a:lstStyle/>
          <a:p>
            <a:pPr algn="ctr">
              <a:lnSpc>
                <a:spcPts val="4388"/>
              </a:lnSpc>
            </a:pPr>
            <a:r>
              <a:rPr lang="en-US" sz="3849">
                <a:solidFill>
                  <a:srgbClr val="000000"/>
                </a:solidFill>
                <a:latin typeface="Times New Roman Bold"/>
              </a:rPr>
              <a:t>RESTAURANT DISTANCE &lt;=5</a:t>
            </a:r>
          </a:p>
          <a:p>
            <a:pPr algn="ctr">
              <a:lnSpc>
                <a:spcPts val="4388"/>
              </a:lnSpc>
            </a:pPr>
            <a:endParaRPr lang="en-US" sz="3849">
              <a:solidFill>
                <a:srgbClr val="000000"/>
              </a:solidFill>
              <a:latin typeface="Times New Roman Bold"/>
            </a:endParaRPr>
          </a:p>
        </p:txBody>
      </p:sp>
      <p:sp>
        <p:nvSpPr>
          <p:cNvPr id="7" name="TextBox 7"/>
          <p:cNvSpPr txBox="1"/>
          <p:nvPr/>
        </p:nvSpPr>
        <p:spPr>
          <a:xfrm>
            <a:off x="8286992" y="5038725"/>
            <a:ext cx="10001008" cy="3303832"/>
          </a:xfrm>
          <a:prstGeom prst="rect">
            <a:avLst/>
          </a:prstGeom>
        </p:spPr>
        <p:txBody>
          <a:bodyPr lIns="0" tIns="0" rIns="0" bIns="0" rtlCol="0" anchor="t">
            <a:spAutoFit/>
          </a:bodyPr>
          <a:lstStyle/>
          <a:p>
            <a:pPr marL="723944" lvl="1" indent="-361972">
              <a:lnSpc>
                <a:spcPts val="4325"/>
              </a:lnSpc>
              <a:buFont typeface="Arial"/>
              <a:buChar char="•"/>
            </a:pPr>
            <a:r>
              <a:rPr lang="en-US" sz="3353">
                <a:solidFill>
                  <a:srgbClr val="000000"/>
                </a:solidFill>
                <a:latin typeface="Times New Roman"/>
              </a:rPr>
              <a:t>Distance is calculated using geopy.geocoders libraries Nominatim function.</a:t>
            </a:r>
          </a:p>
          <a:p>
            <a:pPr>
              <a:lnSpc>
                <a:spcPts val="4325"/>
              </a:lnSpc>
            </a:pPr>
            <a:endParaRPr lang="en-US" sz="3353">
              <a:solidFill>
                <a:srgbClr val="000000"/>
              </a:solidFill>
              <a:latin typeface="Times New Roman"/>
            </a:endParaRPr>
          </a:p>
          <a:p>
            <a:pPr marL="723944" lvl="1" indent="-361972">
              <a:lnSpc>
                <a:spcPts val="4325"/>
              </a:lnSpc>
              <a:buFont typeface="Arial"/>
              <a:buChar char="•"/>
            </a:pPr>
            <a:r>
              <a:rPr lang="en-US" sz="3353">
                <a:solidFill>
                  <a:srgbClr val="000000"/>
                </a:solidFill>
                <a:latin typeface="Times New Roman"/>
              </a:rPr>
              <a:t>Taking users convinient or live location</a:t>
            </a:r>
          </a:p>
          <a:p>
            <a:pPr>
              <a:lnSpc>
                <a:spcPts val="4325"/>
              </a:lnSpc>
            </a:pPr>
            <a:endParaRPr lang="en-US" sz="3353">
              <a:solidFill>
                <a:srgbClr val="000000"/>
              </a:solidFill>
              <a:latin typeface="Times New Roman"/>
            </a:endParaRPr>
          </a:p>
          <a:p>
            <a:pPr marL="788712" lvl="1" indent="-394356">
              <a:lnSpc>
                <a:spcPts val="3653"/>
              </a:lnSpc>
              <a:buFont typeface="Arial"/>
              <a:buChar char="•"/>
            </a:pPr>
            <a:r>
              <a:rPr lang="en-US" sz="3653">
                <a:solidFill>
                  <a:srgbClr val="000000"/>
                </a:solidFill>
                <a:latin typeface="Times New Roman"/>
              </a:rPr>
              <a:t>Distance calculated using haversine Formula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a:off x="10051896" y="2902543"/>
            <a:ext cx="11332723" cy="10652760"/>
          </a:xfrm>
          <a:custGeom>
            <a:avLst/>
            <a:gdLst/>
            <a:ahLst/>
            <a:cxnLst/>
            <a:rect l="l" t="t" r="r" b="b"/>
            <a:pathLst>
              <a:path w="11332723" h="10652760">
                <a:moveTo>
                  <a:pt x="0" y="0"/>
                </a:moveTo>
                <a:lnTo>
                  <a:pt x="11332723" y="0"/>
                </a:lnTo>
                <a:lnTo>
                  <a:pt x="11332723" y="10652760"/>
                </a:lnTo>
                <a:lnTo>
                  <a:pt x="0" y="1065276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229614">
            <a:off x="-5075881" y="-5500575"/>
            <a:ext cx="8215713" cy="8215713"/>
          </a:xfrm>
          <a:custGeom>
            <a:avLst/>
            <a:gdLst/>
            <a:ahLst/>
            <a:cxnLst/>
            <a:rect l="l" t="t" r="r" b="b"/>
            <a:pathLst>
              <a:path w="8215713" h="8215713">
                <a:moveTo>
                  <a:pt x="0" y="0"/>
                </a:moveTo>
                <a:lnTo>
                  <a:pt x="8215713" y="0"/>
                </a:lnTo>
                <a:lnTo>
                  <a:pt x="8215713" y="8215713"/>
                </a:lnTo>
                <a:lnTo>
                  <a:pt x="0" y="821571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536773" y="3893328"/>
            <a:ext cx="7562498" cy="5513749"/>
          </a:xfrm>
          <a:custGeom>
            <a:avLst/>
            <a:gdLst/>
            <a:ahLst/>
            <a:cxnLst/>
            <a:rect l="l" t="t" r="r" b="b"/>
            <a:pathLst>
              <a:path w="7562498" h="5513749">
                <a:moveTo>
                  <a:pt x="0" y="0"/>
                </a:moveTo>
                <a:lnTo>
                  <a:pt x="7562498" y="0"/>
                </a:lnTo>
                <a:lnTo>
                  <a:pt x="7562498" y="5513749"/>
                </a:lnTo>
                <a:lnTo>
                  <a:pt x="0" y="551374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507224" y="4071921"/>
            <a:ext cx="5594163" cy="3697654"/>
          </a:xfrm>
          <a:custGeom>
            <a:avLst/>
            <a:gdLst/>
            <a:ahLst/>
            <a:cxnLst/>
            <a:rect l="l" t="t" r="r" b="b"/>
            <a:pathLst>
              <a:path w="5594163" h="3697654">
                <a:moveTo>
                  <a:pt x="0" y="0"/>
                </a:moveTo>
                <a:lnTo>
                  <a:pt x="5594163" y="0"/>
                </a:lnTo>
                <a:lnTo>
                  <a:pt x="5594163" y="3697654"/>
                </a:lnTo>
                <a:lnTo>
                  <a:pt x="0" y="3697654"/>
                </a:lnTo>
                <a:lnTo>
                  <a:pt x="0" y="0"/>
                </a:lnTo>
                <a:close/>
              </a:path>
            </a:pathLst>
          </a:custGeom>
          <a:blipFill>
            <a:blip r:embed="rId8"/>
            <a:stretch>
              <a:fillRect l="-27600" r="-33396"/>
            </a:stretch>
          </a:blipFill>
        </p:spPr>
      </p:sp>
      <p:sp>
        <p:nvSpPr>
          <p:cNvPr id="6" name="TextBox 6"/>
          <p:cNvSpPr txBox="1"/>
          <p:nvPr/>
        </p:nvSpPr>
        <p:spPr>
          <a:xfrm>
            <a:off x="8502227" y="5029200"/>
            <a:ext cx="5183919" cy="1341120"/>
          </a:xfrm>
          <a:prstGeom prst="rect">
            <a:avLst/>
          </a:prstGeom>
        </p:spPr>
        <p:txBody>
          <a:bodyPr lIns="0" tIns="0" rIns="0" bIns="0" rtlCol="0" anchor="t">
            <a:spAutoFit/>
          </a:bodyPr>
          <a:lstStyle/>
          <a:p>
            <a:pPr>
              <a:lnSpc>
                <a:spcPts val="5069"/>
              </a:lnSpc>
            </a:pPr>
            <a:r>
              <a:rPr lang="en-US" sz="3899">
                <a:solidFill>
                  <a:srgbClr val="FF3131"/>
                </a:solidFill>
                <a:latin typeface="Times New Roman Semi-Bold"/>
              </a:rPr>
              <a:t>Used Libraries and Softwares:</a:t>
            </a:r>
          </a:p>
        </p:txBody>
      </p:sp>
      <p:sp>
        <p:nvSpPr>
          <p:cNvPr id="7" name="TextBox 7"/>
          <p:cNvSpPr txBox="1"/>
          <p:nvPr/>
        </p:nvSpPr>
        <p:spPr>
          <a:xfrm>
            <a:off x="8502227" y="6661928"/>
            <a:ext cx="7523300" cy="1346200"/>
          </a:xfrm>
          <a:prstGeom prst="rect">
            <a:avLst/>
          </a:prstGeom>
        </p:spPr>
        <p:txBody>
          <a:bodyPr lIns="0" tIns="0" rIns="0" bIns="0" rtlCol="0" anchor="t">
            <a:spAutoFit/>
          </a:bodyPr>
          <a:lstStyle/>
          <a:p>
            <a:pPr marL="539748" lvl="1" indent="-269874" algn="just">
              <a:lnSpc>
                <a:spcPts val="3499"/>
              </a:lnSpc>
              <a:buFont typeface="Arial"/>
              <a:buChar char="•"/>
            </a:pPr>
            <a:r>
              <a:rPr lang="en-US" sz="2499">
                <a:solidFill>
                  <a:srgbClr val="000000"/>
                </a:solidFill>
                <a:latin typeface="Times New Roman"/>
              </a:rPr>
              <a:t>Streamlit Library</a:t>
            </a:r>
          </a:p>
          <a:p>
            <a:pPr marL="539748" lvl="1" indent="-269874" algn="just">
              <a:lnSpc>
                <a:spcPts val="3499"/>
              </a:lnSpc>
              <a:buFont typeface="Arial"/>
              <a:buChar char="•"/>
            </a:pPr>
            <a:r>
              <a:rPr lang="en-US" sz="2499">
                <a:solidFill>
                  <a:srgbClr val="000000"/>
                </a:solidFill>
                <a:latin typeface="Times New Roman"/>
              </a:rPr>
              <a:t>Pickle File</a:t>
            </a:r>
          </a:p>
          <a:p>
            <a:pPr marL="539748" lvl="1" indent="-269874" algn="just">
              <a:lnSpc>
                <a:spcPts val="3499"/>
              </a:lnSpc>
              <a:buFont typeface="Arial"/>
              <a:buChar char="•"/>
            </a:pPr>
            <a:r>
              <a:rPr lang="en-US" sz="2499">
                <a:solidFill>
                  <a:srgbClr val="000000"/>
                </a:solidFill>
                <a:latin typeface="Times New Roman"/>
              </a:rPr>
              <a:t>Ngrok Software</a:t>
            </a:r>
          </a:p>
        </p:txBody>
      </p:sp>
      <p:sp>
        <p:nvSpPr>
          <p:cNvPr id="8" name="TextBox 8"/>
          <p:cNvSpPr txBox="1"/>
          <p:nvPr/>
        </p:nvSpPr>
        <p:spPr>
          <a:xfrm>
            <a:off x="8500586" y="764499"/>
            <a:ext cx="7302252" cy="1747519"/>
          </a:xfrm>
          <a:prstGeom prst="rect">
            <a:avLst/>
          </a:prstGeom>
        </p:spPr>
        <p:txBody>
          <a:bodyPr lIns="0" tIns="0" rIns="0" bIns="0" rtlCol="0" anchor="t">
            <a:spAutoFit/>
          </a:bodyPr>
          <a:lstStyle/>
          <a:p>
            <a:pPr algn="ctr">
              <a:lnSpc>
                <a:spcPts val="12880"/>
              </a:lnSpc>
            </a:pPr>
            <a:r>
              <a:rPr lang="en-US" sz="9200">
                <a:solidFill>
                  <a:srgbClr val="FF3131"/>
                </a:solidFill>
                <a:latin typeface="Times New Roman Bold"/>
              </a:rPr>
              <a:t>User InterFace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797019" y="3298057"/>
            <a:ext cx="10187138" cy="5505076"/>
          </a:xfrm>
          <a:custGeom>
            <a:avLst/>
            <a:gdLst/>
            <a:ahLst/>
            <a:cxnLst/>
            <a:rect l="l" t="t" r="r" b="b"/>
            <a:pathLst>
              <a:path w="10187138" h="5505076">
                <a:moveTo>
                  <a:pt x="0" y="0"/>
                </a:moveTo>
                <a:lnTo>
                  <a:pt x="10187138" y="0"/>
                </a:lnTo>
                <a:lnTo>
                  <a:pt x="10187138" y="5505076"/>
                </a:lnTo>
                <a:lnTo>
                  <a:pt x="0" y="5505076"/>
                </a:lnTo>
                <a:lnTo>
                  <a:pt x="0" y="0"/>
                </a:lnTo>
                <a:close/>
              </a:path>
            </a:pathLst>
          </a:custGeom>
          <a:blipFill>
            <a:blip r:embed="rId4"/>
            <a:stretch>
              <a:fillRect r="-11609"/>
            </a:stretch>
          </a:blipFill>
        </p:spPr>
      </p:sp>
      <p:sp>
        <p:nvSpPr>
          <p:cNvPr id="4" name="TextBox 4"/>
          <p:cNvSpPr txBox="1"/>
          <p:nvPr/>
        </p:nvSpPr>
        <p:spPr>
          <a:xfrm>
            <a:off x="4672306" y="1211852"/>
            <a:ext cx="10103921" cy="1697887"/>
          </a:xfrm>
          <a:prstGeom prst="rect">
            <a:avLst/>
          </a:prstGeom>
        </p:spPr>
        <p:txBody>
          <a:bodyPr lIns="0" tIns="0" rIns="0" bIns="0" rtlCol="0" anchor="t">
            <a:spAutoFit/>
          </a:bodyPr>
          <a:lstStyle/>
          <a:p>
            <a:pPr algn="ctr">
              <a:lnSpc>
                <a:spcPts val="5945"/>
              </a:lnSpc>
            </a:pPr>
            <a:r>
              <a:rPr lang="en-US" sz="5945">
                <a:solidFill>
                  <a:srgbClr val="FF3131"/>
                </a:solidFill>
                <a:latin typeface="Times New Roman"/>
              </a:rPr>
              <a:t>SUBJECTIVE ANALYSIS</a:t>
            </a:r>
          </a:p>
          <a:p>
            <a:pPr algn="ctr">
              <a:lnSpc>
                <a:spcPts val="6245"/>
              </a:lnSpc>
            </a:pPr>
            <a:endParaRPr lang="en-US" sz="5945">
              <a:solidFill>
                <a:srgbClr val="FF3131"/>
              </a:solidFill>
              <a:latin typeface="Times New Roman"/>
            </a:endParaRPr>
          </a:p>
        </p:txBody>
      </p:sp>
      <p:sp>
        <p:nvSpPr>
          <p:cNvPr id="5" name="TextBox 5"/>
          <p:cNvSpPr txBox="1"/>
          <p:nvPr/>
        </p:nvSpPr>
        <p:spPr>
          <a:xfrm>
            <a:off x="12711844" y="3164707"/>
            <a:ext cx="4547456" cy="6854055"/>
          </a:xfrm>
          <a:prstGeom prst="rect">
            <a:avLst/>
          </a:prstGeom>
        </p:spPr>
        <p:txBody>
          <a:bodyPr lIns="0" tIns="0" rIns="0" bIns="0" rtlCol="0" anchor="t">
            <a:spAutoFit/>
          </a:bodyPr>
          <a:lstStyle/>
          <a:p>
            <a:pPr marL="762194" lvl="1" indent="-381097" algn="just">
              <a:lnSpc>
                <a:spcPts val="4942"/>
              </a:lnSpc>
              <a:buFont typeface="Arial"/>
              <a:buChar char="•"/>
            </a:pPr>
            <a:r>
              <a:rPr lang="en-US" sz="3530">
                <a:solidFill>
                  <a:srgbClr val="000000"/>
                </a:solidFill>
                <a:latin typeface="Times New Roman"/>
              </a:rPr>
              <a:t>Create Questionary </a:t>
            </a:r>
          </a:p>
          <a:p>
            <a:pPr algn="ctr">
              <a:lnSpc>
                <a:spcPts val="4942"/>
              </a:lnSpc>
            </a:pPr>
            <a:r>
              <a:rPr lang="en-US" sz="3530">
                <a:solidFill>
                  <a:srgbClr val="000000"/>
                </a:solidFill>
                <a:latin typeface="Times New Roman"/>
              </a:rPr>
              <a:t>       and Share Through    google Form.</a:t>
            </a:r>
          </a:p>
          <a:p>
            <a:pPr algn="ctr">
              <a:lnSpc>
                <a:spcPts val="4942"/>
              </a:lnSpc>
            </a:pPr>
            <a:endParaRPr lang="en-US" sz="3530">
              <a:solidFill>
                <a:srgbClr val="000000"/>
              </a:solidFill>
              <a:latin typeface="Times New Roman"/>
            </a:endParaRPr>
          </a:p>
          <a:p>
            <a:pPr marL="762194" lvl="1" indent="-381097">
              <a:lnSpc>
                <a:spcPts val="4942"/>
              </a:lnSpc>
              <a:buFont typeface="Arial"/>
              <a:buChar char="•"/>
            </a:pPr>
            <a:r>
              <a:rPr lang="en-US" sz="3530">
                <a:solidFill>
                  <a:srgbClr val="000000"/>
                </a:solidFill>
                <a:latin typeface="Times New Roman"/>
              </a:rPr>
              <a:t>e.g. How much do you like to rate RECOSYS in stars?</a:t>
            </a:r>
          </a:p>
          <a:p>
            <a:pPr>
              <a:lnSpc>
                <a:spcPts val="4942"/>
              </a:lnSpc>
            </a:pPr>
            <a:endParaRPr lang="en-US" sz="3530">
              <a:solidFill>
                <a:srgbClr val="000000"/>
              </a:solidFill>
              <a:latin typeface="Times New Roman"/>
            </a:endParaRPr>
          </a:p>
          <a:p>
            <a:pPr algn="just">
              <a:lnSpc>
                <a:spcPts val="4942"/>
              </a:lnSpc>
            </a:pPr>
            <a:endParaRPr lang="en-US" sz="3530">
              <a:solidFill>
                <a:srgbClr val="000000"/>
              </a:solidFill>
              <a:latin typeface="Times New Roman"/>
            </a:endParaRPr>
          </a:p>
          <a:p>
            <a:pPr algn="ctr">
              <a:lnSpc>
                <a:spcPts val="4942"/>
              </a:lnSpc>
            </a:pPr>
            <a:endParaRPr lang="en-US" sz="3530">
              <a:solidFill>
                <a:srgbClr val="000000"/>
              </a:solidFill>
              <a:latin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346700" y="2978528"/>
            <a:ext cx="12342420" cy="5251278"/>
          </a:xfrm>
          <a:custGeom>
            <a:avLst/>
            <a:gdLst/>
            <a:ahLst/>
            <a:cxnLst/>
            <a:rect l="l" t="t" r="r" b="b"/>
            <a:pathLst>
              <a:path w="12342420" h="5251278">
                <a:moveTo>
                  <a:pt x="0" y="0"/>
                </a:moveTo>
                <a:lnTo>
                  <a:pt x="12342420" y="0"/>
                </a:lnTo>
                <a:lnTo>
                  <a:pt x="12342420" y="5251278"/>
                </a:lnTo>
                <a:lnTo>
                  <a:pt x="0" y="5251278"/>
                </a:lnTo>
                <a:lnTo>
                  <a:pt x="0" y="0"/>
                </a:lnTo>
                <a:close/>
              </a:path>
            </a:pathLst>
          </a:custGeom>
          <a:blipFill>
            <a:blip r:embed="rId4"/>
            <a:stretch>
              <a:fillRect/>
            </a:stretch>
          </a:blipFill>
        </p:spPr>
      </p:sp>
      <p:sp>
        <p:nvSpPr>
          <p:cNvPr id="4" name="TextBox 4"/>
          <p:cNvSpPr txBox="1"/>
          <p:nvPr/>
        </p:nvSpPr>
        <p:spPr>
          <a:xfrm>
            <a:off x="6396700" y="1019175"/>
            <a:ext cx="5494599" cy="992401"/>
          </a:xfrm>
          <a:prstGeom prst="rect">
            <a:avLst/>
          </a:prstGeom>
        </p:spPr>
        <p:txBody>
          <a:bodyPr lIns="0" tIns="0" rIns="0" bIns="0" rtlCol="0" anchor="t">
            <a:spAutoFit/>
          </a:bodyPr>
          <a:lstStyle/>
          <a:p>
            <a:pPr algn="ctr">
              <a:lnSpc>
                <a:spcPts val="6445"/>
              </a:lnSpc>
            </a:pPr>
            <a:r>
              <a:rPr lang="en-US" sz="6445">
                <a:solidFill>
                  <a:srgbClr val="FF3131"/>
                </a:solidFill>
                <a:latin typeface="Times New Roman Semi-Bold"/>
              </a:rPr>
              <a:t>RESULTS</a:t>
            </a:r>
          </a:p>
        </p:txBody>
      </p:sp>
      <p:sp>
        <p:nvSpPr>
          <p:cNvPr id="5" name="TextBox 5"/>
          <p:cNvSpPr txBox="1"/>
          <p:nvPr/>
        </p:nvSpPr>
        <p:spPr>
          <a:xfrm>
            <a:off x="13689120" y="2199932"/>
            <a:ext cx="4389515" cy="6798945"/>
          </a:xfrm>
          <a:prstGeom prst="rect">
            <a:avLst/>
          </a:prstGeom>
        </p:spPr>
        <p:txBody>
          <a:bodyPr lIns="0" tIns="0" rIns="0" bIns="0" rtlCol="0" anchor="t">
            <a:spAutoFit/>
          </a:bodyPr>
          <a:lstStyle/>
          <a:p>
            <a:pPr marL="712470" lvl="1" indent="-356235">
              <a:lnSpc>
                <a:spcPts val="3300"/>
              </a:lnSpc>
              <a:buFont typeface="Arial"/>
              <a:buChar char="•"/>
            </a:pPr>
            <a:r>
              <a:rPr lang="en-US" sz="3300">
                <a:solidFill>
                  <a:srgbClr val="000000"/>
                </a:solidFill>
                <a:latin typeface="Times New Roman"/>
              </a:rPr>
              <a:t>We applied Six models here from that we got the highest accuracy for SVM which is around 98% .</a:t>
            </a:r>
          </a:p>
          <a:p>
            <a:pPr>
              <a:lnSpc>
                <a:spcPts val="3300"/>
              </a:lnSpc>
            </a:pPr>
            <a:endParaRPr lang="en-US" sz="3300">
              <a:solidFill>
                <a:srgbClr val="000000"/>
              </a:solidFill>
              <a:latin typeface="Times New Roman"/>
            </a:endParaRPr>
          </a:p>
          <a:p>
            <a:pPr>
              <a:lnSpc>
                <a:spcPts val="3300"/>
              </a:lnSpc>
            </a:pPr>
            <a:endParaRPr lang="en-US" sz="3300">
              <a:solidFill>
                <a:srgbClr val="000000"/>
              </a:solidFill>
              <a:latin typeface="Times New Roman"/>
            </a:endParaRPr>
          </a:p>
          <a:p>
            <a:pPr marL="712470" lvl="1" indent="-356235">
              <a:lnSpc>
                <a:spcPts val="3300"/>
              </a:lnSpc>
              <a:buFont typeface="Arial"/>
              <a:buChar char="•"/>
            </a:pPr>
            <a:r>
              <a:rPr lang="en-US" sz="3300">
                <a:solidFill>
                  <a:srgbClr val="000000"/>
                </a:solidFill>
                <a:latin typeface="Times New Roman"/>
              </a:rPr>
              <a:t>SVM gives highest accuracy because follows effective seperation of data, handle high dimension data, and main aim is global optimum solution.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5933233" y="1019175"/>
            <a:ext cx="6421535" cy="982876"/>
          </a:xfrm>
          <a:prstGeom prst="rect">
            <a:avLst/>
          </a:prstGeom>
        </p:spPr>
        <p:txBody>
          <a:bodyPr lIns="0" tIns="0" rIns="0" bIns="0" rtlCol="0" anchor="t">
            <a:spAutoFit/>
          </a:bodyPr>
          <a:lstStyle/>
          <a:p>
            <a:pPr algn="ctr">
              <a:lnSpc>
                <a:spcPts val="6445"/>
              </a:lnSpc>
            </a:pPr>
            <a:r>
              <a:rPr lang="en-US" sz="6445">
                <a:solidFill>
                  <a:srgbClr val="FF3131"/>
                </a:solidFill>
                <a:latin typeface="Times New Roman Bold"/>
              </a:rPr>
              <a:t>CONCLUSION</a:t>
            </a:r>
          </a:p>
        </p:txBody>
      </p:sp>
      <p:sp>
        <p:nvSpPr>
          <p:cNvPr id="4" name="TextBox 4"/>
          <p:cNvSpPr txBox="1"/>
          <p:nvPr/>
        </p:nvSpPr>
        <p:spPr>
          <a:xfrm>
            <a:off x="2241616" y="1859176"/>
            <a:ext cx="14772053" cy="9883350"/>
          </a:xfrm>
          <a:prstGeom prst="rect">
            <a:avLst/>
          </a:prstGeom>
        </p:spPr>
        <p:txBody>
          <a:bodyPr lIns="0" tIns="0" rIns="0" bIns="0" rtlCol="0" anchor="t">
            <a:spAutoFit/>
          </a:bodyPr>
          <a:lstStyle/>
          <a:p>
            <a:pPr algn="just">
              <a:lnSpc>
                <a:spcPts val="5098"/>
              </a:lnSpc>
            </a:pPr>
            <a:endParaRPr/>
          </a:p>
          <a:p>
            <a:pPr marL="786248" lvl="1" indent="-393124" algn="just">
              <a:lnSpc>
                <a:spcPts val="5098"/>
              </a:lnSpc>
              <a:buFont typeface="Arial"/>
              <a:buChar char="•"/>
            </a:pPr>
            <a:r>
              <a:rPr lang="en-US" sz="3641">
                <a:solidFill>
                  <a:srgbClr val="000000"/>
                </a:solidFill>
                <a:latin typeface="Times New Roman"/>
              </a:rPr>
              <a:t>The RECOSYS successfully leverages sentiment analysis with a unique formula to provide personalized recommendations. By incorporating various features, including restaurant addresses and more, the system offers a comprehensive and user-friendly recommendation platform, enhancing the overall user experience.</a:t>
            </a:r>
          </a:p>
          <a:p>
            <a:pPr algn="just">
              <a:lnSpc>
                <a:spcPts val="5098"/>
              </a:lnSpc>
            </a:pPr>
            <a:endParaRPr lang="en-US" sz="3641">
              <a:solidFill>
                <a:srgbClr val="000000"/>
              </a:solidFill>
              <a:latin typeface="Times New Roman"/>
            </a:endParaRPr>
          </a:p>
          <a:p>
            <a:pPr marL="786248" lvl="1" indent="-393124" algn="just">
              <a:lnSpc>
                <a:spcPts val="5098"/>
              </a:lnSpc>
              <a:buFont typeface="Arial"/>
              <a:buChar char="•"/>
            </a:pPr>
            <a:r>
              <a:rPr lang="en-US" sz="3641">
                <a:solidFill>
                  <a:srgbClr val="000000"/>
                </a:solidFill>
                <a:latin typeface="Times New Roman"/>
              </a:rPr>
              <a:t>From Models got the highest accuracy for SVM which is around 98% .</a:t>
            </a:r>
          </a:p>
          <a:p>
            <a:pPr algn="just">
              <a:lnSpc>
                <a:spcPts val="5098"/>
              </a:lnSpc>
            </a:pPr>
            <a:endParaRPr lang="en-US" sz="3641">
              <a:solidFill>
                <a:srgbClr val="000000"/>
              </a:solidFill>
              <a:latin typeface="Times New Roman"/>
            </a:endParaRPr>
          </a:p>
          <a:p>
            <a:pPr marL="786248" lvl="1" indent="-393124" algn="just">
              <a:lnSpc>
                <a:spcPts val="5098"/>
              </a:lnSpc>
              <a:buFont typeface="Arial"/>
              <a:buChar char="•"/>
            </a:pPr>
            <a:r>
              <a:rPr lang="en-US" sz="3641">
                <a:solidFill>
                  <a:srgbClr val="000000"/>
                </a:solidFill>
                <a:latin typeface="Times New Roman"/>
              </a:rPr>
              <a:t>From subjective analysis also we get positive responses we can conclude at this stage, the system looks promising. also the project's frontend interface facilitated seamless user interaction.</a:t>
            </a:r>
          </a:p>
          <a:p>
            <a:pPr algn="just">
              <a:lnSpc>
                <a:spcPts val="5238"/>
              </a:lnSpc>
            </a:pPr>
            <a:endParaRPr lang="en-US" sz="3641">
              <a:solidFill>
                <a:srgbClr val="000000"/>
              </a:solidFill>
              <a:latin typeface="Times New Roman"/>
            </a:endParaRPr>
          </a:p>
          <a:p>
            <a:pPr algn="just">
              <a:lnSpc>
                <a:spcPts val="4538"/>
              </a:lnSpc>
            </a:pPr>
            <a:endParaRPr lang="en-US" sz="3641">
              <a:solidFill>
                <a:srgbClr val="000000"/>
              </a:solidFill>
              <a:latin typeface="Times New Roman"/>
            </a:endParaRPr>
          </a:p>
          <a:p>
            <a:pPr algn="just">
              <a:lnSpc>
                <a:spcPts val="3698"/>
              </a:lnSpc>
            </a:pPr>
            <a:endParaRPr lang="en-US" sz="3641">
              <a:solidFill>
                <a:srgbClr val="000000"/>
              </a:solidFill>
              <a:latin typeface="Times New Roman"/>
            </a:endParaRPr>
          </a:p>
          <a:p>
            <a:pPr algn="just">
              <a:lnSpc>
                <a:spcPts val="3698"/>
              </a:lnSpc>
            </a:pPr>
            <a:endParaRPr lang="en-US" sz="3641">
              <a:solidFill>
                <a:srgbClr val="000000"/>
              </a:solidFill>
              <a:latin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6166609" y="532499"/>
            <a:ext cx="6421535" cy="982876"/>
          </a:xfrm>
          <a:prstGeom prst="rect">
            <a:avLst/>
          </a:prstGeom>
        </p:spPr>
        <p:txBody>
          <a:bodyPr lIns="0" tIns="0" rIns="0" bIns="0" rtlCol="0" anchor="t">
            <a:spAutoFit/>
          </a:bodyPr>
          <a:lstStyle/>
          <a:p>
            <a:pPr algn="ctr">
              <a:lnSpc>
                <a:spcPts val="6445"/>
              </a:lnSpc>
            </a:pPr>
            <a:r>
              <a:rPr lang="en-US" sz="6445">
                <a:solidFill>
                  <a:srgbClr val="FF3131"/>
                </a:solidFill>
                <a:latin typeface="Times New Roman Bold"/>
              </a:rPr>
              <a:t>FUTURE WORK</a:t>
            </a:r>
          </a:p>
        </p:txBody>
      </p:sp>
      <p:sp>
        <p:nvSpPr>
          <p:cNvPr id="4" name="TextBox 4"/>
          <p:cNvSpPr txBox="1"/>
          <p:nvPr/>
        </p:nvSpPr>
        <p:spPr>
          <a:xfrm>
            <a:off x="2455284" y="1859176"/>
            <a:ext cx="13844184" cy="10521525"/>
          </a:xfrm>
          <a:prstGeom prst="rect">
            <a:avLst/>
          </a:prstGeom>
        </p:spPr>
        <p:txBody>
          <a:bodyPr lIns="0" tIns="0" rIns="0" bIns="0" rtlCol="0" anchor="t">
            <a:spAutoFit/>
          </a:bodyPr>
          <a:lstStyle/>
          <a:p>
            <a:pPr marL="786248" lvl="1" indent="-393124" algn="just">
              <a:lnSpc>
                <a:spcPts val="5098"/>
              </a:lnSpc>
              <a:buFont typeface="Arial"/>
              <a:buChar char="•"/>
            </a:pPr>
            <a:r>
              <a:rPr lang="en-US" sz="3641">
                <a:solidFill>
                  <a:srgbClr val="000000"/>
                </a:solidFill>
                <a:latin typeface="Times New Roman"/>
              </a:rPr>
              <a:t>Future work involves evolving the current RECOSYS, which currently focuses on Pune city, to be updated and scaled for nationwide or global coverage.</a:t>
            </a:r>
          </a:p>
          <a:p>
            <a:pPr algn="just">
              <a:lnSpc>
                <a:spcPts val="5098"/>
              </a:lnSpc>
            </a:pPr>
            <a:endParaRPr lang="en-US" sz="3641">
              <a:solidFill>
                <a:srgbClr val="000000"/>
              </a:solidFill>
              <a:latin typeface="Times New Roman"/>
            </a:endParaRPr>
          </a:p>
          <a:p>
            <a:pPr marL="786248" lvl="1" indent="-393124" algn="just">
              <a:lnSpc>
                <a:spcPts val="5098"/>
              </a:lnSpc>
              <a:buFont typeface="Arial"/>
              <a:buChar char="•"/>
            </a:pPr>
            <a:r>
              <a:rPr lang="en-US" sz="3641">
                <a:solidFill>
                  <a:srgbClr val="000000"/>
                </a:solidFill>
                <a:latin typeface="Times New Roman"/>
              </a:rPr>
              <a:t>we can add multiple features aspects like intricate average price per meal and restaurants images in data so users also take advantage. Also we can add filters.</a:t>
            </a:r>
          </a:p>
          <a:p>
            <a:pPr algn="just">
              <a:lnSpc>
                <a:spcPts val="5098"/>
              </a:lnSpc>
            </a:pPr>
            <a:endParaRPr lang="en-US" sz="3641">
              <a:solidFill>
                <a:srgbClr val="000000"/>
              </a:solidFill>
              <a:latin typeface="Times New Roman"/>
            </a:endParaRPr>
          </a:p>
          <a:p>
            <a:pPr marL="786248" lvl="1" indent="-393124" algn="just">
              <a:lnSpc>
                <a:spcPts val="5098"/>
              </a:lnSpc>
              <a:buFont typeface="Arial"/>
              <a:buChar char="•"/>
            </a:pPr>
            <a:r>
              <a:rPr lang="en-US" sz="3641">
                <a:solidFill>
                  <a:srgbClr val="000000"/>
                </a:solidFill>
                <a:latin typeface="Times New Roman"/>
              </a:rPr>
              <a:t>work on distance here it gives direct distance so try to calculate navigated distance.</a:t>
            </a:r>
          </a:p>
          <a:p>
            <a:pPr algn="just">
              <a:lnSpc>
                <a:spcPts val="5098"/>
              </a:lnSpc>
            </a:pPr>
            <a:endParaRPr lang="en-US" sz="3641">
              <a:solidFill>
                <a:srgbClr val="000000"/>
              </a:solidFill>
              <a:latin typeface="Times New Roman"/>
            </a:endParaRPr>
          </a:p>
          <a:p>
            <a:pPr marL="786248" lvl="1" indent="-393124" algn="just">
              <a:lnSpc>
                <a:spcPts val="5098"/>
              </a:lnSpc>
              <a:buFont typeface="Arial"/>
              <a:buChar char="•"/>
            </a:pPr>
            <a:r>
              <a:rPr lang="en-US" sz="3641">
                <a:solidFill>
                  <a:srgbClr val="000000"/>
                </a:solidFill>
                <a:latin typeface="Times New Roman"/>
              </a:rPr>
              <a:t>We take static data for dynamic data we have to work on it.</a:t>
            </a:r>
          </a:p>
          <a:p>
            <a:pPr algn="just">
              <a:lnSpc>
                <a:spcPts val="5098"/>
              </a:lnSpc>
            </a:pPr>
            <a:endParaRPr lang="en-US" sz="3641">
              <a:solidFill>
                <a:srgbClr val="000000"/>
              </a:solidFill>
              <a:latin typeface="Times New Roman"/>
            </a:endParaRPr>
          </a:p>
          <a:p>
            <a:pPr algn="just">
              <a:lnSpc>
                <a:spcPts val="5238"/>
              </a:lnSpc>
            </a:pPr>
            <a:endParaRPr lang="en-US" sz="3641">
              <a:solidFill>
                <a:srgbClr val="000000"/>
              </a:solidFill>
              <a:latin typeface="Times New Roman"/>
            </a:endParaRPr>
          </a:p>
          <a:p>
            <a:pPr algn="just">
              <a:lnSpc>
                <a:spcPts val="4538"/>
              </a:lnSpc>
            </a:pPr>
            <a:endParaRPr lang="en-US" sz="3641">
              <a:solidFill>
                <a:srgbClr val="000000"/>
              </a:solidFill>
              <a:latin typeface="Times New Roman"/>
            </a:endParaRPr>
          </a:p>
          <a:p>
            <a:pPr algn="just">
              <a:lnSpc>
                <a:spcPts val="3698"/>
              </a:lnSpc>
            </a:pPr>
            <a:endParaRPr lang="en-US" sz="3641">
              <a:solidFill>
                <a:srgbClr val="000000"/>
              </a:solidFill>
              <a:latin typeface="Times New Roman"/>
            </a:endParaRPr>
          </a:p>
          <a:p>
            <a:pPr algn="just">
              <a:lnSpc>
                <a:spcPts val="3698"/>
              </a:lnSpc>
            </a:pPr>
            <a:endParaRPr lang="en-US" sz="3641">
              <a:solidFill>
                <a:srgbClr val="000000"/>
              </a:solidFill>
              <a:latin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6166609" y="532499"/>
            <a:ext cx="6421535" cy="982876"/>
          </a:xfrm>
          <a:prstGeom prst="rect">
            <a:avLst/>
          </a:prstGeom>
        </p:spPr>
        <p:txBody>
          <a:bodyPr lIns="0" tIns="0" rIns="0" bIns="0" rtlCol="0" anchor="t">
            <a:spAutoFit/>
          </a:bodyPr>
          <a:lstStyle/>
          <a:p>
            <a:pPr algn="ctr">
              <a:lnSpc>
                <a:spcPts val="6445"/>
              </a:lnSpc>
            </a:pPr>
            <a:r>
              <a:rPr lang="en-US" sz="6445">
                <a:solidFill>
                  <a:srgbClr val="FF3131"/>
                </a:solidFill>
                <a:latin typeface="Times New Roman Bold"/>
              </a:rPr>
              <a:t>REFERENCES</a:t>
            </a:r>
          </a:p>
        </p:txBody>
      </p:sp>
      <p:sp>
        <p:nvSpPr>
          <p:cNvPr id="4" name="TextBox 4"/>
          <p:cNvSpPr txBox="1"/>
          <p:nvPr/>
        </p:nvSpPr>
        <p:spPr>
          <a:xfrm>
            <a:off x="1942481" y="1890509"/>
            <a:ext cx="15567481" cy="11797875"/>
          </a:xfrm>
          <a:prstGeom prst="rect">
            <a:avLst/>
          </a:prstGeom>
        </p:spPr>
        <p:txBody>
          <a:bodyPr lIns="0" tIns="0" rIns="0" bIns="0" rtlCol="0" anchor="t">
            <a:spAutoFit/>
          </a:bodyPr>
          <a:lstStyle/>
          <a:p>
            <a:pPr marL="786248" lvl="1" indent="-393124" algn="just">
              <a:lnSpc>
                <a:spcPts val="5098"/>
              </a:lnSpc>
              <a:buFont typeface="Arial"/>
              <a:buChar char="•"/>
            </a:pPr>
            <a:r>
              <a:rPr lang="en-US" sz="3641" spc="32">
                <a:solidFill>
                  <a:srgbClr val="000000"/>
                </a:solidFill>
                <a:latin typeface="Times New Roman"/>
              </a:rPr>
              <a:t>lham Asani, Hamed Vahdat-Nejad, and Javad Sadri, "Restaurant recommender system based on sentimental analysis",2021.</a:t>
            </a:r>
          </a:p>
          <a:p>
            <a:pPr marL="786248" lvl="1" indent="-393124" algn="just">
              <a:lnSpc>
                <a:spcPts val="5098"/>
              </a:lnSpc>
              <a:buFont typeface="Arial"/>
              <a:buChar char="•"/>
            </a:pPr>
            <a:r>
              <a:rPr lang="en-US" sz="3641" spc="32">
                <a:solidFill>
                  <a:srgbClr val="000000"/>
                </a:solidFill>
                <a:latin typeface="Times New Roman"/>
              </a:rPr>
              <a:t>Parandham G and Mr. Raghavendra R, "Sentimental Analysis On Restaurant Reviews.",2021.</a:t>
            </a:r>
          </a:p>
          <a:p>
            <a:pPr marL="786248" lvl="1" indent="-393124" algn="just">
              <a:lnSpc>
                <a:spcPts val="5098"/>
              </a:lnSpc>
              <a:buFont typeface="Arial"/>
              <a:buChar char="•"/>
            </a:pPr>
            <a:r>
              <a:rPr lang="en-US" sz="3641" spc="32">
                <a:solidFill>
                  <a:srgbClr val="000000"/>
                </a:solidFill>
                <a:latin typeface="Times New Roman"/>
              </a:rPr>
              <a:t>Murtadha M. Hamad, Mohanad Ahmed Salih, and Refed Adnan Jaleel, " Sentiment Analysis of Restaurant Reviews in Social Media using Naïve Bayes ",2021.</a:t>
            </a:r>
          </a:p>
          <a:p>
            <a:pPr marL="786248" lvl="1" indent="-393124" algn="just">
              <a:lnSpc>
                <a:spcPts val="5098"/>
              </a:lnSpc>
              <a:buFont typeface="Arial"/>
              <a:buChar char="•"/>
            </a:pPr>
            <a:r>
              <a:rPr lang="en-US" sz="3641" spc="32">
                <a:solidFill>
                  <a:srgbClr val="000000"/>
                </a:solidFill>
                <a:latin typeface="Times New Roman"/>
              </a:rPr>
              <a:t>Murtadha M. Hamad, Mohanad Ahmed Salih, and Refed Adnan Jaleel, " Sentiment Analysis of Restaurant Reviews in Social Media using Naïve Bayes ",2021.</a:t>
            </a:r>
          </a:p>
          <a:p>
            <a:pPr marL="786248" lvl="1" indent="-393124" algn="just">
              <a:lnSpc>
                <a:spcPts val="5098"/>
              </a:lnSpc>
              <a:buFont typeface="Arial"/>
              <a:buChar char="•"/>
            </a:pPr>
            <a:r>
              <a:rPr lang="en-US" sz="3641" spc="32">
                <a:solidFill>
                  <a:srgbClr val="000000"/>
                </a:solidFill>
                <a:latin typeface="Times New Roman"/>
              </a:rPr>
              <a:t>Jing Tian, Wushour Slamu Miaomiao Xu, Chunbo Xu, and Xue Wang, "Research on Aspect-Level Sentiment Analysis Based on Text Comments",2022.</a:t>
            </a:r>
          </a:p>
          <a:p>
            <a:pPr algn="just">
              <a:lnSpc>
                <a:spcPts val="5098"/>
              </a:lnSpc>
            </a:pPr>
            <a:endParaRPr lang="en-US" sz="3641" spc="32">
              <a:solidFill>
                <a:srgbClr val="000000"/>
              </a:solidFill>
              <a:latin typeface="Times New Roman"/>
            </a:endParaRPr>
          </a:p>
          <a:p>
            <a:pPr algn="just">
              <a:lnSpc>
                <a:spcPts val="5098"/>
              </a:lnSpc>
            </a:pPr>
            <a:endParaRPr lang="en-US" sz="3641" spc="32">
              <a:solidFill>
                <a:srgbClr val="000000"/>
              </a:solidFill>
              <a:latin typeface="Times New Roman"/>
            </a:endParaRPr>
          </a:p>
          <a:p>
            <a:pPr algn="just">
              <a:lnSpc>
                <a:spcPts val="5238"/>
              </a:lnSpc>
            </a:pPr>
            <a:endParaRPr lang="en-US" sz="3641" spc="32">
              <a:solidFill>
                <a:srgbClr val="000000"/>
              </a:solidFill>
              <a:latin typeface="Times New Roman"/>
            </a:endParaRPr>
          </a:p>
          <a:p>
            <a:pPr algn="just">
              <a:lnSpc>
                <a:spcPts val="4538"/>
              </a:lnSpc>
            </a:pPr>
            <a:endParaRPr lang="en-US" sz="3641" spc="32">
              <a:solidFill>
                <a:srgbClr val="000000"/>
              </a:solidFill>
              <a:latin typeface="Times New Roman"/>
            </a:endParaRPr>
          </a:p>
          <a:p>
            <a:pPr algn="just">
              <a:lnSpc>
                <a:spcPts val="3698"/>
              </a:lnSpc>
            </a:pPr>
            <a:endParaRPr lang="en-US" sz="3641" spc="32">
              <a:solidFill>
                <a:srgbClr val="000000"/>
              </a:solidFill>
              <a:latin typeface="Times New Roman"/>
            </a:endParaRPr>
          </a:p>
          <a:p>
            <a:pPr algn="just">
              <a:lnSpc>
                <a:spcPts val="3698"/>
              </a:lnSpc>
            </a:pPr>
            <a:endParaRPr lang="en-US" sz="3641" spc="32">
              <a:solidFill>
                <a:srgbClr val="000000"/>
              </a:solidFill>
              <a:latin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AutoShape 2"/>
          <p:cNvSpPr/>
          <p:nvPr/>
        </p:nvSpPr>
        <p:spPr>
          <a:xfrm>
            <a:off x="17240250" y="4551123"/>
            <a:ext cx="0" cy="5247472"/>
          </a:xfrm>
          <a:prstGeom prst="line">
            <a:avLst/>
          </a:prstGeom>
          <a:ln w="38100" cap="flat">
            <a:solidFill>
              <a:srgbClr val="6E481E"/>
            </a:solidFill>
            <a:prstDash val="solid"/>
            <a:headEnd type="none" w="sm" len="sm"/>
            <a:tailEnd type="none" w="sm" len="sm"/>
          </a:ln>
        </p:spPr>
      </p:sp>
      <p:sp>
        <p:nvSpPr>
          <p:cNvPr id="3" name="Freeform 3"/>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4264958" y="3942795"/>
            <a:ext cx="5142016" cy="4152178"/>
          </a:xfrm>
          <a:custGeom>
            <a:avLst/>
            <a:gdLst/>
            <a:ahLst/>
            <a:cxnLst/>
            <a:rect l="l" t="t" r="r" b="b"/>
            <a:pathLst>
              <a:path w="5142016" h="4152178">
                <a:moveTo>
                  <a:pt x="0" y="0"/>
                </a:moveTo>
                <a:lnTo>
                  <a:pt x="5142017" y="0"/>
                </a:lnTo>
                <a:lnTo>
                  <a:pt x="5142017" y="4152178"/>
                </a:lnTo>
                <a:lnTo>
                  <a:pt x="0" y="4152178"/>
                </a:lnTo>
                <a:lnTo>
                  <a:pt x="0" y="0"/>
                </a:lnTo>
                <a:close/>
              </a:path>
            </a:pathLst>
          </a:custGeom>
          <a:blipFill>
            <a:blip r:embed="rId4"/>
            <a:stretch>
              <a:fillRect/>
            </a:stretch>
          </a:blipFill>
        </p:spPr>
      </p:sp>
      <p:sp>
        <p:nvSpPr>
          <p:cNvPr id="5" name="Freeform 5"/>
          <p:cNvSpPr/>
          <p:nvPr/>
        </p:nvSpPr>
        <p:spPr>
          <a:xfrm>
            <a:off x="610128" y="5189705"/>
            <a:ext cx="4921811" cy="3039218"/>
          </a:xfrm>
          <a:custGeom>
            <a:avLst/>
            <a:gdLst/>
            <a:ahLst/>
            <a:cxnLst/>
            <a:rect l="l" t="t" r="r" b="b"/>
            <a:pathLst>
              <a:path w="4921811" h="3039218">
                <a:moveTo>
                  <a:pt x="0" y="0"/>
                </a:moveTo>
                <a:lnTo>
                  <a:pt x="4921811" y="0"/>
                </a:lnTo>
                <a:lnTo>
                  <a:pt x="4921811" y="3039218"/>
                </a:lnTo>
                <a:lnTo>
                  <a:pt x="0" y="303921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TextBox 6"/>
          <p:cNvSpPr txBox="1"/>
          <p:nvPr/>
        </p:nvSpPr>
        <p:spPr>
          <a:xfrm>
            <a:off x="2321857" y="1778802"/>
            <a:ext cx="5844053" cy="1685925"/>
          </a:xfrm>
          <a:prstGeom prst="rect">
            <a:avLst/>
          </a:prstGeom>
        </p:spPr>
        <p:txBody>
          <a:bodyPr lIns="0" tIns="0" rIns="0" bIns="0" rtlCol="0" anchor="t">
            <a:spAutoFit/>
          </a:bodyPr>
          <a:lstStyle/>
          <a:p>
            <a:pPr>
              <a:lnSpc>
                <a:spcPts val="6000"/>
              </a:lnSpc>
            </a:pPr>
            <a:r>
              <a:rPr lang="en-US" sz="6000">
                <a:solidFill>
                  <a:srgbClr val="FF3131"/>
                </a:solidFill>
                <a:latin typeface="ITC Benguiat Bold"/>
              </a:rPr>
              <a:t>PROBLEM  STATEMENT</a:t>
            </a:r>
          </a:p>
        </p:txBody>
      </p:sp>
      <p:sp>
        <p:nvSpPr>
          <p:cNvPr id="7" name="TextBox 7"/>
          <p:cNvSpPr txBox="1"/>
          <p:nvPr/>
        </p:nvSpPr>
        <p:spPr>
          <a:xfrm>
            <a:off x="10134747" y="1474002"/>
            <a:ext cx="6358682" cy="7446692"/>
          </a:xfrm>
          <a:prstGeom prst="rect">
            <a:avLst/>
          </a:prstGeom>
        </p:spPr>
        <p:txBody>
          <a:bodyPr lIns="0" tIns="0" rIns="0" bIns="0" rtlCol="0" anchor="t">
            <a:spAutoFit/>
          </a:bodyPr>
          <a:lstStyle/>
          <a:p>
            <a:pPr marL="712269" lvl="1" indent="-356135">
              <a:lnSpc>
                <a:spcPts val="6598"/>
              </a:lnSpc>
              <a:buFont typeface="Arial"/>
              <a:buChar char="•"/>
            </a:pPr>
            <a:r>
              <a:rPr lang="en-US" sz="3299">
                <a:solidFill>
                  <a:srgbClr val="000000"/>
                </a:solidFill>
                <a:latin typeface="Times New Roman Bold"/>
              </a:rPr>
              <a:t> Develop a restaurant recommendation system that analyzes past reviews sentimentally, According to that provide suggestions based on location within a 5 km radius for enhanced user dining experiences.</a:t>
            </a:r>
          </a:p>
          <a:p>
            <a:pPr>
              <a:lnSpc>
                <a:spcPts val="6600"/>
              </a:lnSpc>
            </a:pPr>
            <a:endParaRPr lang="en-US" sz="3299">
              <a:solidFill>
                <a:srgbClr val="000000"/>
              </a:solidFill>
              <a:latin typeface="Times New Roman Bo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8F2F2"/>
        </a:solidFill>
        <a:effectLst/>
      </p:bgPr>
    </p:bg>
    <p:spTree>
      <p:nvGrpSpPr>
        <p:cNvPr id="1" name=""/>
        <p:cNvGrpSpPr/>
        <p:nvPr/>
      </p:nvGrpSpPr>
      <p:grpSpPr>
        <a:xfrm>
          <a:off x="0" y="0"/>
          <a:ext cx="0" cy="0"/>
          <a:chOff x="0" y="0"/>
          <a:chExt cx="0" cy="0"/>
        </a:xfrm>
      </p:grpSpPr>
      <p:sp>
        <p:nvSpPr>
          <p:cNvPr id="2" name="Freeform 2"/>
          <p:cNvSpPr/>
          <p:nvPr/>
        </p:nvSpPr>
        <p:spPr>
          <a:xfrm>
            <a:off x="10051896" y="2902543"/>
            <a:ext cx="11332723" cy="10652760"/>
          </a:xfrm>
          <a:custGeom>
            <a:avLst/>
            <a:gdLst/>
            <a:ahLst/>
            <a:cxnLst/>
            <a:rect l="l" t="t" r="r" b="b"/>
            <a:pathLst>
              <a:path w="11332723" h="10652760">
                <a:moveTo>
                  <a:pt x="0" y="0"/>
                </a:moveTo>
                <a:lnTo>
                  <a:pt x="11332723" y="0"/>
                </a:lnTo>
                <a:lnTo>
                  <a:pt x="11332723" y="10652760"/>
                </a:lnTo>
                <a:lnTo>
                  <a:pt x="0" y="1065276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AutoShape 3"/>
          <p:cNvSpPr/>
          <p:nvPr/>
        </p:nvSpPr>
        <p:spPr>
          <a:xfrm rot="5399999">
            <a:off x="14484752" y="6615514"/>
            <a:ext cx="5247472" cy="0"/>
          </a:xfrm>
          <a:prstGeom prst="line">
            <a:avLst/>
          </a:prstGeom>
          <a:ln w="38100" cap="flat">
            <a:solidFill>
              <a:srgbClr val="6E481E"/>
            </a:solidFill>
            <a:prstDash val="solid"/>
            <a:headEnd type="none" w="sm" len="sm"/>
            <a:tailEnd type="none" w="sm" len="sm"/>
          </a:ln>
        </p:spPr>
      </p:sp>
      <p:sp>
        <p:nvSpPr>
          <p:cNvPr id="4" name="Freeform 4"/>
          <p:cNvSpPr/>
          <p:nvPr/>
        </p:nvSpPr>
        <p:spPr>
          <a:xfrm rot="1229614">
            <a:off x="-421825" y="4970467"/>
            <a:ext cx="6691720" cy="6691720"/>
          </a:xfrm>
          <a:custGeom>
            <a:avLst/>
            <a:gdLst/>
            <a:ahLst/>
            <a:cxnLst/>
            <a:rect l="l" t="t" r="r" b="b"/>
            <a:pathLst>
              <a:path w="6691720" h="6691720">
                <a:moveTo>
                  <a:pt x="0" y="0"/>
                </a:moveTo>
                <a:lnTo>
                  <a:pt x="6691721" y="0"/>
                </a:lnTo>
                <a:lnTo>
                  <a:pt x="6691721" y="6691721"/>
                </a:lnTo>
                <a:lnTo>
                  <a:pt x="0" y="669172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flipH="1">
            <a:off x="1850253" y="1400227"/>
            <a:ext cx="6275087" cy="7486546"/>
          </a:xfrm>
          <a:custGeom>
            <a:avLst/>
            <a:gdLst/>
            <a:ahLst/>
            <a:cxnLst/>
            <a:rect l="l" t="t" r="r" b="b"/>
            <a:pathLst>
              <a:path w="6275087" h="7486546">
                <a:moveTo>
                  <a:pt x="6275086" y="0"/>
                </a:moveTo>
                <a:lnTo>
                  <a:pt x="0" y="0"/>
                </a:lnTo>
                <a:lnTo>
                  <a:pt x="0" y="7486546"/>
                </a:lnTo>
                <a:lnTo>
                  <a:pt x="6275086" y="7486546"/>
                </a:lnTo>
                <a:lnTo>
                  <a:pt x="6275086"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a:off x="8675557" y="2931982"/>
            <a:ext cx="6837182" cy="3472815"/>
          </a:xfrm>
          <a:prstGeom prst="rect">
            <a:avLst/>
          </a:prstGeom>
        </p:spPr>
        <p:txBody>
          <a:bodyPr lIns="0" tIns="0" rIns="0" bIns="0" rtlCol="0" anchor="t">
            <a:spAutoFit/>
          </a:bodyPr>
          <a:lstStyle/>
          <a:p>
            <a:pPr>
              <a:lnSpc>
                <a:spcPts val="8880"/>
              </a:lnSpc>
            </a:pPr>
            <a:r>
              <a:rPr lang="en-US" sz="8000">
                <a:solidFill>
                  <a:srgbClr val="000000"/>
                </a:solidFill>
                <a:latin typeface="Poppins Semi-Bold"/>
              </a:rPr>
              <a:t>THANK YOU FOR YOUR ATTENTION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6198572" y="1477055"/>
            <a:ext cx="5494599" cy="1792501"/>
          </a:xfrm>
          <a:prstGeom prst="rect">
            <a:avLst/>
          </a:prstGeom>
        </p:spPr>
        <p:txBody>
          <a:bodyPr lIns="0" tIns="0" rIns="0" bIns="0" rtlCol="0" anchor="t">
            <a:spAutoFit/>
          </a:bodyPr>
          <a:lstStyle/>
          <a:p>
            <a:pPr algn="ctr">
              <a:lnSpc>
                <a:spcPts val="6445"/>
              </a:lnSpc>
            </a:pPr>
            <a:r>
              <a:rPr lang="en-US" sz="6445">
                <a:solidFill>
                  <a:srgbClr val="FF3131"/>
                </a:solidFill>
                <a:latin typeface="Times New Roman Bold"/>
              </a:rPr>
              <a:t>OBJECTIVES</a:t>
            </a:r>
          </a:p>
          <a:p>
            <a:pPr algn="ctr">
              <a:lnSpc>
                <a:spcPts val="6445"/>
              </a:lnSpc>
            </a:pPr>
            <a:endParaRPr lang="en-US" sz="6445">
              <a:solidFill>
                <a:srgbClr val="FF3131"/>
              </a:solidFill>
              <a:latin typeface="Times New Roman Bold"/>
            </a:endParaRPr>
          </a:p>
        </p:txBody>
      </p:sp>
      <p:sp>
        <p:nvSpPr>
          <p:cNvPr id="4" name="TextBox 4"/>
          <p:cNvSpPr txBox="1"/>
          <p:nvPr/>
        </p:nvSpPr>
        <p:spPr>
          <a:xfrm>
            <a:off x="2580949" y="3470707"/>
            <a:ext cx="13844184" cy="6220565"/>
          </a:xfrm>
          <a:prstGeom prst="rect">
            <a:avLst/>
          </a:prstGeom>
        </p:spPr>
        <p:txBody>
          <a:bodyPr lIns="0" tIns="0" rIns="0" bIns="0" rtlCol="0" anchor="t">
            <a:spAutoFit/>
          </a:bodyPr>
          <a:lstStyle/>
          <a:p>
            <a:pPr marL="712470" lvl="1" indent="-356235" algn="just">
              <a:lnSpc>
                <a:spcPts val="4620"/>
              </a:lnSpc>
              <a:buFont typeface="Arial"/>
              <a:buChar char="•"/>
            </a:pPr>
            <a:r>
              <a:rPr lang="en-US" sz="3300">
                <a:solidFill>
                  <a:srgbClr val="000000"/>
                </a:solidFill>
                <a:latin typeface="Times New Roman Bold"/>
              </a:rPr>
              <a:t>To develop a robust restaurant recommendation system for Pune City. And applying sentiment analysis techniques to the extracted reviews for calculating the polarity and subjectivity of the reviews.</a:t>
            </a:r>
          </a:p>
          <a:p>
            <a:pPr algn="just">
              <a:lnSpc>
                <a:spcPts val="4620"/>
              </a:lnSpc>
            </a:pPr>
            <a:endParaRPr lang="en-US" sz="3300">
              <a:solidFill>
                <a:srgbClr val="000000"/>
              </a:solidFill>
              <a:latin typeface="Times New Roman Bold"/>
            </a:endParaRPr>
          </a:p>
          <a:p>
            <a:pPr marL="712470" lvl="1" indent="-356235" algn="just">
              <a:lnSpc>
                <a:spcPts val="4620"/>
              </a:lnSpc>
              <a:buFont typeface="Arial"/>
              <a:buChar char="•"/>
            </a:pPr>
            <a:r>
              <a:rPr lang="en-US" sz="3300">
                <a:solidFill>
                  <a:srgbClr val="000000"/>
                </a:solidFill>
                <a:latin typeface="Times New Roman Bold"/>
              </a:rPr>
              <a:t>Comparative analysis of sentimental analysis techniques.</a:t>
            </a:r>
          </a:p>
          <a:p>
            <a:pPr algn="just">
              <a:lnSpc>
                <a:spcPts val="4620"/>
              </a:lnSpc>
            </a:pPr>
            <a:endParaRPr lang="en-US" sz="3300">
              <a:solidFill>
                <a:srgbClr val="000000"/>
              </a:solidFill>
              <a:latin typeface="Times New Roman Bold"/>
            </a:endParaRPr>
          </a:p>
          <a:p>
            <a:pPr marL="712470" lvl="1" indent="-356235" algn="just">
              <a:lnSpc>
                <a:spcPts val="4620"/>
              </a:lnSpc>
              <a:buFont typeface="Arial"/>
              <a:buChar char="•"/>
            </a:pPr>
            <a:r>
              <a:rPr lang="en-US" sz="3300">
                <a:solidFill>
                  <a:srgbClr val="000000"/>
                </a:solidFill>
                <a:latin typeface="Times New Roman Bold"/>
              </a:rPr>
              <a:t>Formulate the criteria for rating based on polarity.</a:t>
            </a:r>
          </a:p>
          <a:p>
            <a:pPr algn="just">
              <a:lnSpc>
                <a:spcPts val="4620"/>
              </a:lnSpc>
            </a:pPr>
            <a:endParaRPr lang="en-US" sz="3300">
              <a:solidFill>
                <a:srgbClr val="000000"/>
              </a:solidFill>
              <a:latin typeface="Times New Roman Bold"/>
            </a:endParaRPr>
          </a:p>
          <a:p>
            <a:pPr marL="712470" lvl="1" indent="-356235" algn="just">
              <a:lnSpc>
                <a:spcPts val="4620"/>
              </a:lnSpc>
              <a:buFont typeface="Arial"/>
              <a:buChar char="•"/>
            </a:pPr>
            <a:r>
              <a:rPr lang="en-US" sz="3300">
                <a:solidFill>
                  <a:srgbClr val="000000"/>
                </a:solidFill>
                <a:latin typeface="Times New Roman Bold"/>
              </a:rPr>
              <a:t>Create a user interface and provide it to users for ease of use.</a:t>
            </a:r>
          </a:p>
          <a:p>
            <a:pPr algn="just">
              <a:lnSpc>
                <a:spcPts val="3698"/>
              </a:lnSpc>
            </a:pPr>
            <a:endParaRPr lang="en-US" sz="3300">
              <a:solidFill>
                <a:srgbClr val="000000"/>
              </a:solidFill>
              <a:latin typeface="Times New Roman Bold"/>
            </a:endParaRPr>
          </a:p>
          <a:p>
            <a:pPr algn="just">
              <a:lnSpc>
                <a:spcPts val="3698"/>
              </a:lnSpc>
            </a:pPr>
            <a:endParaRPr lang="en-US" sz="3300">
              <a:solidFill>
                <a:srgbClr val="000000"/>
              </a:solidFill>
              <a:latin typeface="Times New Roman Bold"/>
            </a:endParaRPr>
          </a:p>
        </p:txBody>
      </p:sp>
      <p:sp>
        <p:nvSpPr>
          <p:cNvPr id="5" name="AutoShape 5"/>
          <p:cNvSpPr/>
          <p:nvPr/>
        </p:nvSpPr>
        <p:spPr>
          <a:xfrm rot="5399999">
            <a:off x="14484752" y="6610751"/>
            <a:ext cx="5247472" cy="0"/>
          </a:xfrm>
          <a:prstGeom prst="line">
            <a:avLst/>
          </a:prstGeom>
          <a:ln w="47625" cap="flat">
            <a:solidFill>
              <a:srgbClr val="6E481E"/>
            </a:solidFill>
            <a:prstDash val="solid"/>
            <a:headEnd type="none" w="sm" len="sm"/>
            <a:tailEnd type="none" w="sm" len="sm"/>
          </a:ln>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6198572" y="1477055"/>
            <a:ext cx="5494599" cy="982876"/>
          </a:xfrm>
          <a:prstGeom prst="rect">
            <a:avLst/>
          </a:prstGeom>
        </p:spPr>
        <p:txBody>
          <a:bodyPr lIns="0" tIns="0" rIns="0" bIns="0" rtlCol="0" anchor="t">
            <a:spAutoFit/>
          </a:bodyPr>
          <a:lstStyle/>
          <a:p>
            <a:pPr algn="ctr">
              <a:lnSpc>
                <a:spcPts val="6445"/>
              </a:lnSpc>
            </a:pPr>
            <a:r>
              <a:rPr lang="en-US" sz="6445">
                <a:solidFill>
                  <a:srgbClr val="FF3131"/>
                </a:solidFill>
                <a:latin typeface="Times New Roman Bold"/>
              </a:rPr>
              <a:t>DATASET</a:t>
            </a:r>
          </a:p>
        </p:txBody>
      </p:sp>
      <p:sp>
        <p:nvSpPr>
          <p:cNvPr id="4" name="TextBox 4"/>
          <p:cNvSpPr txBox="1"/>
          <p:nvPr/>
        </p:nvSpPr>
        <p:spPr>
          <a:xfrm>
            <a:off x="2580949" y="3470707"/>
            <a:ext cx="13844184" cy="6792065"/>
          </a:xfrm>
          <a:prstGeom prst="rect">
            <a:avLst/>
          </a:prstGeom>
        </p:spPr>
        <p:txBody>
          <a:bodyPr lIns="0" tIns="0" rIns="0" bIns="0" rtlCol="0" anchor="t">
            <a:spAutoFit/>
          </a:bodyPr>
          <a:lstStyle/>
          <a:p>
            <a:pPr marL="712470" lvl="1" indent="-356235" algn="just">
              <a:lnSpc>
                <a:spcPts val="4620"/>
              </a:lnSpc>
              <a:buFont typeface="Arial"/>
              <a:buChar char="•"/>
            </a:pPr>
            <a:r>
              <a:rPr lang="en-US" sz="3300">
                <a:solidFill>
                  <a:srgbClr val="000000"/>
                </a:solidFill>
                <a:latin typeface="Times New Roman Bold"/>
              </a:rPr>
              <a:t>Pune City’s restaurant data consists of around 1258 restaurants and 196 cuisine/Category types which is scraped from Google Maps.</a:t>
            </a:r>
          </a:p>
          <a:p>
            <a:pPr algn="just">
              <a:lnSpc>
                <a:spcPts val="4620"/>
              </a:lnSpc>
            </a:pPr>
            <a:endParaRPr lang="en-US" sz="3300">
              <a:solidFill>
                <a:srgbClr val="000000"/>
              </a:solidFill>
              <a:latin typeface="Times New Roman Bold"/>
            </a:endParaRPr>
          </a:p>
          <a:p>
            <a:pPr marL="712470" lvl="1" indent="-356235" algn="just">
              <a:lnSpc>
                <a:spcPts val="4620"/>
              </a:lnSpc>
              <a:buFont typeface="Arial"/>
              <a:buChar char="•"/>
            </a:pPr>
            <a:r>
              <a:rPr lang="en-US" sz="3300">
                <a:solidFill>
                  <a:srgbClr val="000000"/>
                </a:solidFill>
                <a:latin typeface="Times New Roman Bold"/>
              </a:rPr>
              <a:t>The dataset contains  7,54,019  rows and 21 columns.</a:t>
            </a:r>
          </a:p>
          <a:p>
            <a:pPr algn="just">
              <a:lnSpc>
                <a:spcPts val="4620"/>
              </a:lnSpc>
            </a:pPr>
            <a:endParaRPr lang="en-US" sz="3300">
              <a:solidFill>
                <a:srgbClr val="000000"/>
              </a:solidFill>
              <a:latin typeface="Times New Roman Bold"/>
            </a:endParaRPr>
          </a:p>
          <a:p>
            <a:pPr marL="712470" lvl="1" indent="-356235" algn="just">
              <a:lnSpc>
                <a:spcPts val="4620"/>
              </a:lnSpc>
              <a:buFont typeface="Arial"/>
              <a:buChar char="•"/>
            </a:pPr>
            <a:r>
              <a:rPr lang="en-US" sz="3300">
                <a:solidFill>
                  <a:srgbClr val="000000"/>
                </a:solidFill>
                <a:latin typeface="Times New Roman Bold"/>
              </a:rPr>
              <a:t>The dataset contains the following features </a:t>
            </a:r>
          </a:p>
          <a:p>
            <a:pPr algn="just">
              <a:lnSpc>
                <a:spcPts val="4620"/>
              </a:lnSpc>
            </a:pPr>
            <a:endParaRPr lang="en-US" sz="3300">
              <a:solidFill>
                <a:srgbClr val="000000"/>
              </a:solidFill>
              <a:latin typeface="Times New Roman Bold"/>
            </a:endParaRPr>
          </a:p>
          <a:p>
            <a:pPr marL="712470" lvl="1" indent="-356235" algn="just">
              <a:lnSpc>
                <a:spcPts val="4620"/>
              </a:lnSpc>
              <a:buFont typeface="Arial"/>
              <a:buChar char="•"/>
            </a:pPr>
            <a:r>
              <a:rPr lang="en-US" sz="3300">
                <a:solidFill>
                  <a:srgbClr val="000000"/>
                </a:solidFill>
                <a:latin typeface="Times New Roman Bold"/>
              </a:rPr>
              <a:t>Stars, ReviewID, title, street, text, total score, lat/long, categories/0, categories/1, etc.</a:t>
            </a:r>
          </a:p>
          <a:p>
            <a:pPr algn="just">
              <a:lnSpc>
                <a:spcPts val="4538"/>
              </a:lnSpc>
            </a:pPr>
            <a:endParaRPr lang="en-US" sz="3300">
              <a:solidFill>
                <a:srgbClr val="000000"/>
              </a:solidFill>
              <a:latin typeface="Times New Roman Bold"/>
            </a:endParaRPr>
          </a:p>
          <a:p>
            <a:pPr algn="just">
              <a:lnSpc>
                <a:spcPts val="3698"/>
              </a:lnSpc>
            </a:pPr>
            <a:endParaRPr lang="en-US" sz="3300">
              <a:solidFill>
                <a:srgbClr val="000000"/>
              </a:solidFill>
              <a:latin typeface="Times New Roman Bold"/>
            </a:endParaRPr>
          </a:p>
          <a:p>
            <a:pPr algn="just">
              <a:lnSpc>
                <a:spcPts val="3698"/>
              </a:lnSpc>
            </a:pPr>
            <a:endParaRPr lang="en-US" sz="3300">
              <a:solidFill>
                <a:srgbClr val="000000"/>
              </a:solidFill>
              <a:latin typeface="Times New Roman Bold"/>
            </a:endParaRPr>
          </a:p>
        </p:txBody>
      </p:sp>
      <p:sp>
        <p:nvSpPr>
          <p:cNvPr id="5" name="AutoShape 5"/>
          <p:cNvSpPr/>
          <p:nvPr/>
        </p:nvSpPr>
        <p:spPr>
          <a:xfrm rot="5399999">
            <a:off x="14484752" y="6610751"/>
            <a:ext cx="5247472" cy="0"/>
          </a:xfrm>
          <a:prstGeom prst="line">
            <a:avLst/>
          </a:prstGeom>
          <a:ln w="47625" cap="flat">
            <a:solidFill>
              <a:srgbClr val="6E481E"/>
            </a:solidFill>
            <a:prstDash val="solid"/>
            <a:headEnd type="none" w="sm" len="sm"/>
            <a:tailEnd type="none" w="sm" len="sm"/>
          </a:ln>
        </p:spPr>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787668" y="3604057"/>
            <a:ext cx="12439121" cy="6008216"/>
          </a:xfrm>
          <a:custGeom>
            <a:avLst/>
            <a:gdLst/>
            <a:ahLst/>
            <a:cxnLst/>
            <a:rect l="l" t="t" r="r" b="b"/>
            <a:pathLst>
              <a:path w="12439121" h="6008216">
                <a:moveTo>
                  <a:pt x="0" y="0"/>
                </a:moveTo>
                <a:lnTo>
                  <a:pt x="12439121" y="0"/>
                </a:lnTo>
                <a:lnTo>
                  <a:pt x="12439121" y="6008216"/>
                </a:lnTo>
                <a:lnTo>
                  <a:pt x="0" y="6008216"/>
                </a:lnTo>
                <a:lnTo>
                  <a:pt x="0" y="0"/>
                </a:lnTo>
                <a:close/>
              </a:path>
            </a:pathLst>
          </a:custGeom>
          <a:blipFill>
            <a:blip r:embed="rId4"/>
            <a:stretch>
              <a:fillRect/>
            </a:stretch>
          </a:blipFill>
        </p:spPr>
      </p:sp>
      <p:sp>
        <p:nvSpPr>
          <p:cNvPr id="4" name="TextBox 4"/>
          <p:cNvSpPr txBox="1"/>
          <p:nvPr/>
        </p:nvSpPr>
        <p:spPr>
          <a:xfrm>
            <a:off x="4672306" y="1211852"/>
            <a:ext cx="10103921" cy="1697887"/>
          </a:xfrm>
          <a:prstGeom prst="rect">
            <a:avLst/>
          </a:prstGeom>
        </p:spPr>
        <p:txBody>
          <a:bodyPr lIns="0" tIns="0" rIns="0" bIns="0" rtlCol="0" anchor="t">
            <a:spAutoFit/>
          </a:bodyPr>
          <a:lstStyle/>
          <a:p>
            <a:pPr algn="ctr">
              <a:lnSpc>
                <a:spcPts val="5945"/>
              </a:lnSpc>
            </a:pPr>
            <a:r>
              <a:rPr lang="en-US" sz="5945">
                <a:solidFill>
                  <a:srgbClr val="FF3131"/>
                </a:solidFill>
                <a:latin typeface="Times New Roman Bold"/>
              </a:rPr>
              <a:t>RECOSYS ARCHITECTURE</a:t>
            </a:r>
          </a:p>
          <a:p>
            <a:pPr algn="ctr">
              <a:lnSpc>
                <a:spcPts val="6245"/>
              </a:lnSpc>
            </a:pPr>
            <a:endParaRPr lang="en-US" sz="5945">
              <a:solidFill>
                <a:srgbClr val="FF3131"/>
              </a:solidFill>
              <a:latin typeface="Times New Roman Bold"/>
            </a:endParaRPr>
          </a:p>
        </p:txBody>
      </p:sp>
      <p:sp>
        <p:nvSpPr>
          <p:cNvPr id="5" name="TextBox 5"/>
          <p:cNvSpPr txBox="1"/>
          <p:nvPr/>
        </p:nvSpPr>
        <p:spPr>
          <a:xfrm>
            <a:off x="14282967" y="3424672"/>
            <a:ext cx="4005033" cy="6414653"/>
          </a:xfrm>
          <a:prstGeom prst="rect">
            <a:avLst/>
          </a:prstGeom>
        </p:spPr>
        <p:txBody>
          <a:bodyPr lIns="0" tIns="0" rIns="0" bIns="0" rtlCol="0" anchor="t">
            <a:spAutoFit/>
          </a:bodyPr>
          <a:lstStyle/>
          <a:p>
            <a:pPr marL="712470" lvl="1" indent="-356235" algn="just">
              <a:lnSpc>
                <a:spcPts val="4620"/>
              </a:lnSpc>
              <a:buFont typeface="Arial"/>
              <a:buChar char="•"/>
            </a:pPr>
            <a:r>
              <a:rPr lang="en-US" sz="3300">
                <a:solidFill>
                  <a:srgbClr val="000000"/>
                </a:solidFill>
                <a:latin typeface="Times New Roman Bold"/>
              </a:rPr>
              <a:t>Google Maps</a:t>
            </a:r>
          </a:p>
          <a:p>
            <a:pPr marL="712470" lvl="1" indent="-356235" algn="just">
              <a:lnSpc>
                <a:spcPts val="4620"/>
              </a:lnSpc>
              <a:buFont typeface="Arial"/>
              <a:buChar char="•"/>
            </a:pPr>
            <a:r>
              <a:rPr lang="en-US" sz="3300">
                <a:solidFill>
                  <a:srgbClr val="000000"/>
                </a:solidFill>
                <a:latin typeface="Times New Roman Bold"/>
              </a:rPr>
              <a:t> Web-scraping</a:t>
            </a:r>
          </a:p>
          <a:p>
            <a:pPr marL="712470" lvl="1" indent="-356235" algn="just">
              <a:lnSpc>
                <a:spcPts val="4620"/>
              </a:lnSpc>
              <a:buFont typeface="Arial"/>
              <a:buChar char="•"/>
            </a:pPr>
            <a:r>
              <a:rPr lang="en-US" sz="3300">
                <a:solidFill>
                  <a:srgbClr val="000000"/>
                </a:solidFill>
                <a:latin typeface="Times New Roman Bold"/>
              </a:rPr>
              <a:t>Data Preprocessing</a:t>
            </a:r>
          </a:p>
          <a:p>
            <a:pPr marL="712470" lvl="1" indent="-356235" algn="just">
              <a:lnSpc>
                <a:spcPts val="4620"/>
              </a:lnSpc>
              <a:buFont typeface="Arial"/>
              <a:buChar char="•"/>
            </a:pPr>
            <a:r>
              <a:rPr lang="en-US" sz="3300">
                <a:solidFill>
                  <a:srgbClr val="000000"/>
                </a:solidFill>
                <a:latin typeface="Times New Roman Bold"/>
              </a:rPr>
              <a:t>Sentimental Analysis</a:t>
            </a:r>
          </a:p>
          <a:p>
            <a:pPr marL="712470" lvl="1" indent="-356235" algn="just">
              <a:lnSpc>
                <a:spcPts val="4620"/>
              </a:lnSpc>
              <a:buFont typeface="Arial"/>
              <a:buChar char="•"/>
            </a:pPr>
            <a:r>
              <a:rPr lang="en-US" sz="3300">
                <a:solidFill>
                  <a:srgbClr val="000000"/>
                </a:solidFill>
                <a:latin typeface="Times New Roman Bold"/>
              </a:rPr>
              <a:t> Srating</a:t>
            </a:r>
          </a:p>
          <a:p>
            <a:pPr marL="712470" lvl="1" indent="-356235" algn="just">
              <a:lnSpc>
                <a:spcPts val="4620"/>
              </a:lnSpc>
              <a:buFont typeface="Arial"/>
              <a:buChar char="•"/>
            </a:pPr>
            <a:r>
              <a:rPr lang="en-US" sz="3300">
                <a:solidFill>
                  <a:srgbClr val="000000"/>
                </a:solidFill>
                <a:latin typeface="Times New Roman Bold"/>
              </a:rPr>
              <a:t>Recommendation  System</a:t>
            </a:r>
          </a:p>
          <a:p>
            <a:pPr marL="712470" lvl="1" indent="-356235" algn="just">
              <a:lnSpc>
                <a:spcPts val="4620"/>
              </a:lnSpc>
              <a:buFont typeface="Arial"/>
              <a:buChar char="•"/>
            </a:pPr>
            <a:r>
              <a:rPr lang="en-US" sz="3300">
                <a:solidFill>
                  <a:srgbClr val="000000"/>
                </a:solidFill>
                <a:latin typeface="Times New Roman Bold"/>
              </a:rPr>
              <a:t>User Interface</a:t>
            </a:r>
          </a:p>
          <a:p>
            <a:pPr algn="ctr">
              <a:lnSpc>
                <a:spcPts val="4352"/>
              </a:lnSpc>
            </a:pPr>
            <a:endParaRPr lang="en-US" sz="3300">
              <a:solidFill>
                <a:srgbClr val="000000"/>
              </a:solidFill>
              <a:latin typeface="Times New Roman Bo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28700" y="4135711"/>
            <a:ext cx="16230600" cy="4085480"/>
          </a:xfrm>
          <a:custGeom>
            <a:avLst/>
            <a:gdLst/>
            <a:ahLst/>
            <a:cxnLst/>
            <a:rect l="l" t="t" r="r" b="b"/>
            <a:pathLst>
              <a:path w="16230600" h="4085480">
                <a:moveTo>
                  <a:pt x="0" y="0"/>
                </a:moveTo>
                <a:lnTo>
                  <a:pt x="16230600" y="0"/>
                </a:lnTo>
                <a:lnTo>
                  <a:pt x="16230600" y="4085480"/>
                </a:lnTo>
                <a:lnTo>
                  <a:pt x="0" y="4085480"/>
                </a:lnTo>
                <a:lnTo>
                  <a:pt x="0" y="0"/>
                </a:lnTo>
                <a:close/>
              </a:path>
            </a:pathLst>
          </a:custGeom>
          <a:blipFill>
            <a:blip r:embed="rId4"/>
            <a:stretch>
              <a:fillRect/>
            </a:stretch>
          </a:blipFill>
        </p:spPr>
      </p:sp>
      <p:sp>
        <p:nvSpPr>
          <p:cNvPr id="4" name="TextBox 4"/>
          <p:cNvSpPr txBox="1"/>
          <p:nvPr/>
        </p:nvSpPr>
        <p:spPr>
          <a:xfrm>
            <a:off x="4848258" y="492497"/>
            <a:ext cx="9606288" cy="2329678"/>
          </a:xfrm>
          <a:prstGeom prst="rect">
            <a:avLst/>
          </a:prstGeom>
        </p:spPr>
        <p:txBody>
          <a:bodyPr lIns="0" tIns="0" rIns="0" bIns="0" rtlCol="0" anchor="t">
            <a:spAutoFit/>
          </a:bodyPr>
          <a:lstStyle/>
          <a:p>
            <a:pPr algn="ctr">
              <a:lnSpc>
                <a:spcPts val="5653"/>
              </a:lnSpc>
            </a:pPr>
            <a:r>
              <a:rPr lang="en-US" sz="5653">
                <a:solidFill>
                  <a:srgbClr val="FF3131"/>
                </a:solidFill>
                <a:latin typeface="Times New Roman Bold"/>
              </a:rPr>
              <a:t>DATA PREPROCESSING</a:t>
            </a:r>
          </a:p>
          <a:p>
            <a:pPr algn="ctr">
              <a:lnSpc>
                <a:spcPts val="5653"/>
              </a:lnSpc>
            </a:pPr>
            <a:endParaRPr lang="en-US" sz="5653">
              <a:solidFill>
                <a:srgbClr val="FF3131"/>
              </a:solidFill>
              <a:latin typeface="Times New Roman Bold"/>
            </a:endParaRPr>
          </a:p>
          <a:p>
            <a:pPr algn="ctr">
              <a:lnSpc>
                <a:spcPts val="5938"/>
              </a:lnSpc>
            </a:pPr>
            <a:endParaRPr lang="en-US" sz="5653">
              <a:solidFill>
                <a:srgbClr val="FF3131"/>
              </a:solidFill>
              <a:latin typeface="Times New Roman Bold"/>
            </a:endParaRPr>
          </a:p>
        </p:txBody>
      </p:sp>
      <p:sp>
        <p:nvSpPr>
          <p:cNvPr id="5" name="TextBox 5"/>
          <p:cNvSpPr txBox="1"/>
          <p:nvPr/>
        </p:nvSpPr>
        <p:spPr>
          <a:xfrm>
            <a:off x="2443310" y="1265946"/>
            <a:ext cx="4948090" cy="1423467"/>
          </a:xfrm>
          <a:prstGeom prst="rect">
            <a:avLst/>
          </a:prstGeom>
        </p:spPr>
        <p:txBody>
          <a:bodyPr wrap="square" lIns="0" tIns="0" rIns="0" bIns="0" rtlCol="0" anchor="t">
            <a:spAutoFit/>
          </a:bodyPr>
          <a:lstStyle/>
          <a:p>
            <a:pPr algn="ctr">
              <a:lnSpc>
                <a:spcPts val="2304"/>
              </a:lnSpc>
            </a:pPr>
            <a:r>
              <a:rPr lang="en-US" sz="2304" dirty="0">
                <a:solidFill>
                  <a:srgbClr val="000000"/>
                </a:solidFill>
                <a:latin typeface="Times New Roman"/>
              </a:rPr>
              <a:t>• Combining and Finding unique Cuisines </a:t>
            </a:r>
          </a:p>
          <a:p>
            <a:pPr>
              <a:lnSpc>
                <a:spcPts val="5762"/>
              </a:lnSpc>
            </a:pPr>
            <a:r>
              <a:rPr lang="en-US" sz="2304" dirty="0">
                <a:solidFill>
                  <a:srgbClr val="000000"/>
                </a:solidFill>
                <a:latin typeface="Times New Roman"/>
              </a:rPr>
              <a:t>• Converting Datatypes </a:t>
            </a:r>
          </a:p>
          <a:p>
            <a:pPr algn="ctr">
              <a:lnSpc>
                <a:spcPts val="2995"/>
              </a:lnSpc>
              <a:spcBef>
                <a:spcPct val="0"/>
              </a:spcBef>
            </a:pPr>
            <a:endParaRPr lang="en-US" sz="2304" dirty="0">
              <a:solidFill>
                <a:srgbClr val="000000"/>
              </a:solidFill>
              <a:latin typeface="Times New Roman"/>
            </a:endParaRPr>
          </a:p>
        </p:txBody>
      </p:sp>
      <p:sp>
        <p:nvSpPr>
          <p:cNvPr id="6" name="TextBox 6"/>
          <p:cNvSpPr txBox="1"/>
          <p:nvPr/>
        </p:nvSpPr>
        <p:spPr>
          <a:xfrm>
            <a:off x="6901078" y="2669775"/>
            <a:ext cx="4909922" cy="1359346"/>
          </a:xfrm>
          <a:prstGeom prst="rect">
            <a:avLst/>
          </a:prstGeom>
        </p:spPr>
        <p:txBody>
          <a:bodyPr wrap="square" lIns="0" tIns="0" rIns="0" bIns="0" rtlCol="0" anchor="t">
            <a:spAutoFit/>
          </a:bodyPr>
          <a:lstStyle/>
          <a:p>
            <a:pPr algn="ctr">
              <a:lnSpc>
                <a:spcPts val="5324"/>
              </a:lnSpc>
            </a:pPr>
            <a:r>
              <a:rPr lang="en-US" sz="3803" dirty="0" smtClean="0">
                <a:solidFill>
                  <a:srgbClr val="FF3131"/>
                </a:solidFill>
                <a:latin typeface="Times New Roman Bold"/>
              </a:rPr>
              <a:t>Text Preprocessing</a:t>
            </a:r>
            <a:endParaRPr lang="en-US" sz="3803" dirty="0">
              <a:solidFill>
                <a:srgbClr val="FF3131"/>
              </a:solidFill>
              <a:latin typeface="Times New Roman Bold"/>
            </a:endParaRPr>
          </a:p>
          <a:p>
            <a:pPr algn="ctr">
              <a:lnSpc>
                <a:spcPts val="5324"/>
              </a:lnSpc>
            </a:pPr>
            <a:endParaRPr lang="en-US" sz="3803" dirty="0">
              <a:solidFill>
                <a:srgbClr val="FF3131"/>
              </a:solidFill>
              <a:latin typeface="Times New Roman Bo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2057400" y="3604057"/>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59000"/>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6054859" y="5661457"/>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alphaModFix amt="59000"/>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2461867" y="526508"/>
            <a:ext cx="14493702" cy="3077549"/>
          </a:xfrm>
          <a:prstGeom prst="rect">
            <a:avLst/>
          </a:prstGeom>
        </p:spPr>
        <p:txBody>
          <a:bodyPr lIns="0" tIns="0" rIns="0" bIns="0" rtlCol="0" anchor="t">
            <a:spAutoFit/>
          </a:bodyPr>
          <a:lstStyle/>
          <a:p>
            <a:pPr>
              <a:lnSpc>
                <a:spcPts val="7740"/>
              </a:lnSpc>
            </a:pPr>
            <a:r>
              <a:rPr lang="en-US" sz="3990">
                <a:solidFill>
                  <a:srgbClr val="FF3131"/>
                </a:solidFill>
                <a:latin typeface="Times New Roman Bold"/>
              </a:rPr>
              <a:t>Sentiment Analysis: Unveiling Emotions with Polarity,  </a:t>
            </a:r>
          </a:p>
          <a:p>
            <a:pPr>
              <a:lnSpc>
                <a:spcPts val="7740"/>
              </a:lnSpc>
            </a:pPr>
            <a:r>
              <a:rPr lang="en-US" sz="3990">
                <a:solidFill>
                  <a:srgbClr val="FF3131"/>
                </a:solidFill>
                <a:latin typeface="Times New Roman Bold"/>
              </a:rPr>
              <a:t>                                  Subjectivity, and Segmentation</a:t>
            </a:r>
          </a:p>
          <a:p>
            <a:pPr algn="ctr">
              <a:lnSpc>
                <a:spcPts val="3590"/>
              </a:lnSpc>
            </a:pPr>
            <a:endParaRPr lang="en-US" sz="3990">
              <a:solidFill>
                <a:srgbClr val="FF3131"/>
              </a:solidFill>
              <a:latin typeface="Times New Roman Bold"/>
            </a:endParaRPr>
          </a:p>
          <a:p>
            <a:pPr algn="ctr">
              <a:lnSpc>
                <a:spcPts val="3590"/>
              </a:lnSpc>
            </a:pPr>
            <a:endParaRPr lang="en-US" sz="3990">
              <a:solidFill>
                <a:srgbClr val="FF3131"/>
              </a:solidFill>
              <a:latin typeface="Times New Roman Bold"/>
            </a:endParaRPr>
          </a:p>
        </p:txBody>
      </p:sp>
      <p:sp>
        <p:nvSpPr>
          <p:cNvPr id="6" name="TextBox 6"/>
          <p:cNvSpPr txBox="1"/>
          <p:nvPr/>
        </p:nvSpPr>
        <p:spPr>
          <a:xfrm>
            <a:off x="1570126" y="3705009"/>
            <a:ext cx="16277184" cy="7485234"/>
          </a:xfrm>
          <a:prstGeom prst="rect">
            <a:avLst/>
          </a:prstGeom>
        </p:spPr>
        <p:txBody>
          <a:bodyPr lIns="0" tIns="0" rIns="0" bIns="0" rtlCol="0" anchor="t">
            <a:spAutoFit/>
          </a:bodyPr>
          <a:lstStyle/>
          <a:p>
            <a:pPr algn="just">
              <a:lnSpc>
                <a:spcPts val="4525"/>
              </a:lnSpc>
            </a:pPr>
            <a:r>
              <a:rPr lang="en-US" sz="3232">
                <a:solidFill>
                  <a:srgbClr val="000000"/>
                </a:solidFill>
                <a:latin typeface="Times New Roman"/>
              </a:rPr>
              <a:t>•</a:t>
            </a:r>
            <a:r>
              <a:rPr lang="en-US" sz="3232">
                <a:solidFill>
                  <a:srgbClr val="000000"/>
                </a:solidFill>
                <a:latin typeface="Times New Roman Bold"/>
              </a:rPr>
              <a:t>Polarity: </a:t>
            </a:r>
            <a:r>
              <a:rPr lang="en-US" sz="3232">
                <a:solidFill>
                  <a:srgbClr val="000000"/>
                </a:solidFill>
                <a:latin typeface="Times New Roman"/>
              </a:rPr>
              <a:t>Polarity relates to a text's sentiment or emotional orientation, which is commonly  described as positive, negative, or neutral. The polarity score range is in [-1,1].</a:t>
            </a:r>
          </a:p>
          <a:p>
            <a:pPr algn="just">
              <a:lnSpc>
                <a:spcPts val="4525"/>
              </a:lnSpc>
            </a:pPr>
            <a:endParaRPr lang="en-US" sz="3232">
              <a:solidFill>
                <a:srgbClr val="000000"/>
              </a:solidFill>
              <a:latin typeface="Times New Roman"/>
            </a:endParaRPr>
          </a:p>
          <a:p>
            <a:pPr algn="just">
              <a:lnSpc>
                <a:spcPts val="4525"/>
              </a:lnSpc>
            </a:pPr>
            <a:r>
              <a:rPr lang="en-US" sz="3232">
                <a:solidFill>
                  <a:srgbClr val="000000"/>
                </a:solidFill>
                <a:latin typeface="Times New Roman"/>
              </a:rPr>
              <a:t>•</a:t>
            </a:r>
            <a:r>
              <a:rPr lang="en-US" sz="3232">
                <a:solidFill>
                  <a:srgbClr val="000000"/>
                </a:solidFill>
                <a:latin typeface="Times New Roman Bold"/>
              </a:rPr>
              <a:t>Subjectivity:</a:t>
            </a:r>
            <a:r>
              <a:rPr lang="en-US" sz="3232">
                <a:solidFill>
                  <a:srgbClr val="000000"/>
                </a:solidFill>
                <a:latin typeface="Times New Roman"/>
              </a:rPr>
              <a:t> Subjectivity classification in sentiment analysis seeks to evaluate whether a text represents subjective or objective information. The Range for Subjectivity is [0,1]. </a:t>
            </a:r>
          </a:p>
          <a:p>
            <a:pPr algn="just">
              <a:lnSpc>
                <a:spcPts val="4525"/>
              </a:lnSpc>
            </a:pPr>
            <a:endParaRPr lang="en-US" sz="3232">
              <a:solidFill>
                <a:srgbClr val="000000"/>
              </a:solidFill>
              <a:latin typeface="Times New Roman"/>
            </a:endParaRPr>
          </a:p>
          <a:p>
            <a:pPr algn="just">
              <a:lnSpc>
                <a:spcPts val="4525"/>
              </a:lnSpc>
            </a:pPr>
            <a:r>
              <a:rPr lang="en-US" sz="3232">
                <a:solidFill>
                  <a:srgbClr val="000000"/>
                </a:solidFill>
                <a:latin typeface="Times New Roman"/>
              </a:rPr>
              <a:t>•</a:t>
            </a:r>
            <a:r>
              <a:rPr lang="en-US" sz="3232">
                <a:solidFill>
                  <a:srgbClr val="000000"/>
                </a:solidFill>
                <a:latin typeface="Times New Roman Bold"/>
              </a:rPr>
              <a:t>Segmentation: </a:t>
            </a:r>
            <a:r>
              <a:rPr lang="en-US" sz="3232">
                <a:solidFill>
                  <a:srgbClr val="000000"/>
                </a:solidFill>
                <a:latin typeface="Times New Roman"/>
              </a:rPr>
              <a:t>Segmentation entails breaking down the text into smaller parts. Segmentation classifies text as either positive, negative, or neutral.</a:t>
            </a:r>
          </a:p>
          <a:p>
            <a:pPr algn="just">
              <a:lnSpc>
                <a:spcPts val="4945"/>
              </a:lnSpc>
            </a:pPr>
            <a:endParaRPr lang="en-US" sz="3232">
              <a:solidFill>
                <a:srgbClr val="000000"/>
              </a:solidFill>
              <a:latin typeface="Times New Roman"/>
            </a:endParaRPr>
          </a:p>
          <a:p>
            <a:pPr algn="just">
              <a:lnSpc>
                <a:spcPts val="4945"/>
              </a:lnSpc>
            </a:pPr>
            <a:endParaRPr lang="en-US" sz="3232">
              <a:solidFill>
                <a:srgbClr val="000000"/>
              </a:solidFill>
              <a:latin typeface="Times New Roman"/>
            </a:endParaRPr>
          </a:p>
          <a:p>
            <a:pPr algn="just">
              <a:lnSpc>
                <a:spcPts val="4945"/>
              </a:lnSpc>
            </a:pPr>
            <a:endParaRPr lang="en-US" sz="3232">
              <a:solidFill>
                <a:srgbClr val="000000"/>
              </a:solidFill>
              <a:latin typeface="Times New Roman"/>
            </a:endParaRPr>
          </a:p>
          <a:p>
            <a:pPr algn="just">
              <a:lnSpc>
                <a:spcPts val="4030"/>
              </a:lnSpc>
            </a:pPr>
            <a:endParaRPr lang="en-US" sz="3232">
              <a:solidFill>
                <a:srgbClr val="000000"/>
              </a:solidFill>
              <a:latin typeface="Times New Roman"/>
            </a:endParaRPr>
          </a:p>
          <a:p>
            <a:pPr algn="just">
              <a:lnSpc>
                <a:spcPts val="4030"/>
              </a:lnSpc>
            </a:pPr>
            <a:endParaRPr lang="en-US" sz="3232">
              <a:solidFill>
                <a:srgbClr val="000000"/>
              </a:solidFill>
              <a:latin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436813" y="2642811"/>
            <a:ext cx="16132457" cy="1392140"/>
          </a:xfrm>
          <a:custGeom>
            <a:avLst/>
            <a:gdLst/>
            <a:ahLst/>
            <a:cxnLst/>
            <a:rect l="l" t="t" r="r" b="b"/>
            <a:pathLst>
              <a:path w="16132457" h="1392140">
                <a:moveTo>
                  <a:pt x="0" y="0"/>
                </a:moveTo>
                <a:lnTo>
                  <a:pt x="16132457" y="0"/>
                </a:lnTo>
                <a:lnTo>
                  <a:pt x="16132457" y="1392140"/>
                </a:lnTo>
                <a:lnTo>
                  <a:pt x="0" y="1392140"/>
                </a:lnTo>
                <a:lnTo>
                  <a:pt x="0" y="0"/>
                </a:lnTo>
                <a:close/>
              </a:path>
            </a:pathLst>
          </a:custGeom>
          <a:blipFill>
            <a:blip r:embed="rId4"/>
            <a:stretch>
              <a:fillRect t="-10963"/>
            </a:stretch>
          </a:blipFill>
        </p:spPr>
      </p:sp>
      <p:sp>
        <p:nvSpPr>
          <p:cNvPr id="4" name="TextBox 4"/>
          <p:cNvSpPr txBox="1"/>
          <p:nvPr/>
        </p:nvSpPr>
        <p:spPr>
          <a:xfrm>
            <a:off x="5428098" y="1364478"/>
            <a:ext cx="8149886" cy="848906"/>
          </a:xfrm>
          <a:prstGeom prst="rect">
            <a:avLst/>
          </a:prstGeom>
        </p:spPr>
        <p:txBody>
          <a:bodyPr lIns="0" tIns="0" rIns="0" bIns="0" rtlCol="0" anchor="t">
            <a:spAutoFit/>
          </a:bodyPr>
          <a:lstStyle/>
          <a:p>
            <a:pPr algn="ctr">
              <a:lnSpc>
                <a:spcPts val="5621"/>
              </a:lnSpc>
            </a:pPr>
            <a:r>
              <a:rPr lang="en-US" sz="5621">
                <a:solidFill>
                  <a:srgbClr val="FF3131"/>
                </a:solidFill>
                <a:latin typeface="Times New Roman Bold"/>
              </a:rPr>
              <a:t>NEW STAR RATING</a:t>
            </a:r>
          </a:p>
        </p:txBody>
      </p:sp>
      <p:sp>
        <p:nvSpPr>
          <p:cNvPr id="5" name="TextBox 5"/>
          <p:cNvSpPr txBox="1"/>
          <p:nvPr/>
        </p:nvSpPr>
        <p:spPr>
          <a:xfrm>
            <a:off x="1436813" y="4206401"/>
            <a:ext cx="10085487" cy="5311268"/>
          </a:xfrm>
          <a:prstGeom prst="rect">
            <a:avLst/>
          </a:prstGeom>
        </p:spPr>
        <p:txBody>
          <a:bodyPr lIns="0" tIns="0" rIns="0" bIns="0" rtlCol="0" anchor="t">
            <a:spAutoFit/>
          </a:bodyPr>
          <a:lstStyle/>
          <a:p>
            <a:pPr>
              <a:lnSpc>
                <a:spcPts val="5646"/>
              </a:lnSpc>
            </a:pPr>
            <a:r>
              <a:rPr lang="en-US" sz="3052">
                <a:solidFill>
                  <a:srgbClr val="000000"/>
                </a:solidFill>
                <a:latin typeface="Times New Roman"/>
              </a:rPr>
              <a:t>Here,</a:t>
            </a:r>
          </a:p>
          <a:p>
            <a:pPr>
              <a:lnSpc>
                <a:spcPts val="5646"/>
              </a:lnSpc>
            </a:pPr>
            <a:r>
              <a:rPr lang="en-US" sz="3052">
                <a:solidFill>
                  <a:srgbClr val="000000"/>
                </a:solidFill>
                <a:latin typeface="Times New Roman Bold"/>
              </a:rPr>
              <a:t>Score:</a:t>
            </a:r>
            <a:r>
              <a:rPr lang="en-US" sz="3052">
                <a:solidFill>
                  <a:srgbClr val="000000"/>
                </a:solidFill>
                <a:latin typeface="Times New Roman"/>
              </a:rPr>
              <a:t> Polarity score</a:t>
            </a:r>
          </a:p>
          <a:p>
            <a:pPr>
              <a:lnSpc>
                <a:spcPts val="5646"/>
              </a:lnSpc>
            </a:pPr>
            <a:r>
              <a:rPr lang="en-US" sz="3052">
                <a:solidFill>
                  <a:srgbClr val="000000"/>
                </a:solidFill>
                <a:latin typeface="Times New Roman Bold"/>
              </a:rPr>
              <a:t>Lower limit:</a:t>
            </a:r>
            <a:r>
              <a:rPr lang="en-US" sz="3052">
                <a:solidFill>
                  <a:srgbClr val="000000"/>
                </a:solidFill>
                <a:latin typeface="Times New Roman"/>
              </a:rPr>
              <a:t> polarity lower limit which is -1.</a:t>
            </a:r>
          </a:p>
          <a:p>
            <a:pPr>
              <a:lnSpc>
                <a:spcPts val="5646"/>
              </a:lnSpc>
            </a:pPr>
            <a:r>
              <a:rPr lang="en-US" sz="3052">
                <a:solidFill>
                  <a:srgbClr val="000000"/>
                </a:solidFill>
                <a:latin typeface="Times New Roman Bold"/>
              </a:rPr>
              <a:t>Upper limit:</a:t>
            </a:r>
            <a:r>
              <a:rPr lang="en-US" sz="3052">
                <a:solidFill>
                  <a:srgbClr val="000000"/>
                </a:solidFill>
                <a:latin typeface="Times New Roman"/>
              </a:rPr>
              <a:t> polarity upper limit which is 1.</a:t>
            </a:r>
          </a:p>
          <a:p>
            <a:pPr>
              <a:lnSpc>
                <a:spcPts val="5646"/>
              </a:lnSpc>
            </a:pPr>
            <a:r>
              <a:rPr lang="en-US" sz="3052">
                <a:solidFill>
                  <a:srgbClr val="000000"/>
                </a:solidFill>
                <a:latin typeface="Times New Roman Bold"/>
              </a:rPr>
              <a:t>newscore lower limit:</a:t>
            </a:r>
            <a:r>
              <a:rPr lang="en-US" sz="3052">
                <a:solidFill>
                  <a:srgbClr val="000000"/>
                </a:solidFill>
                <a:latin typeface="Times New Roman"/>
              </a:rPr>
              <a:t> It is a new rating lower score which is 0.</a:t>
            </a:r>
          </a:p>
          <a:p>
            <a:pPr>
              <a:lnSpc>
                <a:spcPts val="5646"/>
              </a:lnSpc>
            </a:pPr>
            <a:r>
              <a:rPr lang="en-US" sz="3052">
                <a:solidFill>
                  <a:srgbClr val="000000"/>
                </a:solidFill>
                <a:latin typeface="Times New Roman Bold"/>
              </a:rPr>
              <a:t>newscore upper limit:</a:t>
            </a:r>
            <a:r>
              <a:rPr lang="en-US" sz="3052">
                <a:solidFill>
                  <a:srgbClr val="000000"/>
                </a:solidFill>
                <a:latin typeface="Times New Roman"/>
              </a:rPr>
              <a:t> It is a new rating upper score which is 5.</a:t>
            </a:r>
          </a:p>
          <a:p>
            <a:pPr>
              <a:lnSpc>
                <a:spcPts val="8606"/>
              </a:lnSpc>
            </a:pPr>
            <a:endParaRPr lang="en-US" sz="3052">
              <a:solidFill>
                <a:srgbClr val="000000"/>
              </a:solidFill>
              <a:latin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AE9"/>
        </a:solidFill>
        <a:effectLst/>
      </p:bgPr>
    </p:bg>
    <p:spTree>
      <p:nvGrpSpPr>
        <p:cNvPr id="1" name=""/>
        <p:cNvGrpSpPr/>
        <p:nvPr/>
      </p:nvGrpSpPr>
      <p:grpSpPr>
        <a:xfrm>
          <a:off x="0" y="0"/>
          <a:ext cx="0" cy="0"/>
          <a:chOff x="0" y="0"/>
          <a:chExt cx="0" cy="0"/>
        </a:xfrm>
      </p:grpSpPr>
      <p:sp>
        <p:nvSpPr>
          <p:cNvPr id="2" name="Freeform 2"/>
          <p:cNvSpPr/>
          <p:nvPr/>
        </p:nvSpPr>
        <p:spPr>
          <a:xfrm rot="1229614">
            <a:off x="-2458561" y="-1925537"/>
            <a:ext cx="4836069" cy="4836069"/>
          </a:xfrm>
          <a:custGeom>
            <a:avLst/>
            <a:gdLst/>
            <a:ahLst/>
            <a:cxnLst/>
            <a:rect l="l" t="t" r="r" b="b"/>
            <a:pathLst>
              <a:path w="4836069" h="4836069">
                <a:moveTo>
                  <a:pt x="0" y="0"/>
                </a:moveTo>
                <a:lnTo>
                  <a:pt x="4836069" y="0"/>
                </a:lnTo>
                <a:lnTo>
                  <a:pt x="4836069" y="4836068"/>
                </a:lnTo>
                <a:lnTo>
                  <a:pt x="0" y="48360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4145084" y="1028700"/>
            <a:ext cx="10898114" cy="1555200"/>
          </a:xfrm>
          <a:prstGeom prst="rect">
            <a:avLst/>
          </a:prstGeom>
        </p:spPr>
        <p:txBody>
          <a:bodyPr lIns="0" tIns="0" rIns="0" bIns="0" rtlCol="0" anchor="t">
            <a:spAutoFit/>
          </a:bodyPr>
          <a:lstStyle/>
          <a:p>
            <a:pPr algn="ctr">
              <a:lnSpc>
                <a:spcPts val="5622"/>
              </a:lnSpc>
            </a:pPr>
            <a:r>
              <a:rPr lang="en-US" sz="5622">
                <a:solidFill>
                  <a:srgbClr val="FF3131"/>
                </a:solidFill>
                <a:latin typeface="Times New Roman Bold"/>
              </a:rPr>
              <a:t>MODEL BUILDING</a:t>
            </a:r>
          </a:p>
          <a:p>
            <a:pPr algn="ctr">
              <a:lnSpc>
                <a:spcPts val="5622"/>
              </a:lnSpc>
            </a:pPr>
            <a:endParaRPr lang="en-US" sz="5622">
              <a:solidFill>
                <a:srgbClr val="FF3131"/>
              </a:solidFill>
              <a:latin typeface="Times New Roman Bold"/>
            </a:endParaRPr>
          </a:p>
        </p:txBody>
      </p:sp>
      <p:sp>
        <p:nvSpPr>
          <p:cNvPr id="4" name="TextBox 4"/>
          <p:cNvSpPr txBox="1"/>
          <p:nvPr/>
        </p:nvSpPr>
        <p:spPr>
          <a:xfrm>
            <a:off x="2242935" y="1631258"/>
            <a:ext cx="15016365" cy="7627042"/>
          </a:xfrm>
          <a:prstGeom prst="rect">
            <a:avLst/>
          </a:prstGeom>
        </p:spPr>
        <p:txBody>
          <a:bodyPr lIns="0" tIns="0" rIns="0" bIns="0" rtlCol="0" anchor="t">
            <a:spAutoFit/>
          </a:bodyPr>
          <a:lstStyle/>
          <a:p>
            <a:pPr>
              <a:lnSpc>
                <a:spcPts val="5550"/>
              </a:lnSpc>
            </a:pPr>
            <a:r>
              <a:rPr lang="en-US" sz="3000">
                <a:solidFill>
                  <a:srgbClr val="000000"/>
                </a:solidFill>
                <a:latin typeface="Times New Roman"/>
              </a:rPr>
              <a:t>•</a:t>
            </a:r>
            <a:r>
              <a:rPr lang="en-US" sz="3000">
                <a:solidFill>
                  <a:srgbClr val="000000"/>
                </a:solidFill>
                <a:latin typeface="Times New Roman Bold"/>
              </a:rPr>
              <a:t>Balancing data with the Resampling method:</a:t>
            </a:r>
          </a:p>
          <a:p>
            <a:pPr>
              <a:lnSpc>
                <a:spcPts val="5550"/>
              </a:lnSpc>
            </a:pPr>
            <a:endParaRPr lang="en-US" sz="3000">
              <a:solidFill>
                <a:srgbClr val="000000"/>
              </a:solidFill>
              <a:latin typeface="Times New Roman Bold"/>
            </a:endParaRPr>
          </a:p>
          <a:p>
            <a:pPr>
              <a:lnSpc>
                <a:spcPts val="5550"/>
              </a:lnSpc>
            </a:pPr>
            <a:r>
              <a:rPr lang="en-US" sz="3000">
                <a:solidFill>
                  <a:srgbClr val="000000"/>
                </a:solidFill>
                <a:latin typeface="Times New Roman"/>
              </a:rPr>
              <a:t>•</a:t>
            </a:r>
            <a:r>
              <a:rPr lang="en-US" sz="3000">
                <a:solidFill>
                  <a:srgbClr val="000000"/>
                </a:solidFill>
                <a:latin typeface="Times New Roman Bold"/>
              </a:rPr>
              <a:t>Train-test split</a:t>
            </a:r>
          </a:p>
          <a:p>
            <a:pPr>
              <a:lnSpc>
                <a:spcPts val="5550"/>
              </a:lnSpc>
            </a:pPr>
            <a:endParaRPr lang="en-US" sz="3000">
              <a:solidFill>
                <a:srgbClr val="000000"/>
              </a:solidFill>
              <a:latin typeface="Times New Roman Bold"/>
            </a:endParaRPr>
          </a:p>
          <a:p>
            <a:pPr>
              <a:lnSpc>
                <a:spcPts val="5550"/>
              </a:lnSpc>
            </a:pPr>
            <a:r>
              <a:rPr lang="en-US" sz="3000">
                <a:solidFill>
                  <a:srgbClr val="000000"/>
                </a:solidFill>
                <a:latin typeface="Times New Roman"/>
              </a:rPr>
              <a:t>•</a:t>
            </a:r>
            <a:r>
              <a:rPr lang="en-US" sz="3000">
                <a:solidFill>
                  <a:srgbClr val="000000"/>
                </a:solidFill>
                <a:latin typeface="Times New Roman Bold"/>
              </a:rPr>
              <a:t>Models:</a:t>
            </a:r>
          </a:p>
          <a:p>
            <a:pPr>
              <a:lnSpc>
                <a:spcPts val="5550"/>
              </a:lnSpc>
            </a:pPr>
            <a:r>
              <a:rPr lang="en-US" sz="3000">
                <a:solidFill>
                  <a:srgbClr val="000000"/>
                </a:solidFill>
                <a:latin typeface="Times New Roman"/>
              </a:rPr>
              <a:t>I. </a:t>
            </a:r>
            <a:r>
              <a:rPr lang="en-US" sz="3000">
                <a:solidFill>
                  <a:srgbClr val="000000"/>
                </a:solidFill>
                <a:latin typeface="Times New Roman Bold"/>
              </a:rPr>
              <a:t>Random forest Classifier</a:t>
            </a:r>
          </a:p>
          <a:p>
            <a:pPr>
              <a:lnSpc>
                <a:spcPts val="5550"/>
              </a:lnSpc>
            </a:pPr>
            <a:r>
              <a:rPr lang="en-US" sz="3000">
                <a:solidFill>
                  <a:srgbClr val="000000"/>
                </a:solidFill>
                <a:latin typeface="Times New Roman Bold"/>
              </a:rPr>
              <a:t> </a:t>
            </a:r>
            <a:r>
              <a:rPr lang="en-US" sz="3000">
                <a:solidFill>
                  <a:srgbClr val="000000"/>
                </a:solidFill>
                <a:latin typeface="Times New Roman"/>
              </a:rPr>
              <a:t>It is an ensemble learning method that combines multiple decision trees to make more accurate and robust predictions. </a:t>
            </a:r>
          </a:p>
          <a:p>
            <a:pPr>
              <a:lnSpc>
                <a:spcPts val="5550"/>
              </a:lnSpc>
            </a:pPr>
            <a:r>
              <a:rPr lang="en-US" sz="3000">
                <a:solidFill>
                  <a:srgbClr val="000000"/>
                </a:solidFill>
                <a:latin typeface="Times New Roman"/>
              </a:rPr>
              <a:t>•Hyperparameters used</a:t>
            </a:r>
            <a:r>
              <a:rPr lang="en-US" sz="3000">
                <a:solidFill>
                  <a:srgbClr val="000000"/>
                </a:solidFill>
                <a:latin typeface="Times New Roman Bold"/>
              </a:rPr>
              <a:t>:- max_deapth, n_estimators</a:t>
            </a:r>
          </a:p>
          <a:p>
            <a:pPr>
              <a:lnSpc>
                <a:spcPts val="5550"/>
              </a:lnSpc>
            </a:pPr>
            <a:endParaRPr lang="en-US" sz="3000">
              <a:solidFill>
                <a:srgbClr val="000000"/>
              </a:solidFill>
              <a:latin typeface="Times New Roman Bold"/>
            </a:endParaRPr>
          </a:p>
          <a:p>
            <a:pPr>
              <a:lnSpc>
                <a:spcPts val="4380"/>
              </a:lnSpc>
            </a:pPr>
            <a:endParaRPr lang="en-US" sz="3000">
              <a:solidFill>
                <a:srgbClr val="000000"/>
              </a:solidFill>
              <a:latin typeface="Times New Roman Bo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1053</Words>
  <Application>Microsoft Office PowerPoint</Application>
  <PresentationFormat>Custom</PresentationFormat>
  <Paragraphs>145</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Glacial Indifference Bold</vt:lpstr>
      <vt:lpstr>Poppins Semi-Bold</vt:lpstr>
      <vt:lpstr>Times New Roman Semi-Bold</vt:lpstr>
      <vt:lpstr>Calibri</vt:lpstr>
      <vt:lpstr>ITC Benguiat Bold</vt:lpstr>
      <vt:lpstr>Times New Roman Bold</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RECOSYS Presentation</dc:title>
  <dc:creator>LENOVO</dc:creator>
  <cp:lastModifiedBy>LENOVO</cp:lastModifiedBy>
  <cp:revision>3</cp:revision>
  <dcterms:created xsi:type="dcterms:W3CDTF">2006-08-16T00:00:00Z</dcterms:created>
  <dcterms:modified xsi:type="dcterms:W3CDTF">2023-07-20T17:12:14Z</dcterms:modified>
  <dc:identifier>DAFpBN2GvsE</dc:identifier>
</cp:coreProperties>
</file>