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81FBC-7943-4A21-8949-F8962B91618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5510DE5-38CD-4847-BCA7-7642CD85FD59}">
      <dgm:prSet/>
      <dgm:spPr/>
      <dgm:t>
        <a:bodyPr/>
        <a:lstStyle/>
        <a:p>
          <a:pPr>
            <a:lnSpc>
              <a:spcPct val="100000"/>
            </a:lnSpc>
          </a:pPr>
          <a:r>
            <a:rPr lang="en-US"/>
            <a:t>Overview of the method</a:t>
          </a:r>
        </a:p>
      </dgm:t>
    </dgm:pt>
    <dgm:pt modelId="{62D819FC-643C-4615-8D45-F431D29D8341}" type="parTrans" cxnId="{4CA5EC8C-D3E7-40AC-BCBB-EC5CE72FFA14}">
      <dgm:prSet/>
      <dgm:spPr/>
      <dgm:t>
        <a:bodyPr/>
        <a:lstStyle/>
        <a:p>
          <a:endParaRPr lang="en-US"/>
        </a:p>
      </dgm:t>
    </dgm:pt>
    <dgm:pt modelId="{18685DBE-9294-4E50-9A59-193CB1F443C0}" type="sibTrans" cxnId="{4CA5EC8C-D3E7-40AC-BCBB-EC5CE72FFA14}">
      <dgm:prSet/>
      <dgm:spPr/>
      <dgm:t>
        <a:bodyPr/>
        <a:lstStyle/>
        <a:p>
          <a:endParaRPr lang="en-US"/>
        </a:p>
      </dgm:t>
    </dgm:pt>
    <dgm:pt modelId="{4380769F-6ADC-41AE-859E-68CDB642AE8C}">
      <dgm:prSet/>
      <dgm:spPr/>
      <dgm:t>
        <a:bodyPr/>
        <a:lstStyle/>
        <a:p>
          <a:pPr>
            <a:lnSpc>
              <a:spcPct val="100000"/>
            </a:lnSpc>
          </a:pPr>
          <a:r>
            <a:rPr lang="en-US" dirty="0"/>
            <a:t>Solution for H</a:t>
          </a:r>
          <a:r>
            <a:rPr lang="en-US" baseline="-25000" dirty="0"/>
            <a:t>2</a:t>
          </a:r>
          <a:r>
            <a:rPr lang="en-US" dirty="0"/>
            <a:t> molecule</a:t>
          </a:r>
        </a:p>
      </dgm:t>
    </dgm:pt>
    <dgm:pt modelId="{63A5A5D3-7AA3-4C27-AE03-4F10C0967020}" type="parTrans" cxnId="{FB31EC92-1631-45FA-86AC-2A22549CD561}">
      <dgm:prSet/>
      <dgm:spPr/>
      <dgm:t>
        <a:bodyPr/>
        <a:lstStyle/>
        <a:p>
          <a:endParaRPr lang="en-US"/>
        </a:p>
      </dgm:t>
    </dgm:pt>
    <dgm:pt modelId="{C373F88B-36A6-4A75-9FE7-4413947579FF}" type="sibTrans" cxnId="{FB31EC92-1631-45FA-86AC-2A22549CD561}">
      <dgm:prSet/>
      <dgm:spPr/>
      <dgm:t>
        <a:bodyPr/>
        <a:lstStyle/>
        <a:p>
          <a:endParaRPr lang="en-US"/>
        </a:p>
      </dgm:t>
    </dgm:pt>
    <dgm:pt modelId="{A3A8C7BE-70BC-48A3-B4C6-39059AB1E315}">
      <dgm:prSet/>
      <dgm:spPr/>
      <dgm:t>
        <a:bodyPr/>
        <a:lstStyle/>
        <a:p>
          <a:pPr>
            <a:lnSpc>
              <a:spcPct val="100000"/>
            </a:lnSpc>
          </a:pPr>
          <a:r>
            <a:rPr lang="en-US" dirty="0"/>
            <a:t>Solution for </a:t>
          </a:r>
          <a:r>
            <a:rPr lang="en-US" dirty="0" err="1"/>
            <a:t>LiH</a:t>
          </a:r>
          <a:r>
            <a:rPr lang="en-US" dirty="0"/>
            <a:t> and H</a:t>
          </a:r>
          <a:r>
            <a:rPr lang="en-US" baseline="-25000" dirty="0"/>
            <a:t>2</a:t>
          </a:r>
          <a:r>
            <a:rPr lang="en-US" dirty="0"/>
            <a:t>O molecules and challenges</a:t>
          </a:r>
        </a:p>
      </dgm:t>
    </dgm:pt>
    <dgm:pt modelId="{5CD53C67-90BE-441D-9FE5-9C04883C1E88}" type="parTrans" cxnId="{4752AF28-EE6D-4C23-8AEA-9A55AC3620E6}">
      <dgm:prSet/>
      <dgm:spPr/>
      <dgm:t>
        <a:bodyPr/>
        <a:lstStyle/>
        <a:p>
          <a:endParaRPr lang="en-US"/>
        </a:p>
      </dgm:t>
    </dgm:pt>
    <dgm:pt modelId="{31F3BA98-498C-460F-99A9-1EC50076EE23}" type="sibTrans" cxnId="{4752AF28-EE6D-4C23-8AEA-9A55AC3620E6}">
      <dgm:prSet/>
      <dgm:spPr/>
      <dgm:t>
        <a:bodyPr/>
        <a:lstStyle/>
        <a:p>
          <a:endParaRPr lang="en-US"/>
        </a:p>
      </dgm:t>
    </dgm:pt>
    <dgm:pt modelId="{6CB943DE-72F3-4D25-BB1B-808DE5A24C79}">
      <dgm:prSet/>
      <dgm:spPr/>
      <dgm:t>
        <a:bodyPr/>
        <a:lstStyle/>
        <a:p>
          <a:pPr>
            <a:lnSpc>
              <a:spcPct val="100000"/>
            </a:lnSpc>
          </a:pPr>
          <a:r>
            <a:rPr lang="en-US" dirty="0"/>
            <a:t>Results</a:t>
          </a:r>
        </a:p>
      </dgm:t>
    </dgm:pt>
    <dgm:pt modelId="{3A61B3A4-B51E-48DF-9A5F-9ED20692669E}" type="parTrans" cxnId="{86068BA9-066D-4EBA-A203-019386D15B31}">
      <dgm:prSet/>
      <dgm:spPr/>
      <dgm:t>
        <a:bodyPr/>
        <a:lstStyle/>
        <a:p>
          <a:endParaRPr lang="en-US"/>
        </a:p>
      </dgm:t>
    </dgm:pt>
    <dgm:pt modelId="{F2A9F46F-B79C-41C5-89FA-B86A6EB5BF15}" type="sibTrans" cxnId="{86068BA9-066D-4EBA-A203-019386D15B31}">
      <dgm:prSet/>
      <dgm:spPr/>
      <dgm:t>
        <a:bodyPr/>
        <a:lstStyle/>
        <a:p>
          <a:endParaRPr lang="en-US"/>
        </a:p>
      </dgm:t>
    </dgm:pt>
    <dgm:pt modelId="{4B1AE3A0-61B0-405B-9500-921506E6C91E}">
      <dgm:prSet/>
      <dgm:spPr/>
      <dgm:t>
        <a:bodyPr/>
        <a:lstStyle/>
        <a:p>
          <a:pPr>
            <a:lnSpc>
              <a:spcPct val="100000"/>
            </a:lnSpc>
          </a:pPr>
          <a:r>
            <a:rPr lang="en-US" dirty="0"/>
            <a:t>Conclusions and Future Investigations</a:t>
          </a:r>
        </a:p>
      </dgm:t>
    </dgm:pt>
    <dgm:pt modelId="{4FCB4E43-D7F3-49C7-AF2F-99750EF3505F}" type="parTrans" cxnId="{6A728FD0-8FD4-4EE4-8191-3D983CD64442}">
      <dgm:prSet/>
      <dgm:spPr/>
      <dgm:t>
        <a:bodyPr/>
        <a:lstStyle/>
        <a:p>
          <a:endParaRPr lang="en-US"/>
        </a:p>
      </dgm:t>
    </dgm:pt>
    <dgm:pt modelId="{26D17163-4960-48E7-9EE3-1BE902D58C34}" type="sibTrans" cxnId="{6A728FD0-8FD4-4EE4-8191-3D983CD64442}">
      <dgm:prSet/>
      <dgm:spPr/>
      <dgm:t>
        <a:bodyPr/>
        <a:lstStyle/>
        <a:p>
          <a:endParaRPr lang="en-US"/>
        </a:p>
      </dgm:t>
    </dgm:pt>
    <dgm:pt modelId="{5CE8A598-8CD7-4060-8062-1C6E8C071B87}">
      <dgm:prSet/>
      <dgm:spPr/>
      <dgm:t>
        <a:bodyPr/>
        <a:lstStyle/>
        <a:p>
          <a:pPr>
            <a:lnSpc>
              <a:spcPct val="100000"/>
            </a:lnSpc>
          </a:pPr>
          <a:r>
            <a:rPr lang="en-US"/>
            <a:t>Q&amp;A</a:t>
          </a:r>
        </a:p>
      </dgm:t>
    </dgm:pt>
    <dgm:pt modelId="{52FD1A1A-CBC5-4B82-B35A-CA918CE70BD3}" type="parTrans" cxnId="{33F1A2FF-0729-49ED-BBBB-D816252AF11E}">
      <dgm:prSet/>
      <dgm:spPr/>
      <dgm:t>
        <a:bodyPr/>
        <a:lstStyle/>
        <a:p>
          <a:endParaRPr lang="en-US"/>
        </a:p>
      </dgm:t>
    </dgm:pt>
    <dgm:pt modelId="{F91FB219-16B7-4BA2-8C6D-83D8AF8FB251}" type="sibTrans" cxnId="{33F1A2FF-0729-49ED-BBBB-D816252AF11E}">
      <dgm:prSet/>
      <dgm:spPr/>
      <dgm:t>
        <a:bodyPr/>
        <a:lstStyle/>
        <a:p>
          <a:endParaRPr lang="en-US"/>
        </a:p>
      </dgm:t>
    </dgm:pt>
    <dgm:pt modelId="{4339F35F-BA2E-C948-A5AB-1B885067A324}" type="pres">
      <dgm:prSet presAssocID="{58781FBC-7943-4A21-8949-F8962B916187}" presName="vert0" presStyleCnt="0">
        <dgm:presLayoutVars>
          <dgm:dir/>
          <dgm:animOne val="branch"/>
          <dgm:animLvl val="lvl"/>
        </dgm:presLayoutVars>
      </dgm:prSet>
      <dgm:spPr/>
    </dgm:pt>
    <dgm:pt modelId="{A3494382-1BE0-C543-BA89-750EB7990764}" type="pres">
      <dgm:prSet presAssocID="{E5510DE5-38CD-4847-BCA7-7642CD85FD59}" presName="thickLine" presStyleLbl="alignNode1" presStyleIdx="0" presStyleCnt="6"/>
      <dgm:spPr/>
    </dgm:pt>
    <dgm:pt modelId="{4B879B47-50A3-E941-B2B0-67B6510329F9}" type="pres">
      <dgm:prSet presAssocID="{E5510DE5-38CD-4847-BCA7-7642CD85FD59}" presName="horz1" presStyleCnt="0"/>
      <dgm:spPr/>
    </dgm:pt>
    <dgm:pt modelId="{A4DBDFF0-9B4D-9F43-AE3A-C29F8B25F6F0}" type="pres">
      <dgm:prSet presAssocID="{E5510DE5-38CD-4847-BCA7-7642CD85FD59}" presName="tx1" presStyleLbl="revTx" presStyleIdx="0" presStyleCnt="6"/>
      <dgm:spPr/>
    </dgm:pt>
    <dgm:pt modelId="{9782C2EC-912F-A04D-88C0-9F38D3F35386}" type="pres">
      <dgm:prSet presAssocID="{E5510DE5-38CD-4847-BCA7-7642CD85FD59}" presName="vert1" presStyleCnt="0"/>
      <dgm:spPr/>
    </dgm:pt>
    <dgm:pt modelId="{E5082972-0D1A-D842-8DAD-C30E755B05CC}" type="pres">
      <dgm:prSet presAssocID="{4380769F-6ADC-41AE-859E-68CDB642AE8C}" presName="thickLine" presStyleLbl="alignNode1" presStyleIdx="1" presStyleCnt="6"/>
      <dgm:spPr/>
    </dgm:pt>
    <dgm:pt modelId="{296FFEF3-215E-CE46-837E-8AC53246C84C}" type="pres">
      <dgm:prSet presAssocID="{4380769F-6ADC-41AE-859E-68CDB642AE8C}" presName="horz1" presStyleCnt="0"/>
      <dgm:spPr/>
    </dgm:pt>
    <dgm:pt modelId="{A3EF28B9-444A-B044-AD5F-0D686C601DEA}" type="pres">
      <dgm:prSet presAssocID="{4380769F-6ADC-41AE-859E-68CDB642AE8C}" presName="tx1" presStyleLbl="revTx" presStyleIdx="1" presStyleCnt="6"/>
      <dgm:spPr/>
    </dgm:pt>
    <dgm:pt modelId="{EA7360FC-9C98-4947-BC7C-F986C2E43CB3}" type="pres">
      <dgm:prSet presAssocID="{4380769F-6ADC-41AE-859E-68CDB642AE8C}" presName="vert1" presStyleCnt="0"/>
      <dgm:spPr/>
    </dgm:pt>
    <dgm:pt modelId="{86F7D493-EB11-F94C-BFB4-5102FBF427F8}" type="pres">
      <dgm:prSet presAssocID="{A3A8C7BE-70BC-48A3-B4C6-39059AB1E315}" presName="thickLine" presStyleLbl="alignNode1" presStyleIdx="2" presStyleCnt="6"/>
      <dgm:spPr/>
    </dgm:pt>
    <dgm:pt modelId="{35CCBB32-B02B-3447-90B2-745C77E6D9FB}" type="pres">
      <dgm:prSet presAssocID="{A3A8C7BE-70BC-48A3-B4C6-39059AB1E315}" presName="horz1" presStyleCnt="0"/>
      <dgm:spPr/>
    </dgm:pt>
    <dgm:pt modelId="{AEF7165D-016F-D24A-9F06-B29B0087550C}" type="pres">
      <dgm:prSet presAssocID="{A3A8C7BE-70BC-48A3-B4C6-39059AB1E315}" presName="tx1" presStyleLbl="revTx" presStyleIdx="2" presStyleCnt="6"/>
      <dgm:spPr/>
    </dgm:pt>
    <dgm:pt modelId="{B20B7417-E22A-2445-89E2-EF62C4E9BC50}" type="pres">
      <dgm:prSet presAssocID="{A3A8C7BE-70BC-48A3-B4C6-39059AB1E315}" presName="vert1" presStyleCnt="0"/>
      <dgm:spPr/>
    </dgm:pt>
    <dgm:pt modelId="{F00930F0-A7E7-354E-B61E-29CDE7E066CF}" type="pres">
      <dgm:prSet presAssocID="{6CB943DE-72F3-4D25-BB1B-808DE5A24C79}" presName="thickLine" presStyleLbl="alignNode1" presStyleIdx="3" presStyleCnt="6"/>
      <dgm:spPr/>
    </dgm:pt>
    <dgm:pt modelId="{B8B757E1-5507-514C-A68E-5339803DD8E9}" type="pres">
      <dgm:prSet presAssocID="{6CB943DE-72F3-4D25-BB1B-808DE5A24C79}" presName="horz1" presStyleCnt="0"/>
      <dgm:spPr/>
    </dgm:pt>
    <dgm:pt modelId="{7945EBC6-C645-8445-9B1A-49A8D1FFD5C4}" type="pres">
      <dgm:prSet presAssocID="{6CB943DE-72F3-4D25-BB1B-808DE5A24C79}" presName="tx1" presStyleLbl="revTx" presStyleIdx="3" presStyleCnt="6"/>
      <dgm:spPr/>
    </dgm:pt>
    <dgm:pt modelId="{9404943B-EC31-B245-AF36-3AB1B6DE3E3E}" type="pres">
      <dgm:prSet presAssocID="{6CB943DE-72F3-4D25-BB1B-808DE5A24C79}" presName="vert1" presStyleCnt="0"/>
      <dgm:spPr/>
    </dgm:pt>
    <dgm:pt modelId="{9BDB5825-E4CD-A749-9225-940E11491A35}" type="pres">
      <dgm:prSet presAssocID="{4B1AE3A0-61B0-405B-9500-921506E6C91E}" presName="thickLine" presStyleLbl="alignNode1" presStyleIdx="4" presStyleCnt="6"/>
      <dgm:spPr/>
    </dgm:pt>
    <dgm:pt modelId="{5E528573-AE16-CC40-AE65-F47B442A1080}" type="pres">
      <dgm:prSet presAssocID="{4B1AE3A0-61B0-405B-9500-921506E6C91E}" presName="horz1" presStyleCnt="0"/>
      <dgm:spPr/>
    </dgm:pt>
    <dgm:pt modelId="{48C46E82-DFCF-D94F-A122-DAECB3CAA558}" type="pres">
      <dgm:prSet presAssocID="{4B1AE3A0-61B0-405B-9500-921506E6C91E}" presName="tx1" presStyleLbl="revTx" presStyleIdx="4" presStyleCnt="6"/>
      <dgm:spPr/>
    </dgm:pt>
    <dgm:pt modelId="{A5CF3C20-4175-F545-A403-2CC2C948F291}" type="pres">
      <dgm:prSet presAssocID="{4B1AE3A0-61B0-405B-9500-921506E6C91E}" presName="vert1" presStyleCnt="0"/>
      <dgm:spPr/>
    </dgm:pt>
    <dgm:pt modelId="{9E1BD893-4CD4-7E4F-80B8-589F44CB09D7}" type="pres">
      <dgm:prSet presAssocID="{5CE8A598-8CD7-4060-8062-1C6E8C071B87}" presName="thickLine" presStyleLbl="alignNode1" presStyleIdx="5" presStyleCnt="6"/>
      <dgm:spPr/>
    </dgm:pt>
    <dgm:pt modelId="{E0A8C681-837D-CF4F-AB8B-2A3089BE30E6}" type="pres">
      <dgm:prSet presAssocID="{5CE8A598-8CD7-4060-8062-1C6E8C071B87}" presName="horz1" presStyleCnt="0"/>
      <dgm:spPr/>
    </dgm:pt>
    <dgm:pt modelId="{5C855819-A832-3942-9DB3-3E1876952BF3}" type="pres">
      <dgm:prSet presAssocID="{5CE8A598-8CD7-4060-8062-1C6E8C071B87}" presName="tx1" presStyleLbl="revTx" presStyleIdx="5" presStyleCnt="6"/>
      <dgm:spPr/>
    </dgm:pt>
    <dgm:pt modelId="{99DAE8B1-88F6-3642-A336-69E5D120F141}" type="pres">
      <dgm:prSet presAssocID="{5CE8A598-8CD7-4060-8062-1C6E8C071B87}" presName="vert1" presStyleCnt="0"/>
      <dgm:spPr/>
    </dgm:pt>
  </dgm:ptLst>
  <dgm:cxnLst>
    <dgm:cxn modelId="{77849021-E483-5C46-8875-320A20E29200}" type="presOf" srcId="{4380769F-6ADC-41AE-859E-68CDB642AE8C}" destId="{A3EF28B9-444A-B044-AD5F-0D686C601DEA}" srcOrd="0" destOrd="0" presId="urn:microsoft.com/office/officeart/2008/layout/LinedList"/>
    <dgm:cxn modelId="{4752AF28-EE6D-4C23-8AEA-9A55AC3620E6}" srcId="{58781FBC-7943-4A21-8949-F8962B916187}" destId="{A3A8C7BE-70BC-48A3-B4C6-39059AB1E315}" srcOrd="2" destOrd="0" parTransId="{5CD53C67-90BE-441D-9FE5-9C04883C1E88}" sibTransId="{31F3BA98-498C-460F-99A9-1EC50076EE23}"/>
    <dgm:cxn modelId="{0CE89547-1AE9-4444-BE4D-BCFCFCF850B0}" type="presOf" srcId="{A3A8C7BE-70BC-48A3-B4C6-39059AB1E315}" destId="{AEF7165D-016F-D24A-9F06-B29B0087550C}" srcOrd="0" destOrd="0" presId="urn:microsoft.com/office/officeart/2008/layout/LinedList"/>
    <dgm:cxn modelId="{EBA45583-FA7C-9048-A350-B5BA8CBE3E79}" type="presOf" srcId="{4B1AE3A0-61B0-405B-9500-921506E6C91E}" destId="{48C46E82-DFCF-D94F-A122-DAECB3CAA558}" srcOrd="0" destOrd="0" presId="urn:microsoft.com/office/officeart/2008/layout/LinedList"/>
    <dgm:cxn modelId="{4CA5EC8C-D3E7-40AC-BCBB-EC5CE72FFA14}" srcId="{58781FBC-7943-4A21-8949-F8962B916187}" destId="{E5510DE5-38CD-4847-BCA7-7642CD85FD59}" srcOrd="0" destOrd="0" parTransId="{62D819FC-643C-4615-8D45-F431D29D8341}" sibTransId="{18685DBE-9294-4E50-9A59-193CB1F443C0}"/>
    <dgm:cxn modelId="{FB31EC92-1631-45FA-86AC-2A22549CD561}" srcId="{58781FBC-7943-4A21-8949-F8962B916187}" destId="{4380769F-6ADC-41AE-859E-68CDB642AE8C}" srcOrd="1" destOrd="0" parTransId="{63A5A5D3-7AA3-4C27-AE03-4F10C0967020}" sibTransId="{C373F88B-36A6-4A75-9FE7-4413947579FF}"/>
    <dgm:cxn modelId="{86068BA9-066D-4EBA-A203-019386D15B31}" srcId="{58781FBC-7943-4A21-8949-F8962B916187}" destId="{6CB943DE-72F3-4D25-BB1B-808DE5A24C79}" srcOrd="3" destOrd="0" parTransId="{3A61B3A4-B51E-48DF-9A5F-9ED20692669E}" sibTransId="{F2A9F46F-B79C-41C5-89FA-B86A6EB5BF15}"/>
    <dgm:cxn modelId="{6A728FD0-8FD4-4EE4-8191-3D983CD64442}" srcId="{58781FBC-7943-4A21-8949-F8962B916187}" destId="{4B1AE3A0-61B0-405B-9500-921506E6C91E}" srcOrd="4" destOrd="0" parTransId="{4FCB4E43-D7F3-49C7-AF2F-99750EF3505F}" sibTransId="{26D17163-4960-48E7-9EE3-1BE902D58C34}"/>
    <dgm:cxn modelId="{05FD5AD5-334F-5B43-9EF0-A92AAC27AA3E}" type="presOf" srcId="{6CB943DE-72F3-4D25-BB1B-808DE5A24C79}" destId="{7945EBC6-C645-8445-9B1A-49A8D1FFD5C4}" srcOrd="0" destOrd="0" presId="urn:microsoft.com/office/officeart/2008/layout/LinedList"/>
    <dgm:cxn modelId="{EDF82DDC-BBA8-A449-AC95-29573E1B95F3}" type="presOf" srcId="{58781FBC-7943-4A21-8949-F8962B916187}" destId="{4339F35F-BA2E-C948-A5AB-1B885067A324}" srcOrd="0" destOrd="0" presId="urn:microsoft.com/office/officeart/2008/layout/LinedList"/>
    <dgm:cxn modelId="{41A316F2-F456-6E48-8ECF-729A21E42939}" type="presOf" srcId="{5CE8A598-8CD7-4060-8062-1C6E8C071B87}" destId="{5C855819-A832-3942-9DB3-3E1876952BF3}" srcOrd="0" destOrd="0" presId="urn:microsoft.com/office/officeart/2008/layout/LinedList"/>
    <dgm:cxn modelId="{59C79DF2-B5A9-9B4C-BCE8-4661A5B6628C}" type="presOf" srcId="{E5510DE5-38CD-4847-BCA7-7642CD85FD59}" destId="{A4DBDFF0-9B4D-9F43-AE3A-C29F8B25F6F0}" srcOrd="0" destOrd="0" presId="urn:microsoft.com/office/officeart/2008/layout/LinedList"/>
    <dgm:cxn modelId="{33F1A2FF-0729-49ED-BBBB-D816252AF11E}" srcId="{58781FBC-7943-4A21-8949-F8962B916187}" destId="{5CE8A598-8CD7-4060-8062-1C6E8C071B87}" srcOrd="5" destOrd="0" parTransId="{52FD1A1A-CBC5-4B82-B35A-CA918CE70BD3}" sibTransId="{F91FB219-16B7-4BA2-8C6D-83D8AF8FB251}"/>
    <dgm:cxn modelId="{D3DE3306-6F21-6E41-9EAF-4DEB8BC42988}" type="presParOf" srcId="{4339F35F-BA2E-C948-A5AB-1B885067A324}" destId="{A3494382-1BE0-C543-BA89-750EB7990764}" srcOrd="0" destOrd="0" presId="urn:microsoft.com/office/officeart/2008/layout/LinedList"/>
    <dgm:cxn modelId="{6C9A0F30-3DAF-A04B-88D5-101ECF9C92A8}" type="presParOf" srcId="{4339F35F-BA2E-C948-A5AB-1B885067A324}" destId="{4B879B47-50A3-E941-B2B0-67B6510329F9}" srcOrd="1" destOrd="0" presId="urn:microsoft.com/office/officeart/2008/layout/LinedList"/>
    <dgm:cxn modelId="{D322F4E2-6803-9849-9397-35E8866FA223}" type="presParOf" srcId="{4B879B47-50A3-E941-B2B0-67B6510329F9}" destId="{A4DBDFF0-9B4D-9F43-AE3A-C29F8B25F6F0}" srcOrd="0" destOrd="0" presId="urn:microsoft.com/office/officeart/2008/layout/LinedList"/>
    <dgm:cxn modelId="{BAC66815-1224-8F4C-8E8F-C328CE8BF20A}" type="presParOf" srcId="{4B879B47-50A3-E941-B2B0-67B6510329F9}" destId="{9782C2EC-912F-A04D-88C0-9F38D3F35386}" srcOrd="1" destOrd="0" presId="urn:microsoft.com/office/officeart/2008/layout/LinedList"/>
    <dgm:cxn modelId="{332D51AA-48D3-894F-AC7D-97184E4644CE}" type="presParOf" srcId="{4339F35F-BA2E-C948-A5AB-1B885067A324}" destId="{E5082972-0D1A-D842-8DAD-C30E755B05CC}" srcOrd="2" destOrd="0" presId="urn:microsoft.com/office/officeart/2008/layout/LinedList"/>
    <dgm:cxn modelId="{5FB1DB81-480D-744C-890F-908DA3C54625}" type="presParOf" srcId="{4339F35F-BA2E-C948-A5AB-1B885067A324}" destId="{296FFEF3-215E-CE46-837E-8AC53246C84C}" srcOrd="3" destOrd="0" presId="urn:microsoft.com/office/officeart/2008/layout/LinedList"/>
    <dgm:cxn modelId="{009ED16E-FDA2-1049-B509-46157D814C8E}" type="presParOf" srcId="{296FFEF3-215E-CE46-837E-8AC53246C84C}" destId="{A3EF28B9-444A-B044-AD5F-0D686C601DEA}" srcOrd="0" destOrd="0" presId="urn:microsoft.com/office/officeart/2008/layout/LinedList"/>
    <dgm:cxn modelId="{C414D941-59BA-684E-9CDC-C3B66D643CFF}" type="presParOf" srcId="{296FFEF3-215E-CE46-837E-8AC53246C84C}" destId="{EA7360FC-9C98-4947-BC7C-F986C2E43CB3}" srcOrd="1" destOrd="0" presId="urn:microsoft.com/office/officeart/2008/layout/LinedList"/>
    <dgm:cxn modelId="{6C233694-6DA0-0049-99B3-EC234233F8A3}" type="presParOf" srcId="{4339F35F-BA2E-C948-A5AB-1B885067A324}" destId="{86F7D493-EB11-F94C-BFB4-5102FBF427F8}" srcOrd="4" destOrd="0" presId="urn:microsoft.com/office/officeart/2008/layout/LinedList"/>
    <dgm:cxn modelId="{2BFC605C-A340-BF49-B8AF-2DF6AB43A66A}" type="presParOf" srcId="{4339F35F-BA2E-C948-A5AB-1B885067A324}" destId="{35CCBB32-B02B-3447-90B2-745C77E6D9FB}" srcOrd="5" destOrd="0" presId="urn:microsoft.com/office/officeart/2008/layout/LinedList"/>
    <dgm:cxn modelId="{E06C1620-20D0-5E45-9217-467E21098D25}" type="presParOf" srcId="{35CCBB32-B02B-3447-90B2-745C77E6D9FB}" destId="{AEF7165D-016F-D24A-9F06-B29B0087550C}" srcOrd="0" destOrd="0" presId="urn:microsoft.com/office/officeart/2008/layout/LinedList"/>
    <dgm:cxn modelId="{E375205B-50C8-F649-87EA-80C86CE10783}" type="presParOf" srcId="{35CCBB32-B02B-3447-90B2-745C77E6D9FB}" destId="{B20B7417-E22A-2445-89E2-EF62C4E9BC50}" srcOrd="1" destOrd="0" presId="urn:microsoft.com/office/officeart/2008/layout/LinedList"/>
    <dgm:cxn modelId="{6FFB454C-076F-EC44-8869-C563C49509FD}" type="presParOf" srcId="{4339F35F-BA2E-C948-A5AB-1B885067A324}" destId="{F00930F0-A7E7-354E-B61E-29CDE7E066CF}" srcOrd="6" destOrd="0" presId="urn:microsoft.com/office/officeart/2008/layout/LinedList"/>
    <dgm:cxn modelId="{1F78C7CF-FECE-C64A-9CAE-D55C0EFD9FD1}" type="presParOf" srcId="{4339F35F-BA2E-C948-A5AB-1B885067A324}" destId="{B8B757E1-5507-514C-A68E-5339803DD8E9}" srcOrd="7" destOrd="0" presId="urn:microsoft.com/office/officeart/2008/layout/LinedList"/>
    <dgm:cxn modelId="{8C58A8F1-9B05-EE49-B391-A98DEB64CCF4}" type="presParOf" srcId="{B8B757E1-5507-514C-A68E-5339803DD8E9}" destId="{7945EBC6-C645-8445-9B1A-49A8D1FFD5C4}" srcOrd="0" destOrd="0" presId="urn:microsoft.com/office/officeart/2008/layout/LinedList"/>
    <dgm:cxn modelId="{E265285F-A1CA-CD45-BBA8-1638273BEEED}" type="presParOf" srcId="{B8B757E1-5507-514C-A68E-5339803DD8E9}" destId="{9404943B-EC31-B245-AF36-3AB1B6DE3E3E}" srcOrd="1" destOrd="0" presId="urn:microsoft.com/office/officeart/2008/layout/LinedList"/>
    <dgm:cxn modelId="{8D5B019A-D095-9346-A9AE-538B323DC898}" type="presParOf" srcId="{4339F35F-BA2E-C948-A5AB-1B885067A324}" destId="{9BDB5825-E4CD-A749-9225-940E11491A35}" srcOrd="8" destOrd="0" presId="urn:microsoft.com/office/officeart/2008/layout/LinedList"/>
    <dgm:cxn modelId="{42162FF7-0627-464D-84BC-37E81301ED69}" type="presParOf" srcId="{4339F35F-BA2E-C948-A5AB-1B885067A324}" destId="{5E528573-AE16-CC40-AE65-F47B442A1080}" srcOrd="9" destOrd="0" presId="urn:microsoft.com/office/officeart/2008/layout/LinedList"/>
    <dgm:cxn modelId="{B1BE90EE-F999-D743-BAAB-E3A35769D343}" type="presParOf" srcId="{5E528573-AE16-CC40-AE65-F47B442A1080}" destId="{48C46E82-DFCF-D94F-A122-DAECB3CAA558}" srcOrd="0" destOrd="0" presId="urn:microsoft.com/office/officeart/2008/layout/LinedList"/>
    <dgm:cxn modelId="{3BCF8B67-F0DD-1040-931A-A4C982AEA98F}" type="presParOf" srcId="{5E528573-AE16-CC40-AE65-F47B442A1080}" destId="{A5CF3C20-4175-F545-A403-2CC2C948F291}" srcOrd="1" destOrd="0" presId="urn:microsoft.com/office/officeart/2008/layout/LinedList"/>
    <dgm:cxn modelId="{260549F3-A3AC-0245-A767-D789AD6BE743}" type="presParOf" srcId="{4339F35F-BA2E-C948-A5AB-1B885067A324}" destId="{9E1BD893-4CD4-7E4F-80B8-589F44CB09D7}" srcOrd="10" destOrd="0" presId="urn:microsoft.com/office/officeart/2008/layout/LinedList"/>
    <dgm:cxn modelId="{D5EC04D7-5D1D-8141-A3A7-DD18B50F3AC3}" type="presParOf" srcId="{4339F35F-BA2E-C948-A5AB-1B885067A324}" destId="{E0A8C681-837D-CF4F-AB8B-2A3089BE30E6}" srcOrd="11" destOrd="0" presId="urn:microsoft.com/office/officeart/2008/layout/LinedList"/>
    <dgm:cxn modelId="{D29303F7-2A77-3C43-B0E4-84A320E9F7CF}" type="presParOf" srcId="{E0A8C681-837D-CF4F-AB8B-2A3089BE30E6}" destId="{5C855819-A832-3942-9DB3-3E1876952BF3}" srcOrd="0" destOrd="0" presId="urn:microsoft.com/office/officeart/2008/layout/LinedList"/>
    <dgm:cxn modelId="{7F64937A-F5B7-7141-8567-C44F41242584}" type="presParOf" srcId="{E0A8C681-837D-CF4F-AB8B-2A3089BE30E6}" destId="{99DAE8B1-88F6-3642-A336-69E5D120F1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94382-1BE0-C543-BA89-750EB7990764}">
      <dsp:nvSpPr>
        <dsp:cNvPr id="0" name=""/>
        <dsp:cNvSpPr/>
      </dsp:nvSpPr>
      <dsp:spPr>
        <a:xfrm>
          <a:off x="0" y="2635"/>
          <a:ext cx="499376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DBDFF0-9B4D-9F43-AE3A-C29F8B25F6F0}">
      <dsp:nvSpPr>
        <dsp:cNvPr id="0" name=""/>
        <dsp:cNvSpPr/>
      </dsp:nvSpPr>
      <dsp:spPr>
        <a:xfrm>
          <a:off x="0" y="2635"/>
          <a:ext cx="4993769"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00000"/>
            </a:lnSpc>
            <a:spcBef>
              <a:spcPct val="0"/>
            </a:spcBef>
            <a:spcAft>
              <a:spcPct val="35000"/>
            </a:spcAft>
            <a:buNone/>
          </a:pPr>
          <a:r>
            <a:rPr lang="en-US" sz="2300" kern="1200"/>
            <a:t>Overview of the method</a:t>
          </a:r>
        </a:p>
      </dsp:txBody>
      <dsp:txXfrm>
        <a:off x="0" y="2635"/>
        <a:ext cx="4993769" cy="898541"/>
      </dsp:txXfrm>
    </dsp:sp>
    <dsp:sp modelId="{E5082972-0D1A-D842-8DAD-C30E755B05CC}">
      <dsp:nvSpPr>
        <dsp:cNvPr id="0" name=""/>
        <dsp:cNvSpPr/>
      </dsp:nvSpPr>
      <dsp:spPr>
        <a:xfrm>
          <a:off x="0" y="901176"/>
          <a:ext cx="499376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F28B9-444A-B044-AD5F-0D686C601DEA}">
      <dsp:nvSpPr>
        <dsp:cNvPr id="0" name=""/>
        <dsp:cNvSpPr/>
      </dsp:nvSpPr>
      <dsp:spPr>
        <a:xfrm>
          <a:off x="0" y="901176"/>
          <a:ext cx="4993769"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00000"/>
            </a:lnSpc>
            <a:spcBef>
              <a:spcPct val="0"/>
            </a:spcBef>
            <a:spcAft>
              <a:spcPct val="35000"/>
            </a:spcAft>
            <a:buNone/>
          </a:pPr>
          <a:r>
            <a:rPr lang="en-US" sz="2300" kern="1200" dirty="0"/>
            <a:t>Solution for H</a:t>
          </a:r>
          <a:r>
            <a:rPr lang="en-US" sz="2300" kern="1200" baseline="-25000" dirty="0"/>
            <a:t>2</a:t>
          </a:r>
          <a:r>
            <a:rPr lang="en-US" sz="2300" kern="1200" dirty="0"/>
            <a:t> molecule</a:t>
          </a:r>
        </a:p>
      </dsp:txBody>
      <dsp:txXfrm>
        <a:off x="0" y="901176"/>
        <a:ext cx="4993769" cy="898541"/>
      </dsp:txXfrm>
    </dsp:sp>
    <dsp:sp modelId="{86F7D493-EB11-F94C-BFB4-5102FBF427F8}">
      <dsp:nvSpPr>
        <dsp:cNvPr id="0" name=""/>
        <dsp:cNvSpPr/>
      </dsp:nvSpPr>
      <dsp:spPr>
        <a:xfrm>
          <a:off x="0" y="1799718"/>
          <a:ext cx="499376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F7165D-016F-D24A-9F06-B29B0087550C}">
      <dsp:nvSpPr>
        <dsp:cNvPr id="0" name=""/>
        <dsp:cNvSpPr/>
      </dsp:nvSpPr>
      <dsp:spPr>
        <a:xfrm>
          <a:off x="0" y="1799718"/>
          <a:ext cx="4993769"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00000"/>
            </a:lnSpc>
            <a:spcBef>
              <a:spcPct val="0"/>
            </a:spcBef>
            <a:spcAft>
              <a:spcPct val="35000"/>
            </a:spcAft>
            <a:buNone/>
          </a:pPr>
          <a:r>
            <a:rPr lang="en-US" sz="2300" kern="1200" dirty="0"/>
            <a:t>Solution for </a:t>
          </a:r>
          <a:r>
            <a:rPr lang="en-US" sz="2300" kern="1200" dirty="0" err="1"/>
            <a:t>LiH</a:t>
          </a:r>
          <a:r>
            <a:rPr lang="en-US" sz="2300" kern="1200" dirty="0"/>
            <a:t> and H</a:t>
          </a:r>
          <a:r>
            <a:rPr lang="en-US" sz="2300" kern="1200" baseline="-25000" dirty="0"/>
            <a:t>2</a:t>
          </a:r>
          <a:r>
            <a:rPr lang="en-US" sz="2300" kern="1200" dirty="0"/>
            <a:t>O molecules and challenges</a:t>
          </a:r>
        </a:p>
      </dsp:txBody>
      <dsp:txXfrm>
        <a:off x="0" y="1799718"/>
        <a:ext cx="4993769" cy="898541"/>
      </dsp:txXfrm>
    </dsp:sp>
    <dsp:sp modelId="{F00930F0-A7E7-354E-B61E-29CDE7E066CF}">
      <dsp:nvSpPr>
        <dsp:cNvPr id="0" name=""/>
        <dsp:cNvSpPr/>
      </dsp:nvSpPr>
      <dsp:spPr>
        <a:xfrm>
          <a:off x="0" y="2698259"/>
          <a:ext cx="499376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5EBC6-C645-8445-9B1A-49A8D1FFD5C4}">
      <dsp:nvSpPr>
        <dsp:cNvPr id="0" name=""/>
        <dsp:cNvSpPr/>
      </dsp:nvSpPr>
      <dsp:spPr>
        <a:xfrm>
          <a:off x="0" y="2698259"/>
          <a:ext cx="4993769"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00000"/>
            </a:lnSpc>
            <a:spcBef>
              <a:spcPct val="0"/>
            </a:spcBef>
            <a:spcAft>
              <a:spcPct val="35000"/>
            </a:spcAft>
            <a:buNone/>
          </a:pPr>
          <a:r>
            <a:rPr lang="en-US" sz="2300" kern="1200" dirty="0"/>
            <a:t>Results</a:t>
          </a:r>
        </a:p>
      </dsp:txBody>
      <dsp:txXfrm>
        <a:off x="0" y="2698259"/>
        <a:ext cx="4993769" cy="898541"/>
      </dsp:txXfrm>
    </dsp:sp>
    <dsp:sp modelId="{9BDB5825-E4CD-A749-9225-940E11491A35}">
      <dsp:nvSpPr>
        <dsp:cNvPr id="0" name=""/>
        <dsp:cNvSpPr/>
      </dsp:nvSpPr>
      <dsp:spPr>
        <a:xfrm>
          <a:off x="0" y="3596800"/>
          <a:ext cx="49937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46E82-DFCF-D94F-A122-DAECB3CAA558}">
      <dsp:nvSpPr>
        <dsp:cNvPr id="0" name=""/>
        <dsp:cNvSpPr/>
      </dsp:nvSpPr>
      <dsp:spPr>
        <a:xfrm>
          <a:off x="0" y="3596800"/>
          <a:ext cx="4993769"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00000"/>
            </a:lnSpc>
            <a:spcBef>
              <a:spcPct val="0"/>
            </a:spcBef>
            <a:spcAft>
              <a:spcPct val="35000"/>
            </a:spcAft>
            <a:buNone/>
          </a:pPr>
          <a:r>
            <a:rPr lang="en-US" sz="2300" kern="1200" dirty="0"/>
            <a:t>Conclusions and Future Investigations</a:t>
          </a:r>
        </a:p>
      </dsp:txBody>
      <dsp:txXfrm>
        <a:off x="0" y="3596800"/>
        <a:ext cx="4993769" cy="898541"/>
      </dsp:txXfrm>
    </dsp:sp>
    <dsp:sp modelId="{9E1BD893-4CD4-7E4F-80B8-589F44CB09D7}">
      <dsp:nvSpPr>
        <dsp:cNvPr id="0" name=""/>
        <dsp:cNvSpPr/>
      </dsp:nvSpPr>
      <dsp:spPr>
        <a:xfrm>
          <a:off x="0" y="4495342"/>
          <a:ext cx="499376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855819-A832-3942-9DB3-3E1876952BF3}">
      <dsp:nvSpPr>
        <dsp:cNvPr id="0" name=""/>
        <dsp:cNvSpPr/>
      </dsp:nvSpPr>
      <dsp:spPr>
        <a:xfrm>
          <a:off x="0" y="4495342"/>
          <a:ext cx="4993769"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100000"/>
            </a:lnSpc>
            <a:spcBef>
              <a:spcPct val="0"/>
            </a:spcBef>
            <a:spcAft>
              <a:spcPct val="35000"/>
            </a:spcAft>
            <a:buNone/>
          </a:pPr>
          <a:r>
            <a:rPr lang="en-US" sz="2300" kern="1200"/>
            <a:t>Q&amp;A</a:t>
          </a:r>
        </a:p>
      </dsp:txBody>
      <dsp:txXfrm>
        <a:off x="0" y="4495342"/>
        <a:ext cx="4993769" cy="8985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8336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8619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4905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8606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801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9775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3786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3828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97400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3187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6/12/24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8914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6/12/24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29333133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5"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ouravdatta/qcml_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s://platform.classiq.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5E143-6734-53FA-0C28-9A11CF2BAA18}"/>
              </a:ext>
            </a:extLst>
          </p:cNvPr>
          <p:cNvSpPr>
            <a:spLocks noGrp="1"/>
          </p:cNvSpPr>
          <p:nvPr>
            <p:ph type="ctrTitle"/>
          </p:nvPr>
        </p:nvSpPr>
        <p:spPr>
          <a:xfrm>
            <a:off x="5853675" y="596644"/>
            <a:ext cx="5500125" cy="3435606"/>
          </a:xfrm>
        </p:spPr>
        <p:txBody>
          <a:bodyPr anchor="b">
            <a:normAutofit/>
          </a:bodyPr>
          <a:lstStyle/>
          <a:p>
            <a:pPr algn="r">
              <a:lnSpc>
                <a:spcPct val="90000"/>
              </a:lnSpc>
            </a:pPr>
            <a:r>
              <a:rPr lang="en-US" sz="4600"/>
              <a:t>Measuring Ground State Energy of Molecules Using VQE</a:t>
            </a:r>
          </a:p>
        </p:txBody>
      </p:sp>
      <p:sp>
        <p:nvSpPr>
          <p:cNvPr id="3" name="Subtitle 2">
            <a:extLst>
              <a:ext uri="{FF2B5EF4-FFF2-40B4-BE49-F238E27FC236}">
                <a16:creationId xmlns:a16="http://schemas.microsoft.com/office/drawing/2014/main" id="{C646E33B-B369-CF17-863A-18F21FB088CC}"/>
              </a:ext>
            </a:extLst>
          </p:cNvPr>
          <p:cNvSpPr>
            <a:spLocks noGrp="1"/>
          </p:cNvSpPr>
          <p:nvPr>
            <p:ph type="subTitle" idx="1"/>
          </p:nvPr>
        </p:nvSpPr>
        <p:spPr>
          <a:xfrm>
            <a:off x="5853675" y="4298950"/>
            <a:ext cx="5500125" cy="1962406"/>
          </a:xfrm>
        </p:spPr>
        <p:txBody>
          <a:bodyPr>
            <a:normAutofit/>
          </a:bodyPr>
          <a:lstStyle/>
          <a:p>
            <a:pPr algn="r"/>
            <a:r>
              <a:rPr lang="en-US" dirty="0"/>
              <a:t>Group 28A</a:t>
            </a:r>
          </a:p>
          <a:p>
            <a:pPr algn="r"/>
            <a:r>
              <a:rPr lang="en-US" dirty="0"/>
              <a:t>Sourav Datta, Karleen Tur, </a:t>
            </a:r>
            <a:r>
              <a:rPr lang="en-US" dirty="0" err="1"/>
              <a:t>Binabrata</a:t>
            </a:r>
            <a:r>
              <a:rPr lang="en-US" dirty="0"/>
              <a:t> Das, Karthik Rajagopalan</a:t>
            </a:r>
          </a:p>
        </p:txBody>
      </p:sp>
      <p:pic>
        <p:nvPicPr>
          <p:cNvPr id="4" name="Picture 3">
            <a:extLst>
              <a:ext uri="{FF2B5EF4-FFF2-40B4-BE49-F238E27FC236}">
                <a16:creationId xmlns:a16="http://schemas.microsoft.com/office/drawing/2014/main" id="{0AD164FB-1CDF-D3B0-1358-1B13ABA541A8}"/>
              </a:ext>
            </a:extLst>
          </p:cNvPr>
          <p:cNvPicPr>
            <a:picLocks noChangeAspect="1"/>
          </p:cNvPicPr>
          <p:nvPr/>
        </p:nvPicPr>
        <p:blipFill>
          <a:blip r:embed="rId2"/>
          <a:stretch>
            <a:fillRect/>
          </a:stretch>
        </p:blipFill>
        <p:spPr>
          <a:xfrm>
            <a:off x="1155429" y="3613155"/>
            <a:ext cx="3672334" cy="2653262"/>
          </a:xfrm>
          <a:prstGeom prst="rect">
            <a:avLst/>
          </a:prstGeom>
        </p:spPr>
      </p:pic>
      <p:pic>
        <p:nvPicPr>
          <p:cNvPr id="5" name="Picture 4">
            <a:extLst>
              <a:ext uri="{FF2B5EF4-FFF2-40B4-BE49-F238E27FC236}">
                <a16:creationId xmlns:a16="http://schemas.microsoft.com/office/drawing/2014/main" id="{7B1736AF-6FF8-2C4D-63FA-535D2EAE7705}"/>
              </a:ext>
            </a:extLst>
          </p:cNvPr>
          <p:cNvPicPr>
            <a:picLocks noChangeAspect="1"/>
          </p:cNvPicPr>
          <p:nvPr/>
        </p:nvPicPr>
        <p:blipFill>
          <a:blip r:embed="rId3"/>
          <a:stretch>
            <a:fillRect/>
          </a:stretch>
        </p:blipFill>
        <p:spPr>
          <a:xfrm>
            <a:off x="1155430" y="596644"/>
            <a:ext cx="3672334" cy="2653262"/>
          </a:xfrm>
          <a:prstGeom prst="rect">
            <a:avLst/>
          </a:prstGeom>
        </p:spPr>
      </p:pic>
    </p:spTree>
    <p:extLst>
      <p:ext uri="{BB962C8B-B14F-4D97-AF65-F5344CB8AC3E}">
        <p14:creationId xmlns:p14="http://schemas.microsoft.com/office/powerpoint/2010/main" val="36574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A789-91C6-F28A-B686-E34DB05D94A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DC9415D-7100-0B71-F0EF-4F961C4BD93A}"/>
              </a:ext>
            </a:extLst>
          </p:cNvPr>
          <p:cNvSpPr>
            <a:spLocks noGrp="1"/>
          </p:cNvSpPr>
          <p:nvPr>
            <p:ph idx="1"/>
          </p:nvPr>
        </p:nvSpPr>
        <p:spPr/>
        <p:txBody>
          <a:bodyPr>
            <a:normAutofit/>
          </a:bodyPr>
          <a:lstStyle/>
          <a:p>
            <a:r>
              <a:rPr lang="en-US" dirty="0"/>
              <a:t>Measurements of molecules and comparison with classical eigen solver (</a:t>
            </a:r>
            <a:r>
              <a:rPr lang="en-US" dirty="0" err="1"/>
              <a:t>Numpy</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10F3496-0FB2-0307-20C7-91C4F4DEF83D}"/>
              </a:ext>
            </a:extLst>
          </p:cNvPr>
          <p:cNvPicPr>
            <a:picLocks noChangeAspect="1"/>
          </p:cNvPicPr>
          <p:nvPr/>
        </p:nvPicPr>
        <p:blipFill>
          <a:blip r:embed="rId2"/>
          <a:stretch>
            <a:fillRect/>
          </a:stretch>
        </p:blipFill>
        <p:spPr>
          <a:xfrm>
            <a:off x="971308" y="2513386"/>
            <a:ext cx="8558455" cy="3520371"/>
          </a:xfrm>
          <a:prstGeom prst="rect">
            <a:avLst/>
          </a:prstGeom>
        </p:spPr>
      </p:pic>
    </p:spTree>
    <p:extLst>
      <p:ext uri="{BB962C8B-B14F-4D97-AF65-F5344CB8AC3E}">
        <p14:creationId xmlns:p14="http://schemas.microsoft.com/office/powerpoint/2010/main" val="1666058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5770-6287-3FFF-4B20-9FC7EA115D50}"/>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D7A0E088-39C4-5F2D-C8CB-FA2AA94D3A70}"/>
              </a:ext>
            </a:extLst>
          </p:cNvPr>
          <p:cNvSpPr>
            <a:spLocks noGrp="1"/>
          </p:cNvSpPr>
          <p:nvPr>
            <p:ph idx="1"/>
          </p:nvPr>
        </p:nvSpPr>
        <p:spPr/>
        <p:txBody>
          <a:bodyPr/>
          <a:lstStyle/>
          <a:p>
            <a:r>
              <a:rPr lang="en-US" dirty="0"/>
              <a:t>Time comparisons on </a:t>
            </a:r>
            <a:r>
              <a:rPr lang="en-US" dirty="0" err="1"/>
              <a:t>Qiskit</a:t>
            </a:r>
            <a:r>
              <a:rPr lang="en-US" dirty="0"/>
              <a:t> and </a:t>
            </a:r>
            <a:r>
              <a:rPr lang="en-US" dirty="0" err="1"/>
              <a:t>Classiq</a:t>
            </a:r>
            <a:r>
              <a:rPr lang="en-US" dirty="0"/>
              <a:t> simulators</a:t>
            </a:r>
          </a:p>
          <a:p>
            <a:endParaRPr lang="en-US" dirty="0"/>
          </a:p>
        </p:txBody>
      </p:sp>
      <p:pic>
        <p:nvPicPr>
          <p:cNvPr id="7" name="Picture 6">
            <a:extLst>
              <a:ext uri="{FF2B5EF4-FFF2-40B4-BE49-F238E27FC236}">
                <a16:creationId xmlns:a16="http://schemas.microsoft.com/office/drawing/2014/main" id="{DC6F796F-E9D5-2837-5D98-97885E9AE43F}"/>
              </a:ext>
            </a:extLst>
          </p:cNvPr>
          <p:cNvPicPr>
            <a:picLocks noChangeAspect="1"/>
          </p:cNvPicPr>
          <p:nvPr/>
        </p:nvPicPr>
        <p:blipFill>
          <a:blip r:embed="rId2"/>
          <a:stretch>
            <a:fillRect/>
          </a:stretch>
        </p:blipFill>
        <p:spPr>
          <a:xfrm>
            <a:off x="838199" y="2730660"/>
            <a:ext cx="7981079" cy="2628417"/>
          </a:xfrm>
          <a:prstGeom prst="rect">
            <a:avLst/>
          </a:prstGeom>
        </p:spPr>
      </p:pic>
    </p:spTree>
    <p:extLst>
      <p:ext uri="{BB962C8B-B14F-4D97-AF65-F5344CB8AC3E}">
        <p14:creationId xmlns:p14="http://schemas.microsoft.com/office/powerpoint/2010/main" val="228778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CC9B-06FC-1EF9-897A-CE40827B6C0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4B4B96C-7CFB-99E4-28A5-F453E0C95D35}"/>
              </a:ext>
            </a:extLst>
          </p:cNvPr>
          <p:cNvSpPr>
            <a:spLocks noGrp="1"/>
          </p:cNvSpPr>
          <p:nvPr>
            <p:ph idx="1"/>
          </p:nvPr>
        </p:nvSpPr>
        <p:spPr/>
        <p:txBody>
          <a:bodyPr/>
          <a:lstStyle/>
          <a:p>
            <a:r>
              <a:rPr lang="en-US" dirty="0"/>
              <a:t>HEA – Hardware Efficient Ansatz is a fixed structure ansatz that is used to fit a specific quantum hardware where the VQE algorithm will be running. It is sometimes suggested over UCCSD</a:t>
            </a:r>
            <a:r>
              <a:rPr lang="en-IN" dirty="0"/>
              <a:t>.</a:t>
            </a:r>
          </a:p>
          <a:p>
            <a:r>
              <a:rPr lang="en-IN" dirty="0"/>
              <a:t>Used </a:t>
            </a:r>
            <a:r>
              <a:rPr lang="en-IN" dirty="0" err="1"/>
              <a:t>Classiq’s</a:t>
            </a:r>
            <a:r>
              <a:rPr lang="en-IN" dirty="0"/>
              <a:t> simulator to run a H</a:t>
            </a:r>
            <a:r>
              <a:rPr lang="en-IN" baseline="-25000" dirty="0"/>
              <a:t>2</a:t>
            </a:r>
            <a:r>
              <a:rPr lang="en-IN" dirty="0"/>
              <a:t> molecule specific simulation with HEA</a:t>
            </a:r>
          </a:p>
          <a:p>
            <a:endParaRPr lang="en-IN" dirty="0"/>
          </a:p>
          <a:p>
            <a:pPr marL="0" indent="0">
              <a:buNone/>
            </a:pPr>
            <a:endParaRPr lang="en-US" dirty="0"/>
          </a:p>
        </p:txBody>
      </p:sp>
      <p:pic>
        <p:nvPicPr>
          <p:cNvPr id="4" name="Picture 3">
            <a:extLst>
              <a:ext uri="{FF2B5EF4-FFF2-40B4-BE49-F238E27FC236}">
                <a16:creationId xmlns:a16="http://schemas.microsoft.com/office/drawing/2014/main" id="{CC1D08DA-9097-7009-605D-0EBE87D7ACA0}"/>
              </a:ext>
            </a:extLst>
          </p:cNvPr>
          <p:cNvPicPr>
            <a:picLocks noChangeAspect="1"/>
          </p:cNvPicPr>
          <p:nvPr/>
        </p:nvPicPr>
        <p:blipFill>
          <a:blip r:embed="rId2"/>
          <a:stretch>
            <a:fillRect/>
          </a:stretch>
        </p:blipFill>
        <p:spPr>
          <a:xfrm>
            <a:off x="1037502" y="3633785"/>
            <a:ext cx="3951152" cy="1250731"/>
          </a:xfrm>
          <a:prstGeom prst="rect">
            <a:avLst/>
          </a:prstGeom>
        </p:spPr>
      </p:pic>
      <p:pic>
        <p:nvPicPr>
          <p:cNvPr id="5" name="Picture 4">
            <a:extLst>
              <a:ext uri="{FF2B5EF4-FFF2-40B4-BE49-F238E27FC236}">
                <a16:creationId xmlns:a16="http://schemas.microsoft.com/office/drawing/2014/main" id="{6268D55B-54A7-84E3-3BA9-DB5651F233A3}"/>
              </a:ext>
            </a:extLst>
          </p:cNvPr>
          <p:cNvPicPr>
            <a:picLocks noChangeAspect="1"/>
          </p:cNvPicPr>
          <p:nvPr/>
        </p:nvPicPr>
        <p:blipFill>
          <a:blip r:embed="rId3"/>
          <a:stretch>
            <a:fillRect/>
          </a:stretch>
        </p:blipFill>
        <p:spPr>
          <a:xfrm>
            <a:off x="5396299" y="3633784"/>
            <a:ext cx="4249205" cy="1250730"/>
          </a:xfrm>
          <a:prstGeom prst="rect">
            <a:avLst/>
          </a:prstGeom>
        </p:spPr>
      </p:pic>
      <p:pic>
        <p:nvPicPr>
          <p:cNvPr id="6" name="Picture 5">
            <a:extLst>
              <a:ext uri="{FF2B5EF4-FFF2-40B4-BE49-F238E27FC236}">
                <a16:creationId xmlns:a16="http://schemas.microsoft.com/office/drawing/2014/main" id="{8D12F76C-5D9C-E303-0BFA-EB9B40EC9D4F}"/>
              </a:ext>
            </a:extLst>
          </p:cNvPr>
          <p:cNvPicPr>
            <a:picLocks noChangeAspect="1"/>
          </p:cNvPicPr>
          <p:nvPr/>
        </p:nvPicPr>
        <p:blipFill>
          <a:blip r:embed="rId4"/>
          <a:stretch>
            <a:fillRect/>
          </a:stretch>
        </p:blipFill>
        <p:spPr>
          <a:xfrm>
            <a:off x="3171463" y="4995599"/>
            <a:ext cx="8182337" cy="1711851"/>
          </a:xfrm>
          <a:prstGeom prst="rect">
            <a:avLst/>
          </a:prstGeom>
        </p:spPr>
      </p:pic>
    </p:spTree>
    <p:extLst>
      <p:ext uri="{BB962C8B-B14F-4D97-AF65-F5344CB8AC3E}">
        <p14:creationId xmlns:p14="http://schemas.microsoft.com/office/powerpoint/2010/main" val="382110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CC01-89AD-CC69-B4CE-E0EA29B5CD3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F7F9162-7FE8-D540-C08B-EB8EE374497E}"/>
              </a:ext>
            </a:extLst>
          </p:cNvPr>
          <p:cNvSpPr>
            <a:spLocks noGrp="1"/>
          </p:cNvSpPr>
          <p:nvPr>
            <p:ph idx="1"/>
          </p:nvPr>
        </p:nvSpPr>
        <p:spPr/>
        <p:txBody>
          <a:bodyPr>
            <a:normAutofit fontScale="92500"/>
          </a:bodyPr>
          <a:lstStyle/>
          <a:p>
            <a:r>
              <a:rPr lang="en-US" dirty="0"/>
              <a:t>Comparison between classical optimizers (Gradient-based vs Gradient-free)</a:t>
            </a:r>
          </a:p>
          <a:p>
            <a:endParaRPr lang="en-US" dirty="0"/>
          </a:p>
          <a:p>
            <a:pPr marL="0" indent="0">
              <a:buNone/>
            </a:pPr>
            <a:endParaRPr lang="en-US" dirty="0"/>
          </a:p>
          <a:p>
            <a:r>
              <a:rPr lang="en-US" dirty="0"/>
              <a:t>Comparison between different mappers</a:t>
            </a:r>
          </a:p>
          <a:p>
            <a:endParaRPr lang="en-US" dirty="0"/>
          </a:p>
          <a:p>
            <a:endParaRPr lang="en-US" dirty="0"/>
          </a:p>
          <a:p>
            <a:endParaRPr lang="en-US" dirty="0"/>
          </a:p>
          <a:p>
            <a:r>
              <a:rPr lang="en-US" dirty="0"/>
              <a:t>With </a:t>
            </a:r>
            <a:r>
              <a:rPr lang="en-US" dirty="0" err="1"/>
              <a:t>qiskit</a:t>
            </a:r>
            <a:r>
              <a:rPr lang="en-US" dirty="0"/>
              <a:t> simulators, Parity mapping worked relatively better than Jordan Wigner mapping for </a:t>
            </a:r>
            <a:r>
              <a:rPr lang="en-US" dirty="0" err="1"/>
              <a:t>LiH</a:t>
            </a:r>
            <a:r>
              <a:rPr lang="en-US" dirty="0"/>
              <a:t> and H</a:t>
            </a:r>
            <a:r>
              <a:rPr lang="en-US" baseline="-25000" dirty="0"/>
              <a:t>2</a:t>
            </a:r>
            <a:r>
              <a:rPr lang="en-US" dirty="0"/>
              <a:t>O. The execution times were faster. With the other mappings it took a long time to finish and in case of H</a:t>
            </a:r>
            <a:r>
              <a:rPr lang="en-US" baseline="-25000" dirty="0"/>
              <a:t>2</a:t>
            </a:r>
            <a:r>
              <a:rPr lang="en-US" dirty="0"/>
              <a:t>O the process did not complete within 2 hours.</a:t>
            </a:r>
          </a:p>
        </p:txBody>
      </p:sp>
      <p:pic>
        <p:nvPicPr>
          <p:cNvPr id="4" name="Picture 3">
            <a:extLst>
              <a:ext uri="{FF2B5EF4-FFF2-40B4-BE49-F238E27FC236}">
                <a16:creationId xmlns:a16="http://schemas.microsoft.com/office/drawing/2014/main" id="{99F619B7-31FE-9ED8-47A1-B40FE6BCE031}"/>
              </a:ext>
            </a:extLst>
          </p:cNvPr>
          <p:cNvPicPr>
            <a:picLocks noChangeAspect="1"/>
          </p:cNvPicPr>
          <p:nvPr/>
        </p:nvPicPr>
        <p:blipFill>
          <a:blip r:embed="rId2"/>
          <a:stretch>
            <a:fillRect/>
          </a:stretch>
        </p:blipFill>
        <p:spPr>
          <a:xfrm>
            <a:off x="1240581" y="2332071"/>
            <a:ext cx="7442200" cy="914400"/>
          </a:xfrm>
          <a:prstGeom prst="rect">
            <a:avLst/>
          </a:prstGeom>
        </p:spPr>
      </p:pic>
      <p:pic>
        <p:nvPicPr>
          <p:cNvPr id="5" name="Picture 4">
            <a:extLst>
              <a:ext uri="{FF2B5EF4-FFF2-40B4-BE49-F238E27FC236}">
                <a16:creationId xmlns:a16="http://schemas.microsoft.com/office/drawing/2014/main" id="{09CF7A19-6AA3-C9BF-2625-12E9E629BC24}"/>
              </a:ext>
            </a:extLst>
          </p:cNvPr>
          <p:cNvPicPr>
            <a:picLocks noChangeAspect="1"/>
          </p:cNvPicPr>
          <p:nvPr/>
        </p:nvPicPr>
        <p:blipFill>
          <a:blip r:embed="rId3"/>
          <a:stretch>
            <a:fillRect/>
          </a:stretch>
        </p:blipFill>
        <p:spPr>
          <a:xfrm>
            <a:off x="1240581" y="3900896"/>
            <a:ext cx="7772400" cy="908155"/>
          </a:xfrm>
          <a:prstGeom prst="rect">
            <a:avLst/>
          </a:prstGeom>
        </p:spPr>
      </p:pic>
    </p:spTree>
    <p:extLst>
      <p:ext uri="{BB962C8B-B14F-4D97-AF65-F5344CB8AC3E}">
        <p14:creationId xmlns:p14="http://schemas.microsoft.com/office/powerpoint/2010/main" val="325632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E2F5-0616-B39D-0E74-1D6F099E686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FC0072D-E309-B6D9-2B41-1D0D0F8877CF}"/>
              </a:ext>
            </a:extLst>
          </p:cNvPr>
          <p:cNvSpPr>
            <a:spLocks noGrp="1"/>
          </p:cNvSpPr>
          <p:nvPr>
            <p:ph idx="1"/>
          </p:nvPr>
        </p:nvSpPr>
        <p:spPr/>
        <p:txBody>
          <a:bodyPr/>
          <a:lstStyle/>
          <a:p>
            <a:r>
              <a:rPr lang="en-US" dirty="0"/>
              <a:t>For simple molecule like H</a:t>
            </a:r>
            <a:r>
              <a:rPr lang="en-US" baseline="-25000" dirty="0"/>
              <a:t>2</a:t>
            </a:r>
            <a:r>
              <a:rPr lang="en-US" dirty="0"/>
              <a:t> the selection of Ansatz configuration did not change much</a:t>
            </a:r>
          </a:p>
          <a:p>
            <a:r>
              <a:rPr lang="en-US" dirty="0"/>
              <a:t>For complex molecules, when simulated classically, we saw better performance with Parity mapping, SLSQP and UCCSD</a:t>
            </a:r>
          </a:p>
          <a:p>
            <a:r>
              <a:rPr lang="en-US" dirty="0"/>
              <a:t>Gradient free optimizers performed relatively slowly on average</a:t>
            </a:r>
          </a:p>
          <a:p>
            <a:r>
              <a:rPr lang="en-US" dirty="0"/>
              <a:t>No quantum hardware were used so the results may not reflect exactly how it will behave in the actual hardware</a:t>
            </a:r>
          </a:p>
          <a:p>
            <a:r>
              <a:rPr lang="en-US" dirty="0"/>
              <a:t>Hardware-efficient Ansatz perform relatively faster (for H</a:t>
            </a:r>
            <a:r>
              <a:rPr lang="en-US" baseline="-25000" dirty="0"/>
              <a:t>2</a:t>
            </a:r>
            <a:r>
              <a:rPr lang="en-US" dirty="0"/>
              <a:t>) but the results were off from the classical counterpart and simulated VQEs. Again, unable to test it on real hardware, we cannot conclude if this would be the case there too.</a:t>
            </a:r>
          </a:p>
        </p:txBody>
      </p:sp>
    </p:spTree>
    <p:extLst>
      <p:ext uri="{BB962C8B-B14F-4D97-AF65-F5344CB8AC3E}">
        <p14:creationId xmlns:p14="http://schemas.microsoft.com/office/powerpoint/2010/main" val="4101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BF3E-6566-2053-9511-0CE1B8F82318}"/>
              </a:ext>
            </a:extLst>
          </p:cNvPr>
          <p:cNvSpPr>
            <a:spLocks noGrp="1"/>
          </p:cNvSpPr>
          <p:nvPr>
            <p:ph type="title"/>
          </p:nvPr>
        </p:nvSpPr>
        <p:spPr/>
        <p:txBody>
          <a:bodyPr/>
          <a:lstStyle/>
          <a:p>
            <a:r>
              <a:rPr lang="en-US" dirty="0"/>
              <a:t>Areas of future investigation</a:t>
            </a:r>
          </a:p>
        </p:txBody>
      </p:sp>
      <p:sp>
        <p:nvSpPr>
          <p:cNvPr id="3" name="Content Placeholder 2">
            <a:extLst>
              <a:ext uri="{FF2B5EF4-FFF2-40B4-BE49-F238E27FC236}">
                <a16:creationId xmlns:a16="http://schemas.microsoft.com/office/drawing/2014/main" id="{32268FC8-4E48-6BC0-F315-132F8736DF60}"/>
              </a:ext>
            </a:extLst>
          </p:cNvPr>
          <p:cNvSpPr>
            <a:spLocks noGrp="1"/>
          </p:cNvSpPr>
          <p:nvPr>
            <p:ph idx="1"/>
          </p:nvPr>
        </p:nvSpPr>
        <p:spPr/>
        <p:txBody>
          <a:bodyPr/>
          <a:lstStyle/>
          <a:p>
            <a:r>
              <a:rPr lang="en-US" dirty="0"/>
              <a:t>Understand active areas of research in Ansatz architecture</a:t>
            </a:r>
          </a:p>
          <a:p>
            <a:r>
              <a:rPr lang="en-US" dirty="0"/>
              <a:t>Learn about Adaptive structure ansatz</a:t>
            </a:r>
          </a:p>
          <a:p>
            <a:r>
              <a:rPr lang="en-US" dirty="0"/>
              <a:t>Learn more about k-</a:t>
            </a:r>
            <a:r>
              <a:rPr lang="en-US" dirty="0" err="1"/>
              <a:t>UpCCGSD</a:t>
            </a:r>
            <a:r>
              <a:rPr lang="en-US" dirty="0"/>
              <a:t> based ansatz as they promise to be very efficient and linearly scalable</a:t>
            </a:r>
          </a:p>
          <a:p>
            <a:r>
              <a:rPr lang="en-US" dirty="0"/>
              <a:t>Implement and run VQE circuits on real hardware</a:t>
            </a:r>
          </a:p>
          <a:p>
            <a:r>
              <a:rPr lang="en-US" dirty="0"/>
              <a:t>Understand noise reduction and error correction in VQE circuits</a:t>
            </a:r>
          </a:p>
        </p:txBody>
      </p:sp>
    </p:spTree>
    <p:extLst>
      <p:ext uri="{BB962C8B-B14F-4D97-AF65-F5344CB8AC3E}">
        <p14:creationId xmlns:p14="http://schemas.microsoft.com/office/powerpoint/2010/main" val="284074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D0A2-E634-239A-55A8-417EDF7F50AC}"/>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D2D0ED48-7D1E-3EFF-92FD-508063B88BDD}"/>
              </a:ext>
            </a:extLst>
          </p:cNvPr>
          <p:cNvSpPr>
            <a:spLocks noGrp="1"/>
          </p:cNvSpPr>
          <p:nvPr>
            <p:ph idx="1"/>
          </p:nvPr>
        </p:nvSpPr>
        <p:spPr/>
        <p:txBody>
          <a:bodyPr/>
          <a:lstStyle/>
          <a:p>
            <a:r>
              <a:rPr lang="en-US" dirty="0"/>
              <a:t>All code can be found in the </a:t>
            </a:r>
            <a:r>
              <a:rPr lang="en-US" dirty="0" err="1"/>
              <a:t>Github</a:t>
            </a:r>
            <a:r>
              <a:rPr lang="en-US" dirty="0"/>
              <a:t> repository</a:t>
            </a:r>
          </a:p>
          <a:p>
            <a:pPr lvl="1"/>
            <a:r>
              <a:rPr lang="en-US" dirty="0">
                <a:hlinkClick r:id="rId2"/>
              </a:rPr>
              <a:t>https://github.com/souravdatta/qcml_project</a:t>
            </a:r>
            <a:endParaRPr lang="en-US" dirty="0"/>
          </a:p>
          <a:p>
            <a:pPr lvl="1"/>
            <a:endParaRPr lang="en-US" dirty="0"/>
          </a:p>
        </p:txBody>
      </p:sp>
    </p:spTree>
    <p:extLst>
      <p:ext uri="{BB962C8B-B14F-4D97-AF65-F5344CB8AC3E}">
        <p14:creationId xmlns:p14="http://schemas.microsoft.com/office/powerpoint/2010/main" val="158613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85373-340B-09F5-8E8D-5C80C98BB4A7}"/>
              </a:ext>
            </a:extLst>
          </p:cNvPr>
          <p:cNvSpPr>
            <a:spLocks noGrp="1"/>
          </p:cNvSpPr>
          <p:nvPr>
            <p:ph type="title"/>
          </p:nvPr>
        </p:nvSpPr>
        <p:spPr>
          <a:xfrm>
            <a:off x="838201" y="659527"/>
            <a:ext cx="4638567" cy="3390880"/>
          </a:xfrm>
        </p:spPr>
        <p:txBody>
          <a:bodyPr vert="horz" lIns="91440" tIns="45720" rIns="91440" bIns="45720" rtlCol="0" anchor="t">
            <a:normAutofit/>
          </a:bodyPr>
          <a:lstStyle/>
          <a:p>
            <a:r>
              <a:rPr lang="en-US" sz="6600" dirty="0"/>
              <a:t>Q&amp;A</a:t>
            </a:r>
          </a:p>
        </p:txBody>
      </p:sp>
      <p:pic>
        <p:nvPicPr>
          <p:cNvPr id="7" name="Graphic 6" descr="Questions">
            <a:extLst>
              <a:ext uri="{FF2B5EF4-FFF2-40B4-BE49-F238E27FC236}">
                <a16:creationId xmlns:a16="http://schemas.microsoft.com/office/drawing/2014/main" id="{80B81927-2C22-169E-727C-AB158FE7AD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1" y="682617"/>
            <a:ext cx="5492766" cy="5492766"/>
          </a:xfrm>
          <a:prstGeom prst="rect">
            <a:avLst/>
          </a:prstGeom>
        </p:spPr>
      </p:pic>
    </p:spTree>
    <p:extLst>
      <p:ext uri="{BB962C8B-B14F-4D97-AF65-F5344CB8AC3E}">
        <p14:creationId xmlns:p14="http://schemas.microsoft.com/office/powerpoint/2010/main" val="2383738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E7CF6-4EE9-1158-263C-B0266F90C582}"/>
              </a:ext>
            </a:extLst>
          </p:cNvPr>
          <p:cNvSpPr>
            <a:spLocks noGrp="1"/>
          </p:cNvSpPr>
          <p:nvPr>
            <p:ph type="title"/>
          </p:nvPr>
        </p:nvSpPr>
        <p:spPr>
          <a:xfrm>
            <a:off x="838200" y="1195250"/>
            <a:ext cx="5257800" cy="4976949"/>
          </a:xfrm>
        </p:spPr>
        <p:txBody>
          <a:bodyPr anchor="t">
            <a:normAutofit/>
          </a:bodyPr>
          <a:lstStyle/>
          <a:p>
            <a:r>
              <a:rPr lang="en-US" dirty="0"/>
              <a:t>Thank you!</a:t>
            </a:r>
          </a:p>
        </p:txBody>
      </p:sp>
      <p:sp>
        <p:nvSpPr>
          <p:cNvPr id="3" name="Content Placeholder 2">
            <a:extLst>
              <a:ext uri="{FF2B5EF4-FFF2-40B4-BE49-F238E27FC236}">
                <a16:creationId xmlns:a16="http://schemas.microsoft.com/office/drawing/2014/main" id="{751A351E-01DB-957A-DFC2-F01C19115F21}"/>
              </a:ext>
            </a:extLst>
          </p:cNvPr>
          <p:cNvSpPr>
            <a:spLocks noGrp="1"/>
          </p:cNvSpPr>
          <p:nvPr>
            <p:ph idx="1"/>
          </p:nvPr>
        </p:nvSpPr>
        <p:spPr>
          <a:xfrm>
            <a:off x="6681650" y="1195250"/>
            <a:ext cx="4672150" cy="4976950"/>
          </a:xfrm>
        </p:spPr>
        <p:txBody>
          <a:bodyPr>
            <a:normAutofit/>
          </a:bodyPr>
          <a:lstStyle/>
          <a:p>
            <a:endParaRPr lang="en-US" dirty="0"/>
          </a:p>
        </p:txBody>
      </p:sp>
    </p:spTree>
    <p:extLst>
      <p:ext uri="{BB962C8B-B14F-4D97-AF65-F5344CB8AC3E}">
        <p14:creationId xmlns:p14="http://schemas.microsoft.com/office/powerpoint/2010/main" val="293803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DC45A-B68F-A141-38B3-82D4EC47F5EA}"/>
              </a:ext>
            </a:extLst>
          </p:cNvPr>
          <p:cNvSpPr>
            <a:spLocks noGrp="1"/>
          </p:cNvSpPr>
          <p:nvPr>
            <p:ph type="title"/>
          </p:nvPr>
        </p:nvSpPr>
        <p:spPr>
          <a:xfrm>
            <a:off x="838200" y="780444"/>
            <a:ext cx="4993769" cy="5391756"/>
          </a:xfrm>
        </p:spPr>
        <p:txBody>
          <a:bodyPr anchor="t">
            <a:normAutofit/>
          </a:bodyPr>
          <a:lstStyle/>
          <a:p>
            <a:r>
              <a:rPr lang="en-US" dirty="0"/>
              <a:t>Agenda</a:t>
            </a:r>
          </a:p>
        </p:txBody>
      </p:sp>
      <p:graphicFrame>
        <p:nvGraphicFramePr>
          <p:cNvPr id="5" name="Content Placeholder 2">
            <a:extLst>
              <a:ext uri="{FF2B5EF4-FFF2-40B4-BE49-F238E27FC236}">
                <a16:creationId xmlns:a16="http://schemas.microsoft.com/office/drawing/2014/main" id="{319C7C1D-1C52-4CBD-F615-8A8BDD54810E}"/>
              </a:ext>
            </a:extLst>
          </p:cNvPr>
          <p:cNvGraphicFramePr>
            <a:graphicFrameLocks noGrp="1"/>
          </p:cNvGraphicFramePr>
          <p:nvPr>
            <p:ph idx="1"/>
            <p:extLst>
              <p:ext uri="{D42A27DB-BD31-4B8C-83A1-F6EECF244321}">
                <p14:modId xmlns:p14="http://schemas.microsoft.com/office/powerpoint/2010/main" val="2356269472"/>
              </p:ext>
            </p:extLst>
          </p:nvPr>
        </p:nvGraphicFramePr>
        <p:xfrm>
          <a:off x="6360030" y="780444"/>
          <a:ext cx="4993769" cy="539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077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D006-17E7-6558-9DF3-8A1628D0768E}"/>
              </a:ext>
            </a:extLst>
          </p:cNvPr>
          <p:cNvSpPr>
            <a:spLocks noGrp="1"/>
          </p:cNvSpPr>
          <p:nvPr>
            <p:ph type="title"/>
          </p:nvPr>
        </p:nvSpPr>
        <p:spPr/>
        <p:txBody>
          <a:bodyPr/>
          <a:lstStyle/>
          <a:p>
            <a:r>
              <a:rPr lang="en-US" dirty="0"/>
              <a:t>Overview of the method</a:t>
            </a:r>
          </a:p>
        </p:txBody>
      </p:sp>
      <p:sp>
        <p:nvSpPr>
          <p:cNvPr id="3" name="Content Placeholder 2">
            <a:extLst>
              <a:ext uri="{FF2B5EF4-FFF2-40B4-BE49-F238E27FC236}">
                <a16:creationId xmlns:a16="http://schemas.microsoft.com/office/drawing/2014/main" id="{9CC41060-B636-DE81-CF50-F95D3A46D158}"/>
              </a:ext>
            </a:extLst>
          </p:cNvPr>
          <p:cNvSpPr>
            <a:spLocks noGrp="1"/>
          </p:cNvSpPr>
          <p:nvPr>
            <p:ph idx="1"/>
          </p:nvPr>
        </p:nvSpPr>
        <p:spPr/>
        <p:txBody>
          <a:bodyPr/>
          <a:lstStyle/>
          <a:p>
            <a:r>
              <a:rPr lang="en-US" dirty="0"/>
              <a:t>Hamiltonian </a:t>
            </a:r>
            <a:r>
              <a:rPr lang="en-US" b="1" dirty="0"/>
              <a:t>H</a:t>
            </a:r>
            <a:r>
              <a:rPr lang="en-US" dirty="0"/>
              <a:t> is the total energy (kinetic + potential) of the system</a:t>
            </a:r>
          </a:p>
          <a:p>
            <a:r>
              <a:rPr lang="en-US" dirty="0"/>
              <a:t>Eigen values of the Hamiltonian give us the energy states of the system. We would like to solve the equation </a:t>
            </a:r>
            <a:r>
              <a:rPr lang="en-US" sz="2400" b="1" dirty="0" err="1"/>
              <a:t>H</a:t>
            </a:r>
            <a:r>
              <a:rPr lang="en-US" sz="2400" dirty="0" err="1"/>
              <a:t>|E</a:t>
            </a:r>
            <a:r>
              <a:rPr lang="en-US" sz="2400" baseline="-25000" dirty="0" err="1"/>
              <a:t>i</a:t>
            </a:r>
            <a:r>
              <a:rPr lang="en-US" sz="2400" dirty="0"/>
              <a:t>&gt; = </a:t>
            </a:r>
            <a:r>
              <a:rPr lang="en-US" sz="2400" dirty="0" err="1"/>
              <a:t>E</a:t>
            </a:r>
            <a:r>
              <a:rPr lang="en-US" sz="2400" baseline="-25000" dirty="0" err="1"/>
              <a:t>i</a:t>
            </a:r>
            <a:r>
              <a:rPr lang="en-US" sz="2400" dirty="0" err="1"/>
              <a:t>|E</a:t>
            </a:r>
            <a:r>
              <a:rPr lang="en-US" sz="2400" baseline="-25000" dirty="0" err="1"/>
              <a:t>i</a:t>
            </a:r>
            <a:r>
              <a:rPr lang="en-US" sz="2400" dirty="0"/>
              <a:t>&gt; </a:t>
            </a:r>
            <a:r>
              <a:rPr lang="en-US" dirty="0"/>
              <a:t>and find out the lowest value of </a:t>
            </a:r>
            <a:r>
              <a:rPr lang="en-US" dirty="0" err="1"/>
              <a:t>E</a:t>
            </a:r>
            <a:r>
              <a:rPr lang="en-US" baseline="-25000" dirty="0" err="1"/>
              <a:t>i</a:t>
            </a:r>
            <a:r>
              <a:rPr lang="en-US" dirty="0"/>
              <a:t> = </a:t>
            </a:r>
            <a:r>
              <a:rPr lang="en-US" dirty="0" err="1"/>
              <a:t>E</a:t>
            </a:r>
            <a:r>
              <a:rPr lang="en-US" baseline="-25000" dirty="0" err="1"/>
              <a:t>gs</a:t>
            </a:r>
            <a:r>
              <a:rPr lang="en-US" dirty="0"/>
              <a:t>. Here </a:t>
            </a:r>
            <a:r>
              <a:rPr lang="en-US" dirty="0" err="1"/>
              <a:t>E</a:t>
            </a:r>
            <a:r>
              <a:rPr lang="en-US" baseline="-25000" dirty="0" err="1"/>
              <a:t>i</a:t>
            </a:r>
            <a:r>
              <a:rPr lang="en-US" dirty="0"/>
              <a:t> and |</a:t>
            </a:r>
            <a:r>
              <a:rPr lang="en-US" dirty="0" err="1"/>
              <a:t>E</a:t>
            </a:r>
            <a:r>
              <a:rPr lang="en-US" baseline="-25000" dirty="0" err="1"/>
              <a:t>i</a:t>
            </a:r>
            <a:r>
              <a:rPr lang="en-US" dirty="0"/>
              <a:t>&gt; are eigen values and eigen vectors of the Hamiltonian respectively</a:t>
            </a:r>
          </a:p>
          <a:p>
            <a:r>
              <a:rPr lang="en-US" dirty="0"/>
              <a:t>For a state of the system |</a:t>
            </a:r>
            <a:r>
              <a:rPr lang="en-US" dirty="0" err="1"/>
              <a:t>Ψ</a:t>
            </a:r>
            <a:r>
              <a:rPr lang="en-US" dirty="0"/>
              <a:t>&gt;, we can measure </a:t>
            </a:r>
            <a:r>
              <a:rPr lang="en-US" sz="2400" dirty="0"/>
              <a:t>M = &lt; </a:t>
            </a:r>
            <a:r>
              <a:rPr lang="en-US" sz="2400" dirty="0" err="1"/>
              <a:t>Ψ</a:t>
            </a:r>
            <a:r>
              <a:rPr lang="en-US" sz="2400" dirty="0"/>
              <a:t> | </a:t>
            </a:r>
            <a:r>
              <a:rPr lang="en-US" sz="2400" b="1" dirty="0"/>
              <a:t>H</a:t>
            </a:r>
            <a:r>
              <a:rPr lang="en-US" sz="2400" dirty="0"/>
              <a:t> | </a:t>
            </a:r>
            <a:r>
              <a:rPr lang="en-US" sz="2400" dirty="0" err="1"/>
              <a:t>Ψ</a:t>
            </a:r>
            <a:r>
              <a:rPr lang="en-US" sz="2400" dirty="0"/>
              <a:t>&gt;</a:t>
            </a:r>
            <a:r>
              <a:rPr lang="en-US" dirty="0"/>
              <a:t> to determine one of the possible energy states (</a:t>
            </a:r>
            <a:r>
              <a:rPr lang="en-US" dirty="0" err="1"/>
              <a:t>E</a:t>
            </a:r>
            <a:r>
              <a:rPr lang="en-US" baseline="-25000" dirty="0" err="1"/>
              <a:t>i</a:t>
            </a:r>
            <a:r>
              <a:rPr lang="en-US" dirty="0"/>
              <a:t>) of the system. We also know that M has a lower bound </a:t>
            </a:r>
            <a:r>
              <a:rPr lang="en-US" dirty="0" err="1"/>
              <a:t>E</a:t>
            </a:r>
            <a:r>
              <a:rPr lang="en-US" baseline="-25000" dirty="0" err="1"/>
              <a:t>gs</a:t>
            </a:r>
            <a:r>
              <a:rPr lang="en-US" dirty="0"/>
              <a:t> such that </a:t>
            </a:r>
            <a:r>
              <a:rPr lang="en-US" sz="2400" dirty="0"/>
              <a:t>M &gt;= </a:t>
            </a:r>
            <a:r>
              <a:rPr lang="en-US" sz="2400" dirty="0" err="1"/>
              <a:t>E</a:t>
            </a:r>
            <a:r>
              <a:rPr lang="en-US" sz="2400" baseline="-25000" dirty="0" err="1"/>
              <a:t>gs</a:t>
            </a:r>
            <a:r>
              <a:rPr lang="en-US" sz="2400" baseline="-25000" dirty="0"/>
              <a:t> </a:t>
            </a:r>
            <a:r>
              <a:rPr lang="en-US" baseline="-25000" dirty="0"/>
              <a:t> </a:t>
            </a:r>
            <a:r>
              <a:rPr lang="en-US" dirty="0"/>
              <a:t>.</a:t>
            </a:r>
          </a:p>
          <a:p>
            <a:pPr marL="0" indent="0">
              <a:buNone/>
            </a:pPr>
            <a:endParaRPr lang="en-US" dirty="0"/>
          </a:p>
        </p:txBody>
      </p:sp>
    </p:spTree>
    <p:extLst>
      <p:ext uri="{BB962C8B-B14F-4D97-AF65-F5344CB8AC3E}">
        <p14:creationId xmlns:p14="http://schemas.microsoft.com/office/powerpoint/2010/main" val="8307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A5202-1556-3198-357C-8D50748CCF06}"/>
              </a:ext>
            </a:extLst>
          </p:cNvPr>
          <p:cNvSpPr>
            <a:spLocks noGrp="1"/>
          </p:cNvSpPr>
          <p:nvPr>
            <p:ph type="title"/>
          </p:nvPr>
        </p:nvSpPr>
        <p:spPr>
          <a:xfrm>
            <a:off x="838201" y="596644"/>
            <a:ext cx="10515600" cy="2053369"/>
          </a:xfrm>
        </p:spPr>
        <p:txBody>
          <a:bodyPr anchor="b">
            <a:normAutofit/>
          </a:bodyPr>
          <a:lstStyle/>
          <a:p>
            <a:r>
              <a:rPr lang="en-US" dirty="0"/>
              <a:t>Overview of the method</a:t>
            </a:r>
          </a:p>
        </p:txBody>
      </p:sp>
      <p:sp>
        <p:nvSpPr>
          <p:cNvPr id="3" name="Content Placeholder 2">
            <a:extLst>
              <a:ext uri="{FF2B5EF4-FFF2-40B4-BE49-F238E27FC236}">
                <a16:creationId xmlns:a16="http://schemas.microsoft.com/office/drawing/2014/main" id="{1BDCC289-BF31-EC48-FCF9-9C67D6D589F2}"/>
              </a:ext>
            </a:extLst>
          </p:cNvPr>
          <p:cNvSpPr>
            <a:spLocks noGrp="1"/>
          </p:cNvSpPr>
          <p:nvPr>
            <p:ph idx="1"/>
          </p:nvPr>
        </p:nvSpPr>
        <p:spPr>
          <a:xfrm>
            <a:off x="6412448" y="3044023"/>
            <a:ext cx="5167447" cy="3110382"/>
          </a:xfrm>
        </p:spPr>
        <p:txBody>
          <a:bodyPr anchor="ctr">
            <a:normAutofit/>
          </a:bodyPr>
          <a:lstStyle/>
          <a:p>
            <a:r>
              <a:rPr lang="en-US" dirty="0"/>
              <a:t>Hence our problem becomes a minimization problem</a:t>
            </a:r>
          </a:p>
          <a:p>
            <a:r>
              <a:rPr lang="en-US" dirty="0"/>
              <a:t>We can use a variational circuit or Ansatz to solve the problem </a:t>
            </a:r>
          </a:p>
        </p:txBody>
      </p:sp>
      <p:pic>
        <p:nvPicPr>
          <p:cNvPr id="5" name="Picture 4" descr="A diagram of a diagram&#10;&#10;Description automatically generated">
            <a:extLst>
              <a:ext uri="{FF2B5EF4-FFF2-40B4-BE49-F238E27FC236}">
                <a16:creationId xmlns:a16="http://schemas.microsoft.com/office/drawing/2014/main" id="{025C64D4-AF7C-9620-3A42-C2159195AA79}"/>
              </a:ext>
            </a:extLst>
          </p:cNvPr>
          <p:cNvPicPr>
            <a:picLocks noChangeAspect="1"/>
          </p:cNvPicPr>
          <p:nvPr/>
        </p:nvPicPr>
        <p:blipFill>
          <a:blip r:embed="rId2"/>
          <a:stretch>
            <a:fillRect/>
          </a:stretch>
        </p:blipFill>
        <p:spPr>
          <a:xfrm>
            <a:off x="466466" y="3808071"/>
            <a:ext cx="5629534" cy="1646637"/>
          </a:xfrm>
          <a:prstGeom prst="rect">
            <a:avLst/>
          </a:prstGeom>
        </p:spPr>
      </p:pic>
    </p:spTree>
    <p:extLst>
      <p:ext uri="{BB962C8B-B14F-4D97-AF65-F5344CB8AC3E}">
        <p14:creationId xmlns:p14="http://schemas.microsoft.com/office/powerpoint/2010/main" val="142154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C02C-29AB-66FF-4295-510136169D87}"/>
              </a:ext>
            </a:extLst>
          </p:cNvPr>
          <p:cNvSpPr>
            <a:spLocks noGrp="1"/>
          </p:cNvSpPr>
          <p:nvPr>
            <p:ph type="title"/>
          </p:nvPr>
        </p:nvSpPr>
        <p:spPr/>
        <p:txBody>
          <a:bodyPr/>
          <a:lstStyle/>
          <a:p>
            <a:r>
              <a:rPr lang="en-US" dirty="0"/>
              <a:t>Overview of the method</a:t>
            </a:r>
          </a:p>
        </p:txBody>
      </p:sp>
      <p:sp>
        <p:nvSpPr>
          <p:cNvPr id="3" name="Content Placeholder 2">
            <a:extLst>
              <a:ext uri="{FF2B5EF4-FFF2-40B4-BE49-F238E27FC236}">
                <a16:creationId xmlns:a16="http://schemas.microsoft.com/office/drawing/2014/main" id="{F313B92D-83F1-FE6A-849B-23BAEEE09A00}"/>
              </a:ext>
            </a:extLst>
          </p:cNvPr>
          <p:cNvSpPr>
            <a:spLocks noGrp="1"/>
          </p:cNvSpPr>
          <p:nvPr>
            <p:ph idx="1"/>
          </p:nvPr>
        </p:nvSpPr>
        <p:spPr/>
        <p:txBody>
          <a:bodyPr/>
          <a:lstStyle/>
          <a:p>
            <a:r>
              <a:rPr lang="en-US" dirty="0"/>
              <a:t>Hamiltonian H of a </a:t>
            </a:r>
            <a:r>
              <a:rPr lang="en-US" b="1" dirty="0"/>
              <a:t>molecule</a:t>
            </a:r>
            <a:r>
              <a:rPr lang="en-US" dirty="0"/>
              <a:t> is given as </a:t>
            </a:r>
          </a:p>
          <a:p>
            <a:pPr lvl="1"/>
            <a:r>
              <a:rPr lang="en-US" sz="2400" b="1" dirty="0"/>
              <a:t>H</a:t>
            </a:r>
            <a:r>
              <a:rPr lang="en-US" sz="2400" dirty="0"/>
              <a:t> = </a:t>
            </a:r>
            <a:r>
              <a:rPr lang="en-US" sz="2400" b="1" dirty="0" err="1"/>
              <a:t>T</a:t>
            </a:r>
            <a:r>
              <a:rPr lang="en-US" sz="2400" baseline="-25000" dirty="0" err="1"/>
              <a:t>nuc</a:t>
            </a:r>
            <a:r>
              <a:rPr lang="en-US" sz="2400" dirty="0"/>
              <a:t> + </a:t>
            </a:r>
            <a:r>
              <a:rPr lang="en-US" sz="2400" b="1" dirty="0" err="1"/>
              <a:t>T</a:t>
            </a:r>
            <a:r>
              <a:rPr lang="en-US" sz="2400" baseline="-25000" dirty="0" err="1"/>
              <a:t>elec</a:t>
            </a:r>
            <a:r>
              <a:rPr lang="en-US" sz="2400" dirty="0"/>
              <a:t> + </a:t>
            </a:r>
            <a:r>
              <a:rPr lang="en-US" sz="2400" b="1" dirty="0" err="1"/>
              <a:t>V</a:t>
            </a:r>
            <a:r>
              <a:rPr lang="en-US" sz="2400" baseline="-25000" dirty="0" err="1"/>
              <a:t>elec-elec</a:t>
            </a:r>
            <a:r>
              <a:rPr lang="en-US" sz="2400" dirty="0"/>
              <a:t> + </a:t>
            </a:r>
            <a:r>
              <a:rPr lang="en-US" sz="2400" b="1" dirty="0" err="1"/>
              <a:t>V</a:t>
            </a:r>
            <a:r>
              <a:rPr lang="en-US" sz="2400" baseline="-25000" dirty="0" err="1"/>
              <a:t>nuc-nuc</a:t>
            </a:r>
            <a:r>
              <a:rPr lang="en-US" sz="2400" dirty="0"/>
              <a:t> + </a:t>
            </a:r>
            <a:r>
              <a:rPr lang="en-US" sz="2400" b="1" dirty="0" err="1"/>
              <a:t>V</a:t>
            </a:r>
            <a:r>
              <a:rPr lang="en-US" sz="2400" baseline="-25000" dirty="0" err="1"/>
              <a:t>nuc-elec</a:t>
            </a:r>
            <a:r>
              <a:rPr lang="en-US" dirty="0"/>
              <a:t>    [where T and V are Kinetic and </a:t>
            </a:r>
            <a:r>
              <a:rPr lang="en-US" dirty="0" err="1"/>
              <a:t>Potenital</a:t>
            </a:r>
            <a:r>
              <a:rPr lang="en-US" dirty="0"/>
              <a:t> energies </a:t>
            </a:r>
            <a:r>
              <a:rPr lang="en-US" dirty="0" err="1"/>
              <a:t>w.r.t</a:t>
            </a:r>
            <a:r>
              <a:rPr lang="en-US" dirty="0"/>
              <a:t> nucleus and electrons]</a:t>
            </a:r>
          </a:p>
          <a:p>
            <a:r>
              <a:rPr lang="en-US" dirty="0"/>
              <a:t>After applying Born-Oppenheimer approximation (treating nucleus as classical point particles), first quantization, Hartree-</a:t>
            </a:r>
            <a:r>
              <a:rPr lang="en-US" dirty="0" err="1"/>
              <a:t>Fock</a:t>
            </a:r>
            <a:r>
              <a:rPr lang="en-US" dirty="0"/>
              <a:t> approximation and second quantization we get the following definition of </a:t>
            </a:r>
            <a:r>
              <a:rPr lang="en-US" b="1" dirty="0"/>
              <a:t>H</a:t>
            </a:r>
            <a:r>
              <a:rPr lang="en-US" dirty="0"/>
              <a:t> </a:t>
            </a:r>
          </a:p>
          <a:p>
            <a:pPr lvl="1"/>
            <a:r>
              <a:rPr lang="en-US" sz="2400" b="1" dirty="0"/>
              <a:t>H</a:t>
            </a:r>
            <a:r>
              <a:rPr lang="en-US" sz="2400" dirty="0"/>
              <a:t> = ∑</a:t>
            </a:r>
            <a:r>
              <a:rPr lang="en-US" sz="2400" baseline="-25000" dirty="0" err="1"/>
              <a:t>ij</a:t>
            </a:r>
            <a:r>
              <a:rPr lang="en-US" sz="2400" dirty="0"/>
              <a:t> </a:t>
            </a:r>
            <a:r>
              <a:rPr lang="en-US" sz="2400" dirty="0" err="1"/>
              <a:t>h</a:t>
            </a:r>
            <a:r>
              <a:rPr lang="en-US" sz="2400" baseline="-25000" dirty="0" err="1"/>
              <a:t>ij</a:t>
            </a:r>
            <a:r>
              <a:rPr lang="en-US" sz="2400" dirty="0"/>
              <a:t> </a:t>
            </a:r>
            <a:r>
              <a:rPr lang="en-US" sz="2400" dirty="0" err="1"/>
              <a:t>C</a:t>
            </a:r>
            <a:r>
              <a:rPr lang="en-US" sz="2400" baseline="30000" dirty="0" err="1"/>
              <a:t>+</a:t>
            </a:r>
            <a:r>
              <a:rPr lang="en-US" sz="2400" baseline="-25000" dirty="0" err="1"/>
              <a:t>i</a:t>
            </a:r>
            <a:r>
              <a:rPr lang="en-US" sz="2400" dirty="0" err="1"/>
              <a:t>C</a:t>
            </a:r>
            <a:r>
              <a:rPr lang="en-US" sz="2400" baseline="-25000" dirty="0" err="1"/>
              <a:t>j</a:t>
            </a:r>
            <a:r>
              <a:rPr lang="en-US" sz="2400" dirty="0"/>
              <a:t> + ∑</a:t>
            </a:r>
            <a:r>
              <a:rPr lang="en-US" sz="2400" baseline="-25000" dirty="0" err="1"/>
              <a:t>ijkl</a:t>
            </a:r>
            <a:r>
              <a:rPr lang="en-US" sz="2400" dirty="0"/>
              <a:t> </a:t>
            </a:r>
            <a:r>
              <a:rPr lang="en-US" sz="2400" dirty="0" err="1"/>
              <a:t>v</a:t>
            </a:r>
            <a:r>
              <a:rPr lang="en-US" sz="2400" baseline="-25000" dirty="0" err="1"/>
              <a:t>ijkl</a:t>
            </a:r>
            <a:r>
              <a:rPr lang="en-US" sz="2400" dirty="0"/>
              <a:t> </a:t>
            </a:r>
            <a:r>
              <a:rPr lang="en-US" sz="2400" dirty="0" err="1"/>
              <a:t>C</a:t>
            </a:r>
            <a:r>
              <a:rPr lang="en-US" sz="2400" baseline="30000" dirty="0" err="1"/>
              <a:t>+</a:t>
            </a:r>
            <a:r>
              <a:rPr lang="en-US" sz="2400" baseline="-25000" dirty="0" err="1"/>
              <a:t>i</a:t>
            </a:r>
            <a:r>
              <a:rPr lang="en-US" sz="2400" dirty="0" err="1"/>
              <a:t>C</a:t>
            </a:r>
            <a:r>
              <a:rPr lang="en-US" sz="2400" baseline="30000" dirty="0" err="1"/>
              <a:t>+</a:t>
            </a:r>
            <a:r>
              <a:rPr lang="en-US" sz="2400" baseline="-25000" dirty="0" err="1"/>
              <a:t>j</a:t>
            </a:r>
            <a:r>
              <a:rPr lang="en-US" sz="2400" dirty="0" err="1"/>
              <a:t>C</a:t>
            </a:r>
            <a:r>
              <a:rPr lang="en-US" sz="2400" baseline="-25000" dirty="0" err="1"/>
              <a:t>k</a:t>
            </a:r>
            <a:r>
              <a:rPr lang="en-US" sz="2400" dirty="0" err="1"/>
              <a:t>C</a:t>
            </a:r>
            <a:r>
              <a:rPr lang="en-US" sz="2400" baseline="-25000" dirty="0" err="1"/>
              <a:t>l</a:t>
            </a:r>
            <a:r>
              <a:rPr lang="en-US" sz="2400" baseline="-25000" dirty="0"/>
              <a:t>  </a:t>
            </a:r>
          </a:p>
          <a:p>
            <a:r>
              <a:rPr lang="en-US" dirty="0"/>
              <a:t>The values of the coefficients can be determined from experiments and the </a:t>
            </a:r>
            <a:r>
              <a:rPr lang="en-US" dirty="0" err="1"/>
              <a:t>C</a:t>
            </a:r>
            <a:r>
              <a:rPr lang="en-US" baseline="30000" dirty="0" err="1"/>
              <a:t>+</a:t>
            </a:r>
            <a:r>
              <a:rPr lang="en-US" baseline="-25000" dirty="0" err="1"/>
              <a:t>i</a:t>
            </a:r>
            <a:r>
              <a:rPr lang="en-US" dirty="0"/>
              <a:t> and C</a:t>
            </a:r>
            <a:r>
              <a:rPr lang="en-US" baseline="-25000" dirty="0"/>
              <a:t>i</a:t>
            </a:r>
            <a:r>
              <a:rPr lang="en-US" dirty="0"/>
              <a:t> operators can be converted into quantum gates via strings of Pauli Matrices</a:t>
            </a:r>
            <a:endParaRPr lang="en-US" b="1" baseline="-25000" dirty="0"/>
          </a:p>
        </p:txBody>
      </p:sp>
    </p:spTree>
    <p:extLst>
      <p:ext uri="{BB962C8B-B14F-4D97-AF65-F5344CB8AC3E}">
        <p14:creationId xmlns:p14="http://schemas.microsoft.com/office/powerpoint/2010/main" val="282957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A80C8-2B35-9F79-D55F-337897D0EF3C}"/>
              </a:ext>
            </a:extLst>
          </p:cNvPr>
          <p:cNvSpPr>
            <a:spLocks noGrp="1"/>
          </p:cNvSpPr>
          <p:nvPr>
            <p:ph type="title"/>
          </p:nvPr>
        </p:nvSpPr>
        <p:spPr>
          <a:xfrm>
            <a:off x="838201" y="596644"/>
            <a:ext cx="10515600" cy="2053369"/>
          </a:xfrm>
        </p:spPr>
        <p:txBody>
          <a:bodyPr anchor="b">
            <a:normAutofit/>
          </a:bodyPr>
          <a:lstStyle/>
          <a:p>
            <a:r>
              <a:rPr lang="en-US" dirty="0"/>
              <a:t>Solution for H2 molecule</a:t>
            </a:r>
          </a:p>
        </p:txBody>
      </p:sp>
      <p:sp>
        <p:nvSpPr>
          <p:cNvPr id="6" name="Content Placeholder 5">
            <a:extLst>
              <a:ext uri="{FF2B5EF4-FFF2-40B4-BE49-F238E27FC236}">
                <a16:creationId xmlns:a16="http://schemas.microsoft.com/office/drawing/2014/main" id="{58910C7A-7A37-EC7C-04A5-07B2BB7B90A3}"/>
              </a:ext>
            </a:extLst>
          </p:cNvPr>
          <p:cNvSpPr>
            <a:spLocks noGrp="1"/>
          </p:cNvSpPr>
          <p:nvPr>
            <p:ph idx="1"/>
          </p:nvPr>
        </p:nvSpPr>
        <p:spPr>
          <a:xfrm>
            <a:off x="838200" y="3044023"/>
            <a:ext cx="4645696" cy="3110382"/>
          </a:xfrm>
        </p:spPr>
        <p:txBody>
          <a:bodyPr anchor="ctr">
            <a:normAutofit lnSpcReduction="10000"/>
          </a:bodyPr>
          <a:lstStyle/>
          <a:p>
            <a:pPr>
              <a:lnSpc>
                <a:spcPct val="100000"/>
              </a:lnSpc>
            </a:pPr>
            <a:r>
              <a:rPr lang="en-US" sz="1100" dirty="0"/>
              <a:t>Basic structure of the algorithm</a:t>
            </a:r>
          </a:p>
          <a:p>
            <a:pPr lvl="1">
              <a:lnSpc>
                <a:spcPct val="100000"/>
              </a:lnSpc>
            </a:pPr>
            <a:r>
              <a:rPr lang="en-US" sz="1100" dirty="0"/>
              <a:t>Represent the molecule as a string</a:t>
            </a:r>
          </a:p>
          <a:p>
            <a:pPr lvl="2">
              <a:lnSpc>
                <a:spcPct val="100000"/>
              </a:lnSpc>
            </a:pPr>
            <a:r>
              <a:rPr lang="en-US" sz="1100" b="1" dirty="0"/>
              <a:t>Spatial coordinates</a:t>
            </a:r>
          </a:p>
          <a:p>
            <a:pPr lvl="2">
              <a:lnSpc>
                <a:spcPct val="100000"/>
              </a:lnSpc>
            </a:pPr>
            <a:r>
              <a:rPr lang="en-US" sz="1100" dirty="0"/>
              <a:t>Z matrix coordinates</a:t>
            </a:r>
          </a:p>
          <a:p>
            <a:pPr lvl="1">
              <a:lnSpc>
                <a:spcPct val="100000"/>
              </a:lnSpc>
            </a:pPr>
            <a:r>
              <a:rPr lang="en-US" sz="1100" dirty="0"/>
              <a:t>Use </a:t>
            </a:r>
            <a:r>
              <a:rPr lang="en-US" sz="1100" dirty="0" err="1"/>
              <a:t>PySCFDriver</a:t>
            </a:r>
            <a:r>
              <a:rPr lang="en-US" sz="1100" dirty="0"/>
              <a:t> to find its coefficients (</a:t>
            </a:r>
            <a:r>
              <a:rPr lang="en-US" sz="1100" dirty="0" err="1"/>
              <a:t>h</a:t>
            </a:r>
            <a:r>
              <a:rPr lang="en-US" sz="1100" baseline="-25000" dirty="0" err="1"/>
              <a:t>ij</a:t>
            </a:r>
            <a:r>
              <a:rPr lang="en-US" sz="1100" dirty="0"/>
              <a:t> and </a:t>
            </a:r>
            <a:r>
              <a:rPr lang="en-US" sz="1100" dirty="0" err="1"/>
              <a:t>v</a:t>
            </a:r>
            <a:r>
              <a:rPr lang="en-US" sz="1100" baseline="-25000" dirty="0" err="1"/>
              <a:t>ijkl</a:t>
            </a:r>
            <a:r>
              <a:rPr lang="en-US" sz="1100" dirty="0"/>
              <a:t>)</a:t>
            </a:r>
          </a:p>
          <a:p>
            <a:pPr lvl="1">
              <a:lnSpc>
                <a:spcPct val="100000"/>
              </a:lnSpc>
            </a:pPr>
            <a:r>
              <a:rPr lang="en-US" sz="1100" dirty="0"/>
              <a:t>Use a Mapper to find Pauli strings for </a:t>
            </a:r>
            <a:r>
              <a:rPr lang="en-US" sz="1100" dirty="0" err="1"/>
              <a:t>C</a:t>
            </a:r>
            <a:r>
              <a:rPr lang="en-US" sz="1100" baseline="30000" dirty="0" err="1"/>
              <a:t>+</a:t>
            </a:r>
            <a:r>
              <a:rPr lang="en-US" sz="1100" baseline="-25000" dirty="0" err="1"/>
              <a:t>i</a:t>
            </a:r>
            <a:r>
              <a:rPr lang="en-US" sz="1100" dirty="0"/>
              <a:t> and C</a:t>
            </a:r>
            <a:r>
              <a:rPr lang="en-US" sz="1100" baseline="-25000" dirty="0"/>
              <a:t>i</a:t>
            </a:r>
            <a:r>
              <a:rPr lang="en-US" sz="1100" dirty="0"/>
              <a:t> operators</a:t>
            </a:r>
          </a:p>
          <a:p>
            <a:pPr lvl="2">
              <a:lnSpc>
                <a:spcPct val="100000"/>
              </a:lnSpc>
            </a:pPr>
            <a:r>
              <a:rPr lang="en-US" sz="1100" b="1" dirty="0"/>
              <a:t>Jordan Wigner</a:t>
            </a:r>
          </a:p>
          <a:p>
            <a:pPr lvl="2">
              <a:lnSpc>
                <a:spcPct val="100000"/>
              </a:lnSpc>
            </a:pPr>
            <a:r>
              <a:rPr lang="en-US" sz="1100" dirty="0" err="1"/>
              <a:t>Bravyi</a:t>
            </a:r>
            <a:r>
              <a:rPr lang="en-US" sz="1100" dirty="0"/>
              <a:t> </a:t>
            </a:r>
            <a:r>
              <a:rPr lang="en-US" sz="1100" dirty="0" err="1"/>
              <a:t>Kitaev</a:t>
            </a:r>
            <a:r>
              <a:rPr lang="en-US" sz="1100" dirty="0"/>
              <a:t> </a:t>
            </a:r>
          </a:p>
          <a:p>
            <a:pPr lvl="1">
              <a:lnSpc>
                <a:spcPct val="100000"/>
              </a:lnSpc>
            </a:pPr>
            <a:r>
              <a:rPr lang="en-US" sz="1100" dirty="0"/>
              <a:t>Use an ansatz (UCCSD)</a:t>
            </a:r>
          </a:p>
          <a:p>
            <a:pPr lvl="1">
              <a:lnSpc>
                <a:spcPct val="100000"/>
              </a:lnSpc>
            </a:pPr>
            <a:r>
              <a:rPr lang="en-US" sz="1100" dirty="0"/>
              <a:t>Use a classical optimizer (</a:t>
            </a:r>
            <a:r>
              <a:rPr lang="en-US" sz="1100" b="1" dirty="0"/>
              <a:t>SLSQP</a:t>
            </a:r>
            <a:r>
              <a:rPr lang="en-US" sz="1100" dirty="0"/>
              <a:t>, COBYLA)</a:t>
            </a:r>
          </a:p>
          <a:p>
            <a:pPr lvl="1">
              <a:lnSpc>
                <a:spcPct val="100000"/>
              </a:lnSpc>
            </a:pPr>
            <a:r>
              <a:rPr lang="en-US" sz="1100" dirty="0"/>
              <a:t>Wrap all into a minimum state solver to find the result (VQE and </a:t>
            </a:r>
            <a:r>
              <a:rPr lang="en-US" sz="1100" dirty="0" err="1"/>
              <a:t>GroundStateEigenSolver</a:t>
            </a:r>
            <a:r>
              <a:rPr lang="en-US" sz="1100" dirty="0"/>
              <a:t>)</a:t>
            </a:r>
          </a:p>
          <a:p>
            <a:pPr lvl="1">
              <a:lnSpc>
                <a:spcPct val="100000"/>
              </a:lnSpc>
            </a:pPr>
            <a:r>
              <a:rPr lang="en-US" sz="1100" dirty="0"/>
              <a:t>Compare with exact </a:t>
            </a:r>
            <a:r>
              <a:rPr lang="en-US" sz="1100" dirty="0" err="1"/>
              <a:t>eigensolver</a:t>
            </a:r>
            <a:r>
              <a:rPr lang="en-US" sz="1100" dirty="0"/>
              <a:t> to match the results (</a:t>
            </a:r>
            <a:r>
              <a:rPr lang="en-IN" sz="1100" dirty="0" err="1"/>
              <a:t>NumPyMinimumEigensolver</a:t>
            </a:r>
            <a:r>
              <a:rPr lang="en-IN" sz="1100" dirty="0"/>
              <a:t>)</a:t>
            </a:r>
            <a:endParaRPr lang="en-US" sz="1100" dirty="0"/>
          </a:p>
        </p:txBody>
      </p:sp>
      <p:pic>
        <p:nvPicPr>
          <p:cNvPr id="7" name="Content Placeholder 3" descr="A diagram of a mapper&#10;&#10;Description automatically generated">
            <a:extLst>
              <a:ext uri="{FF2B5EF4-FFF2-40B4-BE49-F238E27FC236}">
                <a16:creationId xmlns:a16="http://schemas.microsoft.com/office/drawing/2014/main" id="{0023EABE-68E6-6DCE-45B2-E55987491BB1}"/>
              </a:ext>
            </a:extLst>
          </p:cNvPr>
          <p:cNvPicPr>
            <a:picLocks noChangeAspect="1"/>
          </p:cNvPicPr>
          <p:nvPr/>
        </p:nvPicPr>
        <p:blipFill>
          <a:blip r:embed="rId2"/>
          <a:stretch>
            <a:fillRect/>
          </a:stretch>
        </p:blipFill>
        <p:spPr>
          <a:xfrm>
            <a:off x="6096000" y="3679299"/>
            <a:ext cx="5483896" cy="1946781"/>
          </a:xfrm>
          <a:prstGeom prst="rect">
            <a:avLst/>
          </a:prstGeom>
          <a:noFill/>
        </p:spPr>
      </p:pic>
    </p:spTree>
    <p:extLst>
      <p:ext uri="{BB962C8B-B14F-4D97-AF65-F5344CB8AC3E}">
        <p14:creationId xmlns:p14="http://schemas.microsoft.com/office/powerpoint/2010/main" val="141666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4385-6475-9C96-578C-C527247A100C}"/>
              </a:ext>
            </a:extLst>
          </p:cNvPr>
          <p:cNvSpPr>
            <a:spLocks noGrp="1"/>
          </p:cNvSpPr>
          <p:nvPr>
            <p:ph type="title"/>
          </p:nvPr>
        </p:nvSpPr>
        <p:spPr/>
        <p:txBody>
          <a:bodyPr>
            <a:normAutofit fontScale="90000"/>
          </a:bodyPr>
          <a:lstStyle/>
          <a:p>
            <a:r>
              <a:rPr lang="en-US" dirty="0"/>
              <a:t>Solution for H2 molecule (code fragments)</a:t>
            </a:r>
          </a:p>
        </p:txBody>
      </p:sp>
      <p:pic>
        <p:nvPicPr>
          <p:cNvPr id="7" name="Content Placeholder 6">
            <a:extLst>
              <a:ext uri="{FF2B5EF4-FFF2-40B4-BE49-F238E27FC236}">
                <a16:creationId xmlns:a16="http://schemas.microsoft.com/office/drawing/2014/main" id="{4CF453A8-4372-F450-C1BE-AA979E45A105}"/>
              </a:ext>
            </a:extLst>
          </p:cNvPr>
          <p:cNvPicPr>
            <a:picLocks noGrp="1" noChangeAspect="1"/>
          </p:cNvPicPr>
          <p:nvPr>
            <p:ph idx="1"/>
          </p:nvPr>
        </p:nvPicPr>
        <p:blipFill>
          <a:blip r:embed="rId2"/>
          <a:stretch>
            <a:fillRect/>
          </a:stretch>
        </p:blipFill>
        <p:spPr>
          <a:xfrm>
            <a:off x="838200" y="1840596"/>
            <a:ext cx="3416300" cy="2006600"/>
          </a:xfrm>
          <a:prstGeom prst="rect">
            <a:avLst/>
          </a:prstGeom>
        </p:spPr>
      </p:pic>
      <p:pic>
        <p:nvPicPr>
          <p:cNvPr id="8" name="Picture 7">
            <a:extLst>
              <a:ext uri="{FF2B5EF4-FFF2-40B4-BE49-F238E27FC236}">
                <a16:creationId xmlns:a16="http://schemas.microsoft.com/office/drawing/2014/main" id="{8108F56E-68F1-1588-EEF1-EEA5072F793C}"/>
              </a:ext>
            </a:extLst>
          </p:cNvPr>
          <p:cNvPicPr>
            <a:picLocks noChangeAspect="1"/>
          </p:cNvPicPr>
          <p:nvPr/>
        </p:nvPicPr>
        <p:blipFill>
          <a:blip r:embed="rId3"/>
          <a:stretch>
            <a:fillRect/>
          </a:stretch>
        </p:blipFill>
        <p:spPr>
          <a:xfrm>
            <a:off x="838200" y="3997104"/>
            <a:ext cx="3187700" cy="317500"/>
          </a:xfrm>
          <a:prstGeom prst="rect">
            <a:avLst/>
          </a:prstGeom>
        </p:spPr>
      </p:pic>
      <p:pic>
        <p:nvPicPr>
          <p:cNvPr id="10" name="Picture 9">
            <a:extLst>
              <a:ext uri="{FF2B5EF4-FFF2-40B4-BE49-F238E27FC236}">
                <a16:creationId xmlns:a16="http://schemas.microsoft.com/office/drawing/2014/main" id="{A24693B3-A475-2598-F6E6-F762A5F05837}"/>
              </a:ext>
            </a:extLst>
          </p:cNvPr>
          <p:cNvPicPr>
            <a:picLocks noChangeAspect="1"/>
          </p:cNvPicPr>
          <p:nvPr/>
        </p:nvPicPr>
        <p:blipFill>
          <a:blip r:embed="rId4"/>
          <a:stretch>
            <a:fillRect/>
          </a:stretch>
        </p:blipFill>
        <p:spPr>
          <a:xfrm>
            <a:off x="838200" y="4679628"/>
            <a:ext cx="4644907" cy="317500"/>
          </a:xfrm>
          <a:prstGeom prst="rect">
            <a:avLst/>
          </a:prstGeom>
        </p:spPr>
      </p:pic>
      <p:pic>
        <p:nvPicPr>
          <p:cNvPr id="11" name="Picture 10">
            <a:extLst>
              <a:ext uri="{FF2B5EF4-FFF2-40B4-BE49-F238E27FC236}">
                <a16:creationId xmlns:a16="http://schemas.microsoft.com/office/drawing/2014/main" id="{8972DB73-803A-6DA3-8B0B-4D626EA12EE5}"/>
              </a:ext>
            </a:extLst>
          </p:cNvPr>
          <p:cNvPicPr>
            <a:picLocks noChangeAspect="1"/>
          </p:cNvPicPr>
          <p:nvPr/>
        </p:nvPicPr>
        <p:blipFill>
          <a:blip r:embed="rId5"/>
          <a:stretch>
            <a:fillRect/>
          </a:stretch>
        </p:blipFill>
        <p:spPr>
          <a:xfrm>
            <a:off x="5651268" y="4679628"/>
            <a:ext cx="2657354" cy="399173"/>
          </a:xfrm>
          <a:prstGeom prst="rect">
            <a:avLst/>
          </a:prstGeom>
        </p:spPr>
      </p:pic>
      <p:pic>
        <p:nvPicPr>
          <p:cNvPr id="12" name="Picture 11">
            <a:extLst>
              <a:ext uri="{FF2B5EF4-FFF2-40B4-BE49-F238E27FC236}">
                <a16:creationId xmlns:a16="http://schemas.microsoft.com/office/drawing/2014/main" id="{AA341735-D7EE-9D9C-77A0-C39CB3949CC4}"/>
              </a:ext>
            </a:extLst>
          </p:cNvPr>
          <p:cNvPicPr>
            <a:picLocks noChangeAspect="1"/>
          </p:cNvPicPr>
          <p:nvPr/>
        </p:nvPicPr>
        <p:blipFill>
          <a:blip r:embed="rId6"/>
          <a:stretch>
            <a:fillRect/>
          </a:stretch>
        </p:blipFill>
        <p:spPr>
          <a:xfrm>
            <a:off x="838200" y="5443825"/>
            <a:ext cx="5324756" cy="1171229"/>
          </a:xfrm>
          <a:prstGeom prst="rect">
            <a:avLst/>
          </a:prstGeom>
        </p:spPr>
      </p:pic>
      <p:cxnSp>
        <p:nvCxnSpPr>
          <p:cNvPr id="14" name="Straight Connector 13">
            <a:extLst>
              <a:ext uri="{FF2B5EF4-FFF2-40B4-BE49-F238E27FC236}">
                <a16:creationId xmlns:a16="http://schemas.microsoft.com/office/drawing/2014/main" id="{01852061-2A69-6A40-828B-4931D6E6456C}"/>
              </a:ext>
            </a:extLst>
          </p:cNvPr>
          <p:cNvCxnSpPr>
            <a:cxnSpLocks/>
          </p:cNvCxnSpPr>
          <p:nvPr/>
        </p:nvCxnSpPr>
        <p:spPr>
          <a:xfrm>
            <a:off x="717630" y="4525701"/>
            <a:ext cx="11053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3EAFB85-1503-1F80-A291-E72B1B9F0F35}"/>
              </a:ext>
            </a:extLst>
          </p:cNvPr>
          <p:cNvCxnSpPr>
            <a:cxnSpLocks/>
          </p:cNvCxnSpPr>
          <p:nvPr/>
        </p:nvCxnSpPr>
        <p:spPr>
          <a:xfrm>
            <a:off x="729204" y="5291560"/>
            <a:ext cx="11053823"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1F2679F-116B-F03E-7856-F8409EEB4AE0}"/>
              </a:ext>
            </a:extLst>
          </p:cNvPr>
          <p:cNvPicPr>
            <a:picLocks noChangeAspect="1"/>
          </p:cNvPicPr>
          <p:nvPr/>
        </p:nvPicPr>
        <p:blipFill>
          <a:blip r:embed="rId7"/>
          <a:stretch>
            <a:fillRect/>
          </a:stretch>
        </p:blipFill>
        <p:spPr>
          <a:xfrm>
            <a:off x="4906380" y="1840596"/>
            <a:ext cx="5406635" cy="2594702"/>
          </a:xfrm>
          <a:prstGeom prst="rect">
            <a:avLst/>
          </a:prstGeom>
        </p:spPr>
      </p:pic>
    </p:spTree>
    <p:extLst>
      <p:ext uri="{BB962C8B-B14F-4D97-AF65-F5344CB8AC3E}">
        <p14:creationId xmlns:p14="http://schemas.microsoft.com/office/powerpoint/2010/main" val="93302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BDFD-4193-32CB-62B3-AAA527096F68}"/>
              </a:ext>
            </a:extLst>
          </p:cNvPr>
          <p:cNvSpPr>
            <a:spLocks noGrp="1"/>
          </p:cNvSpPr>
          <p:nvPr>
            <p:ph type="title"/>
          </p:nvPr>
        </p:nvSpPr>
        <p:spPr/>
        <p:txBody>
          <a:bodyPr>
            <a:normAutofit fontScale="90000"/>
          </a:bodyPr>
          <a:lstStyle/>
          <a:p>
            <a:r>
              <a:rPr lang="en-US" dirty="0"/>
              <a:t>Solution for </a:t>
            </a:r>
            <a:r>
              <a:rPr lang="en-US" dirty="0" err="1"/>
              <a:t>LiH</a:t>
            </a:r>
            <a:r>
              <a:rPr lang="en-US" dirty="0"/>
              <a:t> and H2O molecules and challenges</a:t>
            </a:r>
          </a:p>
        </p:txBody>
      </p:sp>
      <p:sp>
        <p:nvSpPr>
          <p:cNvPr id="3" name="Content Placeholder 2">
            <a:extLst>
              <a:ext uri="{FF2B5EF4-FFF2-40B4-BE49-F238E27FC236}">
                <a16:creationId xmlns:a16="http://schemas.microsoft.com/office/drawing/2014/main" id="{DB850F9A-DC46-FFFA-3166-0CFF925A6D53}"/>
              </a:ext>
            </a:extLst>
          </p:cNvPr>
          <p:cNvSpPr>
            <a:spLocks noGrp="1"/>
          </p:cNvSpPr>
          <p:nvPr>
            <p:ph idx="1"/>
          </p:nvPr>
        </p:nvSpPr>
        <p:spPr/>
        <p:txBody>
          <a:bodyPr/>
          <a:lstStyle/>
          <a:p>
            <a:r>
              <a:rPr lang="en-US" dirty="0"/>
              <a:t>With latest version of </a:t>
            </a:r>
            <a:r>
              <a:rPr lang="en-US" dirty="0" err="1"/>
              <a:t>Qiskit</a:t>
            </a:r>
            <a:r>
              <a:rPr lang="en-US" dirty="0"/>
              <a:t> and </a:t>
            </a:r>
            <a:r>
              <a:rPr lang="en-US" dirty="0" err="1"/>
              <a:t>qiskit_nature</a:t>
            </a:r>
            <a:r>
              <a:rPr lang="en-US" dirty="0"/>
              <a:t>, calculation takes very long to finish for molecules like </a:t>
            </a:r>
            <a:r>
              <a:rPr lang="en-US" dirty="0" err="1"/>
              <a:t>LiH</a:t>
            </a:r>
            <a:r>
              <a:rPr lang="en-US" dirty="0"/>
              <a:t> and H</a:t>
            </a:r>
            <a:r>
              <a:rPr lang="en-US" baseline="-25000" dirty="0"/>
              <a:t>2</a:t>
            </a:r>
            <a:r>
              <a:rPr lang="en-US" dirty="0"/>
              <a:t>O</a:t>
            </a:r>
          </a:p>
          <a:p>
            <a:r>
              <a:rPr lang="en-US" dirty="0"/>
              <a:t>Used an older version of </a:t>
            </a:r>
            <a:r>
              <a:rPr lang="en-US" dirty="0" err="1"/>
              <a:t>Qiskit</a:t>
            </a:r>
            <a:r>
              <a:rPr lang="en-US" dirty="0"/>
              <a:t> (v0.28.0) which finished within reasonable amount of time locally. It ran faster on an AWS EC2 instance t2large. Also used Parity mapping instead of Jordan Wigner</a:t>
            </a:r>
          </a:p>
          <a:p>
            <a:r>
              <a:rPr lang="en-US" dirty="0"/>
              <a:t>Another solution was to use </a:t>
            </a:r>
            <a:r>
              <a:rPr lang="en-US" dirty="0" err="1"/>
              <a:t>Classiq</a:t>
            </a:r>
            <a:r>
              <a:rPr lang="en-US" dirty="0"/>
              <a:t> (</a:t>
            </a:r>
            <a:r>
              <a:rPr lang="en-US" dirty="0">
                <a:hlinkClick r:id="rId2"/>
              </a:rPr>
              <a:t>https://platform.classiq.io</a:t>
            </a:r>
            <a:r>
              <a:rPr lang="en-US" dirty="0"/>
              <a:t>)</a:t>
            </a:r>
          </a:p>
          <a:p>
            <a:pPr lvl="1"/>
            <a:r>
              <a:rPr lang="en-US" dirty="0" err="1"/>
              <a:t>Classiq</a:t>
            </a:r>
            <a:r>
              <a:rPr lang="en-US" dirty="0"/>
              <a:t> simulator provided in cloud</a:t>
            </a:r>
          </a:p>
          <a:p>
            <a:pPr lvl="1"/>
            <a:r>
              <a:rPr lang="en-US" dirty="0"/>
              <a:t>SDK in Python quite similar to </a:t>
            </a:r>
            <a:r>
              <a:rPr lang="en-US" dirty="0" err="1"/>
              <a:t>Qiskit</a:t>
            </a:r>
            <a:endParaRPr lang="en-US" dirty="0"/>
          </a:p>
          <a:p>
            <a:pPr lvl="1"/>
            <a:r>
              <a:rPr lang="en-US" dirty="0"/>
              <a:t>Jobs executed has graphical results viewer</a:t>
            </a:r>
          </a:p>
          <a:p>
            <a:pPr lvl="1"/>
            <a:r>
              <a:rPr lang="en-US" dirty="0"/>
              <a:t>Ran faster for </a:t>
            </a:r>
            <a:r>
              <a:rPr lang="en-US" dirty="0" err="1"/>
              <a:t>LiH</a:t>
            </a:r>
            <a:r>
              <a:rPr lang="en-US" dirty="0"/>
              <a:t> and H</a:t>
            </a:r>
            <a:r>
              <a:rPr lang="en-US" baseline="-25000" dirty="0"/>
              <a:t>2</a:t>
            </a:r>
            <a:r>
              <a:rPr lang="en-US" dirty="0"/>
              <a:t>O molecules</a:t>
            </a:r>
          </a:p>
        </p:txBody>
      </p:sp>
    </p:spTree>
    <p:extLst>
      <p:ext uri="{BB962C8B-B14F-4D97-AF65-F5344CB8AC3E}">
        <p14:creationId xmlns:p14="http://schemas.microsoft.com/office/powerpoint/2010/main" val="244851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3D0C-788B-0AA3-1A68-0BE7FDD2B8DF}"/>
              </a:ext>
            </a:extLst>
          </p:cNvPr>
          <p:cNvSpPr>
            <a:spLocks noGrp="1"/>
          </p:cNvSpPr>
          <p:nvPr>
            <p:ph type="title"/>
          </p:nvPr>
        </p:nvSpPr>
        <p:spPr/>
        <p:txBody>
          <a:bodyPr>
            <a:normAutofit fontScale="90000"/>
          </a:bodyPr>
          <a:lstStyle/>
          <a:p>
            <a:r>
              <a:rPr lang="en-US" dirty="0"/>
              <a:t>Solution for </a:t>
            </a:r>
            <a:r>
              <a:rPr lang="en-US" dirty="0" err="1"/>
              <a:t>LiH</a:t>
            </a:r>
            <a:r>
              <a:rPr lang="en-US" dirty="0"/>
              <a:t> and H2O molecules and challenges (with </a:t>
            </a:r>
            <a:r>
              <a:rPr lang="en-US" dirty="0" err="1"/>
              <a:t>Classiq</a:t>
            </a:r>
            <a:r>
              <a:rPr lang="en-US" dirty="0"/>
              <a:t>)</a:t>
            </a:r>
          </a:p>
        </p:txBody>
      </p:sp>
      <p:sp>
        <p:nvSpPr>
          <p:cNvPr id="3" name="Content Placeholder 2">
            <a:extLst>
              <a:ext uri="{FF2B5EF4-FFF2-40B4-BE49-F238E27FC236}">
                <a16:creationId xmlns:a16="http://schemas.microsoft.com/office/drawing/2014/main" id="{60F715A7-1A94-257B-AD21-F29F87202168}"/>
              </a:ext>
            </a:extLst>
          </p:cNvPr>
          <p:cNvSpPr>
            <a:spLocks noGrp="1"/>
          </p:cNvSpPr>
          <p:nvPr>
            <p:ph idx="1"/>
          </p:nvPr>
        </p:nvSpPr>
        <p:spPr/>
        <p:txBody>
          <a:bodyPr/>
          <a:lstStyle/>
          <a:p>
            <a:r>
              <a:rPr lang="en-US" dirty="0"/>
              <a:t>H</a:t>
            </a:r>
            <a:r>
              <a:rPr lang="en-US" baseline="-25000" dirty="0"/>
              <a:t>2</a:t>
            </a:r>
            <a:r>
              <a:rPr lang="en-US" dirty="0"/>
              <a:t>O molecule simulation with </a:t>
            </a:r>
            <a:r>
              <a:rPr lang="en-US" dirty="0" err="1"/>
              <a:t>Classiq</a:t>
            </a:r>
            <a:endParaRPr lang="en-US" dirty="0"/>
          </a:p>
          <a:p>
            <a:endParaRPr lang="en-US" dirty="0"/>
          </a:p>
        </p:txBody>
      </p:sp>
      <p:pic>
        <p:nvPicPr>
          <p:cNvPr id="5" name="Picture 4">
            <a:extLst>
              <a:ext uri="{FF2B5EF4-FFF2-40B4-BE49-F238E27FC236}">
                <a16:creationId xmlns:a16="http://schemas.microsoft.com/office/drawing/2014/main" id="{DE3CC2CD-4AC0-A215-5278-4EC01DBCD845}"/>
              </a:ext>
            </a:extLst>
          </p:cNvPr>
          <p:cNvPicPr>
            <a:picLocks noChangeAspect="1"/>
          </p:cNvPicPr>
          <p:nvPr/>
        </p:nvPicPr>
        <p:blipFill>
          <a:blip r:embed="rId2"/>
          <a:stretch>
            <a:fillRect/>
          </a:stretch>
        </p:blipFill>
        <p:spPr>
          <a:xfrm>
            <a:off x="3300413" y="5001348"/>
            <a:ext cx="8700429" cy="1724922"/>
          </a:xfrm>
          <a:prstGeom prst="rect">
            <a:avLst/>
          </a:prstGeom>
        </p:spPr>
      </p:pic>
      <p:pic>
        <p:nvPicPr>
          <p:cNvPr id="8" name="Picture 7">
            <a:extLst>
              <a:ext uri="{FF2B5EF4-FFF2-40B4-BE49-F238E27FC236}">
                <a16:creationId xmlns:a16="http://schemas.microsoft.com/office/drawing/2014/main" id="{B57E987B-D04A-6F78-D6AA-5DE4E5AC69AD}"/>
              </a:ext>
            </a:extLst>
          </p:cNvPr>
          <p:cNvPicPr>
            <a:picLocks noChangeAspect="1"/>
          </p:cNvPicPr>
          <p:nvPr/>
        </p:nvPicPr>
        <p:blipFill>
          <a:blip r:embed="rId3"/>
          <a:stretch>
            <a:fillRect/>
          </a:stretch>
        </p:blipFill>
        <p:spPr>
          <a:xfrm>
            <a:off x="7610753" y="1645196"/>
            <a:ext cx="4390089" cy="3286199"/>
          </a:xfrm>
          <a:prstGeom prst="rect">
            <a:avLst/>
          </a:prstGeom>
        </p:spPr>
      </p:pic>
      <p:pic>
        <p:nvPicPr>
          <p:cNvPr id="4" name="Picture 3">
            <a:extLst>
              <a:ext uri="{FF2B5EF4-FFF2-40B4-BE49-F238E27FC236}">
                <a16:creationId xmlns:a16="http://schemas.microsoft.com/office/drawing/2014/main" id="{12C3F3F2-0E1F-7D6C-36F6-629D88B444E5}"/>
              </a:ext>
            </a:extLst>
          </p:cNvPr>
          <p:cNvPicPr>
            <a:picLocks noChangeAspect="1"/>
          </p:cNvPicPr>
          <p:nvPr/>
        </p:nvPicPr>
        <p:blipFill>
          <a:blip r:embed="rId4"/>
          <a:stretch>
            <a:fillRect/>
          </a:stretch>
        </p:blipFill>
        <p:spPr>
          <a:xfrm>
            <a:off x="191158" y="2691580"/>
            <a:ext cx="5706327" cy="1912855"/>
          </a:xfrm>
          <a:prstGeom prst="rect">
            <a:avLst/>
          </a:prstGeom>
        </p:spPr>
      </p:pic>
    </p:spTree>
    <p:extLst>
      <p:ext uri="{BB962C8B-B14F-4D97-AF65-F5344CB8AC3E}">
        <p14:creationId xmlns:p14="http://schemas.microsoft.com/office/powerpoint/2010/main" val="2159674650"/>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468</TotalTime>
  <Words>847</Words>
  <Application>Microsoft Macintosh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Aharoni</vt:lpstr>
      <vt:lpstr>Arial</vt:lpstr>
      <vt:lpstr>Avenir Next LT Pro</vt:lpstr>
      <vt:lpstr>FadeVTI</vt:lpstr>
      <vt:lpstr>Measuring Ground State Energy of Molecules Using VQE</vt:lpstr>
      <vt:lpstr>Agenda</vt:lpstr>
      <vt:lpstr>Overview of the method</vt:lpstr>
      <vt:lpstr>Overview of the method</vt:lpstr>
      <vt:lpstr>Overview of the method</vt:lpstr>
      <vt:lpstr>Solution for H2 molecule</vt:lpstr>
      <vt:lpstr>Solution for H2 molecule (code fragments)</vt:lpstr>
      <vt:lpstr>Solution for LiH and H2O molecules and challenges</vt:lpstr>
      <vt:lpstr>Solution for LiH and H2O molecules and challenges (with Classiq)</vt:lpstr>
      <vt:lpstr>Results</vt:lpstr>
      <vt:lpstr>Results</vt:lpstr>
      <vt:lpstr>Results</vt:lpstr>
      <vt:lpstr>Results</vt:lpstr>
      <vt:lpstr>Conclusions</vt:lpstr>
      <vt:lpstr>Areas of future investigation</vt:lpstr>
      <vt:lpstr>Code</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Ground State Energy of Molecules Using VQE</dc:title>
  <dc:creator>Sourav Datta</dc:creator>
  <cp:lastModifiedBy>Sourav Datta</cp:lastModifiedBy>
  <cp:revision>79</cp:revision>
  <dcterms:created xsi:type="dcterms:W3CDTF">2024-06-12T02:20:04Z</dcterms:created>
  <dcterms:modified xsi:type="dcterms:W3CDTF">2024-06-12T10:49:13Z</dcterms:modified>
</cp:coreProperties>
</file>