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3"/>
  </p:notesMasterIdLst>
  <p:sldIdLst>
    <p:sldId id="256" r:id="rId2"/>
    <p:sldId id="257" r:id="rId3"/>
    <p:sldId id="259" r:id="rId4"/>
    <p:sldId id="342" r:id="rId5"/>
    <p:sldId id="343" r:id="rId6"/>
    <p:sldId id="345" r:id="rId7"/>
    <p:sldId id="286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322" r:id="rId17"/>
    <p:sldId id="296" r:id="rId18"/>
    <p:sldId id="316" r:id="rId19"/>
    <p:sldId id="307" r:id="rId20"/>
    <p:sldId id="308" r:id="rId21"/>
    <p:sldId id="309" r:id="rId22"/>
    <p:sldId id="310" r:id="rId23"/>
    <p:sldId id="312" r:id="rId24"/>
    <p:sldId id="311" r:id="rId25"/>
    <p:sldId id="314" r:id="rId26"/>
    <p:sldId id="313" r:id="rId27"/>
    <p:sldId id="315" r:id="rId28"/>
    <p:sldId id="283" r:id="rId29"/>
    <p:sldId id="323" r:id="rId30"/>
    <p:sldId id="317" r:id="rId31"/>
    <p:sldId id="318" r:id="rId32"/>
    <p:sldId id="319" r:id="rId33"/>
    <p:sldId id="320" r:id="rId34"/>
    <p:sldId id="321" r:id="rId35"/>
    <p:sldId id="324" r:id="rId36"/>
    <p:sldId id="325" r:id="rId37"/>
    <p:sldId id="326" r:id="rId38"/>
    <p:sldId id="327" r:id="rId39"/>
    <p:sldId id="328" r:id="rId40"/>
    <p:sldId id="329" r:id="rId41"/>
    <p:sldId id="269" r:id="rId42"/>
    <p:sldId id="280" r:id="rId43"/>
    <p:sldId id="332" r:id="rId44"/>
    <p:sldId id="333" r:id="rId45"/>
    <p:sldId id="334" r:id="rId46"/>
    <p:sldId id="337" r:id="rId47"/>
    <p:sldId id="279" r:id="rId48"/>
    <p:sldId id="270" r:id="rId49"/>
    <p:sldId id="271" r:id="rId50"/>
    <p:sldId id="272" r:id="rId51"/>
    <p:sldId id="341" r:id="rId52"/>
    <p:sldId id="273" r:id="rId53"/>
    <p:sldId id="278" r:id="rId54"/>
    <p:sldId id="274" r:id="rId55"/>
    <p:sldId id="339" r:id="rId56"/>
    <p:sldId id="275" r:id="rId57"/>
    <p:sldId id="338" r:id="rId58"/>
    <p:sldId id="276" r:id="rId59"/>
    <p:sldId id="340" r:id="rId60"/>
    <p:sldId id="346" r:id="rId61"/>
    <p:sldId id="277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0"/>
    <p:restoredTop sz="80100"/>
  </p:normalViewPr>
  <p:slideViewPr>
    <p:cSldViewPr snapToGrid="0">
      <p:cViewPr varScale="1">
        <p:scale>
          <a:sx n="96" d="100"/>
          <a:sy n="96" d="100"/>
        </p:scale>
        <p:origin x="13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537139-8960-6A4C-A500-5590D7377E34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B886EF-DB50-9944-97BB-92AD04549A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984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886EF-DB50-9944-97BB-92AD04549A7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500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886EF-DB50-9944-97BB-92AD04549A7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1550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886EF-DB50-9944-97BB-92AD04549A7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1895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886EF-DB50-9944-97BB-92AD04549A7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402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886EF-DB50-9944-97BB-92AD04549A7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011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886EF-DB50-9944-97BB-92AD04549A7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0188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886EF-DB50-9944-97BB-92AD04549A7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322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886EF-DB50-9944-97BB-92AD04549A7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1444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886EF-DB50-9944-97BB-92AD04549A7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924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886EF-DB50-9944-97BB-92AD04549A7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791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886EF-DB50-9944-97BB-92AD04549A7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337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886EF-DB50-9944-97BB-92AD04549A7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3087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886EF-DB50-9944-97BB-92AD04549A7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722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886EF-DB50-9944-97BB-92AD04549A7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97617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886EF-DB50-9944-97BB-92AD04549A7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6648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886EF-DB50-9944-97BB-92AD04549A7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7682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886EF-DB50-9944-97BB-92AD04549A7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033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886EF-DB50-9944-97BB-92AD04549A7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2719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886EF-DB50-9944-97BB-92AD04549A7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5089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886EF-DB50-9944-97BB-92AD04549A7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6019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886EF-DB50-9944-97BB-92AD04549A7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5079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886EF-DB50-9944-97BB-92AD04549A7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954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886EF-DB50-9944-97BB-92AD04549A7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0463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886EF-DB50-9944-97BB-92AD04549A7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55644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886EF-DB50-9944-97BB-92AD04549A7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306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886EF-DB50-9944-97BB-92AD04549A7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3447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886EF-DB50-9944-97BB-92AD04549A7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75251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886EF-DB50-9944-97BB-92AD04549A7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8438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886EF-DB50-9944-97BB-92AD04549A7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5828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886EF-DB50-9944-97BB-92AD04549A7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758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886EF-DB50-9944-97BB-92AD04549A7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81206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886EF-DB50-9944-97BB-92AD04549A79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551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886EF-DB50-9944-97BB-92AD04549A79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492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886EF-DB50-9944-97BB-92AD04549A7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4753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886EF-DB50-9944-97BB-92AD04549A79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3057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886EF-DB50-9944-97BB-92AD04549A79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94182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886EF-DB50-9944-97BB-92AD04549A79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0098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886EF-DB50-9944-97BB-92AD04549A79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981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886EF-DB50-9944-97BB-92AD04549A7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449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886EF-DB50-9944-97BB-92AD04549A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25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886EF-DB50-9944-97BB-92AD04549A7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025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886EF-DB50-9944-97BB-92AD04549A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592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B886EF-DB50-9944-97BB-92AD04549A7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840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848B8-7A10-E9C5-E841-0C22B6026D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10616-9F93-65B4-5C9D-EF84C2B92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95DE0-35B1-159F-7A22-779CB1142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13519-2906-D940-B5E9-5D3E7445FCF9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C487A-BBD0-BC7D-48E2-6F91E8DC1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714AA-3287-6C97-1402-B786CDA03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AB135-C8E3-794B-836A-91A8C1FD7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140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C1240-1FDC-D49F-D222-EAF4F128A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C6142C-B892-8E62-FF6F-564AAFD43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1EDA6-968A-B54F-2ED7-098127502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13519-2906-D940-B5E9-5D3E7445FCF9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FC012-6434-C4DE-9A14-23B525469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FD010-DB19-EAF3-0F13-F3D402B0D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AB135-C8E3-794B-836A-91A8C1FD7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72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B2D4DE-DE7D-A137-E353-CD4546EF0E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1ED5CE-C9F2-F4E6-C4B2-FB12EAD92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A07EC-1728-561F-7520-648382061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13519-2906-D940-B5E9-5D3E7445FCF9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00FA0-615B-A8DE-9D25-C4F43BC05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B0FD8-6B35-740F-ACF6-22F5CA9A9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AB135-C8E3-794B-836A-91A8C1FD7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15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502A9-00C4-E5B9-87DE-DADB1CA97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1AE59-1252-6C37-0A27-B44AD57A24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F99AC-79C5-1B7C-4F6F-F1A1DC8CE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13519-2906-D940-B5E9-5D3E7445FCF9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5F8CF-8BB0-785B-FC0A-49B460FA9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77C2D-4404-5BAF-104E-4CA8C314A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AB135-C8E3-794B-836A-91A8C1FD7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62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72BEC-26EB-ABF3-94A9-BC88CD772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45E6F-C08D-58FB-AFB0-54DC6DD91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602C7-A9E2-136B-1C2C-4502307C1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13519-2906-D940-B5E9-5D3E7445FCF9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C5240-DE4B-C5BD-DD0D-D46D1DFB8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8EDA3-FCA2-DF4B-EF00-37549882D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AB135-C8E3-794B-836A-91A8C1FD7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10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1B772-761C-D512-FD4E-2A70D01A1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2CF06-A918-E4A4-C417-CA9863061F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DB63F-3BC6-B1C8-C764-6B3E5FE87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F400D6-96A1-FBF1-B296-E5C8B2234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13519-2906-D940-B5E9-5D3E7445FCF9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BA7CA-1F5F-AAE2-F6A1-2866B43A0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07CAB-6AFB-47FD-068B-91145A80A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AB135-C8E3-794B-836A-91A8C1FD7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679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3A4D7-1185-CEF8-4693-1459C607B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9567F-A6CB-8325-7ED1-DEFB217B3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52830-1A2A-BB7D-8E32-33E565BD8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3FE4CB-2C6F-048D-A5C5-4647D16819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DA7BD8-A53C-A9B5-D607-0D045C0DAB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DB4D91-1143-9E80-787A-C16713DEA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13519-2906-D940-B5E9-5D3E7445FCF9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C71CBF-C364-AF95-1A92-519CC7975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F26267-505A-A304-EDEE-888D4E3B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AB135-C8E3-794B-836A-91A8C1FD7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287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28FEB-9185-0268-B7F7-7955E4CAF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D8A6CD-E164-ACC4-4D26-8FAB3AA60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13519-2906-D940-B5E9-5D3E7445FCF9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659C62-5C9C-7BAE-0636-5664C944E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444FD-C1C8-3767-D8BD-ED90D7258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AB135-C8E3-794B-836A-91A8C1FD7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097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D4B372-0718-FDBA-B17E-87AE45107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13519-2906-D940-B5E9-5D3E7445FCF9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AA8462-F47E-A99C-1B1C-E2DC8B22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497715-6B29-0F59-FCA3-35FE8B6B6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AB135-C8E3-794B-836A-91A8C1FD7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934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F4D34-0A53-7F2C-0616-577BC9DC3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322F4A-1035-2827-5636-551AAF281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45DB16-CBD0-E863-91C1-A54EC0858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11E3B-4101-DD46-CB63-7249F3408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13519-2906-D940-B5E9-5D3E7445FCF9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63544F-F11C-6D96-9CD2-0827284DC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F3AEF5-381B-E5F1-ED37-A9EE8BFC7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AB135-C8E3-794B-836A-91A8C1FD7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402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9FBEE-98CA-F222-22C3-41584C763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229299-0F16-7EEE-D8F8-15D1693F1A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3C6F58-CC37-85D5-E0A8-4DEE2C04A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AC2047-2EEC-451E-1804-2DB862723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13519-2906-D940-B5E9-5D3E7445FCF9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6A560-687C-66F7-23C0-A84EEB7D4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246B24-FB50-73F9-3974-32F7C87C0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2AB135-C8E3-794B-836A-91A8C1FD7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67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6A48FF-049C-810C-7E9C-51F3F79CA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1343C9-B592-6F52-FC3D-2D6FB6DF7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1AD41-79E4-9121-A88B-E0712CC5C0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013519-2906-D940-B5E9-5D3E7445FCF9}" type="datetimeFigureOut">
              <a:rPr lang="en-US" smtClean="0"/>
              <a:t>10/28/24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F063B-7FB8-7261-A838-C5CCE11026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11F1E-482B-0B31-6789-6D379A366C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2AB135-C8E3-794B-836A-91A8C1FD7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70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microsoft.com/office/2007/relationships/hdphoto" Target="../media/hdphoto1.wdp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2.png"/><Relationship Id="rId5" Type="http://schemas.openxmlformats.org/officeDocument/2006/relationships/image" Target="../media/image17.png"/><Relationship Id="rId10" Type="http://schemas.microsoft.com/office/2007/relationships/hdphoto" Target="../media/hdphoto2.wdp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2E660-4E76-D264-EE5F-E8C8BFC8C1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4796" y="1381223"/>
            <a:ext cx="9448800" cy="2005774"/>
          </a:xfrm>
        </p:spPr>
        <p:txBody>
          <a:bodyPr anchor="ctr">
            <a:noAutofit/>
          </a:bodyPr>
          <a:lstStyle/>
          <a:p>
            <a:r>
              <a:rPr lang="en-US" sz="4000" b="0" i="0" dirty="0" err="1">
                <a:effectLst/>
              </a:rPr>
              <a:t>CircuitSeer</a:t>
            </a:r>
            <a:r>
              <a:rPr lang="en-US" sz="4000" b="0" i="0" dirty="0">
                <a:effectLst/>
              </a:rPr>
              <a:t>: RTL Post-</a:t>
            </a:r>
            <a:r>
              <a:rPr lang="en-US" sz="4000" b="0" i="0" dirty="0" err="1">
                <a:effectLst/>
              </a:rPr>
              <a:t>PnR</a:t>
            </a:r>
            <a:r>
              <a:rPr lang="en-US" sz="4000" b="0" i="0" dirty="0">
                <a:effectLst/>
              </a:rPr>
              <a:t> Delay Prediction via Coupling Functional and Structural Representation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6DDB95-5A94-C301-E72D-0BE1290BEE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34978" y="3688504"/>
            <a:ext cx="8836804" cy="945445"/>
          </a:xfrm>
        </p:spPr>
        <p:txBody>
          <a:bodyPr anchor="ctr"/>
          <a:lstStyle/>
          <a:p>
            <a:r>
              <a:rPr lang="en-US" sz="2400" b="1" i="0" dirty="0">
                <a:effectLst/>
              </a:rPr>
              <a:t>Sanjay Gandham</a:t>
            </a:r>
            <a:r>
              <a:rPr lang="en-US" sz="2400" b="0" i="0" baseline="30000" dirty="0">
                <a:effectLst/>
              </a:rPr>
              <a:t>1</a:t>
            </a:r>
            <a:r>
              <a:rPr lang="en-US" sz="2400" b="0" i="0" dirty="0">
                <a:effectLst/>
              </a:rPr>
              <a:t>, Joe Walston</a:t>
            </a:r>
            <a:r>
              <a:rPr lang="en-US" baseline="30000" dirty="0"/>
              <a:t>2</a:t>
            </a:r>
            <a:r>
              <a:rPr lang="en-US" sz="2400" b="0" i="0" dirty="0">
                <a:effectLst/>
              </a:rPr>
              <a:t>, Sourav Samanta</a:t>
            </a:r>
            <a:r>
              <a:rPr lang="en-US" baseline="30000" dirty="0"/>
              <a:t>2</a:t>
            </a:r>
            <a:r>
              <a:rPr lang="en-US" sz="2400" b="0" i="0" dirty="0">
                <a:effectLst/>
              </a:rPr>
              <a:t>, </a:t>
            </a:r>
            <a:r>
              <a:rPr lang="en-US" sz="2400" b="0" i="0" dirty="0" err="1">
                <a:effectLst/>
              </a:rPr>
              <a:t>Linxiang</a:t>
            </a:r>
            <a:r>
              <a:rPr lang="en-US" sz="2400" b="0" i="0" dirty="0">
                <a:effectLst/>
              </a:rPr>
              <a:t> Yin</a:t>
            </a:r>
            <a:r>
              <a:rPr lang="en-US" sz="2400" b="0" i="0" baseline="30000" dirty="0">
                <a:effectLst/>
              </a:rPr>
              <a:t>1</a:t>
            </a:r>
            <a:r>
              <a:rPr lang="en-US" sz="2400" b="0" i="0" dirty="0">
                <a:effectLst/>
              </a:rPr>
              <a:t>, Hao Zheng</a:t>
            </a:r>
            <a:r>
              <a:rPr lang="en-US" sz="2400" b="0" i="0" baseline="30000" dirty="0">
                <a:effectLst/>
              </a:rPr>
              <a:t>1</a:t>
            </a:r>
            <a:r>
              <a:rPr lang="en-US" sz="2400" b="0" i="0" dirty="0">
                <a:effectLst/>
              </a:rPr>
              <a:t>, </a:t>
            </a:r>
            <a:r>
              <a:rPr lang="en-US" sz="2400" b="0" i="0" dirty="0" err="1">
                <a:effectLst/>
              </a:rPr>
              <a:t>Mingjie</a:t>
            </a:r>
            <a:r>
              <a:rPr lang="en-US" sz="2400" b="0" i="0" dirty="0">
                <a:effectLst/>
              </a:rPr>
              <a:t> Lin</a:t>
            </a:r>
            <a:r>
              <a:rPr lang="en-US" sz="2400" b="0" i="0" baseline="30000" dirty="0">
                <a:effectLst/>
              </a:rPr>
              <a:t>1</a:t>
            </a:r>
            <a:r>
              <a:rPr lang="en-US" sz="2400" b="0" i="0" dirty="0">
                <a:effectLst/>
              </a:rPr>
              <a:t>, Stelios </a:t>
            </a:r>
            <a:r>
              <a:rPr lang="en-US" sz="2400" b="0" i="0" dirty="0" err="1">
                <a:effectLst/>
              </a:rPr>
              <a:t>Diamantidis</a:t>
            </a:r>
            <a:r>
              <a:rPr lang="en-US" sz="2400" b="0" i="0" dirty="0">
                <a:effectLst/>
              </a:rPr>
              <a:t>​</a:t>
            </a:r>
            <a:r>
              <a:rPr lang="en-US" baseline="30000" dirty="0"/>
              <a:t>2</a:t>
            </a:r>
            <a:endParaRPr lang="en-US" dirty="0"/>
          </a:p>
        </p:txBody>
      </p:sp>
      <p:pic>
        <p:nvPicPr>
          <p:cNvPr id="1026" name="Picture 2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786B033C-DFDF-7DFE-CF22-3A1C4CB3BF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24" y="5846618"/>
            <a:ext cx="3517957" cy="842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purple text on a white background&#10;&#10;Description automatically generated">
            <a:extLst>
              <a:ext uri="{FF2B5EF4-FFF2-40B4-BE49-F238E27FC236}">
                <a16:creationId xmlns:a16="http://schemas.microsoft.com/office/drawing/2014/main" id="{19F956E1-8914-6861-BD5D-54114E419E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0281" y="5743559"/>
            <a:ext cx="2335438" cy="94544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B7657A-B8BB-7B70-877C-0DF545FCF2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86186" y="68918"/>
            <a:ext cx="1930400" cy="1335193"/>
          </a:xfrm>
          <a:prstGeom prst="rect">
            <a:avLst/>
          </a:prstGeom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298DC9B6-BEE5-56A4-246A-0E07759BDB6A}"/>
              </a:ext>
            </a:extLst>
          </p:cNvPr>
          <p:cNvSpPr txBox="1">
            <a:spLocks/>
          </p:cNvSpPr>
          <p:nvPr/>
        </p:nvSpPr>
        <p:spPr>
          <a:xfrm>
            <a:off x="965200" y="4778784"/>
            <a:ext cx="9448800" cy="6751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aseline="30000" dirty="0"/>
              <a:t>1</a:t>
            </a:r>
            <a:r>
              <a:rPr lang="en-US" sz="2000" dirty="0"/>
              <a:t> University of Central Florida                           </a:t>
            </a:r>
            <a:r>
              <a:rPr lang="en-US" sz="2000" baseline="30000" dirty="0"/>
              <a:t>2 </a:t>
            </a:r>
            <a:r>
              <a:rPr lang="en-US" sz="2000" dirty="0"/>
              <a:t>Synopsys</a:t>
            </a:r>
            <a:endParaRPr lang="en-US" sz="2000" baseline="300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2E2A8A5-C778-CC16-397C-3F0C7F10C968}"/>
              </a:ext>
            </a:extLst>
          </p:cNvPr>
          <p:cNvCxnSpPr/>
          <p:nvPr/>
        </p:nvCxnSpPr>
        <p:spPr>
          <a:xfrm>
            <a:off x="1424796" y="3459414"/>
            <a:ext cx="9342408" cy="0"/>
          </a:xfrm>
          <a:prstGeom prst="line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6185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C8CE9CB-054E-AA75-B283-B4C5DD32D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651"/>
            <a:ext cx="10515600" cy="859373"/>
          </a:xfrm>
        </p:spPr>
        <p:txBody>
          <a:bodyPr anchor="ctr">
            <a:noAutofit/>
          </a:bodyPr>
          <a:lstStyle/>
          <a:p>
            <a:pPr algn="l" rtl="0" fontAlgn="base">
              <a:lnSpc>
                <a:spcPct val="100000"/>
              </a:lnSpc>
              <a:spcBef>
                <a:spcPts val="1800"/>
              </a:spcBef>
            </a:pPr>
            <a:r>
              <a:rPr lang="en-US" sz="4000" b="0" i="0" u="none" strike="noStrike" dirty="0">
                <a:solidFill>
                  <a:srgbClr val="000000"/>
                </a:solidFill>
                <a:effectLst/>
              </a:rPr>
              <a:t>Traditional Flow for Delay Evaluation</a:t>
            </a:r>
            <a:endParaRPr lang="en-US" sz="4000" b="0" i="0" dirty="0">
              <a:solidFill>
                <a:srgbClr val="000000"/>
              </a:solidFill>
              <a:effectLst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46578-31D3-E804-9448-B14E6C0B6816}"/>
              </a:ext>
            </a:extLst>
          </p:cNvPr>
          <p:cNvCxnSpPr>
            <a:cxnSpLocks/>
          </p:cNvCxnSpPr>
          <p:nvPr/>
        </p:nvCxnSpPr>
        <p:spPr>
          <a:xfrm>
            <a:off x="838200" y="1206409"/>
            <a:ext cx="10515600" cy="0"/>
          </a:xfrm>
          <a:prstGeom prst="line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3" name="Graphic 82" descr="User outline">
            <a:extLst>
              <a:ext uri="{FF2B5EF4-FFF2-40B4-BE49-F238E27FC236}">
                <a16:creationId xmlns:a16="http://schemas.microsoft.com/office/drawing/2014/main" id="{C766B22C-EDAD-2045-D48C-5DEDBD7D65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1641" y="3359915"/>
            <a:ext cx="577622" cy="577622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5E313C9F-6494-5314-D220-04E6A1933CF6}"/>
              </a:ext>
            </a:extLst>
          </p:cNvPr>
          <p:cNvSpPr txBox="1">
            <a:spLocks/>
          </p:cNvSpPr>
          <p:nvPr/>
        </p:nvSpPr>
        <p:spPr>
          <a:xfrm>
            <a:off x="1427608" y="2850556"/>
            <a:ext cx="1238414" cy="553998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Digital Designer</a:t>
            </a:r>
            <a:endParaRPr lang="en-US" dirty="0"/>
          </a:p>
        </p:txBody>
      </p:sp>
      <p:pic>
        <p:nvPicPr>
          <p:cNvPr id="123" name="Graphic 122" descr="Document outline">
            <a:extLst>
              <a:ext uri="{FF2B5EF4-FFF2-40B4-BE49-F238E27FC236}">
                <a16:creationId xmlns:a16="http://schemas.microsoft.com/office/drawing/2014/main" id="{638AB05D-190B-02A3-B699-C523402D7C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5298" y="3429662"/>
            <a:ext cx="415853" cy="415853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6498318E-2312-50C9-E335-B00FB442B68D}"/>
              </a:ext>
            </a:extLst>
          </p:cNvPr>
          <p:cNvSpPr txBox="1">
            <a:spLocks/>
          </p:cNvSpPr>
          <p:nvPr/>
        </p:nvSpPr>
        <p:spPr>
          <a:xfrm>
            <a:off x="588299" y="2989056"/>
            <a:ext cx="618014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Spec</a:t>
            </a:r>
            <a:endParaRPr lang="en-US" dirty="0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41BBE8EE-09A8-0242-DD64-70AC1C63A02D}"/>
              </a:ext>
            </a:extLst>
          </p:cNvPr>
          <p:cNvCxnSpPr>
            <a:cxnSpLocks/>
          </p:cNvCxnSpPr>
          <p:nvPr/>
        </p:nvCxnSpPr>
        <p:spPr>
          <a:xfrm flipV="1">
            <a:off x="1132012" y="3633808"/>
            <a:ext cx="477229" cy="37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" descr="Document outline">
            <a:extLst>
              <a:ext uri="{FF2B5EF4-FFF2-40B4-BE49-F238E27FC236}">
                <a16:creationId xmlns:a16="http://schemas.microsoft.com/office/drawing/2014/main" id="{346DAD5D-FD52-DD2B-5BD2-BCF8B0384A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82507" y="3429662"/>
            <a:ext cx="415853" cy="4158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3BD3198-4585-E309-179C-7915F7251C21}"/>
              </a:ext>
            </a:extLst>
          </p:cNvPr>
          <p:cNvSpPr txBox="1">
            <a:spLocks/>
          </p:cNvSpPr>
          <p:nvPr/>
        </p:nvSpPr>
        <p:spPr>
          <a:xfrm>
            <a:off x="2988816" y="2989056"/>
            <a:ext cx="618014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RTL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3D9FDD5-7B16-1CF1-177F-9E2D3A22BE17}"/>
              </a:ext>
            </a:extLst>
          </p:cNvPr>
          <p:cNvCxnSpPr>
            <a:cxnSpLocks/>
          </p:cNvCxnSpPr>
          <p:nvPr/>
        </p:nvCxnSpPr>
        <p:spPr>
          <a:xfrm flipV="1">
            <a:off x="2437595" y="3633808"/>
            <a:ext cx="477229" cy="37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BFF9254-F73E-5DF9-2D68-972B99796BAF}"/>
              </a:ext>
            </a:extLst>
          </p:cNvPr>
          <p:cNvSpPr/>
          <p:nvPr/>
        </p:nvSpPr>
        <p:spPr>
          <a:xfrm>
            <a:off x="4165810" y="2005901"/>
            <a:ext cx="1706452" cy="3458812"/>
          </a:xfrm>
          <a:prstGeom prst="rect">
            <a:avLst/>
          </a:prstGeom>
          <a:solidFill>
            <a:schemeClr val="accent2">
              <a:lumMod val="60000"/>
              <a:lumOff val="40000"/>
              <a:alpha val="44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255C4C-01D6-A3C9-339A-E9C14B62B2A8}"/>
              </a:ext>
            </a:extLst>
          </p:cNvPr>
          <p:cNvSpPr/>
          <p:nvPr/>
        </p:nvSpPr>
        <p:spPr>
          <a:xfrm>
            <a:off x="4266489" y="2569606"/>
            <a:ext cx="1505094" cy="369332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Elaboration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4167FD-2194-D2A5-0F6F-899B409B18EA}"/>
              </a:ext>
            </a:extLst>
          </p:cNvPr>
          <p:cNvSpPr/>
          <p:nvPr/>
        </p:nvSpPr>
        <p:spPr>
          <a:xfrm>
            <a:off x="4266489" y="3031716"/>
            <a:ext cx="1505094" cy="638725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Boolean Minimization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08029D-F9B2-1EBA-BB9A-5A474746F606}"/>
              </a:ext>
            </a:extLst>
          </p:cNvPr>
          <p:cNvSpPr/>
          <p:nvPr/>
        </p:nvSpPr>
        <p:spPr>
          <a:xfrm>
            <a:off x="4270385" y="3763219"/>
            <a:ext cx="1497303" cy="597586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Technology Mapping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B9AE6C-99C8-0445-7117-2240FDC2593B}"/>
              </a:ext>
            </a:extLst>
          </p:cNvPr>
          <p:cNvSpPr/>
          <p:nvPr/>
        </p:nvSpPr>
        <p:spPr>
          <a:xfrm>
            <a:off x="4266490" y="4453584"/>
            <a:ext cx="1505093" cy="85777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Technology Dependent Optimization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020D22-CBAE-AEA6-2C56-AD6B61543D69}"/>
              </a:ext>
            </a:extLst>
          </p:cNvPr>
          <p:cNvSpPr txBox="1"/>
          <p:nvPr/>
        </p:nvSpPr>
        <p:spPr>
          <a:xfrm>
            <a:off x="4155883" y="2119400"/>
            <a:ext cx="1726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Logic Synthesis</a:t>
            </a:r>
          </a:p>
        </p:txBody>
      </p:sp>
      <p:pic>
        <p:nvPicPr>
          <p:cNvPr id="13" name="Graphic 12" descr="Document outline">
            <a:extLst>
              <a:ext uri="{FF2B5EF4-FFF2-40B4-BE49-F238E27FC236}">
                <a16:creationId xmlns:a16="http://schemas.microsoft.com/office/drawing/2014/main" id="{0309C3B0-71BB-CE54-954E-0DB5228248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17174" y="3429662"/>
            <a:ext cx="415853" cy="4158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EF64CBD-160F-B024-71C1-5076AAF989CC}"/>
              </a:ext>
            </a:extLst>
          </p:cNvPr>
          <p:cNvSpPr txBox="1">
            <a:spLocks/>
          </p:cNvSpPr>
          <p:nvPr/>
        </p:nvSpPr>
        <p:spPr>
          <a:xfrm>
            <a:off x="6227358" y="2989056"/>
            <a:ext cx="995483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Netlist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57EF66D-041A-F2FE-D198-0959D6F05D1C}"/>
              </a:ext>
            </a:extLst>
          </p:cNvPr>
          <p:cNvCxnSpPr>
            <a:cxnSpLocks/>
          </p:cNvCxnSpPr>
          <p:nvPr/>
        </p:nvCxnSpPr>
        <p:spPr>
          <a:xfrm flipV="1">
            <a:off x="3587902" y="3633808"/>
            <a:ext cx="477229" cy="37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C0547E0-A093-D3FE-AD0F-0B1B8F3EDC4F}"/>
              </a:ext>
            </a:extLst>
          </p:cNvPr>
          <p:cNvCxnSpPr>
            <a:cxnSpLocks/>
          </p:cNvCxnSpPr>
          <p:nvPr/>
        </p:nvCxnSpPr>
        <p:spPr>
          <a:xfrm flipV="1">
            <a:off x="5941823" y="3633808"/>
            <a:ext cx="477229" cy="37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E2CA2B2-7308-7066-4CFD-832ADD7C2433}"/>
              </a:ext>
            </a:extLst>
          </p:cNvPr>
          <p:cNvCxnSpPr>
            <a:cxnSpLocks/>
          </p:cNvCxnSpPr>
          <p:nvPr/>
        </p:nvCxnSpPr>
        <p:spPr>
          <a:xfrm>
            <a:off x="6725101" y="3937537"/>
            <a:ext cx="0" cy="63513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6A0DCE5-F986-1C3E-757D-655FD5894EEF}"/>
              </a:ext>
            </a:extLst>
          </p:cNvPr>
          <p:cNvSpPr txBox="1">
            <a:spLocks/>
          </p:cNvSpPr>
          <p:nvPr/>
        </p:nvSpPr>
        <p:spPr>
          <a:xfrm>
            <a:off x="5918711" y="4656078"/>
            <a:ext cx="1556808" cy="830997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Post-</a:t>
            </a:r>
          </a:p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Synthesis</a:t>
            </a:r>
          </a:p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Delay</a:t>
            </a:r>
            <a:endParaRPr lang="en-US" dirty="0"/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C3D23EAE-B1F2-993F-73B4-D1704AD12144}"/>
              </a:ext>
            </a:extLst>
          </p:cNvPr>
          <p:cNvCxnSpPr>
            <a:cxnSpLocks/>
            <a:stCxn id="18" idx="2"/>
          </p:cNvCxnSpPr>
          <p:nvPr/>
        </p:nvCxnSpPr>
        <p:spPr>
          <a:xfrm rot="5400000" flipH="1">
            <a:off x="3631938" y="2421899"/>
            <a:ext cx="1510549" cy="4619804"/>
          </a:xfrm>
          <a:prstGeom prst="bentConnector4">
            <a:avLst>
              <a:gd name="adj1" fmla="val -15134"/>
              <a:gd name="adj2" fmla="val 99949"/>
            </a:avLst>
          </a:prstGeom>
          <a:ln w="31750">
            <a:solidFill>
              <a:schemeClr val="accent2">
                <a:lumMod val="50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72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C8CE9CB-054E-AA75-B283-B4C5DD32D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651"/>
            <a:ext cx="10515600" cy="859373"/>
          </a:xfrm>
        </p:spPr>
        <p:txBody>
          <a:bodyPr anchor="ctr">
            <a:noAutofit/>
          </a:bodyPr>
          <a:lstStyle/>
          <a:p>
            <a:pPr algn="l" rtl="0" fontAlgn="base">
              <a:lnSpc>
                <a:spcPct val="100000"/>
              </a:lnSpc>
              <a:spcBef>
                <a:spcPts val="1800"/>
              </a:spcBef>
            </a:pPr>
            <a:r>
              <a:rPr lang="en-US" sz="4000" b="0" i="0" u="none" strike="noStrike" dirty="0">
                <a:solidFill>
                  <a:srgbClr val="000000"/>
                </a:solidFill>
                <a:effectLst/>
              </a:rPr>
              <a:t>Traditional Flow for Delay Evaluation</a:t>
            </a:r>
            <a:endParaRPr lang="en-US" sz="4000" b="0" i="0" dirty="0">
              <a:solidFill>
                <a:srgbClr val="000000"/>
              </a:solidFill>
              <a:effectLst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46578-31D3-E804-9448-B14E6C0B6816}"/>
              </a:ext>
            </a:extLst>
          </p:cNvPr>
          <p:cNvCxnSpPr>
            <a:cxnSpLocks/>
          </p:cNvCxnSpPr>
          <p:nvPr/>
        </p:nvCxnSpPr>
        <p:spPr>
          <a:xfrm>
            <a:off x="838200" y="1206409"/>
            <a:ext cx="10515600" cy="0"/>
          </a:xfrm>
          <a:prstGeom prst="line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3" name="Graphic 82" descr="User outline">
            <a:extLst>
              <a:ext uri="{FF2B5EF4-FFF2-40B4-BE49-F238E27FC236}">
                <a16:creationId xmlns:a16="http://schemas.microsoft.com/office/drawing/2014/main" id="{C766B22C-EDAD-2045-D48C-5DEDBD7D65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1641" y="3359915"/>
            <a:ext cx="577622" cy="577622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5E313C9F-6494-5314-D220-04E6A1933CF6}"/>
              </a:ext>
            </a:extLst>
          </p:cNvPr>
          <p:cNvSpPr txBox="1">
            <a:spLocks/>
          </p:cNvSpPr>
          <p:nvPr/>
        </p:nvSpPr>
        <p:spPr>
          <a:xfrm>
            <a:off x="1427608" y="2850556"/>
            <a:ext cx="1238414" cy="553998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Digital Designer</a:t>
            </a:r>
            <a:endParaRPr lang="en-US" dirty="0"/>
          </a:p>
        </p:txBody>
      </p:sp>
      <p:pic>
        <p:nvPicPr>
          <p:cNvPr id="123" name="Graphic 122" descr="Document outline">
            <a:extLst>
              <a:ext uri="{FF2B5EF4-FFF2-40B4-BE49-F238E27FC236}">
                <a16:creationId xmlns:a16="http://schemas.microsoft.com/office/drawing/2014/main" id="{638AB05D-190B-02A3-B699-C523402D7C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5298" y="3429662"/>
            <a:ext cx="415853" cy="415853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6498318E-2312-50C9-E335-B00FB442B68D}"/>
              </a:ext>
            </a:extLst>
          </p:cNvPr>
          <p:cNvSpPr txBox="1">
            <a:spLocks/>
          </p:cNvSpPr>
          <p:nvPr/>
        </p:nvSpPr>
        <p:spPr>
          <a:xfrm>
            <a:off x="588299" y="2989056"/>
            <a:ext cx="618014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Spec</a:t>
            </a:r>
            <a:endParaRPr lang="en-US" dirty="0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41BBE8EE-09A8-0242-DD64-70AC1C63A02D}"/>
              </a:ext>
            </a:extLst>
          </p:cNvPr>
          <p:cNvCxnSpPr>
            <a:cxnSpLocks/>
          </p:cNvCxnSpPr>
          <p:nvPr/>
        </p:nvCxnSpPr>
        <p:spPr>
          <a:xfrm flipV="1">
            <a:off x="1132012" y="3633808"/>
            <a:ext cx="477229" cy="37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" descr="Document outline">
            <a:extLst>
              <a:ext uri="{FF2B5EF4-FFF2-40B4-BE49-F238E27FC236}">
                <a16:creationId xmlns:a16="http://schemas.microsoft.com/office/drawing/2014/main" id="{346DAD5D-FD52-DD2B-5BD2-BCF8B0384A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82507" y="3429662"/>
            <a:ext cx="415853" cy="4158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3BD3198-4585-E309-179C-7915F7251C21}"/>
              </a:ext>
            </a:extLst>
          </p:cNvPr>
          <p:cNvSpPr txBox="1">
            <a:spLocks/>
          </p:cNvSpPr>
          <p:nvPr/>
        </p:nvSpPr>
        <p:spPr>
          <a:xfrm>
            <a:off x="2988816" y="2989056"/>
            <a:ext cx="618014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RTL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3D9FDD5-7B16-1CF1-177F-9E2D3A22BE17}"/>
              </a:ext>
            </a:extLst>
          </p:cNvPr>
          <p:cNvCxnSpPr>
            <a:cxnSpLocks/>
          </p:cNvCxnSpPr>
          <p:nvPr/>
        </p:nvCxnSpPr>
        <p:spPr>
          <a:xfrm flipV="1">
            <a:off x="2437595" y="3633808"/>
            <a:ext cx="477229" cy="37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BFF9254-F73E-5DF9-2D68-972B99796BAF}"/>
              </a:ext>
            </a:extLst>
          </p:cNvPr>
          <p:cNvSpPr/>
          <p:nvPr/>
        </p:nvSpPr>
        <p:spPr>
          <a:xfrm>
            <a:off x="4165810" y="2005901"/>
            <a:ext cx="1706452" cy="3458812"/>
          </a:xfrm>
          <a:prstGeom prst="rect">
            <a:avLst/>
          </a:prstGeom>
          <a:solidFill>
            <a:schemeClr val="accent2">
              <a:lumMod val="60000"/>
              <a:lumOff val="40000"/>
              <a:alpha val="44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255C4C-01D6-A3C9-339A-E9C14B62B2A8}"/>
              </a:ext>
            </a:extLst>
          </p:cNvPr>
          <p:cNvSpPr/>
          <p:nvPr/>
        </p:nvSpPr>
        <p:spPr>
          <a:xfrm>
            <a:off x="4266489" y="2569606"/>
            <a:ext cx="1505094" cy="369332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Elaboration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4167FD-2194-D2A5-0F6F-899B409B18EA}"/>
              </a:ext>
            </a:extLst>
          </p:cNvPr>
          <p:cNvSpPr/>
          <p:nvPr/>
        </p:nvSpPr>
        <p:spPr>
          <a:xfrm>
            <a:off x="4266489" y="3031716"/>
            <a:ext cx="1505094" cy="638725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Boolean Minimization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08029D-F9B2-1EBA-BB9A-5A474746F606}"/>
              </a:ext>
            </a:extLst>
          </p:cNvPr>
          <p:cNvSpPr/>
          <p:nvPr/>
        </p:nvSpPr>
        <p:spPr>
          <a:xfrm>
            <a:off x="4270385" y="3763219"/>
            <a:ext cx="1497303" cy="597586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Technology Mapping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B9AE6C-99C8-0445-7117-2240FDC2593B}"/>
              </a:ext>
            </a:extLst>
          </p:cNvPr>
          <p:cNvSpPr/>
          <p:nvPr/>
        </p:nvSpPr>
        <p:spPr>
          <a:xfrm>
            <a:off x="4266490" y="4453584"/>
            <a:ext cx="1505093" cy="85777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Technology Dependent Optimization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020D22-CBAE-AEA6-2C56-AD6B61543D69}"/>
              </a:ext>
            </a:extLst>
          </p:cNvPr>
          <p:cNvSpPr txBox="1"/>
          <p:nvPr/>
        </p:nvSpPr>
        <p:spPr>
          <a:xfrm>
            <a:off x="4155883" y="2119400"/>
            <a:ext cx="1726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Logic Synthesis</a:t>
            </a:r>
          </a:p>
        </p:txBody>
      </p:sp>
      <p:pic>
        <p:nvPicPr>
          <p:cNvPr id="13" name="Graphic 12" descr="Document outline">
            <a:extLst>
              <a:ext uri="{FF2B5EF4-FFF2-40B4-BE49-F238E27FC236}">
                <a16:creationId xmlns:a16="http://schemas.microsoft.com/office/drawing/2014/main" id="{0309C3B0-71BB-CE54-954E-0DB5228248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17174" y="3429662"/>
            <a:ext cx="415853" cy="4158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EF64CBD-160F-B024-71C1-5076AAF989CC}"/>
              </a:ext>
            </a:extLst>
          </p:cNvPr>
          <p:cNvSpPr txBox="1">
            <a:spLocks/>
          </p:cNvSpPr>
          <p:nvPr/>
        </p:nvSpPr>
        <p:spPr>
          <a:xfrm>
            <a:off x="6227358" y="2989056"/>
            <a:ext cx="995483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Netlist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57EF66D-041A-F2FE-D198-0959D6F05D1C}"/>
              </a:ext>
            </a:extLst>
          </p:cNvPr>
          <p:cNvCxnSpPr>
            <a:cxnSpLocks/>
          </p:cNvCxnSpPr>
          <p:nvPr/>
        </p:nvCxnSpPr>
        <p:spPr>
          <a:xfrm flipV="1">
            <a:off x="3587902" y="3633808"/>
            <a:ext cx="477229" cy="37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C0547E0-A093-D3FE-AD0F-0B1B8F3EDC4F}"/>
              </a:ext>
            </a:extLst>
          </p:cNvPr>
          <p:cNvCxnSpPr>
            <a:cxnSpLocks/>
          </p:cNvCxnSpPr>
          <p:nvPr/>
        </p:nvCxnSpPr>
        <p:spPr>
          <a:xfrm flipV="1">
            <a:off x="5941823" y="3633808"/>
            <a:ext cx="477229" cy="37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E2CA2B2-7308-7066-4CFD-832ADD7C2433}"/>
              </a:ext>
            </a:extLst>
          </p:cNvPr>
          <p:cNvCxnSpPr>
            <a:cxnSpLocks/>
          </p:cNvCxnSpPr>
          <p:nvPr/>
        </p:nvCxnSpPr>
        <p:spPr>
          <a:xfrm>
            <a:off x="6725101" y="3937537"/>
            <a:ext cx="0" cy="63513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6A0DCE5-F986-1C3E-757D-655FD5894EEF}"/>
              </a:ext>
            </a:extLst>
          </p:cNvPr>
          <p:cNvSpPr txBox="1">
            <a:spLocks/>
          </p:cNvSpPr>
          <p:nvPr/>
        </p:nvSpPr>
        <p:spPr>
          <a:xfrm>
            <a:off x="5918711" y="4656078"/>
            <a:ext cx="1556808" cy="830997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Post-</a:t>
            </a:r>
          </a:p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Synthesis</a:t>
            </a:r>
          </a:p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Delay</a:t>
            </a:r>
            <a:endParaRPr lang="en-US" dirty="0"/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C3D23EAE-B1F2-993F-73B4-D1704AD12144}"/>
              </a:ext>
            </a:extLst>
          </p:cNvPr>
          <p:cNvCxnSpPr>
            <a:cxnSpLocks/>
            <a:stCxn id="18" idx="2"/>
          </p:cNvCxnSpPr>
          <p:nvPr/>
        </p:nvCxnSpPr>
        <p:spPr>
          <a:xfrm rot="5400000" flipH="1">
            <a:off x="3631938" y="2421899"/>
            <a:ext cx="1510549" cy="4619804"/>
          </a:xfrm>
          <a:prstGeom prst="bentConnector4">
            <a:avLst>
              <a:gd name="adj1" fmla="val -15134"/>
              <a:gd name="adj2" fmla="val 99949"/>
            </a:avLst>
          </a:prstGeom>
          <a:ln w="31750">
            <a:solidFill>
              <a:schemeClr val="accent2">
                <a:lumMod val="50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3736B80-CC26-9249-8F1F-45839991BBD8}"/>
              </a:ext>
            </a:extLst>
          </p:cNvPr>
          <p:cNvSpPr/>
          <p:nvPr/>
        </p:nvSpPr>
        <p:spPr>
          <a:xfrm>
            <a:off x="2212362" y="5897397"/>
            <a:ext cx="4361248" cy="81832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 Missing wirelength information leading to inaccurate delay estimates</a:t>
            </a:r>
          </a:p>
        </p:txBody>
      </p:sp>
    </p:spTree>
    <p:extLst>
      <p:ext uri="{BB962C8B-B14F-4D97-AF65-F5344CB8AC3E}">
        <p14:creationId xmlns:p14="http://schemas.microsoft.com/office/powerpoint/2010/main" val="1702015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C8CE9CB-054E-AA75-B283-B4C5DD32D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651"/>
            <a:ext cx="10515600" cy="859373"/>
          </a:xfrm>
        </p:spPr>
        <p:txBody>
          <a:bodyPr anchor="ctr">
            <a:noAutofit/>
          </a:bodyPr>
          <a:lstStyle/>
          <a:p>
            <a:pPr algn="l" rtl="0" fontAlgn="base">
              <a:lnSpc>
                <a:spcPct val="100000"/>
              </a:lnSpc>
              <a:spcBef>
                <a:spcPts val="1800"/>
              </a:spcBef>
            </a:pPr>
            <a:r>
              <a:rPr lang="en-US" sz="4000" b="0" i="0" u="none" strike="noStrike" dirty="0">
                <a:solidFill>
                  <a:srgbClr val="000000"/>
                </a:solidFill>
                <a:effectLst/>
              </a:rPr>
              <a:t>Traditional Flow for Delay Evaluation</a:t>
            </a:r>
            <a:endParaRPr lang="en-US" sz="4000" b="0" i="0" dirty="0">
              <a:solidFill>
                <a:srgbClr val="000000"/>
              </a:solidFill>
              <a:effectLst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46578-31D3-E804-9448-B14E6C0B6816}"/>
              </a:ext>
            </a:extLst>
          </p:cNvPr>
          <p:cNvCxnSpPr>
            <a:cxnSpLocks/>
          </p:cNvCxnSpPr>
          <p:nvPr/>
        </p:nvCxnSpPr>
        <p:spPr>
          <a:xfrm>
            <a:off x="838200" y="1206409"/>
            <a:ext cx="10515600" cy="0"/>
          </a:xfrm>
          <a:prstGeom prst="line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3" name="Graphic 82" descr="User outline">
            <a:extLst>
              <a:ext uri="{FF2B5EF4-FFF2-40B4-BE49-F238E27FC236}">
                <a16:creationId xmlns:a16="http://schemas.microsoft.com/office/drawing/2014/main" id="{C766B22C-EDAD-2045-D48C-5DEDBD7D65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1641" y="3359915"/>
            <a:ext cx="577622" cy="577622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5E313C9F-6494-5314-D220-04E6A1933CF6}"/>
              </a:ext>
            </a:extLst>
          </p:cNvPr>
          <p:cNvSpPr txBox="1">
            <a:spLocks/>
          </p:cNvSpPr>
          <p:nvPr/>
        </p:nvSpPr>
        <p:spPr>
          <a:xfrm>
            <a:off x="1427608" y="2850556"/>
            <a:ext cx="1238414" cy="553998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Digital Designer</a:t>
            </a:r>
            <a:endParaRPr lang="en-US" dirty="0"/>
          </a:p>
        </p:txBody>
      </p:sp>
      <p:pic>
        <p:nvPicPr>
          <p:cNvPr id="123" name="Graphic 122" descr="Document outline">
            <a:extLst>
              <a:ext uri="{FF2B5EF4-FFF2-40B4-BE49-F238E27FC236}">
                <a16:creationId xmlns:a16="http://schemas.microsoft.com/office/drawing/2014/main" id="{638AB05D-190B-02A3-B699-C523402D7C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5298" y="3429662"/>
            <a:ext cx="415853" cy="415853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6498318E-2312-50C9-E335-B00FB442B68D}"/>
              </a:ext>
            </a:extLst>
          </p:cNvPr>
          <p:cNvSpPr txBox="1">
            <a:spLocks/>
          </p:cNvSpPr>
          <p:nvPr/>
        </p:nvSpPr>
        <p:spPr>
          <a:xfrm>
            <a:off x="588299" y="2989056"/>
            <a:ext cx="618014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Spec</a:t>
            </a:r>
            <a:endParaRPr lang="en-US" dirty="0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41BBE8EE-09A8-0242-DD64-70AC1C63A02D}"/>
              </a:ext>
            </a:extLst>
          </p:cNvPr>
          <p:cNvCxnSpPr>
            <a:cxnSpLocks/>
          </p:cNvCxnSpPr>
          <p:nvPr/>
        </p:nvCxnSpPr>
        <p:spPr>
          <a:xfrm flipV="1">
            <a:off x="1132012" y="3633808"/>
            <a:ext cx="477229" cy="37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" descr="Document outline">
            <a:extLst>
              <a:ext uri="{FF2B5EF4-FFF2-40B4-BE49-F238E27FC236}">
                <a16:creationId xmlns:a16="http://schemas.microsoft.com/office/drawing/2014/main" id="{346DAD5D-FD52-DD2B-5BD2-BCF8B0384A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82507" y="3429662"/>
            <a:ext cx="415853" cy="4158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3BD3198-4585-E309-179C-7915F7251C21}"/>
              </a:ext>
            </a:extLst>
          </p:cNvPr>
          <p:cNvSpPr txBox="1">
            <a:spLocks/>
          </p:cNvSpPr>
          <p:nvPr/>
        </p:nvSpPr>
        <p:spPr>
          <a:xfrm>
            <a:off x="2988816" y="2989056"/>
            <a:ext cx="618014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RTL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3D9FDD5-7B16-1CF1-177F-9E2D3A22BE17}"/>
              </a:ext>
            </a:extLst>
          </p:cNvPr>
          <p:cNvCxnSpPr>
            <a:cxnSpLocks/>
          </p:cNvCxnSpPr>
          <p:nvPr/>
        </p:nvCxnSpPr>
        <p:spPr>
          <a:xfrm flipV="1">
            <a:off x="2437595" y="3633808"/>
            <a:ext cx="477229" cy="37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BFF9254-F73E-5DF9-2D68-972B99796BAF}"/>
              </a:ext>
            </a:extLst>
          </p:cNvPr>
          <p:cNvSpPr/>
          <p:nvPr/>
        </p:nvSpPr>
        <p:spPr>
          <a:xfrm>
            <a:off x="4165810" y="2005901"/>
            <a:ext cx="1706452" cy="3458812"/>
          </a:xfrm>
          <a:prstGeom prst="rect">
            <a:avLst/>
          </a:prstGeom>
          <a:solidFill>
            <a:schemeClr val="accent2">
              <a:lumMod val="60000"/>
              <a:lumOff val="40000"/>
              <a:alpha val="44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255C4C-01D6-A3C9-339A-E9C14B62B2A8}"/>
              </a:ext>
            </a:extLst>
          </p:cNvPr>
          <p:cNvSpPr/>
          <p:nvPr/>
        </p:nvSpPr>
        <p:spPr>
          <a:xfrm>
            <a:off x="4266489" y="2569606"/>
            <a:ext cx="1505094" cy="369332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Elaboration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4167FD-2194-D2A5-0F6F-899B409B18EA}"/>
              </a:ext>
            </a:extLst>
          </p:cNvPr>
          <p:cNvSpPr/>
          <p:nvPr/>
        </p:nvSpPr>
        <p:spPr>
          <a:xfrm>
            <a:off x="4266489" y="3031716"/>
            <a:ext cx="1505094" cy="638725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Boolean Minimization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08029D-F9B2-1EBA-BB9A-5A474746F606}"/>
              </a:ext>
            </a:extLst>
          </p:cNvPr>
          <p:cNvSpPr/>
          <p:nvPr/>
        </p:nvSpPr>
        <p:spPr>
          <a:xfrm>
            <a:off x="4270385" y="3763219"/>
            <a:ext cx="1497303" cy="597586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Technology Mapping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B9AE6C-99C8-0445-7117-2240FDC2593B}"/>
              </a:ext>
            </a:extLst>
          </p:cNvPr>
          <p:cNvSpPr/>
          <p:nvPr/>
        </p:nvSpPr>
        <p:spPr>
          <a:xfrm>
            <a:off x="4266490" y="4453584"/>
            <a:ext cx="1505093" cy="85777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Technology Dependent Optimization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020D22-CBAE-AEA6-2C56-AD6B61543D69}"/>
              </a:ext>
            </a:extLst>
          </p:cNvPr>
          <p:cNvSpPr txBox="1"/>
          <p:nvPr/>
        </p:nvSpPr>
        <p:spPr>
          <a:xfrm>
            <a:off x="4155883" y="2119400"/>
            <a:ext cx="1726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Logic Synthesis</a:t>
            </a:r>
          </a:p>
        </p:txBody>
      </p:sp>
      <p:pic>
        <p:nvPicPr>
          <p:cNvPr id="13" name="Graphic 12" descr="Document outline">
            <a:extLst>
              <a:ext uri="{FF2B5EF4-FFF2-40B4-BE49-F238E27FC236}">
                <a16:creationId xmlns:a16="http://schemas.microsoft.com/office/drawing/2014/main" id="{0309C3B0-71BB-CE54-954E-0DB5228248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17174" y="3429662"/>
            <a:ext cx="415853" cy="4158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EF64CBD-160F-B024-71C1-5076AAF989CC}"/>
              </a:ext>
            </a:extLst>
          </p:cNvPr>
          <p:cNvSpPr txBox="1">
            <a:spLocks/>
          </p:cNvSpPr>
          <p:nvPr/>
        </p:nvSpPr>
        <p:spPr>
          <a:xfrm>
            <a:off x="6227358" y="2989056"/>
            <a:ext cx="995483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Netlist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57EF66D-041A-F2FE-D198-0959D6F05D1C}"/>
              </a:ext>
            </a:extLst>
          </p:cNvPr>
          <p:cNvCxnSpPr>
            <a:cxnSpLocks/>
          </p:cNvCxnSpPr>
          <p:nvPr/>
        </p:nvCxnSpPr>
        <p:spPr>
          <a:xfrm flipV="1">
            <a:off x="3587902" y="3633808"/>
            <a:ext cx="477229" cy="37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C0547E0-A093-D3FE-AD0F-0B1B8F3EDC4F}"/>
              </a:ext>
            </a:extLst>
          </p:cNvPr>
          <p:cNvCxnSpPr>
            <a:cxnSpLocks/>
          </p:cNvCxnSpPr>
          <p:nvPr/>
        </p:nvCxnSpPr>
        <p:spPr>
          <a:xfrm flipV="1">
            <a:off x="5941823" y="3633808"/>
            <a:ext cx="477229" cy="37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E2CA2B2-7308-7066-4CFD-832ADD7C2433}"/>
              </a:ext>
            </a:extLst>
          </p:cNvPr>
          <p:cNvCxnSpPr>
            <a:cxnSpLocks/>
          </p:cNvCxnSpPr>
          <p:nvPr/>
        </p:nvCxnSpPr>
        <p:spPr>
          <a:xfrm>
            <a:off x="6725101" y="3937537"/>
            <a:ext cx="0" cy="63513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6A0DCE5-F986-1C3E-757D-655FD5894EEF}"/>
              </a:ext>
            </a:extLst>
          </p:cNvPr>
          <p:cNvSpPr txBox="1">
            <a:spLocks/>
          </p:cNvSpPr>
          <p:nvPr/>
        </p:nvSpPr>
        <p:spPr>
          <a:xfrm>
            <a:off x="5918711" y="4656078"/>
            <a:ext cx="1556808" cy="830997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Post-</a:t>
            </a:r>
          </a:p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Synthesis</a:t>
            </a:r>
          </a:p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Delay</a:t>
            </a:r>
            <a:endParaRPr lang="en-US" dirty="0"/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C3D23EAE-B1F2-993F-73B4-D1704AD12144}"/>
              </a:ext>
            </a:extLst>
          </p:cNvPr>
          <p:cNvCxnSpPr>
            <a:cxnSpLocks/>
            <a:stCxn id="18" idx="2"/>
          </p:cNvCxnSpPr>
          <p:nvPr/>
        </p:nvCxnSpPr>
        <p:spPr>
          <a:xfrm rot="5400000" flipH="1">
            <a:off x="3631938" y="2421899"/>
            <a:ext cx="1510549" cy="4619804"/>
          </a:xfrm>
          <a:prstGeom prst="bentConnector4">
            <a:avLst>
              <a:gd name="adj1" fmla="val -15134"/>
              <a:gd name="adj2" fmla="val 99949"/>
            </a:avLst>
          </a:prstGeom>
          <a:ln w="31750">
            <a:solidFill>
              <a:schemeClr val="accent2">
                <a:lumMod val="50000"/>
                <a:alpha val="29137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3119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C8CE9CB-054E-AA75-B283-B4C5DD32D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651"/>
            <a:ext cx="10515600" cy="859373"/>
          </a:xfrm>
        </p:spPr>
        <p:txBody>
          <a:bodyPr anchor="ctr">
            <a:noAutofit/>
          </a:bodyPr>
          <a:lstStyle/>
          <a:p>
            <a:pPr algn="l" rtl="0" fontAlgn="base">
              <a:lnSpc>
                <a:spcPct val="100000"/>
              </a:lnSpc>
              <a:spcBef>
                <a:spcPts val="1800"/>
              </a:spcBef>
            </a:pPr>
            <a:r>
              <a:rPr lang="en-US" sz="4000" b="0" i="0" u="none" strike="noStrike" dirty="0">
                <a:solidFill>
                  <a:srgbClr val="000000"/>
                </a:solidFill>
                <a:effectLst/>
              </a:rPr>
              <a:t>Traditional Flow for Delay Evaluation</a:t>
            </a:r>
            <a:endParaRPr lang="en-US" sz="4000" b="0" i="0" dirty="0">
              <a:solidFill>
                <a:srgbClr val="000000"/>
              </a:solidFill>
              <a:effectLst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46578-31D3-E804-9448-B14E6C0B6816}"/>
              </a:ext>
            </a:extLst>
          </p:cNvPr>
          <p:cNvCxnSpPr>
            <a:cxnSpLocks/>
          </p:cNvCxnSpPr>
          <p:nvPr/>
        </p:nvCxnSpPr>
        <p:spPr>
          <a:xfrm>
            <a:off x="838200" y="1206409"/>
            <a:ext cx="10515600" cy="0"/>
          </a:xfrm>
          <a:prstGeom prst="line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3" name="Graphic 82" descr="User outline">
            <a:extLst>
              <a:ext uri="{FF2B5EF4-FFF2-40B4-BE49-F238E27FC236}">
                <a16:creationId xmlns:a16="http://schemas.microsoft.com/office/drawing/2014/main" id="{C766B22C-EDAD-2045-D48C-5DEDBD7D65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1641" y="3359915"/>
            <a:ext cx="577622" cy="577622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5E313C9F-6494-5314-D220-04E6A1933CF6}"/>
              </a:ext>
            </a:extLst>
          </p:cNvPr>
          <p:cNvSpPr txBox="1">
            <a:spLocks/>
          </p:cNvSpPr>
          <p:nvPr/>
        </p:nvSpPr>
        <p:spPr>
          <a:xfrm>
            <a:off x="1427608" y="2850556"/>
            <a:ext cx="1238414" cy="553998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Digital Designer</a:t>
            </a:r>
            <a:endParaRPr lang="en-US" dirty="0"/>
          </a:p>
        </p:txBody>
      </p:sp>
      <p:pic>
        <p:nvPicPr>
          <p:cNvPr id="123" name="Graphic 122" descr="Document outline">
            <a:extLst>
              <a:ext uri="{FF2B5EF4-FFF2-40B4-BE49-F238E27FC236}">
                <a16:creationId xmlns:a16="http://schemas.microsoft.com/office/drawing/2014/main" id="{638AB05D-190B-02A3-B699-C523402D7C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5298" y="3429662"/>
            <a:ext cx="415853" cy="415853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6498318E-2312-50C9-E335-B00FB442B68D}"/>
              </a:ext>
            </a:extLst>
          </p:cNvPr>
          <p:cNvSpPr txBox="1">
            <a:spLocks/>
          </p:cNvSpPr>
          <p:nvPr/>
        </p:nvSpPr>
        <p:spPr>
          <a:xfrm>
            <a:off x="588299" y="2989056"/>
            <a:ext cx="618014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Spec</a:t>
            </a:r>
            <a:endParaRPr lang="en-US" dirty="0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41BBE8EE-09A8-0242-DD64-70AC1C63A02D}"/>
              </a:ext>
            </a:extLst>
          </p:cNvPr>
          <p:cNvCxnSpPr>
            <a:cxnSpLocks/>
          </p:cNvCxnSpPr>
          <p:nvPr/>
        </p:nvCxnSpPr>
        <p:spPr>
          <a:xfrm flipV="1">
            <a:off x="1132012" y="3633808"/>
            <a:ext cx="477229" cy="37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" descr="Document outline">
            <a:extLst>
              <a:ext uri="{FF2B5EF4-FFF2-40B4-BE49-F238E27FC236}">
                <a16:creationId xmlns:a16="http://schemas.microsoft.com/office/drawing/2014/main" id="{346DAD5D-FD52-DD2B-5BD2-BCF8B0384A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82507" y="3429662"/>
            <a:ext cx="415853" cy="4158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3BD3198-4585-E309-179C-7915F7251C21}"/>
              </a:ext>
            </a:extLst>
          </p:cNvPr>
          <p:cNvSpPr txBox="1">
            <a:spLocks/>
          </p:cNvSpPr>
          <p:nvPr/>
        </p:nvSpPr>
        <p:spPr>
          <a:xfrm>
            <a:off x="2988816" y="2989056"/>
            <a:ext cx="618014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RTL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3D9FDD5-7B16-1CF1-177F-9E2D3A22BE17}"/>
              </a:ext>
            </a:extLst>
          </p:cNvPr>
          <p:cNvCxnSpPr>
            <a:cxnSpLocks/>
          </p:cNvCxnSpPr>
          <p:nvPr/>
        </p:nvCxnSpPr>
        <p:spPr>
          <a:xfrm flipV="1">
            <a:off x="2437595" y="3633808"/>
            <a:ext cx="477229" cy="37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BFF9254-F73E-5DF9-2D68-972B99796BAF}"/>
              </a:ext>
            </a:extLst>
          </p:cNvPr>
          <p:cNvSpPr/>
          <p:nvPr/>
        </p:nvSpPr>
        <p:spPr>
          <a:xfrm>
            <a:off x="4165810" y="2005901"/>
            <a:ext cx="1706452" cy="3458812"/>
          </a:xfrm>
          <a:prstGeom prst="rect">
            <a:avLst/>
          </a:prstGeom>
          <a:solidFill>
            <a:schemeClr val="accent2">
              <a:lumMod val="60000"/>
              <a:lumOff val="40000"/>
              <a:alpha val="44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255C4C-01D6-A3C9-339A-E9C14B62B2A8}"/>
              </a:ext>
            </a:extLst>
          </p:cNvPr>
          <p:cNvSpPr/>
          <p:nvPr/>
        </p:nvSpPr>
        <p:spPr>
          <a:xfrm>
            <a:off x="4266489" y="2569606"/>
            <a:ext cx="1505094" cy="369332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Elaboration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4167FD-2194-D2A5-0F6F-899B409B18EA}"/>
              </a:ext>
            </a:extLst>
          </p:cNvPr>
          <p:cNvSpPr/>
          <p:nvPr/>
        </p:nvSpPr>
        <p:spPr>
          <a:xfrm>
            <a:off x="4266489" y="3031716"/>
            <a:ext cx="1505094" cy="638725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Boolean Minimization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08029D-F9B2-1EBA-BB9A-5A474746F606}"/>
              </a:ext>
            </a:extLst>
          </p:cNvPr>
          <p:cNvSpPr/>
          <p:nvPr/>
        </p:nvSpPr>
        <p:spPr>
          <a:xfrm>
            <a:off x="4270385" y="3763219"/>
            <a:ext cx="1497303" cy="597586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Technology Mapping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B9AE6C-99C8-0445-7117-2240FDC2593B}"/>
              </a:ext>
            </a:extLst>
          </p:cNvPr>
          <p:cNvSpPr/>
          <p:nvPr/>
        </p:nvSpPr>
        <p:spPr>
          <a:xfrm>
            <a:off x="4266490" y="4453584"/>
            <a:ext cx="1505093" cy="85777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Technology Dependent Optimization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020D22-CBAE-AEA6-2C56-AD6B61543D69}"/>
              </a:ext>
            </a:extLst>
          </p:cNvPr>
          <p:cNvSpPr txBox="1"/>
          <p:nvPr/>
        </p:nvSpPr>
        <p:spPr>
          <a:xfrm>
            <a:off x="4155883" y="2119400"/>
            <a:ext cx="1726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Logic Synthesis</a:t>
            </a:r>
          </a:p>
        </p:txBody>
      </p:sp>
      <p:pic>
        <p:nvPicPr>
          <p:cNvPr id="13" name="Graphic 12" descr="Document outline">
            <a:extLst>
              <a:ext uri="{FF2B5EF4-FFF2-40B4-BE49-F238E27FC236}">
                <a16:creationId xmlns:a16="http://schemas.microsoft.com/office/drawing/2014/main" id="{0309C3B0-71BB-CE54-954E-0DB5228248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17174" y="3429662"/>
            <a:ext cx="415853" cy="4158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EF64CBD-160F-B024-71C1-5076AAF989CC}"/>
              </a:ext>
            </a:extLst>
          </p:cNvPr>
          <p:cNvSpPr txBox="1">
            <a:spLocks/>
          </p:cNvSpPr>
          <p:nvPr/>
        </p:nvSpPr>
        <p:spPr>
          <a:xfrm>
            <a:off x="6227358" y="2989056"/>
            <a:ext cx="995483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Netlist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57EF66D-041A-F2FE-D198-0959D6F05D1C}"/>
              </a:ext>
            </a:extLst>
          </p:cNvPr>
          <p:cNvCxnSpPr>
            <a:cxnSpLocks/>
          </p:cNvCxnSpPr>
          <p:nvPr/>
        </p:nvCxnSpPr>
        <p:spPr>
          <a:xfrm flipV="1">
            <a:off x="3587902" y="3633808"/>
            <a:ext cx="477229" cy="37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C0547E0-A093-D3FE-AD0F-0B1B8F3EDC4F}"/>
              </a:ext>
            </a:extLst>
          </p:cNvPr>
          <p:cNvCxnSpPr>
            <a:cxnSpLocks/>
          </p:cNvCxnSpPr>
          <p:nvPr/>
        </p:nvCxnSpPr>
        <p:spPr>
          <a:xfrm flipV="1">
            <a:off x="5941823" y="3633808"/>
            <a:ext cx="477229" cy="37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E2CA2B2-7308-7066-4CFD-832ADD7C2433}"/>
              </a:ext>
            </a:extLst>
          </p:cNvPr>
          <p:cNvCxnSpPr>
            <a:cxnSpLocks/>
          </p:cNvCxnSpPr>
          <p:nvPr/>
        </p:nvCxnSpPr>
        <p:spPr>
          <a:xfrm>
            <a:off x="6725101" y="3937537"/>
            <a:ext cx="0" cy="63513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6A0DCE5-F986-1C3E-757D-655FD5894EEF}"/>
              </a:ext>
            </a:extLst>
          </p:cNvPr>
          <p:cNvSpPr txBox="1">
            <a:spLocks/>
          </p:cNvSpPr>
          <p:nvPr/>
        </p:nvSpPr>
        <p:spPr>
          <a:xfrm>
            <a:off x="5918711" y="4656078"/>
            <a:ext cx="1556808" cy="830997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Post-</a:t>
            </a:r>
          </a:p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Synthesis</a:t>
            </a:r>
          </a:p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Delay</a:t>
            </a:r>
            <a:endParaRPr lang="en-US" dirty="0"/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C3D23EAE-B1F2-993F-73B4-D1704AD12144}"/>
              </a:ext>
            </a:extLst>
          </p:cNvPr>
          <p:cNvCxnSpPr>
            <a:cxnSpLocks/>
            <a:stCxn id="18" idx="2"/>
          </p:cNvCxnSpPr>
          <p:nvPr/>
        </p:nvCxnSpPr>
        <p:spPr>
          <a:xfrm rot="5400000" flipH="1">
            <a:off x="3631938" y="2421899"/>
            <a:ext cx="1510549" cy="4619804"/>
          </a:xfrm>
          <a:prstGeom prst="bentConnector4">
            <a:avLst>
              <a:gd name="adj1" fmla="val -15134"/>
              <a:gd name="adj2" fmla="val 99949"/>
            </a:avLst>
          </a:prstGeom>
          <a:ln w="31750">
            <a:solidFill>
              <a:schemeClr val="accent2">
                <a:lumMod val="50000"/>
                <a:alpha val="29137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EEC3268-0164-0A74-88AD-2DFD83413358}"/>
              </a:ext>
            </a:extLst>
          </p:cNvPr>
          <p:cNvSpPr/>
          <p:nvPr/>
        </p:nvSpPr>
        <p:spPr>
          <a:xfrm>
            <a:off x="7526586" y="2485953"/>
            <a:ext cx="1706452" cy="2439559"/>
          </a:xfrm>
          <a:prstGeom prst="rect">
            <a:avLst/>
          </a:prstGeom>
          <a:solidFill>
            <a:schemeClr val="accent6">
              <a:lumMod val="40000"/>
              <a:lumOff val="60000"/>
              <a:alpha val="44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DEFB2D-191D-A127-8754-15C7A9F1E20C}"/>
              </a:ext>
            </a:extLst>
          </p:cNvPr>
          <p:cNvSpPr/>
          <p:nvPr/>
        </p:nvSpPr>
        <p:spPr>
          <a:xfrm>
            <a:off x="7674698" y="2922189"/>
            <a:ext cx="141022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Partitioning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48AE138-F9A3-ED8E-2616-DD3AFEFA061B}"/>
              </a:ext>
            </a:extLst>
          </p:cNvPr>
          <p:cNvSpPr/>
          <p:nvPr/>
        </p:nvSpPr>
        <p:spPr>
          <a:xfrm>
            <a:off x="7674850" y="3400142"/>
            <a:ext cx="1409925" cy="53739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Floor Planning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43C24A-B8A7-586C-C7D7-36AD8DCF5487}"/>
              </a:ext>
            </a:extLst>
          </p:cNvPr>
          <p:cNvSpPr/>
          <p:nvPr/>
        </p:nvSpPr>
        <p:spPr>
          <a:xfrm>
            <a:off x="7674850" y="4046158"/>
            <a:ext cx="1409925" cy="28922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Placement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32A8F97-6503-582E-7C3A-225E35B36B0F}"/>
              </a:ext>
            </a:extLst>
          </p:cNvPr>
          <p:cNvSpPr/>
          <p:nvPr/>
        </p:nvSpPr>
        <p:spPr>
          <a:xfrm>
            <a:off x="7674698" y="4444002"/>
            <a:ext cx="141022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Routing</a:t>
            </a:r>
          </a:p>
        </p:txBody>
      </p:sp>
      <p:pic>
        <p:nvPicPr>
          <p:cNvPr id="25" name="Graphic 24" descr="Document outline">
            <a:extLst>
              <a:ext uri="{FF2B5EF4-FFF2-40B4-BE49-F238E27FC236}">
                <a16:creationId xmlns:a16="http://schemas.microsoft.com/office/drawing/2014/main" id="{04B9FACC-76D3-CC42-F6C2-71DF2146F7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87737" y="3429662"/>
            <a:ext cx="415853" cy="41585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E0367CE-CFC5-C070-6BA4-ED037C8886DA}"/>
              </a:ext>
            </a:extLst>
          </p:cNvPr>
          <p:cNvSpPr txBox="1">
            <a:spLocks/>
          </p:cNvSpPr>
          <p:nvPr/>
        </p:nvSpPr>
        <p:spPr>
          <a:xfrm>
            <a:off x="9817533" y="2989056"/>
            <a:ext cx="793985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Layout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029B83-A0F2-2714-4BDB-42E038BDAE69}"/>
              </a:ext>
            </a:extLst>
          </p:cNvPr>
          <p:cNvSpPr txBox="1"/>
          <p:nvPr/>
        </p:nvSpPr>
        <p:spPr>
          <a:xfrm>
            <a:off x="7504957" y="2485953"/>
            <a:ext cx="1749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Physical Design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229CAB3-528C-2EDD-5CF6-03479C456879}"/>
              </a:ext>
            </a:extLst>
          </p:cNvPr>
          <p:cNvCxnSpPr>
            <a:cxnSpLocks/>
          </p:cNvCxnSpPr>
          <p:nvPr/>
        </p:nvCxnSpPr>
        <p:spPr>
          <a:xfrm flipV="1">
            <a:off x="6989621" y="3633808"/>
            <a:ext cx="477229" cy="37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3EAF109-BB68-2037-A981-40B260DEA2F8}"/>
              </a:ext>
            </a:extLst>
          </p:cNvPr>
          <p:cNvCxnSpPr>
            <a:cxnSpLocks/>
          </p:cNvCxnSpPr>
          <p:nvPr/>
        </p:nvCxnSpPr>
        <p:spPr>
          <a:xfrm flipV="1">
            <a:off x="9362245" y="3633808"/>
            <a:ext cx="477229" cy="37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610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C8CE9CB-054E-AA75-B283-B4C5DD32D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651"/>
            <a:ext cx="10515600" cy="859373"/>
          </a:xfrm>
        </p:spPr>
        <p:txBody>
          <a:bodyPr anchor="ctr">
            <a:noAutofit/>
          </a:bodyPr>
          <a:lstStyle/>
          <a:p>
            <a:pPr algn="l" rtl="0" fontAlgn="base">
              <a:lnSpc>
                <a:spcPct val="100000"/>
              </a:lnSpc>
              <a:spcBef>
                <a:spcPts val="1800"/>
              </a:spcBef>
            </a:pPr>
            <a:r>
              <a:rPr lang="en-US" sz="4000" b="0" i="0" u="none" strike="noStrike" dirty="0">
                <a:solidFill>
                  <a:srgbClr val="000000"/>
                </a:solidFill>
                <a:effectLst/>
              </a:rPr>
              <a:t>Traditional Flow for Delay Evaluation</a:t>
            </a:r>
            <a:endParaRPr lang="en-US" sz="4000" b="0" i="0" dirty="0">
              <a:solidFill>
                <a:srgbClr val="000000"/>
              </a:solidFill>
              <a:effectLst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46578-31D3-E804-9448-B14E6C0B6816}"/>
              </a:ext>
            </a:extLst>
          </p:cNvPr>
          <p:cNvCxnSpPr>
            <a:cxnSpLocks/>
          </p:cNvCxnSpPr>
          <p:nvPr/>
        </p:nvCxnSpPr>
        <p:spPr>
          <a:xfrm>
            <a:off x="838200" y="1206409"/>
            <a:ext cx="10515600" cy="0"/>
          </a:xfrm>
          <a:prstGeom prst="line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3" name="Graphic 82" descr="User outline">
            <a:extLst>
              <a:ext uri="{FF2B5EF4-FFF2-40B4-BE49-F238E27FC236}">
                <a16:creationId xmlns:a16="http://schemas.microsoft.com/office/drawing/2014/main" id="{C766B22C-EDAD-2045-D48C-5DEDBD7D65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1641" y="3359915"/>
            <a:ext cx="577622" cy="577622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5E313C9F-6494-5314-D220-04E6A1933CF6}"/>
              </a:ext>
            </a:extLst>
          </p:cNvPr>
          <p:cNvSpPr txBox="1">
            <a:spLocks/>
          </p:cNvSpPr>
          <p:nvPr/>
        </p:nvSpPr>
        <p:spPr>
          <a:xfrm>
            <a:off x="1427608" y="2850556"/>
            <a:ext cx="1238414" cy="553998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Digital Designer</a:t>
            </a:r>
            <a:endParaRPr lang="en-US" dirty="0"/>
          </a:p>
        </p:txBody>
      </p:sp>
      <p:pic>
        <p:nvPicPr>
          <p:cNvPr id="123" name="Graphic 122" descr="Document outline">
            <a:extLst>
              <a:ext uri="{FF2B5EF4-FFF2-40B4-BE49-F238E27FC236}">
                <a16:creationId xmlns:a16="http://schemas.microsoft.com/office/drawing/2014/main" id="{638AB05D-190B-02A3-B699-C523402D7C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5298" y="3429662"/>
            <a:ext cx="415853" cy="415853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6498318E-2312-50C9-E335-B00FB442B68D}"/>
              </a:ext>
            </a:extLst>
          </p:cNvPr>
          <p:cNvSpPr txBox="1">
            <a:spLocks/>
          </p:cNvSpPr>
          <p:nvPr/>
        </p:nvSpPr>
        <p:spPr>
          <a:xfrm>
            <a:off x="588299" y="2989056"/>
            <a:ext cx="618014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Spec</a:t>
            </a:r>
            <a:endParaRPr lang="en-US" dirty="0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41BBE8EE-09A8-0242-DD64-70AC1C63A02D}"/>
              </a:ext>
            </a:extLst>
          </p:cNvPr>
          <p:cNvCxnSpPr>
            <a:cxnSpLocks/>
          </p:cNvCxnSpPr>
          <p:nvPr/>
        </p:nvCxnSpPr>
        <p:spPr>
          <a:xfrm flipV="1">
            <a:off x="1132012" y="3633808"/>
            <a:ext cx="477229" cy="37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" descr="Document outline">
            <a:extLst>
              <a:ext uri="{FF2B5EF4-FFF2-40B4-BE49-F238E27FC236}">
                <a16:creationId xmlns:a16="http://schemas.microsoft.com/office/drawing/2014/main" id="{346DAD5D-FD52-DD2B-5BD2-BCF8B0384A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82507" y="3429662"/>
            <a:ext cx="415853" cy="4158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3BD3198-4585-E309-179C-7915F7251C21}"/>
              </a:ext>
            </a:extLst>
          </p:cNvPr>
          <p:cNvSpPr txBox="1">
            <a:spLocks/>
          </p:cNvSpPr>
          <p:nvPr/>
        </p:nvSpPr>
        <p:spPr>
          <a:xfrm>
            <a:off x="2988816" y="2989056"/>
            <a:ext cx="618014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RTL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3D9FDD5-7B16-1CF1-177F-9E2D3A22BE17}"/>
              </a:ext>
            </a:extLst>
          </p:cNvPr>
          <p:cNvCxnSpPr>
            <a:cxnSpLocks/>
          </p:cNvCxnSpPr>
          <p:nvPr/>
        </p:nvCxnSpPr>
        <p:spPr>
          <a:xfrm flipV="1">
            <a:off x="2437595" y="3633808"/>
            <a:ext cx="477229" cy="37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BFF9254-F73E-5DF9-2D68-972B99796BAF}"/>
              </a:ext>
            </a:extLst>
          </p:cNvPr>
          <p:cNvSpPr/>
          <p:nvPr/>
        </p:nvSpPr>
        <p:spPr>
          <a:xfrm>
            <a:off x="4165810" y="2005901"/>
            <a:ext cx="1706452" cy="3458812"/>
          </a:xfrm>
          <a:prstGeom prst="rect">
            <a:avLst/>
          </a:prstGeom>
          <a:solidFill>
            <a:schemeClr val="accent2">
              <a:lumMod val="60000"/>
              <a:lumOff val="40000"/>
              <a:alpha val="44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255C4C-01D6-A3C9-339A-E9C14B62B2A8}"/>
              </a:ext>
            </a:extLst>
          </p:cNvPr>
          <p:cNvSpPr/>
          <p:nvPr/>
        </p:nvSpPr>
        <p:spPr>
          <a:xfrm>
            <a:off x="4266489" y="2569606"/>
            <a:ext cx="1505094" cy="369332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Elaboration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4167FD-2194-D2A5-0F6F-899B409B18EA}"/>
              </a:ext>
            </a:extLst>
          </p:cNvPr>
          <p:cNvSpPr/>
          <p:nvPr/>
        </p:nvSpPr>
        <p:spPr>
          <a:xfrm>
            <a:off x="4266489" y="3031716"/>
            <a:ext cx="1505094" cy="638725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Boolean Minimization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08029D-F9B2-1EBA-BB9A-5A474746F606}"/>
              </a:ext>
            </a:extLst>
          </p:cNvPr>
          <p:cNvSpPr/>
          <p:nvPr/>
        </p:nvSpPr>
        <p:spPr>
          <a:xfrm>
            <a:off x="4270385" y="3763219"/>
            <a:ext cx="1497303" cy="597586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Technology Mapping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B9AE6C-99C8-0445-7117-2240FDC2593B}"/>
              </a:ext>
            </a:extLst>
          </p:cNvPr>
          <p:cNvSpPr/>
          <p:nvPr/>
        </p:nvSpPr>
        <p:spPr>
          <a:xfrm>
            <a:off x="4266490" y="4453584"/>
            <a:ext cx="1505093" cy="85777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Technology Dependent Optimization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020D22-CBAE-AEA6-2C56-AD6B61543D69}"/>
              </a:ext>
            </a:extLst>
          </p:cNvPr>
          <p:cNvSpPr txBox="1"/>
          <p:nvPr/>
        </p:nvSpPr>
        <p:spPr>
          <a:xfrm>
            <a:off x="4155883" y="2119400"/>
            <a:ext cx="1726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Logic Synthesis</a:t>
            </a:r>
          </a:p>
        </p:txBody>
      </p:sp>
      <p:pic>
        <p:nvPicPr>
          <p:cNvPr id="13" name="Graphic 12" descr="Document outline">
            <a:extLst>
              <a:ext uri="{FF2B5EF4-FFF2-40B4-BE49-F238E27FC236}">
                <a16:creationId xmlns:a16="http://schemas.microsoft.com/office/drawing/2014/main" id="{0309C3B0-71BB-CE54-954E-0DB5228248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17174" y="3429662"/>
            <a:ext cx="415853" cy="4158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EF64CBD-160F-B024-71C1-5076AAF989CC}"/>
              </a:ext>
            </a:extLst>
          </p:cNvPr>
          <p:cNvSpPr txBox="1">
            <a:spLocks/>
          </p:cNvSpPr>
          <p:nvPr/>
        </p:nvSpPr>
        <p:spPr>
          <a:xfrm>
            <a:off x="6227358" y="2989056"/>
            <a:ext cx="995483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Netlist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57EF66D-041A-F2FE-D198-0959D6F05D1C}"/>
              </a:ext>
            </a:extLst>
          </p:cNvPr>
          <p:cNvCxnSpPr>
            <a:cxnSpLocks/>
          </p:cNvCxnSpPr>
          <p:nvPr/>
        </p:nvCxnSpPr>
        <p:spPr>
          <a:xfrm flipV="1">
            <a:off x="3587902" y="3633808"/>
            <a:ext cx="477229" cy="37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C0547E0-A093-D3FE-AD0F-0B1B8F3EDC4F}"/>
              </a:ext>
            </a:extLst>
          </p:cNvPr>
          <p:cNvCxnSpPr>
            <a:cxnSpLocks/>
          </p:cNvCxnSpPr>
          <p:nvPr/>
        </p:nvCxnSpPr>
        <p:spPr>
          <a:xfrm flipV="1">
            <a:off x="5941823" y="3633808"/>
            <a:ext cx="477229" cy="37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E2CA2B2-7308-7066-4CFD-832ADD7C2433}"/>
              </a:ext>
            </a:extLst>
          </p:cNvPr>
          <p:cNvCxnSpPr>
            <a:cxnSpLocks/>
          </p:cNvCxnSpPr>
          <p:nvPr/>
        </p:nvCxnSpPr>
        <p:spPr>
          <a:xfrm>
            <a:off x="6725101" y="3937537"/>
            <a:ext cx="0" cy="63513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6A0DCE5-F986-1C3E-757D-655FD5894EEF}"/>
              </a:ext>
            </a:extLst>
          </p:cNvPr>
          <p:cNvSpPr txBox="1">
            <a:spLocks/>
          </p:cNvSpPr>
          <p:nvPr/>
        </p:nvSpPr>
        <p:spPr>
          <a:xfrm>
            <a:off x="5918711" y="4656078"/>
            <a:ext cx="1556808" cy="830997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Post-</a:t>
            </a:r>
          </a:p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Synthesis</a:t>
            </a:r>
          </a:p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Delay</a:t>
            </a:r>
            <a:endParaRPr lang="en-US" dirty="0"/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C3D23EAE-B1F2-993F-73B4-D1704AD12144}"/>
              </a:ext>
            </a:extLst>
          </p:cNvPr>
          <p:cNvCxnSpPr>
            <a:cxnSpLocks/>
            <a:stCxn id="18" idx="2"/>
          </p:cNvCxnSpPr>
          <p:nvPr/>
        </p:nvCxnSpPr>
        <p:spPr>
          <a:xfrm rot="5400000" flipH="1">
            <a:off x="3631938" y="2421899"/>
            <a:ext cx="1510549" cy="4619804"/>
          </a:xfrm>
          <a:prstGeom prst="bentConnector4">
            <a:avLst>
              <a:gd name="adj1" fmla="val -15134"/>
              <a:gd name="adj2" fmla="val 99949"/>
            </a:avLst>
          </a:prstGeom>
          <a:ln w="31750">
            <a:solidFill>
              <a:schemeClr val="accent2">
                <a:lumMod val="50000"/>
                <a:alpha val="29137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EEC3268-0164-0A74-88AD-2DFD83413358}"/>
              </a:ext>
            </a:extLst>
          </p:cNvPr>
          <p:cNvSpPr/>
          <p:nvPr/>
        </p:nvSpPr>
        <p:spPr>
          <a:xfrm>
            <a:off x="7526586" y="2485953"/>
            <a:ext cx="1706452" cy="2439559"/>
          </a:xfrm>
          <a:prstGeom prst="rect">
            <a:avLst/>
          </a:prstGeom>
          <a:solidFill>
            <a:schemeClr val="accent6">
              <a:lumMod val="40000"/>
              <a:lumOff val="60000"/>
              <a:alpha val="44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DEFB2D-191D-A127-8754-15C7A9F1E20C}"/>
              </a:ext>
            </a:extLst>
          </p:cNvPr>
          <p:cNvSpPr/>
          <p:nvPr/>
        </p:nvSpPr>
        <p:spPr>
          <a:xfrm>
            <a:off x="7674698" y="2922189"/>
            <a:ext cx="141022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Partitioning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48AE138-F9A3-ED8E-2616-DD3AFEFA061B}"/>
              </a:ext>
            </a:extLst>
          </p:cNvPr>
          <p:cNvSpPr/>
          <p:nvPr/>
        </p:nvSpPr>
        <p:spPr>
          <a:xfrm>
            <a:off x="7674850" y="3400142"/>
            <a:ext cx="1409925" cy="53739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Floor Planning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43C24A-B8A7-586C-C7D7-36AD8DCF5487}"/>
              </a:ext>
            </a:extLst>
          </p:cNvPr>
          <p:cNvSpPr/>
          <p:nvPr/>
        </p:nvSpPr>
        <p:spPr>
          <a:xfrm>
            <a:off x="7674850" y="4046158"/>
            <a:ext cx="1409925" cy="28922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Placement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32A8F97-6503-582E-7C3A-225E35B36B0F}"/>
              </a:ext>
            </a:extLst>
          </p:cNvPr>
          <p:cNvSpPr/>
          <p:nvPr/>
        </p:nvSpPr>
        <p:spPr>
          <a:xfrm>
            <a:off x="7674698" y="4444002"/>
            <a:ext cx="141022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Routing</a:t>
            </a:r>
          </a:p>
        </p:txBody>
      </p:sp>
      <p:pic>
        <p:nvPicPr>
          <p:cNvPr id="25" name="Graphic 24" descr="Document outline">
            <a:extLst>
              <a:ext uri="{FF2B5EF4-FFF2-40B4-BE49-F238E27FC236}">
                <a16:creationId xmlns:a16="http://schemas.microsoft.com/office/drawing/2014/main" id="{04B9FACC-76D3-CC42-F6C2-71DF2146F7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87737" y="3429662"/>
            <a:ext cx="415853" cy="41585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E0367CE-CFC5-C070-6BA4-ED037C8886DA}"/>
              </a:ext>
            </a:extLst>
          </p:cNvPr>
          <p:cNvSpPr txBox="1">
            <a:spLocks/>
          </p:cNvSpPr>
          <p:nvPr/>
        </p:nvSpPr>
        <p:spPr>
          <a:xfrm>
            <a:off x="9817533" y="2989056"/>
            <a:ext cx="793985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Layout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029B83-A0F2-2714-4BDB-42E038BDAE69}"/>
              </a:ext>
            </a:extLst>
          </p:cNvPr>
          <p:cNvSpPr txBox="1"/>
          <p:nvPr/>
        </p:nvSpPr>
        <p:spPr>
          <a:xfrm>
            <a:off x="7504957" y="2485953"/>
            <a:ext cx="1749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Physical Design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229CAB3-528C-2EDD-5CF6-03479C456879}"/>
              </a:ext>
            </a:extLst>
          </p:cNvPr>
          <p:cNvCxnSpPr>
            <a:cxnSpLocks/>
          </p:cNvCxnSpPr>
          <p:nvPr/>
        </p:nvCxnSpPr>
        <p:spPr>
          <a:xfrm flipV="1">
            <a:off x="6989621" y="3633808"/>
            <a:ext cx="477229" cy="37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3EAF109-BB68-2037-A981-40B260DEA2F8}"/>
              </a:ext>
            </a:extLst>
          </p:cNvPr>
          <p:cNvCxnSpPr>
            <a:cxnSpLocks/>
          </p:cNvCxnSpPr>
          <p:nvPr/>
        </p:nvCxnSpPr>
        <p:spPr>
          <a:xfrm flipV="1">
            <a:off x="9362245" y="3633808"/>
            <a:ext cx="477229" cy="37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B1ACA48-6660-6D5D-1FD9-900CAAB27CCB}"/>
              </a:ext>
            </a:extLst>
          </p:cNvPr>
          <p:cNvCxnSpPr>
            <a:cxnSpLocks/>
          </p:cNvCxnSpPr>
          <p:nvPr/>
        </p:nvCxnSpPr>
        <p:spPr>
          <a:xfrm>
            <a:off x="10182077" y="3915175"/>
            <a:ext cx="0" cy="63513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E673DDB-1BF0-348F-A264-2C6A8CD6E436}"/>
              </a:ext>
            </a:extLst>
          </p:cNvPr>
          <p:cNvSpPr txBox="1">
            <a:spLocks/>
          </p:cNvSpPr>
          <p:nvPr/>
        </p:nvSpPr>
        <p:spPr>
          <a:xfrm>
            <a:off x="9375686" y="4633716"/>
            <a:ext cx="1706439" cy="830997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Post-</a:t>
            </a:r>
          </a:p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Place and Route</a:t>
            </a:r>
          </a:p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Delay</a:t>
            </a:r>
            <a:endParaRPr lang="en-US" dirty="0"/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B13ECDC1-5FAD-E0C8-B170-92E918804A6B}"/>
              </a:ext>
            </a:extLst>
          </p:cNvPr>
          <p:cNvCxnSpPr>
            <a:cxnSpLocks/>
            <a:stCxn id="31" idx="2"/>
          </p:cNvCxnSpPr>
          <p:nvPr/>
        </p:nvCxnSpPr>
        <p:spPr>
          <a:xfrm rot="5400000" flipH="1">
            <a:off x="5307829" y="543636"/>
            <a:ext cx="1498926" cy="8343229"/>
          </a:xfrm>
          <a:prstGeom prst="bentConnector4">
            <a:avLst>
              <a:gd name="adj1" fmla="val -41036"/>
              <a:gd name="adj2" fmla="val 99969"/>
            </a:avLst>
          </a:prstGeom>
          <a:ln w="3175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98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C8CE9CB-054E-AA75-B283-B4C5DD32D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651"/>
            <a:ext cx="10515600" cy="859373"/>
          </a:xfrm>
        </p:spPr>
        <p:txBody>
          <a:bodyPr anchor="ctr">
            <a:noAutofit/>
          </a:bodyPr>
          <a:lstStyle/>
          <a:p>
            <a:pPr algn="l" rtl="0" fontAlgn="base">
              <a:lnSpc>
                <a:spcPct val="100000"/>
              </a:lnSpc>
              <a:spcBef>
                <a:spcPts val="1800"/>
              </a:spcBef>
            </a:pPr>
            <a:r>
              <a:rPr lang="en-US" sz="4000" b="0" i="0" u="none" strike="noStrike" dirty="0">
                <a:solidFill>
                  <a:srgbClr val="000000"/>
                </a:solidFill>
                <a:effectLst/>
              </a:rPr>
              <a:t>Traditional Flow for Delay Evaluation</a:t>
            </a:r>
            <a:endParaRPr lang="en-US" sz="4000" b="0" i="0" dirty="0">
              <a:solidFill>
                <a:srgbClr val="000000"/>
              </a:solidFill>
              <a:effectLst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46578-31D3-E804-9448-B14E6C0B6816}"/>
              </a:ext>
            </a:extLst>
          </p:cNvPr>
          <p:cNvCxnSpPr>
            <a:cxnSpLocks/>
          </p:cNvCxnSpPr>
          <p:nvPr/>
        </p:nvCxnSpPr>
        <p:spPr>
          <a:xfrm>
            <a:off x="838200" y="1206409"/>
            <a:ext cx="10515600" cy="0"/>
          </a:xfrm>
          <a:prstGeom prst="line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3" name="Graphic 82" descr="User outline">
            <a:extLst>
              <a:ext uri="{FF2B5EF4-FFF2-40B4-BE49-F238E27FC236}">
                <a16:creationId xmlns:a16="http://schemas.microsoft.com/office/drawing/2014/main" id="{C766B22C-EDAD-2045-D48C-5DEDBD7D65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1641" y="3359915"/>
            <a:ext cx="577622" cy="577622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5E313C9F-6494-5314-D220-04E6A1933CF6}"/>
              </a:ext>
            </a:extLst>
          </p:cNvPr>
          <p:cNvSpPr txBox="1">
            <a:spLocks/>
          </p:cNvSpPr>
          <p:nvPr/>
        </p:nvSpPr>
        <p:spPr>
          <a:xfrm>
            <a:off x="1427608" y="2850556"/>
            <a:ext cx="1238414" cy="553998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Digital Designer</a:t>
            </a:r>
            <a:endParaRPr lang="en-US" dirty="0"/>
          </a:p>
        </p:txBody>
      </p:sp>
      <p:pic>
        <p:nvPicPr>
          <p:cNvPr id="123" name="Graphic 122" descr="Document outline">
            <a:extLst>
              <a:ext uri="{FF2B5EF4-FFF2-40B4-BE49-F238E27FC236}">
                <a16:creationId xmlns:a16="http://schemas.microsoft.com/office/drawing/2014/main" id="{638AB05D-190B-02A3-B699-C523402D7C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5298" y="3429662"/>
            <a:ext cx="415853" cy="415853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6498318E-2312-50C9-E335-B00FB442B68D}"/>
              </a:ext>
            </a:extLst>
          </p:cNvPr>
          <p:cNvSpPr txBox="1">
            <a:spLocks/>
          </p:cNvSpPr>
          <p:nvPr/>
        </p:nvSpPr>
        <p:spPr>
          <a:xfrm>
            <a:off x="588299" y="2989056"/>
            <a:ext cx="618014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Spec</a:t>
            </a:r>
            <a:endParaRPr lang="en-US" dirty="0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41BBE8EE-09A8-0242-DD64-70AC1C63A02D}"/>
              </a:ext>
            </a:extLst>
          </p:cNvPr>
          <p:cNvCxnSpPr>
            <a:cxnSpLocks/>
          </p:cNvCxnSpPr>
          <p:nvPr/>
        </p:nvCxnSpPr>
        <p:spPr>
          <a:xfrm flipV="1">
            <a:off x="1132012" y="3633808"/>
            <a:ext cx="477229" cy="37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" descr="Document outline">
            <a:extLst>
              <a:ext uri="{FF2B5EF4-FFF2-40B4-BE49-F238E27FC236}">
                <a16:creationId xmlns:a16="http://schemas.microsoft.com/office/drawing/2014/main" id="{346DAD5D-FD52-DD2B-5BD2-BCF8B0384A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82507" y="3429662"/>
            <a:ext cx="415853" cy="4158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3BD3198-4585-E309-179C-7915F7251C21}"/>
              </a:ext>
            </a:extLst>
          </p:cNvPr>
          <p:cNvSpPr txBox="1">
            <a:spLocks/>
          </p:cNvSpPr>
          <p:nvPr/>
        </p:nvSpPr>
        <p:spPr>
          <a:xfrm>
            <a:off x="2988816" y="2989056"/>
            <a:ext cx="618014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RTL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3D9FDD5-7B16-1CF1-177F-9E2D3A22BE17}"/>
              </a:ext>
            </a:extLst>
          </p:cNvPr>
          <p:cNvCxnSpPr>
            <a:cxnSpLocks/>
          </p:cNvCxnSpPr>
          <p:nvPr/>
        </p:nvCxnSpPr>
        <p:spPr>
          <a:xfrm flipV="1">
            <a:off x="2437595" y="3633808"/>
            <a:ext cx="477229" cy="37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BFF9254-F73E-5DF9-2D68-972B99796BAF}"/>
              </a:ext>
            </a:extLst>
          </p:cNvPr>
          <p:cNvSpPr/>
          <p:nvPr/>
        </p:nvSpPr>
        <p:spPr>
          <a:xfrm>
            <a:off x="4165810" y="2005901"/>
            <a:ext cx="1706452" cy="3458812"/>
          </a:xfrm>
          <a:prstGeom prst="rect">
            <a:avLst/>
          </a:prstGeom>
          <a:solidFill>
            <a:schemeClr val="accent2">
              <a:lumMod val="60000"/>
              <a:lumOff val="40000"/>
              <a:alpha val="44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255C4C-01D6-A3C9-339A-E9C14B62B2A8}"/>
              </a:ext>
            </a:extLst>
          </p:cNvPr>
          <p:cNvSpPr/>
          <p:nvPr/>
        </p:nvSpPr>
        <p:spPr>
          <a:xfrm>
            <a:off x="4266489" y="2569606"/>
            <a:ext cx="1505094" cy="369332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Elaboration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4167FD-2194-D2A5-0F6F-899B409B18EA}"/>
              </a:ext>
            </a:extLst>
          </p:cNvPr>
          <p:cNvSpPr/>
          <p:nvPr/>
        </p:nvSpPr>
        <p:spPr>
          <a:xfrm>
            <a:off x="4266489" y="3031716"/>
            <a:ext cx="1505094" cy="638725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Boolean Minimization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08029D-F9B2-1EBA-BB9A-5A474746F606}"/>
              </a:ext>
            </a:extLst>
          </p:cNvPr>
          <p:cNvSpPr/>
          <p:nvPr/>
        </p:nvSpPr>
        <p:spPr>
          <a:xfrm>
            <a:off x="4270385" y="3763219"/>
            <a:ext cx="1497303" cy="597586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Technology Mapping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B9AE6C-99C8-0445-7117-2240FDC2593B}"/>
              </a:ext>
            </a:extLst>
          </p:cNvPr>
          <p:cNvSpPr/>
          <p:nvPr/>
        </p:nvSpPr>
        <p:spPr>
          <a:xfrm>
            <a:off x="4266490" y="4453584"/>
            <a:ext cx="1505093" cy="85777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Technology Dependent Optimization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020D22-CBAE-AEA6-2C56-AD6B61543D69}"/>
              </a:ext>
            </a:extLst>
          </p:cNvPr>
          <p:cNvSpPr txBox="1"/>
          <p:nvPr/>
        </p:nvSpPr>
        <p:spPr>
          <a:xfrm>
            <a:off x="4155883" y="2119400"/>
            <a:ext cx="1726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Logic Synthesis</a:t>
            </a:r>
          </a:p>
        </p:txBody>
      </p:sp>
      <p:pic>
        <p:nvPicPr>
          <p:cNvPr id="13" name="Graphic 12" descr="Document outline">
            <a:extLst>
              <a:ext uri="{FF2B5EF4-FFF2-40B4-BE49-F238E27FC236}">
                <a16:creationId xmlns:a16="http://schemas.microsoft.com/office/drawing/2014/main" id="{0309C3B0-71BB-CE54-954E-0DB5228248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17174" y="3429662"/>
            <a:ext cx="415853" cy="4158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EF64CBD-160F-B024-71C1-5076AAF989CC}"/>
              </a:ext>
            </a:extLst>
          </p:cNvPr>
          <p:cNvSpPr txBox="1">
            <a:spLocks/>
          </p:cNvSpPr>
          <p:nvPr/>
        </p:nvSpPr>
        <p:spPr>
          <a:xfrm>
            <a:off x="6227358" y="2989056"/>
            <a:ext cx="995483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Netlist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57EF66D-041A-F2FE-D198-0959D6F05D1C}"/>
              </a:ext>
            </a:extLst>
          </p:cNvPr>
          <p:cNvCxnSpPr>
            <a:cxnSpLocks/>
          </p:cNvCxnSpPr>
          <p:nvPr/>
        </p:nvCxnSpPr>
        <p:spPr>
          <a:xfrm flipV="1">
            <a:off x="3587902" y="3633808"/>
            <a:ext cx="477229" cy="37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C0547E0-A093-D3FE-AD0F-0B1B8F3EDC4F}"/>
              </a:ext>
            </a:extLst>
          </p:cNvPr>
          <p:cNvCxnSpPr>
            <a:cxnSpLocks/>
          </p:cNvCxnSpPr>
          <p:nvPr/>
        </p:nvCxnSpPr>
        <p:spPr>
          <a:xfrm flipV="1">
            <a:off x="5941823" y="3633808"/>
            <a:ext cx="477229" cy="37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E2CA2B2-7308-7066-4CFD-832ADD7C2433}"/>
              </a:ext>
            </a:extLst>
          </p:cNvPr>
          <p:cNvCxnSpPr>
            <a:cxnSpLocks/>
          </p:cNvCxnSpPr>
          <p:nvPr/>
        </p:nvCxnSpPr>
        <p:spPr>
          <a:xfrm>
            <a:off x="6725101" y="3937537"/>
            <a:ext cx="0" cy="63513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6A0DCE5-F986-1C3E-757D-655FD5894EEF}"/>
              </a:ext>
            </a:extLst>
          </p:cNvPr>
          <p:cNvSpPr txBox="1">
            <a:spLocks/>
          </p:cNvSpPr>
          <p:nvPr/>
        </p:nvSpPr>
        <p:spPr>
          <a:xfrm>
            <a:off x="5918711" y="4656078"/>
            <a:ext cx="1556808" cy="830997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Post-</a:t>
            </a:r>
          </a:p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Synthesis</a:t>
            </a:r>
          </a:p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Delay</a:t>
            </a:r>
            <a:endParaRPr lang="en-US" dirty="0"/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C3D23EAE-B1F2-993F-73B4-D1704AD12144}"/>
              </a:ext>
            </a:extLst>
          </p:cNvPr>
          <p:cNvCxnSpPr>
            <a:cxnSpLocks/>
            <a:stCxn id="18" idx="2"/>
          </p:cNvCxnSpPr>
          <p:nvPr/>
        </p:nvCxnSpPr>
        <p:spPr>
          <a:xfrm rot="5400000" flipH="1">
            <a:off x="3631938" y="2421899"/>
            <a:ext cx="1510549" cy="4619804"/>
          </a:xfrm>
          <a:prstGeom prst="bentConnector4">
            <a:avLst>
              <a:gd name="adj1" fmla="val -15134"/>
              <a:gd name="adj2" fmla="val 99949"/>
            </a:avLst>
          </a:prstGeom>
          <a:ln w="31750">
            <a:solidFill>
              <a:schemeClr val="accent2">
                <a:lumMod val="50000"/>
                <a:alpha val="29137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EEC3268-0164-0A74-88AD-2DFD83413358}"/>
              </a:ext>
            </a:extLst>
          </p:cNvPr>
          <p:cNvSpPr/>
          <p:nvPr/>
        </p:nvSpPr>
        <p:spPr>
          <a:xfrm>
            <a:off x="7526586" y="2485953"/>
            <a:ext cx="1706452" cy="2439559"/>
          </a:xfrm>
          <a:prstGeom prst="rect">
            <a:avLst/>
          </a:prstGeom>
          <a:solidFill>
            <a:schemeClr val="accent6">
              <a:lumMod val="40000"/>
              <a:lumOff val="60000"/>
              <a:alpha val="44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DEFB2D-191D-A127-8754-15C7A9F1E20C}"/>
              </a:ext>
            </a:extLst>
          </p:cNvPr>
          <p:cNvSpPr/>
          <p:nvPr/>
        </p:nvSpPr>
        <p:spPr>
          <a:xfrm>
            <a:off x="7674698" y="2922189"/>
            <a:ext cx="141022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Partitioning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48AE138-F9A3-ED8E-2616-DD3AFEFA061B}"/>
              </a:ext>
            </a:extLst>
          </p:cNvPr>
          <p:cNvSpPr/>
          <p:nvPr/>
        </p:nvSpPr>
        <p:spPr>
          <a:xfrm>
            <a:off x="7674850" y="3400142"/>
            <a:ext cx="1409925" cy="53739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Floor Planning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43C24A-B8A7-586C-C7D7-36AD8DCF5487}"/>
              </a:ext>
            </a:extLst>
          </p:cNvPr>
          <p:cNvSpPr/>
          <p:nvPr/>
        </p:nvSpPr>
        <p:spPr>
          <a:xfrm>
            <a:off x="7674850" y="4046158"/>
            <a:ext cx="1409925" cy="28922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Placement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32A8F97-6503-582E-7C3A-225E35B36B0F}"/>
              </a:ext>
            </a:extLst>
          </p:cNvPr>
          <p:cNvSpPr/>
          <p:nvPr/>
        </p:nvSpPr>
        <p:spPr>
          <a:xfrm>
            <a:off x="7674698" y="4444002"/>
            <a:ext cx="141022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Routing</a:t>
            </a:r>
          </a:p>
        </p:txBody>
      </p:sp>
      <p:pic>
        <p:nvPicPr>
          <p:cNvPr id="25" name="Graphic 24" descr="Document outline">
            <a:extLst>
              <a:ext uri="{FF2B5EF4-FFF2-40B4-BE49-F238E27FC236}">
                <a16:creationId xmlns:a16="http://schemas.microsoft.com/office/drawing/2014/main" id="{04B9FACC-76D3-CC42-F6C2-71DF2146F7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87737" y="3429662"/>
            <a:ext cx="415853" cy="41585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E0367CE-CFC5-C070-6BA4-ED037C8886DA}"/>
              </a:ext>
            </a:extLst>
          </p:cNvPr>
          <p:cNvSpPr txBox="1">
            <a:spLocks/>
          </p:cNvSpPr>
          <p:nvPr/>
        </p:nvSpPr>
        <p:spPr>
          <a:xfrm>
            <a:off x="9817533" y="2989056"/>
            <a:ext cx="793985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Layout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029B83-A0F2-2714-4BDB-42E038BDAE69}"/>
              </a:ext>
            </a:extLst>
          </p:cNvPr>
          <p:cNvSpPr txBox="1"/>
          <p:nvPr/>
        </p:nvSpPr>
        <p:spPr>
          <a:xfrm>
            <a:off x="7504957" y="2485953"/>
            <a:ext cx="1749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Physical Design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229CAB3-528C-2EDD-5CF6-03479C456879}"/>
              </a:ext>
            </a:extLst>
          </p:cNvPr>
          <p:cNvCxnSpPr>
            <a:cxnSpLocks/>
          </p:cNvCxnSpPr>
          <p:nvPr/>
        </p:nvCxnSpPr>
        <p:spPr>
          <a:xfrm flipV="1">
            <a:off x="6989621" y="3633808"/>
            <a:ext cx="477229" cy="37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3EAF109-BB68-2037-A981-40B260DEA2F8}"/>
              </a:ext>
            </a:extLst>
          </p:cNvPr>
          <p:cNvCxnSpPr>
            <a:cxnSpLocks/>
          </p:cNvCxnSpPr>
          <p:nvPr/>
        </p:nvCxnSpPr>
        <p:spPr>
          <a:xfrm flipV="1">
            <a:off x="9362245" y="3633808"/>
            <a:ext cx="477229" cy="37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B1ACA48-6660-6D5D-1FD9-900CAAB27CCB}"/>
              </a:ext>
            </a:extLst>
          </p:cNvPr>
          <p:cNvCxnSpPr>
            <a:cxnSpLocks/>
          </p:cNvCxnSpPr>
          <p:nvPr/>
        </p:nvCxnSpPr>
        <p:spPr>
          <a:xfrm>
            <a:off x="10182077" y="3915175"/>
            <a:ext cx="0" cy="63513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E673DDB-1BF0-348F-A264-2C6A8CD6E436}"/>
              </a:ext>
            </a:extLst>
          </p:cNvPr>
          <p:cNvSpPr txBox="1">
            <a:spLocks/>
          </p:cNvSpPr>
          <p:nvPr/>
        </p:nvSpPr>
        <p:spPr>
          <a:xfrm>
            <a:off x="9375686" y="4633716"/>
            <a:ext cx="1706439" cy="830997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Post-</a:t>
            </a:r>
          </a:p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Place and Route</a:t>
            </a:r>
          </a:p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Delay</a:t>
            </a:r>
            <a:endParaRPr lang="en-US" dirty="0"/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B13ECDC1-5FAD-E0C8-B170-92E918804A6B}"/>
              </a:ext>
            </a:extLst>
          </p:cNvPr>
          <p:cNvCxnSpPr>
            <a:cxnSpLocks/>
            <a:stCxn id="31" idx="2"/>
          </p:cNvCxnSpPr>
          <p:nvPr/>
        </p:nvCxnSpPr>
        <p:spPr>
          <a:xfrm rot="5400000" flipH="1">
            <a:off x="5307829" y="543636"/>
            <a:ext cx="1498926" cy="8343229"/>
          </a:xfrm>
          <a:prstGeom prst="bentConnector4">
            <a:avLst>
              <a:gd name="adj1" fmla="val -41036"/>
              <a:gd name="adj2" fmla="val 99969"/>
            </a:avLst>
          </a:prstGeom>
          <a:ln w="3175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CFB8748F-478D-EBC2-93BE-229982465272}"/>
              </a:ext>
            </a:extLst>
          </p:cNvPr>
          <p:cNvSpPr/>
          <p:nvPr/>
        </p:nvSpPr>
        <p:spPr>
          <a:xfrm>
            <a:off x="6517174" y="1411701"/>
            <a:ext cx="3737346" cy="81832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 Long Logic Synthesis and Physical Design runtime </a:t>
            </a:r>
          </a:p>
        </p:txBody>
      </p:sp>
    </p:spTree>
    <p:extLst>
      <p:ext uri="{BB962C8B-B14F-4D97-AF65-F5344CB8AC3E}">
        <p14:creationId xmlns:p14="http://schemas.microsoft.com/office/powerpoint/2010/main" val="1656144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C8CE9CB-054E-AA75-B283-B4C5DD32D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651"/>
            <a:ext cx="10515600" cy="859373"/>
          </a:xfrm>
        </p:spPr>
        <p:txBody>
          <a:bodyPr anchor="ctr">
            <a:noAutofit/>
          </a:bodyPr>
          <a:lstStyle/>
          <a:p>
            <a:pPr algn="l" rtl="0" fontAlgn="base">
              <a:lnSpc>
                <a:spcPct val="100000"/>
              </a:lnSpc>
              <a:spcBef>
                <a:spcPts val="1800"/>
              </a:spcBef>
            </a:pPr>
            <a:r>
              <a:rPr lang="en-US" sz="4000" b="0" i="0" u="none" strike="noStrike" dirty="0">
                <a:solidFill>
                  <a:srgbClr val="000000"/>
                </a:solidFill>
                <a:effectLst/>
              </a:rPr>
              <a:t>Traditional Flow for Delay Evaluation</a:t>
            </a:r>
            <a:endParaRPr lang="en-US" sz="4000" b="0" i="0" dirty="0">
              <a:solidFill>
                <a:srgbClr val="000000"/>
              </a:solidFill>
              <a:effectLst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46578-31D3-E804-9448-B14E6C0B6816}"/>
              </a:ext>
            </a:extLst>
          </p:cNvPr>
          <p:cNvCxnSpPr>
            <a:cxnSpLocks/>
          </p:cNvCxnSpPr>
          <p:nvPr/>
        </p:nvCxnSpPr>
        <p:spPr>
          <a:xfrm>
            <a:off x="838200" y="1206409"/>
            <a:ext cx="10515600" cy="0"/>
          </a:xfrm>
          <a:prstGeom prst="line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3" name="Graphic 82" descr="User outline">
            <a:extLst>
              <a:ext uri="{FF2B5EF4-FFF2-40B4-BE49-F238E27FC236}">
                <a16:creationId xmlns:a16="http://schemas.microsoft.com/office/drawing/2014/main" id="{C766B22C-EDAD-2045-D48C-5DEDBD7D65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1641" y="3359915"/>
            <a:ext cx="577622" cy="577622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5E313C9F-6494-5314-D220-04E6A1933CF6}"/>
              </a:ext>
            </a:extLst>
          </p:cNvPr>
          <p:cNvSpPr txBox="1">
            <a:spLocks/>
          </p:cNvSpPr>
          <p:nvPr/>
        </p:nvSpPr>
        <p:spPr>
          <a:xfrm>
            <a:off x="1427608" y="2850556"/>
            <a:ext cx="1238414" cy="553998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Digital Designer</a:t>
            </a:r>
            <a:endParaRPr lang="en-US" dirty="0"/>
          </a:p>
        </p:txBody>
      </p:sp>
      <p:pic>
        <p:nvPicPr>
          <p:cNvPr id="123" name="Graphic 122" descr="Document outline">
            <a:extLst>
              <a:ext uri="{FF2B5EF4-FFF2-40B4-BE49-F238E27FC236}">
                <a16:creationId xmlns:a16="http://schemas.microsoft.com/office/drawing/2014/main" id="{638AB05D-190B-02A3-B699-C523402D7C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5298" y="3429662"/>
            <a:ext cx="415853" cy="415853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6498318E-2312-50C9-E335-B00FB442B68D}"/>
              </a:ext>
            </a:extLst>
          </p:cNvPr>
          <p:cNvSpPr txBox="1">
            <a:spLocks/>
          </p:cNvSpPr>
          <p:nvPr/>
        </p:nvSpPr>
        <p:spPr>
          <a:xfrm>
            <a:off x="588299" y="2989056"/>
            <a:ext cx="618014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Spec</a:t>
            </a:r>
            <a:endParaRPr lang="en-US" dirty="0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41BBE8EE-09A8-0242-DD64-70AC1C63A02D}"/>
              </a:ext>
            </a:extLst>
          </p:cNvPr>
          <p:cNvCxnSpPr>
            <a:cxnSpLocks/>
          </p:cNvCxnSpPr>
          <p:nvPr/>
        </p:nvCxnSpPr>
        <p:spPr>
          <a:xfrm flipV="1">
            <a:off x="1132012" y="3633808"/>
            <a:ext cx="477229" cy="37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" descr="Document outline">
            <a:extLst>
              <a:ext uri="{FF2B5EF4-FFF2-40B4-BE49-F238E27FC236}">
                <a16:creationId xmlns:a16="http://schemas.microsoft.com/office/drawing/2014/main" id="{346DAD5D-FD52-DD2B-5BD2-BCF8B0384A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82507" y="3429662"/>
            <a:ext cx="415853" cy="4158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3BD3198-4585-E309-179C-7915F7251C21}"/>
              </a:ext>
            </a:extLst>
          </p:cNvPr>
          <p:cNvSpPr txBox="1">
            <a:spLocks/>
          </p:cNvSpPr>
          <p:nvPr/>
        </p:nvSpPr>
        <p:spPr>
          <a:xfrm>
            <a:off x="2988816" y="2989056"/>
            <a:ext cx="618014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RTL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3D9FDD5-7B16-1CF1-177F-9E2D3A22BE17}"/>
              </a:ext>
            </a:extLst>
          </p:cNvPr>
          <p:cNvCxnSpPr>
            <a:cxnSpLocks/>
          </p:cNvCxnSpPr>
          <p:nvPr/>
        </p:nvCxnSpPr>
        <p:spPr>
          <a:xfrm flipV="1">
            <a:off x="2437595" y="3633808"/>
            <a:ext cx="477229" cy="37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BFF9254-F73E-5DF9-2D68-972B99796BAF}"/>
              </a:ext>
            </a:extLst>
          </p:cNvPr>
          <p:cNvSpPr/>
          <p:nvPr/>
        </p:nvSpPr>
        <p:spPr>
          <a:xfrm>
            <a:off x="4165810" y="2005901"/>
            <a:ext cx="1706452" cy="3458812"/>
          </a:xfrm>
          <a:prstGeom prst="rect">
            <a:avLst/>
          </a:prstGeom>
          <a:solidFill>
            <a:schemeClr val="accent2">
              <a:lumMod val="60000"/>
              <a:lumOff val="40000"/>
              <a:alpha val="44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255C4C-01D6-A3C9-339A-E9C14B62B2A8}"/>
              </a:ext>
            </a:extLst>
          </p:cNvPr>
          <p:cNvSpPr/>
          <p:nvPr/>
        </p:nvSpPr>
        <p:spPr>
          <a:xfrm>
            <a:off x="4266489" y="2569606"/>
            <a:ext cx="1505094" cy="369332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Elaboration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4167FD-2194-D2A5-0F6F-899B409B18EA}"/>
              </a:ext>
            </a:extLst>
          </p:cNvPr>
          <p:cNvSpPr/>
          <p:nvPr/>
        </p:nvSpPr>
        <p:spPr>
          <a:xfrm>
            <a:off x="4266489" y="3031716"/>
            <a:ext cx="1505094" cy="638725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Boolean Minimization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08029D-F9B2-1EBA-BB9A-5A474746F606}"/>
              </a:ext>
            </a:extLst>
          </p:cNvPr>
          <p:cNvSpPr/>
          <p:nvPr/>
        </p:nvSpPr>
        <p:spPr>
          <a:xfrm>
            <a:off x="4270385" y="3763219"/>
            <a:ext cx="1497303" cy="597586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Technology Mapping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B9AE6C-99C8-0445-7117-2240FDC2593B}"/>
              </a:ext>
            </a:extLst>
          </p:cNvPr>
          <p:cNvSpPr/>
          <p:nvPr/>
        </p:nvSpPr>
        <p:spPr>
          <a:xfrm>
            <a:off x="4266490" y="4453584"/>
            <a:ext cx="1505093" cy="85777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Technology Dependent Optimization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020D22-CBAE-AEA6-2C56-AD6B61543D69}"/>
              </a:ext>
            </a:extLst>
          </p:cNvPr>
          <p:cNvSpPr txBox="1"/>
          <p:nvPr/>
        </p:nvSpPr>
        <p:spPr>
          <a:xfrm>
            <a:off x="4155883" y="2119400"/>
            <a:ext cx="1726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Logic Synthesis</a:t>
            </a:r>
          </a:p>
        </p:txBody>
      </p:sp>
      <p:pic>
        <p:nvPicPr>
          <p:cNvPr id="13" name="Graphic 12" descr="Document outline">
            <a:extLst>
              <a:ext uri="{FF2B5EF4-FFF2-40B4-BE49-F238E27FC236}">
                <a16:creationId xmlns:a16="http://schemas.microsoft.com/office/drawing/2014/main" id="{0309C3B0-71BB-CE54-954E-0DB5228248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17174" y="3429662"/>
            <a:ext cx="415853" cy="4158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EF64CBD-160F-B024-71C1-5076AAF989CC}"/>
              </a:ext>
            </a:extLst>
          </p:cNvPr>
          <p:cNvSpPr txBox="1">
            <a:spLocks/>
          </p:cNvSpPr>
          <p:nvPr/>
        </p:nvSpPr>
        <p:spPr>
          <a:xfrm>
            <a:off x="6227358" y="2989056"/>
            <a:ext cx="995483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Netlist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57EF66D-041A-F2FE-D198-0959D6F05D1C}"/>
              </a:ext>
            </a:extLst>
          </p:cNvPr>
          <p:cNvCxnSpPr>
            <a:cxnSpLocks/>
          </p:cNvCxnSpPr>
          <p:nvPr/>
        </p:nvCxnSpPr>
        <p:spPr>
          <a:xfrm flipV="1">
            <a:off x="3587902" y="3633808"/>
            <a:ext cx="477229" cy="37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C0547E0-A093-D3FE-AD0F-0B1B8F3EDC4F}"/>
              </a:ext>
            </a:extLst>
          </p:cNvPr>
          <p:cNvCxnSpPr>
            <a:cxnSpLocks/>
          </p:cNvCxnSpPr>
          <p:nvPr/>
        </p:nvCxnSpPr>
        <p:spPr>
          <a:xfrm flipV="1">
            <a:off x="5941823" y="3633808"/>
            <a:ext cx="477229" cy="37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E2CA2B2-7308-7066-4CFD-832ADD7C2433}"/>
              </a:ext>
            </a:extLst>
          </p:cNvPr>
          <p:cNvCxnSpPr>
            <a:cxnSpLocks/>
          </p:cNvCxnSpPr>
          <p:nvPr/>
        </p:nvCxnSpPr>
        <p:spPr>
          <a:xfrm>
            <a:off x="6725101" y="3937537"/>
            <a:ext cx="0" cy="63513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6A0DCE5-F986-1C3E-757D-655FD5894EEF}"/>
              </a:ext>
            </a:extLst>
          </p:cNvPr>
          <p:cNvSpPr txBox="1">
            <a:spLocks/>
          </p:cNvSpPr>
          <p:nvPr/>
        </p:nvSpPr>
        <p:spPr>
          <a:xfrm>
            <a:off x="5918711" y="4656078"/>
            <a:ext cx="1556808" cy="830997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Post-</a:t>
            </a:r>
          </a:p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Synthesis</a:t>
            </a:r>
          </a:p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Delay</a:t>
            </a:r>
            <a:endParaRPr lang="en-US" dirty="0"/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C3D23EAE-B1F2-993F-73B4-D1704AD12144}"/>
              </a:ext>
            </a:extLst>
          </p:cNvPr>
          <p:cNvCxnSpPr>
            <a:cxnSpLocks/>
            <a:stCxn id="18" idx="2"/>
          </p:cNvCxnSpPr>
          <p:nvPr/>
        </p:nvCxnSpPr>
        <p:spPr>
          <a:xfrm rot="5400000" flipH="1">
            <a:off x="3631938" y="2421899"/>
            <a:ext cx="1510549" cy="4619804"/>
          </a:xfrm>
          <a:prstGeom prst="bentConnector4">
            <a:avLst>
              <a:gd name="adj1" fmla="val -15134"/>
              <a:gd name="adj2" fmla="val 99949"/>
            </a:avLst>
          </a:prstGeom>
          <a:ln w="31750">
            <a:solidFill>
              <a:schemeClr val="accent2">
                <a:lumMod val="50000"/>
                <a:alpha val="29137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EEC3268-0164-0A74-88AD-2DFD83413358}"/>
              </a:ext>
            </a:extLst>
          </p:cNvPr>
          <p:cNvSpPr/>
          <p:nvPr/>
        </p:nvSpPr>
        <p:spPr>
          <a:xfrm>
            <a:off x="7526586" y="2485953"/>
            <a:ext cx="1706452" cy="2439559"/>
          </a:xfrm>
          <a:prstGeom prst="rect">
            <a:avLst/>
          </a:prstGeom>
          <a:solidFill>
            <a:schemeClr val="accent6">
              <a:lumMod val="40000"/>
              <a:lumOff val="60000"/>
              <a:alpha val="44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DEFB2D-191D-A127-8754-15C7A9F1E20C}"/>
              </a:ext>
            </a:extLst>
          </p:cNvPr>
          <p:cNvSpPr/>
          <p:nvPr/>
        </p:nvSpPr>
        <p:spPr>
          <a:xfrm>
            <a:off x="7674698" y="2922189"/>
            <a:ext cx="141022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Partitioning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48AE138-F9A3-ED8E-2616-DD3AFEFA061B}"/>
              </a:ext>
            </a:extLst>
          </p:cNvPr>
          <p:cNvSpPr/>
          <p:nvPr/>
        </p:nvSpPr>
        <p:spPr>
          <a:xfrm>
            <a:off x="7674850" y="3400142"/>
            <a:ext cx="1409925" cy="53739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Floor Planning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43C24A-B8A7-586C-C7D7-36AD8DCF5487}"/>
              </a:ext>
            </a:extLst>
          </p:cNvPr>
          <p:cNvSpPr/>
          <p:nvPr/>
        </p:nvSpPr>
        <p:spPr>
          <a:xfrm>
            <a:off x="7674850" y="4046158"/>
            <a:ext cx="1409925" cy="28922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Placement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32A8F97-6503-582E-7C3A-225E35B36B0F}"/>
              </a:ext>
            </a:extLst>
          </p:cNvPr>
          <p:cNvSpPr/>
          <p:nvPr/>
        </p:nvSpPr>
        <p:spPr>
          <a:xfrm>
            <a:off x="7674698" y="4444002"/>
            <a:ext cx="141022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Routing</a:t>
            </a:r>
          </a:p>
        </p:txBody>
      </p:sp>
      <p:pic>
        <p:nvPicPr>
          <p:cNvPr id="25" name="Graphic 24" descr="Document outline">
            <a:extLst>
              <a:ext uri="{FF2B5EF4-FFF2-40B4-BE49-F238E27FC236}">
                <a16:creationId xmlns:a16="http://schemas.microsoft.com/office/drawing/2014/main" id="{04B9FACC-76D3-CC42-F6C2-71DF2146F7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987737" y="3429662"/>
            <a:ext cx="415853" cy="41585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E0367CE-CFC5-C070-6BA4-ED037C8886DA}"/>
              </a:ext>
            </a:extLst>
          </p:cNvPr>
          <p:cNvSpPr txBox="1">
            <a:spLocks/>
          </p:cNvSpPr>
          <p:nvPr/>
        </p:nvSpPr>
        <p:spPr>
          <a:xfrm>
            <a:off x="9817533" y="2989056"/>
            <a:ext cx="793985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Layout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029B83-A0F2-2714-4BDB-42E038BDAE69}"/>
              </a:ext>
            </a:extLst>
          </p:cNvPr>
          <p:cNvSpPr txBox="1"/>
          <p:nvPr/>
        </p:nvSpPr>
        <p:spPr>
          <a:xfrm>
            <a:off x="7504957" y="2485953"/>
            <a:ext cx="1749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Physical Design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229CAB3-528C-2EDD-5CF6-03479C456879}"/>
              </a:ext>
            </a:extLst>
          </p:cNvPr>
          <p:cNvCxnSpPr>
            <a:cxnSpLocks/>
          </p:cNvCxnSpPr>
          <p:nvPr/>
        </p:nvCxnSpPr>
        <p:spPr>
          <a:xfrm flipV="1">
            <a:off x="6989621" y="3633808"/>
            <a:ext cx="477229" cy="37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3EAF109-BB68-2037-A981-40B260DEA2F8}"/>
              </a:ext>
            </a:extLst>
          </p:cNvPr>
          <p:cNvCxnSpPr>
            <a:cxnSpLocks/>
          </p:cNvCxnSpPr>
          <p:nvPr/>
        </p:nvCxnSpPr>
        <p:spPr>
          <a:xfrm flipV="1">
            <a:off x="9362245" y="3633808"/>
            <a:ext cx="477229" cy="37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B1ACA48-6660-6D5D-1FD9-900CAAB27CCB}"/>
              </a:ext>
            </a:extLst>
          </p:cNvPr>
          <p:cNvCxnSpPr>
            <a:cxnSpLocks/>
          </p:cNvCxnSpPr>
          <p:nvPr/>
        </p:nvCxnSpPr>
        <p:spPr>
          <a:xfrm>
            <a:off x="10182077" y="3915175"/>
            <a:ext cx="0" cy="63513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E673DDB-1BF0-348F-A264-2C6A8CD6E436}"/>
              </a:ext>
            </a:extLst>
          </p:cNvPr>
          <p:cNvSpPr txBox="1">
            <a:spLocks/>
          </p:cNvSpPr>
          <p:nvPr/>
        </p:nvSpPr>
        <p:spPr>
          <a:xfrm>
            <a:off x="9375686" y="4633716"/>
            <a:ext cx="1706439" cy="830997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Post-</a:t>
            </a:r>
          </a:p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Place and Route</a:t>
            </a:r>
          </a:p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Delay</a:t>
            </a:r>
            <a:endParaRPr lang="en-US" dirty="0"/>
          </a:p>
        </p:txBody>
      </p: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B13ECDC1-5FAD-E0C8-B170-92E918804A6B}"/>
              </a:ext>
            </a:extLst>
          </p:cNvPr>
          <p:cNvCxnSpPr>
            <a:cxnSpLocks/>
            <a:stCxn id="31" idx="2"/>
          </p:cNvCxnSpPr>
          <p:nvPr/>
        </p:nvCxnSpPr>
        <p:spPr>
          <a:xfrm rot="5400000" flipH="1">
            <a:off x="5307829" y="543636"/>
            <a:ext cx="1498926" cy="8343229"/>
          </a:xfrm>
          <a:prstGeom prst="bentConnector4">
            <a:avLst>
              <a:gd name="adj1" fmla="val -41036"/>
              <a:gd name="adj2" fmla="val 99969"/>
            </a:avLst>
          </a:prstGeom>
          <a:ln w="31750">
            <a:solidFill>
              <a:schemeClr val="accent6">
                <a:lumMod val="75000"/>
              </a:schemeClr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2246BB5-468A-261D-9D3E-880F7395CBFF}"/>
              </a:ext>
            </a:extLst>
          </p:cNvPr>
          <p:cNvSpPr/>
          <p:nvPr/>
        </p:nvSpPr>
        <p:spPr>
          <a:xfrm>
            <a:off x="464695" y="1543987"/>
            <a:ext cx="11437495" cy="4946754"/>
          </a:xfrm>
          <a:prstGeom prst="rect">
            <a:avLst/>
          </a:prstGeom>
          <a:solidFill>
            <a:schemeClr val="bg1">
              <a:alpha val="4592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A325125-02A9-7FFA-B663-D1ED66AD30DC}"/>
              </a:ext>
            </a:extLst>
          </p:cNvPr>
          <p:cNvSpPr/>
          <p:nvPr/>
        </p:nvSpPr>
        <p:spPr>
          <a:xfrm>
            <a:off x="2914824" y="2631636"/>
            <a:ext cx="5942217" cy="1728955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Accurate delay estimates are inaccessible early in the RTL design process</a:t>
            </a:r>
          </a:p>
        </p:txBody>
      </p:sp>
    </p:spTree>
    <p:extLst>
      <p:ext uri="{BB962C8B-B14F-4D97-AF65-F5344CB8AC3E}">
        <p14:creationId xmlns:p14="http://schemas.microsoft.com/office/powerpoint/2010/main" val="1432147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B188DAE2-D065-DE27-A6B4-D61E54E808E1}"/>
              </a:ext>
            </a:extLst>
          </p:cNvPr>
          <p:cNvSpPr/>
          <p:nvPr/>
        </p:nvSpPr>
        <p:spPr>
          <a:xfrm>
            <a:off x="6438786" y="2555542"/>
            <a:ext cx="1706452" cy="369332"/>
          </a:xfrm>
          <a:prstGeom prst="rect">
            <a:avLst/>
          </a:prstGeom>
          <a:solidFill>
            <a:schemeClr val="accent6">
              <a:lumMod val="40000"/>
              <a:lumOff val="60000"/>
              <a:alpha val="44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479099E-172F-287B-08AA-FF2A91B6DF92}"/>
              </a:ext>
            </a:extLst>
          </p:cNvPr>
          <p:cNvSpPr/>
          <p:nvPr/>
        </p:nvSpPr>
        <p:spPr>
          <a:xfrm>
            <a:off x="3082568" y="2442043"/>
            <a:ext cx="1706452" cy="617175"/>
          </a:xfrm>
          <a:prstGeom prst="rect">
            <a:avLst/>
          </a:prstGeom>
          <a:solidFill>
            <a:schemeClr val="accent2">
              <a:lumMod val="60000"/>
              <a:lumOff val="40000"/>
              <a:alpha val="44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C8CE9CB-054E-AA75-B283-B4C5DD32D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651"/>
            <a:ext cx="10515600" cy="859373"/>
          </a:xfrm>
        </p:spPr>
        <p:txBody>
          <a:bodyPr anchor="ctr">
            <a:noAutofit/>
          </a:bodyPr>
          <a:lstStyle/>
          <a:p>
            <a:pPr algn="l" rtl="0" fontAlgn="base">
              <a:lnSpc>
                <a:spcPct val="100000"/>
              </a:lnSpc>
              <a:spcBef>
                <a:spcPts val="1800"/>
              </a:spcBef>
            </a:pPr>
            <a:r>
              <a:rPr lang="en-US" sz="4000" b="0" i="0" u="none" strike="noStrike" dirty="0">
                <a:solidFill>
                  <a:srgbClr val="000000"/>
                </a:solidFill>
                <a:effectLst/>
              </a:rPr>
              <a:t>Prior Work: AI/ML-Based Delay Predictor</a:t>
            </a:r>
            <a:endParaRPr lang="en-US" sz="4000" b="0" i="0" dirty="0">
              <a:solidFill>
                <a:srgbClr val="000000"/>
              </a:solidFill>
              <a:effectLst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46578-31D3-E804-9448-B14E6C0B6816}"/>
              </a:ext>
            </a:extLst>
          </p:cNvPr>
          <p:cNvCxnSpPr>
            <a:cxnSpLocks/>
          </p:cNvCxnSpPr>
          <p:nvPr/>
        </p:nvCxnSpPr>
        <p:spPr>
          <a:xfrm>
            <a:off x="838200" y="1206409"/>
            <a:ext cx="10515600" cy="0"/>
          </a:xfrm>
          <a:prstGeom prst="line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Graphic 2" descr="Document outline">
            <a:extLst>
              <a:ext uri="{FF2B5EF4-FFF2-40B4-BE49-F238E27FC236}">
                <a16:creationId xmlns:a16="http://schemas.microsoft.com/office/drawing/2014/main" id="{5E9E2DD7-8A05-DE1C-FEFE-F3BC12C22B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13763" y="2573705"/>
            <a:ext cx="415853" cy="41585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C0F972E-7483-817D-1741-8A2251E1B363}"/>
              </a:ext>
            </a:extLst>
          </p:cNvPr>
          <p:cNvSpPr txBox="1">
            <a:spLocks/>
          </p:cNvSpPr>
          <p:nvPr/>
        </p:nvSpPr>
        <p:spPr>
          <a:xfrm>
            <a:off x="1920072" y="2133099"/>
            <a:ext cx="618014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RTL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942966B-B910-39C5-FE18-86C36C34C94C}"/>
              </a:ext>
            </a:extLst>
          </p:cNvPr>
          <p:cNvSpPr txBox="1"/>
          <p:nvPr/>
        </p:nvSpPr>
        <p:spPr>
          <a:xfrm>
            <a:off x="3072641" y="2555542"/>
            <a:ext cx="1726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Logic Synthesis</a:t>
            </a:r>
          </a:p>
        </p:txBody>
      </p:sp>
      <p:pic>
        <p:nvPicPr>
          <p:cNvPr id="55" name="Graphic 54" descr="Document outline">
            <a:extLst>
              <a:ext uri="{FF2B5EF4-FFF2-40B4-BE49-F238E27FC236}">
                <a16:creationId xmlns:a16="http://schemas.microsoft.com/office/drawing/2014/main" id="{35D5DCEC-BD93-620B-7790-AAB719968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48430" y="2573705"/>
            <a:ext cx="415853" cy="415853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13AE6998-E87C-864F-DD01-961CC54A191C}"/>
              </a:ext>
            </a:extLst>
          </p:cNvPr>
          <p:cNvSpPr txBox="1">
            <a:spLocks/>
          </p:cNvSpPr>
          <p:nvPr/>
        </p:nvSpPr>
        <p:spPr>
          <a:xfrm>
            <a:off x="5158614" y="2133099"/>
            <a:ext cx="995483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Netlist</a:t>
            </a:r>
            <a:endParaRPr lang="en-US" dirty="0"/>
          </a:p>
        </p:txBody>
      </p:sp>
      <p:pic>
        <p:nvPicPr>
          <p:cNvPr id="57" name="Graphic 56" descr="Document outline">
            <a:extLst>
              <a:ext uri="{FF2B5EF4-FFF2-40B4-BE49-F238E27FC236}">
                <a16:creationId xmlns:a16="http://schemas.microsoft.com/office/drawing/2014/main" id="{8B624279-E16E-0744-99A2-5AD41D8B53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18993" y="2573705"/>
            <a:ext cx="415853" cy="415853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2398B0FA-53B3-880E-8E74-591A2CED19F5}"/>
              </a:ext>
            </a:extLst>
          </p:cNvPr>
          <p:cNvSpPr txBox="1">
            <a:spLocks/>
          </p:cNvSpPr>
          <p:nvPr/>
        </p:nvSpPr>
        <p:spPr>
          <a:xfrm>
            <a:off x="8748789" y="2133099"/>
            <a:ext cx="793985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Layout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641C876-D582-7F07-7EEE-BFDC34B7209E}"/>
              </a:ext>
            </a:extLst>
          </p:cNvPr>
          <p:cNvSpPr txBox="1"/>
          <p:nvPr/>
        </p:nvSpPr>
        <p:spPr>
          <a:xfrm>
            <a:off x="6417157" y="2555542"/>
            <a:ext cx="1749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Physical Design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3045138-BB7A-D1C9-3515-F5DC94175A1C}"/>
              </a:ext>
            </a:extLst>
          </p:cNvPr>
          <p:cNvCxnSpPr>
            <a:cxnSpLocks/>
          </p:cNvCxnSpPr>
          <p:nvPr/>
        </p:nvCxnSpPr>
        <p:spPr>
          <a:xfrm flipV="1">
            <a:off x="2519158" y="2777851"/>
            <a:ext cx="477229" cy="37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06A3453-52D1-5CAD-ED78-D28F7AF4A3C9}"/>
              </a:ext>
            </a:extLst>
          </p:cNvPr>
          <p:cNvCxnSpPr>
            <a:cxnSpLocks/>
          </p:cNvCxnSpPr>
          <p:nvPr/>
        </p:nvCxnSpPr>
        <p:spPr>
          <a:xfrm flipV="1">
            <a:off x="4873079" y="2777851"/>
            <a:ext cx="477229" cy="37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1F93306-25A6-9751-990D-BF3C478857C2}"/>
              </a:ext>
            </a:extLst>
          </p:cNvPr>
          <p:cNvCxnSpPr>
            <a:cxnSpLocks/>
          </p:cNvCxnSpPr>
          <p:nvPr/>
        </p:nvCxnSpPr>
        <p:spPr>
          <a:xfrm flipV="1">
            <a:off x="5920877" y="2777851"/>
            <a:ext cx="477229" cy="37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3445D74-5F5B-8D79-6DAC-CD290D5E5C15}"/>
              </a:ext>
            </a:extLst>
          </p:cNvPr>
          <p:cNvCxnSpPr>
            <a:cxnSpLocks/>
          </p:cNvCxnSpPr>
          <p:nvPr/>
        </p:nvCxnSpPr>
        <p:spPr>
          <a:xfrm flipV="1">
            <a:off x="8293501" y="2777851"/>
            <a:ext cx="477229" cy="37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5746FBC-F323-FB1A-BE30-4ECFA391BC63}"/>
              </a:ext>
            </a:extLst>
          </p:cNvPr>
          <p:cNvSpPr/>
          <p:nvPr/>
        </p:nvSpPr>
        <p:spPr>
          <a:xfrm>
            <a:off x="2479402" y="1591708"/>
            <a:ext cx="516844" cy="154467"/>
          </a:xfrm>
          <a:prstGeom prst="rect">
            <a:avLst/>
          </a:prstGeom>
          <a:solidFill>
            <a:schemeClr val="accent2">
              <a:lumMod val="60000"/>
              <a:lumOff val="40000"/>
              <a:alpha val="44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98FBA1-A825-EAA5-1E4D-165183254B7C}"/>
              </a:ext>
            </a:extLst>
          </p:cNvPr>
          <p:cNvSpPr txBox="1"/>
          <p:nvPr/>
        </p:nvSpPr>
        <p:spPr>
          <a:xfrm>
            <a:off x="2911211" y="1304005"/>
            <a:ext cx="2969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Functionality Preserving Transformations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0B7DE9-3F68-4773-3A87-D404DA79B02D}"/>
              </a:ext>
            </a:extLst>
          </p:cNvPr>
          <p:cNvSpPr txBox="1"/>
          <p:nvPr/>
        </p:nvSpPr>
        <p:spPr>
          <a:xfrm>
            <a:off x="6577595" y="1304005"/>
            <a:ext cx="2794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Netlist Structure Dependent Operations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E4A2D6F-736D-8930-D1E2-7DC341E03DCD}"/>
              </a:ext>
            </a:extLst>
          </p:cNvPr>
          <p:cNvSpPr/>
          <p:nvPr/>
        </p:nvSpPr>
        <p:spPr>
          <a:xfrm>
            <a:off x="6060751" y="1544410"/>
            <a:ext cx="516844" cy="165520"/>
          </a:xfrm>
          <a:prstGeom prst="rect">
            <a:avLst/>
          </a:prstGeom>
          <a:solidFill>
            <a:schemeClr val="accent6">
              <a:lumMod val="40000"/>
              <a:lumOff val="60000"/>
              <a:alpha val="44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C5B59A0-DC14-A0D9-8937-F23E1A75754D}"/>
              </a:ext>
            </a:extLst>
          </p:cNvPr>
          <p:cNvSpPr/>
          <p:nvPr/>
        </p:nvSpPr>
        <p:spPr>
          <a:xfrm>
            <a:off x="2369117" y="1346058"/>
            <a:ext cx="6911672" cy="617175"/>
          </a:xfrm>
          <a:prstGeom prst="rect">
            <a:avLst/>
          </a:prstGeom>
          <a:noFill/>
          <a:ln w="22225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537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B188DAE2-D065-DE27-A6B4-D61E54E808E1}"/>
              </a:ext>
            </a:extLst>
          </p:cNvPr>
          <p:cNvSpPr/>
          <p:nvPr/>
        </p:nvSpPr>
        <p:spPr>
          <a:xfrm>
            <a:off x="6438786" y="2555542"/>
            <a:ext cx="1706452" cy="369332"/>
          </a:xfrm>
          <a:prstGeom prst="rect">
            <a:avLst/>
          </a:prstGeom>
          <a:solidFill>
            <a:schemeClr val="accent6">
              <a:lumMod val="40000"/>
              <a:lumOff val="60000"/>
              <a:alpha val="44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479099E-172F-287B-08AA-FF2A91B6DF92}"/>
              </a:ext>
            </a:extLst>
          </p:cNvPr>
          <p:cNvSpPr/>
          <p:nvPr/>
        </p:nvSpPr>
        <p:spPr>
          <a:xfrm>
            <a:off x="3082568" y="2442043"/>
            <a:ext cx="1706452" cy="617175"/>
          </a:xfrm>
          <a:prstGeom prst="rect">
            <a:avLst/>
          </a:prstGeom>
          <a:solidFill>
            <a:schemeClr val="accent2">
              <a:lumMod val="60000"/>
              <a:lumOff val="40000"/>
              <a:alpha val="44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C8CE9CB-054E-AA75-B283-B4C5DD32D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651"/>
            <a:ext cx="10515600" cy="859373"/>
          </a:xfrm>
        </p:spPr>
        <p:txBody>
          <a:bodyPr anchor="ctr">
            <a:noAutofit/>
          </a:bodyPr>
          <a:lstStyle/>
          <a:p>
            <a:pPr algn="l" rtl="0" fontAlgn="base">
              <a:lnSpc>
                <a:spcPct val="100000"/>
              </a:lnSpc>
              <a:spcBef>
                <a:spcPts val="1800"/>
              </a:spcBef>
            </a:pPr>
            <a:r>
              <a:rPr lang="en-US" sz="4000" b="0" i="0" u="none" strike="noStrike" dirty="0">
                <a:solidFill>
                  <a:srgbClr val="000000"/>
                </a:solidFill>
                <a:effectLst/>
              </a:rPr>
              <a:t>Prior Work: AI/ML-Based Delay Predictor</a:t>
            </a:r>
            <a:endParaRPr lang="en-US" sz="4000" b="0" i="0" dirty="0">
              <a:solidFill>
                <a:srgbClr val="000000"/>
              </a:solidFill>
              <a:effectLst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46578-31D3-E804-9448-B14E6C0B6816}"/>
              </a:ext>
            </a:extLst>
          </p:cNvPr>
          <p:cNvCxnSpPr>
            <a:cxnSpLocks/>
          </p:cNvCxnSpPr>
          <p:nvPr/>
        </p:nvCxnSpPr>
        <p:spPr>
          <a:xfrm>
            <a:off x="838200" y="1206409"/>
            <a:ext cx="10515600" cy="0"/>
          </a:xfrm>
          <a:prstGeom prst="line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Graphic 2" descr="Document outline">
            <a:extLst>
              <a:ext uri="{FF2B5EF4-FFF2-40B4-BE49-F238E27FC236}">
                <a16:creationId xmlns:a16="http://schemas.microsoft.com/office/drawing/2014/main" id="{5E9E2DD7-8A05-DE1C-FEFE-F3BC12C22B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13763" y="2573705"/>
            <a:ext cx="415853" cy="41585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C0F972E-7483-817D-1741-8A2251E1B363}"/>
              </a:ext>
            </a:extLst>
          </p:cNvPr>
          <p:cNvSpPr txBox="1">
            <a:spLocks/>
          </p:cNvSpPr>
          <p:nvPr/>
        </p:nvSpPr>
        <p:spPr>
          <a:xfrm>
            <a:off x="1920072" y="2133099"/>
            <a:ext cx="618014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RTL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942966B-B910-39C5-FE18-86C36C34C94C}"/>
              </a:ext>
            </a:extLst>
          </p:cNvPr>
          <p:cNvSpPr txBox="1"/>
          <p:nvPr/>
        </p:nvSpPr>
        <p:spPr>
          <a:xfrm>
            <a:off x="3072641" y="2555542"/>
            <a:ext cx="1726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Logic Synthesis</a:t>
            </a:r>
          </a:p>
        </p:txBody>
      </p:sp>
      <p:pic>
        <p:nvPicPr>
          <p:cNvPr id="55" name="Graphic 54" descr="Document outline">
            <a:extLst>
              <a:ext uri="{FF2B5EF4-FFF2-40B4-BE49-F238E27FC236}">
                <a16:creationId xmlns:a16="http://schemas.microsoft.com/office/drawing/2014/main" id="{35D5DCEC-BD93-620B-7790-AAB719968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48430" y="2573705"/>
            <a:ext cx="415853" cy="415853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13AE6998-E87C-864F-DD01-961CC54A191C}"/>
              </a:ext>
            </a:extLst>
          </p:cNvPr>
          <p:cNvSpPr txBox="1">
            <a:spLocks/>
          </p:cNvSpPr>
          <p:nvPr/>
        </p:nvSpPr>
        <p:spPr>
          <a:xfrm>
            <a:off x="5158614" y="2133099"/>
            <a:ext cx="995483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Netlist</a:t>
            </a:r>
            <a:endParaRPr lang="en-US" dirty="0"/>
          </a:p>
        </p:txBody>
      </p:sp>
      <p:pic>
        <p:nvPicPr>
          <p:cNvPr id="57" name="Graphic 56" descr="Document outline">
            <a:extLst>
              <a:ext uri="{FF2B5EF4-FFF2-40B4-BE49-F238E27FC236}">
                <a16:creationId xmlns:a16="http://schemas.microsoft.com/office/drawing/2014/main" id="{8B624279-E16E-0744-99A2-5AD41D8B53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18993" y="2573705"/>
            <a:ext cx="415853" cy="415853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2398B0FA-53B3-880E-8E74-591A2CED19F5}"/>
              </a:ext>
            </a:extLst>
          </p:cNvPr>
          <p:cNvSpPr txBox="1">
            <a:spLocks/>
          </p:cNvSpPr>
          <p:nvPr/>
        </p:nvSpPr>
        <p:spPr>
          <a:xfrm>
            <a:off x="8748789" y="2133099"/>
            <a:ext cx="793985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Layout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641C876-D582-7F07-7EEE-BFDC34B7209E}"/>
              </a:ext>
            </a:extLst>
          </p:cNvPr>
          <p:cNvSpPr txBox="1"/>
          <p:nvPr/>
        </p:nvSpPr>
        <p:spPr>
          <a:xfrm>
            <a:off x="6417157" y="2555542"/>
            <a:ext cx="1749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Physical Design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3045138-BB7A-D1C9-3515-F5DC94175A1C}"/>
              </a:ext>
            </a:extLst>
          </p:cNvPr>
          <p:cNvCxnSpPr>
            <a:cxnSpLocks/>
          </p:cNvCxnSpPr>
          <p:nvPr/>
        </p:nvCxnSpPr>
        <p:spPr>
          <a:xfrm flipV="1">
            <a:off x="2519158" y="2777851"/>
            <a:ext cx="477229" cy="37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06A3453-52D1-5CAD-ED78-D28F7AF4A3C9}"/>
              </a:ext>
            </a:extLst>
          </p:cNvPr>
          <p:cNvCxnSpPr>
            <a:cxnSpLocks/>
          </p:cNvCxnSpPr>
          <p:nvPr/>
        </p:nvCxnSpPr>
        <p:spPr>
          <a:xfrm flipV="1">
            <a:off x="4873079" y="2777851"/>
            <a:ext cx="477229" cy="37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1F93306-25A6-9751-990D-BF3C478857C2}"/>
              </a:ext>
            </a:extLst>
          </p:cNvPr>
          <p:cNvCxnSpPr>
            <a:cxnSpLocks/>
          </p:cNvCxnSpPr>
          <p:nvPr/>
        </p:nvCxnSpPr>
        <p:spPr>
          <a:xfrm flipV="1">
            <a:off x="5920877" y="2777851"/>
            <a:ext cx="477229" cy="37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3445D74-5F5B-8D79-6DAC-CD290D5E5C15}"/>
              </a:ext>
            </a:extLst>
          </p:cNvPr>
          <p:cNvCxnSpPr>
            <a:cxnSpLocks/>
          </p:cNvCxnSpPr>
          <p:nvPr/>
        </p:nvCxnSpPr>
        <p:spPr>
          <a:xfrm flipV="1">
            <a:off x="8293501" y="2777851"/>
            <a:ext cx="477229" cy="37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5746FBC-F323-FB1A-BE30-4ECFA391BC63}"/>
              </a:ext>
            </a:extLst>
          </p:cNvPr>
          <p:cNvSpPr/>
          <p:nvPr/>
        </p:nvSpPr>
        <p:spPr>
          <a:xfrm>
            <a:off x="2479402" y="1591708"/>
            <a:ext cx="516844" cy="154467"/>
          </a:xfrm>
          <a:prstGeom prst="rect">
            <a:avLst/>
          </a:prstGeom>
          <a:solidFill>
            <a:schemeClr val="accent2">
              <a:lumMod val="60000"/>
              <a:lumOff val="40000"/>
              <a:alpha val="44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98FBA1-A825-EAA5-1E4D-165183254B7C}"/>
              </a:ext>
            </a:extLst>
          </p:cNvPr>
          <p:cNvSpPr txBox="1"/>
          <p:nvPr/>
        </p:nvSpPr>
        <p:spPr>
          <a:xfrm>
            <a:off x="2911211" y="1304005"/>
            <a:ext cx="2969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Functionality Preserving Transformations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0B7DE9-3F68-4773-3A87-D404DA79B02D}"/>
              </a:ext>
            </a:extLst>
          </p:cNvPr>
          <p:cNvSpPr txBox="1"/>
          <p:nvPr/>
        </p:nvSpPr>
        <p:spPr>
          <a:xfrm>
            <a:off x="6577595" y="1304005"/>
            <a:ext cx="2794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Netlist Structure Dependent Operations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E4A2D6F-736D-8930-D1E2-7DC341E03DCD}"/>
              </a:ext>
            </a:extLst>
          </p:cNvPr>
          <p:cNvSpPr/>
          <p:nvPr/>
        </p:nvSpPr>
        <p:spPr>
          <a:xfrm>
            <a:off x="6060751" y="1544410"/>
            <a:ext cx="516844" cy="165520"/>
          </a:xfrm>
          <a:prstGeom prst="rect">
            <a:avLst/>
          </a:prstGeom>
          <a:solidFill>
            <a:schemeClr val="accent6">
              <a:lumMod val="40000"/>
              <a:lumOff val="60000"/>
              <a:alpha val="44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C5B59A0-DC14-A0D9-8937-F23E1A75754D}"/>
              </a:ext>
            </a:extLst>
          </p:cNvPr>
          <p:cNvSpPr/>
          <p:nvPr/>
        </p:nvSpPr>
        <p:spPr>
          <a:xfrm>
            <a:off x="2369117" y="1346058"/>
            <a:ext cx="6911672" cy="617175"/>
          </a:xfrm>
          <a:prstGeom prst="rect">
            <a:avLst/>
          </a:prstGeom>
          <a:noFill/>
          <a:ln w="22225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3968917-9D45-60C4-971B-96C9A01B97BA}"/>
              </a:ext>
            </a:extLst>
          </p:cNvPr>
          <p:cNvCxnSpPr>
            <a:cxnSpLocks/>
          </p:cNvCxnSpPr>
          <p:nvPr/>
        </p:nvCxnSpPr>
        <p:spPr>
          <a:xfrm flipV="1">
            <a:off x="2240620" y="3706149"/>
            <a:ext cx="3427276" cy="460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16A720A-2F18-4CF9-5AAD-DAE14AD4E032}"/>
              </a:ext>
            </a:extLst>
          </p:cNvPr>
          <p:cNvSpPr txBox="1">
            <a:spLocks/>
          </p:cNvSpPr>
          <p:nvPr/>
        </p:nvSpPr>
        <p:spPr>
          <a:xfrm>
            <a:off x="2854906" y="3576405"/>
            <a:ext cx="2218303" cy="553998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Post-Synthesis Delay</a:t>
            </a:r>
          </a:p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From RTL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690B1D3-B7C6-0D4E-73C6-9EB25DB75625}"/>
              </a:ext>
            </a:extLst>
          </p:cNvPr>
          <p:cNvCxnSpPr>
            <a:cxnSpLocks/>
          </p:cNvCxnSpPr>
          <p:nvPr/>
        </p:nvCxnSpPr>
        <p:spPr>
          <a:xfrm flipH="1">
            <a:off x="2237873" y="3090988"/>
            <a:ext cx="2747" cy="15885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798E907-8FC1-6316-74B1-4104359FB35A}"/>
              </a:ext>
            </a:extLst>
          </p:cNvPr>
          <p:cNvCxnSpPr>
            <a:cxnSpLocks/>
          </p:cNvCxnSpPr>
          <p:nvPr/>
        </p:nvCxnSpPr>
        <p:spPr>
          <a:xfrm>
            <a:off x="5667896" y="3090988"/>
            <a:ext cx="0" cy="15885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020D063-BE87-5357-5D71-3D59BC57EEB1}"/>
              </a:ext>
            </a:extLst>
          </p:cNvPr>
          <p:cNvSpPr/>
          <p:nvPr/>
        </p:nvSpPr>
        <p:spPr>
          <a:xfrm>
            <a:off x="2237873" y="3090989"/>
            <a:ext cx="3427271" cy="1588550"/>
          </a:xfrm>
          <a:prstGeom prst="rect">
            <a:avLst/>
          </a:prstGeom>
          <a:solidFill>
            <a:schemeClr val="accent1">
              <a:alpha val="24225"/>
            </a:schemeClr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5AD67C-9CF3-E724-B837-11595B67B5F0}"/>
              </a:ext>
            </a:extLst>
          </p:cNvPr>
          <p:cNvSpPr txBox="1">
            <a:spLocks/>
          </p:cNvSpPr>
          <p:nvPr/>
        </p:nvSpPr>
        <p:spPr>
          <a:xfrm>
            <a:off x="3550494" y="4125028"/>
            <a:ext cx="827125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[1, 2, 3]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F20B24-CD54-984D-E01B-5ABB4391F043}"/>
              </a:ext>
            </a:extLst>
          </p:cNvPr>
          <p:cNvSpPr txBox="1">
            <a:spLocks/>
          </p:cNvSpPr>
          <p:nvPr/>
        </p:nvSpPr>
        <p:spPr>
          <a:xfrm>
            <a:off x="380123" y="5828645"/>
            <a:ext cx="11547947" cy="1862048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>
                <a:ln w="6350">
                  <a:noFill/>
                </a:ln>
                <a:solidFill>
                  <a:schemeClr val="tx1">
                    <a:alpha val="50000"/>
                  </a:schemeClr>
                </a:solidFill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[1] </a:t>
            </a:r>
            <a:r>
              <a:rPr lang="en-US" sz="1600" dirty="0" err="1">
                <a:solidFill>
                  <a:schemeClr val="tx1">
                    <a:alpha val="50000"/>
                  </a:schemeClr>
                </a:solidFill>
                <a:effectLst/>
              </a:rPr>
              <a:t>Ceyu</a:t>
            </a:r>
            <a:r>
              <a:rPr lang="en-US" sz="1600" dirty="0">
                <a:solidFill>
                  <a:schemeClr val="tx1">
                    <a:alpha val="50000"/>
                  </a:schemeClr>
                </a:solidFill>
                <a:effectLst/>
              </a:rPr>
              <a:t> Xu et al. </a:t>
            </a:r>
            <a:r>
              <a:rPr lang="en-US" sz="1600" dirty="0" err="1">
                <a:solidFill>
                  <a:schemeClr val="tx1">
                    <a:alpha val="50000"/>
                  </a:schemeClr>
                </a:solidFill>
                <a:effectLst/>
              </a:rPr>
              <a:t>Sns’s</a:t>
            </a:r>
            <a:r>
              <a:rPr lang="en-US" sz="1600" dirty="0">
                <a:solidFill>
                  <a:schemeClr val="tx1">
                    <a:alpha val="50000"/>
                  </a:schemeClr>
                </a:solidFill>
                <a:effectLst/>
              </a:rPr>
              <a:t> not a synthesizer: a deep- learning-based synthesis predictor. In Proc. of ISCA, 2022. 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schemeClr val="tx1">
                    <a:alpha val="50000"/>
                  </a:schemeClr>
                </a:solidFill>
                <a:effectLst/>
              </a:rPr>
              <a:t>[2] </a:t>
            </a:r>
            <a:r>
              <a:rPr lang="en-US" sz="1600" dirty="0" err="1">
                <a:solidFill>
                  <a:schemeClr val="tx1">
                    <a:alpha val="50000"/>
                  </a:schemeClr>
                </a:solidFill>
                <a:effectLst/>
              </a:rPr>
              <a:t>Prianka</a:t>
            </a:r>
            <a:r>
              <a:rPr lang="en-US" sz="1600" dirty="0">
                <a:solidFill>
                  <a:schemeClr val="tx1">
                    <a:alpha val="50000"/>
                  </a:schemeClr>
                </a:solidFill>
                <a:effectLst/>
              </a:rPr>
              <a:t> Sengupta et al. How good is your </a:t>
            </a:r>
            <a:r>
              <a:rPr lang="en-US" sz="1600" dirty="0" err="1">
                <a:solidFill>
                  <a:schemeClr val="tx1">
                    <a:alpha val="50000"/>
                  </a:schemeClr>
                </a:solidFill>
                <a:effectLst/>
              </a:rPr>
              <a:t>verilog</a:t>
            </a:r>
            <a:r>
              <a:rPr lang="en-US" sz="1600" dirty="0">
                <a:solidFill>
                  <a:schemeClr val="tx1">
                    <a:alpha val="50000"/>
                  </a:schemeClr>
                </a:solidFill>
                <a:effectLst/>
              </a:rPr>
              <a:t> </a:t>
            </a:r>
            <a:r>
              <a:rPr lang="en-US" sz="1600" dirty="0" err="1">
                <a:solidFill>
                  <a:schemeClr val="tx1">
                    <a:alpha val="50000"/>
                  </a:schemeClr>
                </a:solidFill>
                <a:effectLst/>
              </a:rPr>
              <a:t>rtl</a:t>
            </a:r>
            <a:r>
              <a:rPr lang="en-US" sz="1600" dirty="0">
                <a:solidFill>
                  <a:schemeClr val="tx1">
                    <a:alpha val="50000"/>
                  </a:schemeClr>
                </a:solidFill>
                <a:effectLst/>
              </a:rPr>
              <a:t> code? a quick answer from machine learning. In Proc. </a:t>
            </a:r>
            <a:r>
              <a:rPr lang="en-US" sz="1600" dirty="0">
                <a:solidFill>
                  <a:schemeClr val="tx1">
                    <a:alpha val="50000"/>
                  </a:schemeClr>
                </a:solidFill>
              </a:rPr>
              <a:t>o</a:t>
            </a:r>
            <a:r>
              <a:rPr lang="en-US" sz="1600" dirty="0">
                <a:solidFill>
                  <a:schemeClr val="tx1">
                    <a:alpha val="50000"/>
                  </a:schemeClr>
                </a:solidFill>
                <a:effectLst/>
              </a:rPr>
              <a:t>f ICCAD, 2022.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schemeClr val="tx1">
                    <a:alpha val="50000"/>
                  </a:schemeClr>
                </a:solidFill>
              </a:rPr>
              <a:t>[3] </a:t>
            </a:r>
            <a:r>
              <a:rPr lang="en-US" sz="1600" dirty="0" err="1">
                <a:solidFill>
                  <a:schemeClr val="tx1">
                    <a:alpha val="50000"/>
                  </a:schemeClr>
                </a:solidFill>
                <a:effectLst/>
              </a:rPr>
              <a:t>Wenji</a:t>
            </a:r>
            <a:r>
              <a:rPr lang="en-US" sz="1600" dirty="0">
                <a:solidFill>
                  <a:schemeClr val="tx1">
                    <a:alpha val="50000"/>
                  </a:schemeClr>
                </a:solidFill>
                <a:effectLst/>
              </a:rPr>
              <a:t> Fang et al. </a:t>
            </a:r>
            <a:r>
              <a:rPr lang="en-US" sz="1600" dirty="0" err="1">
                <a:solidFill>
                  <a:schemeClr val="tx1">
                    <a:alpha val="50000"/>
                  </a:schemeClr>
                </a:solidFill>
                <a:effectLst/>
              </a:rPr>
              <a:t>Masterrtl</a:t>
            </a:r>
            <a:r>
              <a:rPr lang="en-US" sz="1600" dirty="0">
                <a:solidFill>
                  <a:schemeClr val="tx1">
                    <a:alpha val="50000"/>
                  </a:schemeClr>
                </a:solidFill>
                <a:effectLst/>
              </a:rPr>
              <a:t>: A pre-synthesis </a:t>
            </a:r>
            <a:r>
              <a:rPr lang="en-US" sz="1600" dirty="0" err="1">
                <a:solidFill>
                  <a:schemeClr val="tx1">
                    <a:alpha val="50000"/>
                  </a:schemeClr>
                </a:solidFill>
                <a:effectLst/>
              </a:rPr>
              <a:t>ppa</a:t>
            </a:r>
            <a:r>
              <a:rPr lang="en-US" sz="1600" dirty="0">
                <a:solidFill>
                  <a:schemeClr val="tx1">
                    <a:alpha val="50000"/>
                  </a:schemeClr>
                </a:solidFill>
                <a:effectLst/>
              </a:rPr>
              <a:t> estimation framework for any </a:t>
            </a:r>
            <a:r>
              <a:rPr lang="en-US" sz="1600" dirty="0" err="1">
                <a:solidFill>
                  <a:schemeClr val="tx1">
                    <a:alpha val="50000"/>
                  </a:schemeClr>
                </a:solidFill>
                <a:effectLst/>
              </a:rPr>
              <a:t>rtl</a:t>
            </a:r>
            <a:r>
              <a:rPr lang="en-US" sz="1600" dirty="0">
                <a:solidFill>
                  <a:schemeClr val="tx1">
                    <a:alpha val="50000"/>
                  </a:schemeClr>
                </a:solidFill>
                <a:effectLst/>
              </a:rPr>
              <a:t> design. In Proc of ICCAD, 2023. 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schemeClr val="tx1">
                    <a:alpha val="50000"/>
                  </a:schemeClr>
                </a:solidFill>
                <a:effectLst/>
              </a:rPr>
              <a:t> </a:t>
            </a:r>
          </a:p>
          <a:p>
            <a:pPr>
              <a:spcBef>
                <a:spcPts val="600"/>
              </a:spcBef>
            </a:pPr>
            <a:endParaRPr lang="en-US" sz="1600" dirty="0">
              <a:solidFill>
                <a:schemeClr val="tx1">
                  <a:alpha val="50000"/>
                </a:schemeClr>
              </a:solidFill>
              <a:effectLst/>
            </a:endParaRPr>
          </a:p>
          <a:p>
            <a:pPr>
              <a:spcBef>
                <a:spcPts val="600"/>
              </a:spcBef>
            </a:pPr>
            <a:endParaRPr lang="en-US" sz="1600" dirty="0">
              <a:solidFill>
                <a:schemeClr val="tx1">
                  <a:alpha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366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B188DAE2-D065-DE27-A6B4-D61E54E808E1}"/>
              </a:ext>
            </a:extLst>
          </p:cNvPr>
          <p:cNvSpPr/>
          <p:nvPr/>
        </p:nvSpPr>
        <p:spPr>
          <a:xfrm>
            <a:off x="6438786" y="2555542"/>
            <a:ext cx="1706452" cy="369332"/>
          </a:xfrm>
          <a:prstGeom prst="rect">
            <a:avLst/>
          </a:prstGeom>
          <a:solidFill>
            <a:schemeClr val="accent6">
              <a:lumMod val="40000"/>
              <a:lumOff val="60000"/>
              <a:alpha val="44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479099E-172F-287B-08AA-FF2A91B6DF92}"/>
              </a:ext>
            </a:extLst>
          </p:cNvPr>
          <p:cNvSpPr/>
          <p:nvPr/>
        </p:nvSpPr>
        <p:spPr>
          <a:xfrm>
            <a:off x="3082568" y="2442043"/>
            <a:ext cx="1706452" cy="617175"/>
          </a:xfrm>
          <a:prstGeom prst="rect">
            <a:avLst/>
          </a:prstGeom>
          <a:solidFill>
            <a:schemeClr val="accent2">
              <a:lumMod val="60000"/>
              <a:lumOff val="40000"/>
              <a:alpha val="44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C8CE9CB-054E-AA75-B283-B4C5DD32D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651"/>
            <a:ext cx="10515600" cy="859373"/>
          </a:xfrm>
        </p:spPr>
        <p:txBody>
          <a:bodyPr anchor="ctr">
            <a:noAutofit/>
          </a:bodyPr>
          <a:lstStyle/>
          <a:p>
            <a:pPr algn="l" rtl="0" fontAlgn="base">
              <a:lnSpc>
                <a:spcPct val="100000"/>
              </a:lnSpc>
              <a:spcBef>
                <a:spcPts val="1800"/>
              </a:spcBef>
            </a:pPr>
            <a:r>
              <a:rPr lang="en-US" sz="4000" b="0" i="0" u="none" strike="noStrike" dirty="0">
                <a:solidFill>
                  <a:srgbClr val="000000"/>
                </a:solidFill>
                <a:effectLst/>
              </a:rPr>
              <a:t>Prior Work: AI/ML-Based Delay Predictor</a:t>
            </a:r>
            <a:endParaRPr lang="en-US" sz="4000" b="0" i="0" dirty="0">
              <a:solidFill>
                <a:srgbClr val="000000"/>
              </a:solidFill>
              <a:effectLst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46578-31D3-E804-9448-B14E6C0B6816}"/>
              </a:ext>
            </a:extLst>
          </p:cNvPr>
          <p:cNvCxnSpPr>
            <a:cxnSpLocks/>
          </p:cNvCxnSpPr>
          <p:nvPr/>
        </p:nvCxnSpPr>
        <p:spPr>
          <a:xfrm>
            <a:off x="838200" y="1206409"/>
            <a:ext cx="10515600" cy="0"/>
          </a:xfrm>
          <a:prstGeom prst="line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Graphic 2" descr="Document outline">
            <a:extLst>
              <a:ext uri="{FF2B5EF4-FFF2-40B4-BE49-F238E27FC236}">
                <a16:creationId xmlns:a16="http://schemas.microsoft.com/office/drawing/2014/main" id="{5E9E2DD7-8A05-DE1C-FEFE-F3BC12C22B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13763" y="2573705"/>
            <a:ext cx="415853" cy="41585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C0F972E-7483-817D-1741-8A2251E1B363}"/>
              </a:ext>
            </a:extLst>
          </p:cNvPr>
          <p:cNvSpPr txBox="1">
            <a:spLocks/>
          </p:cNvSpPr>
          <p:nvPr/>
        </p:nvSpPr>
        <p:spPr>
          <a:xfrm>
            <a:off x="1920072" y="2133099"/>
            <a:ext cx="618014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RTL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942966B-B910-39C5-FE18-86C36C34C94C}"/>
              </a:ext>
            </a:extLst>
          </p:cNvPr>
          <p:cNvSpPr txBox="1"/>
          <p:nvPr/>
        </p:nvSpPr>
        <p:spPr>
          <a:xfrm>
            <a:off x="3072641" y="2555542"/>
            <a:ext cx="1726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Logic Synthesis</a:t>
            </a:r>
          </a:p>
        </p:txBody>
      </p:sp>
      <p:pic>
        <p:nvPicPr>
          <p:cNvPr id="55" name="Graphic 54" descr="Document outline">
            <a:extLst>
              <a:ext uri="{FF2B5EF4-FFF2-40B4-BE49-F238E27FC236}">
                <a16:creationId xmlns:a16="http://schemas.microsoft.com/office/drawing/2014/main" id="{35D5DCEC-BD93-620B-7790-AAB719968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48430" y="2573705"/>
            <a:ext cx="415853" cy="415853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13AE6998-E87C-864F-DD01-961CC54A191C}"/>
              </a:ext>
            </a:extLst>
          </p:cNvPr>
          <p:cNvSpPr txBox="1">
            <a:spLocks/>
          </p:cNvSpPr>
          <p:nvPr/>
        </p:nvSpPr>
        <p:spPr>
          <a:xfrm>
            <a:off x="5158614" y="2133099"/>
            <a:ext cx="995483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Netlist</a:t>
            </a:r>
            <a:endParaRPr lang="en-US" dirty="0"/>
          </a:p>
        </p:txBody>
      </p:sp>
      <p:pic>
        <p:nvPicPr>
          <p:cNvPr id="57" name="Graphic 56" descr="Document outline">
            <a:extLst>
              <a:ext uri="{FF2B5EF4-FFF2-40B4-BE49-F238E27FC236}">
                <a16:creationId xmlns:a16="http://schemas.microsoft.com/office/drawing/2014/main" id="{8B624279-E16E-0744-99A2-5AD41D8B53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18993" y="2573705"/>
            <a:ext cx="415853" cy="415853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2398B0FA-53B3-880E-8E74-591A2CED19F5}"/>
              </a:ext>
            </a:extLst>
          </p:cNvPr>
          <p:cNvSpPr txBox="1">
            <a:spLocks/>
          </p:cNvSpPr>
          <p:nvPr/>
        </p:nvSpPr>
        <p:spPr>
          <a:xfrm>
            <a:off x="8748789" y="2133099"/>
            <a:ext cx="793985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Layout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641C876-D582-7F07-7EEE-BFDC34B7209E}"/>
              </a:ext>
            </a:extLst>
          </p:cNvPr>
          <p:cNvSpPr txBox="1"/>
          <p:nvPr/>
        </p:nvSpPr>
        <p:spPr>
          <a:xfrm>
            <a:off x="6417157" y="2555542"/>
            <a:ext cx="1749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Physical Design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3045138-BB7A-D1C9-3515-F5DC94175A1C}"/>
              </a:ext>
            </a:extLst>
          </p:cNvPr>
          <p:cNvCxnSpPr>
            <a:cxnSpLocks/>
          </p:cNvCxnSpPr>
          <p:nvPr/>
        </p:nvCxnSpPr>
        <p:spPr>
          <a:xfrm flipV="1">
            <a:off x="2519158" y="2777851"/>
            <a:ext cx="477229" cy="37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06A3453-52D1-5CAD-ED78-D28F7AF4A3C9}"/>
              </a:ext>
            </a:extLst>
          </p:cNvPr>
          <p:cNvCxnSpPr>
            <a:cxnSpLocks/>
          </p:cNvCxnSpPr>
          <p:nvPr/>
        </p:nvCxnSpPr>
        <p:spPr>
          <a:xfrm flipV="1">
            <a:off x="4873079" y="2777851"/>
            <a:ext cx="477229" cy="37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1F93306-25A6-9751-990D-BF3C478857C2}"/>
              </a:ext>
            </a:extLst>
          </p:cNvPr>
          <p:cNvCxnSpPr>
            <a:cxnSpLocks/>
          </p:cNvCxnSpPr>
          <p:nvPr/>
        </p:nvCxnSpPr>
        <p:spPr>
          <a:xfrm flipV="1">
            <a:off x="5920877" y="2777851"/>
            <a:ext cx="477229" cy="37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3445D74-5F5B-8D79-6DAC-CD290D5E5C15}"/>
              </a:ext>
            </a:extLst>
          </p:cNvPr>
          <p:cNvCxnSpPr>
            <a:cxnSpLocks/>
          </p:cNvCxnSpPr>
          <p:nvPr/>
        </p:nvCxnSpPr>
        <p:spPr>
          <a:xfrm flipV="1">
            <a:off x="8293501" y="2777851"/>
            <a:ext cx="477229" cy="37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5746FBC-F323-FB1A-BE30-4ECFA391BC63}"/>
              </a:ext>
            </a:extLst>
          </p:cNvPr>
          <p:cNvSpPr/>
          <p:nvPr/>
        </p:nvSpPr>
        <p:spPr>
          <a:xfrm>
            <a:off x="2479402" y="1591708"/>
            <a:ext cx="516844" cy="154467"/>
          </a:xfrm>
          <a:prstGeom prst="rect">
            <a:avLst/>
          </a:prstGeom>
          <a:solidFill>
            <a:schemeClr val="accent2">
              <a:lumMod val="60000"/>
              <a:lumOff val="40000"/>
              <a:alpha val="44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98FBA1-A825-EAA5-1E4D-165183254B7C}"/>
              </a:ext>
            </a:extLst>
          </p:cNvPr>
          <p:cNvSpPr txBox="1"/>
          <p:nvPr/>
        </p:nvSpPr>
        <p:spPr>
          <a:xfrm>
            <a:off x="2911211" y="1304005"/>
            <a:ext cx="2969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Functionality Preserving Transformations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0B7DE9-3F68-4773-3A87-D404DA79B02D}"/>
              </a:ext>
            </a:extLst>
          </p:cNvPr>
          <p:cNvSpPr txBox="1"/>
          <p:nvPr/>
        </p:nvSpPr>
        <p:spPr>
          <a:xfrm>
            <a:off x="6577595" y="1304005"/>
            <a:ext cx="2794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Netlist Structure Dependent Operations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E4A2D6F-736D-8930-D1E2-7DC341E03DCD}"/>
              </a:ext>
            </a:extLst>
          </p:cNvPr>
          <p:cNvSpPr/>
          <p:nvPr/>
        </p:nvSpPr>
        <p:spPr>
          <a:xfrm>
            <a:off x="6060751" y="1544410"/>
            <a:ext cx="516844" cy="165520"/>
          </a:xfrm>
          <a:prstGeom prst="rect">
            <a:avLst/>
          </a:prstGeom>
          <a:solidFill>
            <a:schemeClr val="accent6">
              <a:lumMod val="40000"/>
              <a:lumOff val="60000"/>
              <a:alpha val="44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C5B59A0-DC14-A0D9-8937-F23E1A75754D}"/>
              </a:ext>
            </a:extLst>
          </p:cNvPr>
          <p:cNvSpPr/>
          <p:nvPr/>
        </p:nvSpPr>
        <p:spPr>
          <a:xfrm>
            <a:off x="2369117" y="1346058"/>
            <a:ext cx="6911672" cy="617175"/>
          </a:xfrm>
          <a:prstGeom prst="rect">
            <a:avLst/>
          </a:prstGeom>
          <a:noFill/>
          <a:ln w="22225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7A168F2-9786-1E94-13D6-23CCA85DF5D1}"/>
              </a:ext>
            </a:extLst>
          </p:cNvPr>
          <p:cNvCxnSpPr>
            <a:cxnSpLocks/>
          </p:cNvCxnSpPr>
          <p:nvPr/>
        </p:nvCxnSpPr>
        <p:spPr>
          <a:xfrm flipV="1">
            <a:off x="2240620" y="3706149"/>
            <a:ext cx="3427276" cy="460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12FD03A-4B62-0BC5-35A6-75B546C42005}"/>
              </a:ext>
            </a:extLst>
          </p:cNvPr>
          <p:cNvSpPr txBox="1">
            <a:spLocks/>
          </p:cNvSpPr>
          <p:nvPr/>
        </p:nvSpPr>
        <p:spPr>
          <a:xfrm>
            <a:off x="2854906" y="3576405"/>
            <a:ext cx="2218303" cy="553998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Post-Synthesis Delay</a:t>
            </a:r>
          </a:p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From RTL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AF032C-5A86-D5E9-F68F-A17A3FF074B5}"/>
              </a:ext>
            </a:extLst>
          </p:cNvPr>
          <p:cNvCxnSpPr>
            <a:cxnSpLocks/>
          </p:cNvCxnSpPr>
          <p:nvPr/>
        </p:nvCxnSpPr>
        <p:spPr>
          <a:xfrm flipH="1">
            <a:off x="2237873" y="3090988"/>
            <a:ext cx="2747" cy="15885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ADE65F-15CE-0A44-F64D-FCDBB7B8A929}"/>
              </a:ext>
            </a:extLst>
          </p:cNvPr>
          <p:cNvCxnSpPr>
            <a:cxnSpLocks/>
          </p:cNvCxnSpPr>
          <p:nvPr/>
        </p:nvCxnSpPr>
        <p:spPr>
          <a:xfrm>
            <a:off x="5667896" y="3090988"/>
            <a:ext cx="0" cy="15885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E04652F4-BBA7-E2BC-A0FC-82E74979A118}"/>
              </a:ext>
            </a:extLst>
          </p:cNvPr>
          <p:cNvSpPr/>
          <p:nvPr/>
        </p:nvSpPr>
        <p:spPr>
          <a:xfrm>
            <a:off x="2237873" y="3090989"/>
            <a:ext cx="3427271" cy="1588550"/>
          </a:xfrm>
          <a:prstGeom prst="rect">
            <a:avLst/>
          </a:prstGeom>
          <a:solidFill>
            <a:schemeClr val="accent1">
              <a:alpha val="24225"/>
            </a:schemeClr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B24619-EA18-ACB6-FBBB-265D2BFF88E7}"/>
              </a:ext>
            </a:extLst>
          </p:cNvPr>
          <p:cNvSpPr txBox="1">
            <a:spLocks/>
          </p:cNvSpPr>
          <p:nvPr/>
        </p:nvSpPr>
        <p:spPr>
          <a:xfrm>
            <a:off x="3550494" y="4125028"/>
            <a:ext cx="827125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[1, 2, 3]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E7A428-BDAC-D0D0-8434-6E45B3B96102}"/>
              </a:ext>
            </a:extLst>
          </p:cNvPr>
          <p:cNvSpPr txBox="1">
            <a:spLocks/>
          </p:cNvSpPr>
          <p:nvPr/>
        </p:nvSpPr>
        <p:spPr>
          <a:xfrm>
            <a:off x="380123" y="5828645"/>
            <a:ext cx="11547947" cy="1862048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>
                <a:ln w="6350">
                  <a:noFill/>
                </a:ln>
                <a:solidFill>
                  <a:schemeClr val="tx1">
                    <a:alpha val="50000"/>
                  </a:schemeClr>
                </a:solidFill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[1] </a:t>
            </a:r>
            <a:r>
              <a:rPr lang="en-US" sz="1600" dirty="0" err="1">
                <a:solidFill>
                  <a:schemeClr val="tx1">
                    <a:alpha val="50000"/>
                  </a:schemeClr>
                </a:solidFill>
                <a:effectLst/>
              </a:rPr>
              <a:t>Ceyu</a:t>
            </a:r>
            <a:r>
              <a:rPr lang="en-US" sz="1600" dirty="0">
                <a:solidFill>
                  <a:schemeClr val="tx1">
                    <a:alpha val="50000"/>
                  </a:schemeClr>
                </a:solidFill>
                <a:effectLst/>
              </a:rPr>
              <a:t> Xu et al. </a:t>
            </a:r>
            <a:r>
              <a:rPr lang="en-US" sz="1600" dirty="0" err="1">
                <a:solidFill>
                  <a:schemeClr val="tx1">
                    <a:alpha val="50000"/>
                  </a:schemeClr>
                </a:solidFill>
                <a:effectLst/>
              </a:rPr>
              <a:t>Sns’s</a:t>
            </a:r>
            <a:r>
              <a:rPr lang="en-US" sz="1600" dirty="0">
                <a:solidFill>
                  <a:schemeClr val="tx1">
                    <a:alpha val="50000"/>
                  </a:schemeClr>
                </a:solidFill>
                <a:effectLst/>
              </a:rPr>
              <a:t> not a synthesizer: a deep- learning-based synthesis predictor. In Proc. of ISCA, 2022. 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schemeClr val="tx1">
                    <a:alpha val="50000"/>
                  </a:schemeClr>
                </a:solidFill>
                <a:effectLst/>
              </a:rPr>
              <a:t>[2] </a:t>
            </a:r>
            <a:r>
              <a:rPr lang="en-US" sz="1600" dirty="0" err="1">
                <a:solidFill>
                  <a:schemeClr val="tx1">
                    <a:alpha val="50000"/>
                  </a:schemeClr>
                </a:solidFill>
                <a:effectLst/>
              </a:rPr>
              <a:t>Prianka</a:t>
            </a:r>
            <a:r>
              <a:rPr lang="en-US" sz="1600" dirty="0">
                <a:solidFill>
                  <a:schemeClr val="tx1">
                    <a:alpha val="50000"/>
                  </a:schemeClr>
                </a:solidFill>
                <a:effectLst/>
              </a:rPr>
              <a:t> Sengupta et al. How good is your </a:t>
            </a:r>
            <a:r>
              <a:rPr lang="en-US" sz="1600" dirty="0" err="1">
                <a:solidFill>
                  <a:schemeClr val="tx1">
                    <a:alpha val="50000"/>
                  </a:schemeClr>
                </a:solidFill>
                <a:effectLst/>
              </a:rPr>
              <a:t>verilog</a:t>
            </a:r>
            <a:r>
              <a:rPr lang="en-US" sz="1600" dirty="0">
                <a:solidFill>
                  <a:schemeClr val="tx1">
                    <a:alpha val="50000"/>
                  </a:schemeClr>
                </a:solidFill>
                <a:effectLst/>
              </a:rPr>
              <a:t> </a:t>
            </a:r>
            <a:r>
              <a:rPr lang="en-US" sz="1600" dirty="0" err="1">
                <a:solidFill>
                  <a:schemeClr val="tx1">
                    <a:alpha val="50000"/>
                  </a:schemeClr>
                </a:solidFill>
                <a:effectLst/>
              </a:rPr>
              <a:t>rtl</a:t>
            </a:r>
            <a:r>
              <a:rPr lang="en-US" sz="1600" dirty="0">
                <a:solidFill>
                  <a:schemeClr val="tx1">
                    <a:alpha val="50000"/>
                  </a:schemeClr>
                </a:solidFill>
                <a:effectLst/>
              </a:rPr>
              <a:t> code? a quick answer from machine learning. In Proc. </a:t>
            </a:r>
            <a:r>
              <a:rPr lang="en-US" sz="1600" dirty="0">
                <a:solidFill>
                  <a:schemeClr val="tx1">
                    <a:alpha val="50000"/>
                  </a:schemeClr>
                </a:solidFill>
              </a:rPr>
              <a:t>o</a:t>
            </a:r>
            <a:r>
              <a:rPr lang="en-US" sz="1600" dirty="0">
                <a:solidFill>
                  <a:schemeClr val="tx1">
                    <a:alpha val="50000"/>
                  </a:schemeClr>
                </a:solidFill>
                <a:effectLst/>
              </a:rPr>
              <a:t>f ICCAD, 2022.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schemeClr val="tx1">
                    <a:alpha val="50000"/>
                  </a:schemeClr>
                </a:solidFill>
              </a:rPr>
              <a:t>[3] </a:t>
            </a:r>
            <a:r>
              <a:rPr lang="en-US" sz="1600" dirty="0" err="1">
                <a:solidFill>
                  <a:schemeClr val="tx1">
                    <a:alpha val="50000"/>
                  </a:schemeClr>
                </a:solidFill>
                <a:effectLst/>
              </a:rPr>
              <a:t>Wenji</a:t>
            </a:r>
            <a:r>
              <a:rPr lang="en-US" sz="1600" dirty="0">
                <a:solidFill>
                  <a:schemeClr val="tx1">
                    <a:alpha val="50000"/>
                  </a:schemeClr>
                </a:solidFill>
                <a:effectLst/>
              </a:rPr>
              <a:t> Fang et al. </a:t>
            </a:r>
            <a:r>
              <a:rPr lang="en-US" sz="1600" dirty="0" err="1">
                <a:solidFill>
                  <a:schemeClr val="tx1">
                    <a:alpha val="50000"/>
                  </a:schemeClr>
                </a:solidFill>
                <a:effectLst/>
              </a:rPr>
              <a:t>Masterrtl</a:t>
            </a:r>
            <a:r>
              <a:rPr lang="en-US" sz="1600" dirty="0">
                <a:solidFill>
                  <a:schemeClr val="tx1">
                    <a:alpha val="50000"/>
                  </a:schemeClr>
                </a:solidFill>
                <a:effectLst/>
              </a:rPr>
              <a:t>: A pre-synthesis </a:t>
            </a:r>
            <a:r>
              <a:rPr lang="en-US" sz="1600" dirty="0" err="1">
                <a:solidFill>
                  <a:schemeClr val="tx1">
                    <a:alpha val="50000"/>
                  </a:schemeClr>
                </a:solidFill>
                <a:effectLst/>
              </a:rPr>
              <a:t>ppa</a:t>
            </a:r>
            <a:r>
              <a:rPr lang="en-US" sz="1600" dirty="0">
                <a:solidFill>
                  <a:schemeClr val="tx1">
                    <a:alpha val="50000"/>
                  </a:schemeClr>
                </a:solidFill>
                <a:effectLst/>
              </a:rPr>
              <a:t> estimation framework for any </a:t>
            </a:r>
            <a:r>
              <a:rPr lang="en-US" sz="1600" dirty="0" err="1">
                <a:solidFill>
                  <a:schemeClr val="tx1">
                    <a:alpha val="50000"/>
                  </a:schemeClr>
                </a:solidFill>
                <a:effectLst/>
              </a:rPr>
              <a:t>rtl</a:t>
            </a:r>
            <a:r>
              <a:rPr lang="en-US" sz="1600" dirty="0">
                <a:solidFill>
                  <a:schemeClr val="tx1">
                    <a:alpha val="50000"/>
                  </a:schemeClr>
                </a:solidFill>
                <a:effectLst/>
              </a:rPr>
              <a:t> design. In Proc. of ICCAD, 2023. 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schemeClr val="tx1">
                    <a:alpha val="50000"/>
                  </a:schemeClr>
                </a:solidFill>
                <a:effectLst/>
              </a:rPr>
              <a:t> </a:t>
            </a:r>
          </a:p>
          <a:p>
            <a:pPr>
              <a:spcBef>
                <a:spcPts val="600"/>
              </a:spcBef>
            </a:pPr>
            <a:endParaRPr lang="en-US" sz="1600" dirty="0">
              <a:solidFill>
                <a:schemeClr val="tx1">
                  <a:alpha val="50000"/>
                </a:schemeClr>
              </a:solidFill>
              <a:effectLst/>
            </a:endParaRPr>
          </a:p>
          <a:p>
            <a:pPr>
              <a:spcBef>
                <a:spcPts val="600"/>
              </a:spcBef>
            </a:pPr>
            <a:endParaRPr lang="en-US" sz="1600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F5B680-FDD6-54E9-7725-9FCDDE96A40C}"/>
              </a:ext>
            </a:extLst>
          </p:cNvPr>
          <p:cNvSpPr txBox="1"/>
          <p:nvPr/>
        </p:nvSpPr>
        <p:spPr>
          <a:xfrm>
            <a:off x="2104495" y="4777095"/>
            <a:ext cx="3662597" cy="92333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Transformer and Machine Learning Models for Functional Representation Learning</a:t>
            </a:r>
          </a:p>
        </p:txBody>
      </p:sp>
    </p:spTree>
    <p:extLst>
      <p:ext uri="{BB962C8B-B14F-4D97-AF65-F5344CB8AC3E}">
        <p14:creationId xmlns:p14="http://schemas.microsoft.com/office/powerpoint/2010/main" val="255078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C8CE9CB-054E-AA75-B283-B4C5DD32D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412"/>
            <a:ext cx="10515600" cy="1325563"/>
          </a:xfrm>
        </p:spPr>
        <p:txBody>
          <a:bodyPr anchor="ctr">
            <a:noAutofit/>
          </a:bodyPr>
          <a:lstStyle/>
          <a:p>
            <a:r>
              <a:rPr lang="en-US" sz="4000" b="0" i="0" dirty="0">
                <a:effectLst/>
              </a:rPr>
              <a:t>Outline</a:t>
            </a:r>
            <a:endParaRPr lang="en-US" sz="40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16A4516-AF82-F61B-B1AB-A889D701AD8A}"/>
              </a:ext>
            </a:extLst>
          </p:cNvPr>
          <p:cNvSpPr txBox="1">
            <a:spLocks/>
          </p:cNvSpPr>
          <p:nvPr/>
        </p:nvSpPr>
        <p:spPr>
          <a:xfrm>
            <a:off x="838200" y="1206409"/>
            <a:ext cx="10515600" cy="46912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 fontAlgn="base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+mn-lt"/>
              </a:rPr>
              <a:t>Background and Motivation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+mn-lt"/>
              </a:rPr>
              <a:t>​</a:t>
            </a:r>
          </a:p>
          <a:p>
            <a:pPr algn="l" rtl="0" fontAlgn="base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+mn-lt"/>
              </a:rPr>
              <a:t>Traditional Flow for Delay Evaluation and Shortcomings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+mn-lt"/>
              </a:rPr>
              <a:t>​</a:t>
            </a:r>
          </a:p>
          <a:p>
            <a:pPr algn="l" rtl="0" fontAlgn="base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+mn-lt"/>
              </a:rPr>
              <a:t>Prior Work and Limitations</a:t>
            </a:r>
            <a:endParaRPr lang="en-US" sz="2800" b="0" i="0" dirty="0">
              <a:solidFill>
                <a:srgbClr val="000000"/>
              </a:solidFill>
              <a:effectLst/>
              <a:latin typeface="+mn-lt"/>
            </a:endParaRPr>
          </a:p>
          <a:p>
            <a:pPr algn="l" rtl="0" fontAlgn="base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800" b="0" i="0" u="none" strike="noStrike" dirty="0" err="1">
                <a:solidFill>
                  <a:srgbClr val="000000"/>
                </a:solidFill>
                <a:effectLst/>
                <a:latin typeface="+mn-lt"/>
              </a:rPr>
              <a:t>CircuitSeer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+mn-lt"/>
              </a:rPr>
              <a:t>​</a:t>
            </a:r>
          </a:p>
          <a:p>
            <a:pPr algn="l" rtl="0" fontAlgn="base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+mn-lt"/>
              </a:rPr>
              <a:t>Evaluation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+mn-lt"/>
              </a:rPr>
              <a:t>​</a:t>
            </a:r>
          </a:p>
          <a:p>
            <a:pPr algn="l" rtl="0" fontAlgn="base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0000"/>
              </a:solidFill>
              <a:effectLst/>
              <a:latin typeface="+mn-lt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46578-31D3-E804-9448-B14E6C0B6816}"/>
              </a:ext>
            </a:extLst>
          </p:cNvPr>
          <p:cNvCxnSpPr>
            <a:cxnSpLocks/>
          </p:cNvCxnSpPr>
          <p:nvPr/>
        </p:nvCxnSpPr>
        <p:spPr>
          <a:xfrm>
            <a:off x="838200" y="1206409"/>
            <a:ext cx="10515600" cy="0"/>
          </a:xfrm>
          <a:prstGeom prst="line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899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B188DAE2-D065-DE27-A6B4-D61E54E808E1}"/>
              </a:ext>
            </a:extLst>
          </p:cNvPr>
          <p:cNvSpPr/>
          <p:nvPr/>
        </p:nvSpPr>
        <p:spPr>
          <a:xfrm>
            <a:off x="6438786" y="2555542"/>
            <a:ext cx="1706452" cy="369332"/>
          </a:xfrm>
          <a:prstGeom prst="rect">
            <a:avLst/>
          </a:prstGeom>
          <a:solidFill>
            <a:schemeClr val="accent6">
              <a:lumMod val="40000"/>
              <a:lumOff val="60000"/>
              <a:alpha val="44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479099E-172F-287B-08AA-FF2A91B6DF92}"/>
              </a:ext>
            </a:extLst>
          </p:cNvPr>
          <p:cNvSpPr/>
          <p:nvPr/>
        </p:nvSpPr>
        <p:spPr>
          <a:xfrm>
            <a:off x="3082568" y="2442043"/>
            <a:ext cx="1706452" cy="617175"/>
          </a:xfrm>
          <a:prstGeom prst="rect">
            <a:avLst/>
          </a:prstGeom>
          <a:solidFill>
            <a:schemeClr val="accent2">
              <a:lumMod val="60000"/>
              <a:lumOff val="40000"/>
              <a:alpha val="44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C8CE9CB-054E-AA75-B283-B4C5DD32D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651"/>
            <a:ext cx="10515600" cy="859373"/>
          </a:xfrm>
        </p:spPr>
        <p:txBody>
          <a:bodyPr anchor="ctr">
            <a:noAutofit/>
          </a:bodyPr>
          <a:lstStyle/>
          <a:p>
            <a:pPr algn="l" rtl="0" fontAlgn="base">
              <a:lnSpc>
                <a:spcPct val="100000"/>
              </a:lnSpc>
              <a:spcBef>
                <a:spcPts val="1800"/>
              </a:spcBef>
            </a:pPr>
            <a:r>
              <a:rPr lang="en-US" sz="4000" b="0" i="0" u="none" strike="noStrike" dirty="0">
                <a:solidFill>
                  <a:srgbClr val="000000"/>
                </a:solidFill>
                <a:effectLst/>
              </a:rPr>
              <a:t>Prior Work: AI/ML-Based Delay Predictor</a:t>
            </a:r>
            <a:endParaRPr lang="en-US" sz="4000" b="0" i="0" dirty="0">
              <a:solidFill>
                <a:srgbClr val="000000"/>
              </a:solidFill>
              <a:effectLst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46578-31D3-E804-9448-B14E6C0B6816}"/>
              </a:ext>
            </a:extLst>
          </p:cNvPr>
          <p:cNvCxnSpPr>
            <a:cxnSpLocks/>
          </p:cNvCxnSpPr>
          <p:nvPr/>
        </p:nvCxnSpPr>
        <p:spPr>
          <a:xfrm>
            <a:off x="838200" y="1206409"/>
            <a:ext cx="10515600" cy="0"/>
          </a:xfrm>
          <a:prstGeom prst="line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Graphic 2" descr="Document outline">
            <a:extLst>
              <a:ext uri="{FF2B5EF4-FFF2-40B4-BE49-F238E27FC236}">
                <a16:creationId xmlns:a16="http://schemas.microsoft.com/office/drawing/2014/main" id="{5E9E2DD7-8A05-DE1C-FEFE-F3BC12C22B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13763" y="2573705"/>
            <a:ext cx="415853" cy="41585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C0F972E-7483-817D-1741-8A2251E1B363}"/>
              </a:ext>
            </a:extLst>
          </p:cNvPr>
          <p:cNvSpPr txBox="1">
            <a:spLocks/>
          </p:cNvSpPr>
          <p:nvPr/>
        </p:nvSpPr>
        <p:spPr>
          <a:xfrm>
            <a:off x="1920072" y="2133099"/>
            <a:ext cx="618014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RTL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942966B-B910-39C5-FE18-86C36C34C94C}"/>
              </a:ext>
            </a:extLst>
          </p:cNvPr>
          <p:cNvSpPr txBox="1"/>
          <p:nvPr/>
        </p:nvSpPr>
        <p:spPr>
          <a:xfrm>
            <a:off x="3072641" y="2555542"/>
            <a:ext cx="1726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Logic Synthesis</a:t>
            </a:r>
          </a:p>
        </p:txBody>
      </p:sp>
      <p:pic>
        <p:nvPicPr>
          <p:cNvPr id="55" name="Graphic 54" descr="Document outline">
            <a:extLst>
              <a:ext uri="{FF2B5EF4-FFF2-40B4-BE49-F238E27FC236}">
                <a16:creationId xmlns:a16="http://schemas.microsoft.com/office/drawing/2014/main" id="{35D5DCEC-BD93-620B-7790-AAB719968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48430" y="2573705"/>
            <a:ext cx="415853" cy="415853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13AE6998-E87C-864F-DD01-961CC54A191C}"/>
              </a:ext>
            </a:extLst>
          </p:cNvPr>
          <p:cNvSpPr txBox="1">
            <a:spLocks/>
          </p:cNvSpPr>
          <p:nvPr/>
        </p:nvSpPr>
        <p:spPr>
          <a:xfrm>
            <a:off x="5158614" y="2133099"/>
            <a:ext cx="995483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Netlist</a:t>
            </a:r>
            <a:endParaRPr lang="en-US" dirty="0"/>
          </a:p>
        </p:txBody>
      </p:sp>
      <p:pic>
        <p:nvPicPr>
          <p:cNvPr id="57" name="Graphic 56" descr="Document outline">
            <a:extLst>
              <a:ext uri="{FF2B5EF4-FFF2-40B4-BE49-F238E27FC236}">
                <a16:creationId xmlns:a16="http://schemas.microsoft.com/office/drawing/2014/main" id="{8B624279-E16E-0744-99A2-5AD41D8B53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18993" y="2573705"/>
            <a:ext cx="415853" cy="415853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2398B0FA-53B3-880E-8E74-591A2CED19F5}"/>
              </a:ext>
            </a:extLst>
          </p:cNvPr>
          <p:cNvSpPr txBox="1">
            <a:spLocks/>
          </p:cNvSpPr>
          <p:nvPr/>
        </p:nvSpPr>
        <p:spPr>
          <a:xfrm>
            <a:off x="8748789" y="2133099"/>
            <a:ext cx="793985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Layout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641C876-D582-7F07-7EEE-BFDC34B7209E}"/>
              </a:ext>
            </a:extLst>
          </p:cNvPr>
          <p:cNvSpPr txBox="1"/>
          <p:nvPr/>
        </p:nvSpPr>
        <p:spPr>
          <a:xfrm>
            <a:off x="6417157" y="2555542"/>
            <a:ext cx="1749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Physical Design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3045138-BB7A-D1C9-3515-F5DC94175A1C}"/>
              </a:ext>
            </a:extLst>
          </p:cNvPr>
          <p:cNvCxnSpPr>
            <a:cxnSpLocks/>
          </p:cNvCxnSpPr>
          <p:nvPr/>
        </p:nvCxnSpPr>
        <p:spPr>
          <a:xfrm flipV="1">
            <a:off x="2519158" y="2777851"/>
            <a:ext cx="477229" cy="37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06A3453-52D1-5CAD-ED78-D28F7AF4A3C9}"/>
              </a:ext>
            </a:extLst>
          </p:cNvPr>
          <p:cNvCxnSpPr>
            <a:cxnSpLocks/>
          </p:cNvCxnSpPr>
          <p:nvPr/>
        </p:nvCxnSpPr>
        <p:spPr>
          <a:xfrm flipV="1">
            <a:off x="4873079" y="2777851"/>
            <a:ext cx="477229" cy="37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1F93306-25A6-9751-990D-BF3C478857C2}"/>
              </a:ext>
            </a:extLst>
          </p:cNvPr>
          <p:cNvCxnSpPr>
            <a:cxnSpLocks/>
          </p:cNvCxnSpPr>
          <p:nvPr/>
        </p:nvCxnSpPr>
        <p:spPr>
          <a:xfrm flipV="1">
            <a:off x="5920877" y="2777851"/>
            <a:ext cx="477229" cy="37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3445D74-5F5B-8D79-6DAC-CD290D5E5C15}"/>
              </a:ext>
            </a:extLst>
          </p:cNvPr>
          <p:cNvCxnSpPr>
            <a:cxnSpLocks/>
          </p:cNvCxnSpPr>
          <p:nvPr/>
        </p:nvCxnSpPr>
        <p:spPr>
          <a:xfrm flipV="1">
            <a:off x="8293501" y="2777851"/>
            <a:ext cx="477229" cy="37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5746FBC-F323-FB1A-BE30-4ECFA391BC63}"/>
              </a:ext>
            </a:extLst>
          </p:cNvPr>
          <p:cNvSpPr/>
          <p:nvPr/>
        </p:nvSpPr>
        <p:spPr>
          <a:xfrm>
            <a:off x="2479402" y="1591708"/>
            <a:ext cx="516844" cy="154467"/>
          </a:xfrm>
          <a:prstGeom prst="rect">
            <a:avLst/>
          </a:prstGeom>
          <a:solidFill>
            <a:schemeClr val="accent2">
              <a:lumMod val="60000"/>
              <a:lumOff val="40000"/>
              <a:alpha val="44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98FBA1-A825-EAA5-1E4D-165183254B7C}"/>
              </a:ext>
            </a:extLst>
          </p:cNvPr>
          <p:cNvSpPr txBox="1"/>
          <p:nvPr/>
        </p:nvSpPr>
        <p:spPr>
          <a:xfrm>
            <a:off x="2911211" y="1304005"/>
            <a:ext cx="2969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Functionality Preserving Transformations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0B7DE9-3F68-4773-3A87-D404DA79B02D}"/>
              </a:ext>
            </a:extLst>
          </p:cNvPr>
          <p:cNvSpPr txBox="1"/>
          <p:nvPr/>
        </p:nvSpPr>
        <p:spPr>
          <a:xfrm>
            <a:off x="6577595" y="1304005"/>
            <a:ext cx="2794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Netlist Structure Dependent Operations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E4A2D6F-736D-8930-D1E2-7DC341E03DCD}"/>
              </a:ext>
            </a:extLst>
          </p:cNvPr>
          <p:cNvSpPr/>
          <p:nvPr/>
        </p:nvSpPr>
        <p:spPr>
          <a:xfrm>
            <a:off x="6060751" y="1544410"/>
            <a:ext cx="516844" cy="165520"/>
          </a:xfrm>
          <a:prstGeom prst="rect">
            <a:avLst/>
          </a:prstGeom>
          <a:solidFill>
            <a:schemeClr val="accent6">
              <a:lumMod val="40000"/>
              <a:lumOff val="60000"/>
              <a:alpha val="44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C5B59A0-DC14-A0D9-8937-F23E1A75754D}"/>
              </a:ext>
            </a:extLst>
          </p:cNvPr>
          <p:cNvSpPr/>
          <p:nvPr/>
        </p:nvSpPr>
        <p:spPr>
          <a:xfrm>
            <a:off x="2369117" y="1346058"/>
            <a:ext cx="6911672" cy="617175"/>
          </a:xfrm>
          <a:prstGeom prst="rect">
            <a:avLst/>
          </a:prstGeom>
          <a:noFill/>
          <a:ln w="22225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A3ADA6-D216-D598-B6AC-88CFB754CB0A}"/>
              </a:ext>
            </a:extLst>
          </p:cNvPr>
          <p:cNvCxnSpPr>
            <a:cxnSpLocks/>
          </p:cNvCxnSpPr>
          <p:nvPr/>
        </p:nvCxnSpPr>
        <p:spPr>
          <a:xfrm flipV="1">
            <a:off x="5671527" y="3686066"/>
            <a:ext cx="3427276" cy="460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0402C61-F078-139D-BB37-0C6766C6F812}"/>
              </a:ext>
            </a:extLst>
          </p:cNvPr>
          <p:cNvSpPr txBox="1">
            <a:spLocks/>
          </p:cNvSpPr>
          <p:nvPr/>
        </p:nvSpPr>
        <p:spPr>
          <a:xfrm>
            <a:off x="6285813" y="3556322"/>
            <a:ext cx="2218303" cy="553998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Post-</a:t>
            </a:r>
            <a:r>
              <a:rPr lang="en-US" dirty="0" err="1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PnR</a:t>
            </a:r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 Delay</a:t>
            </a:r>
          </a:p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From Netlist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4B3E10-CE79-8C71-33FB-BE37FC04BBF5}"/>
              </a:ext>
            </a:extLst>
          </p:cNvPr>
          <p:cNvSpPr/>
          <p:nvPr/>
        </p:nvSpPr>
        <p:spPr>
          <a:xfrm>
            <a:off x="5679419" y="3082621"/>
            <a:ext cx="3427271" cy="1573600"/>
          </a:xfrm>
          <a:prstGeom prst="rect">
            <a:avLst/>
          </a:prstGeom>
          <a:solidFill>
            <a:schemeClr val="accent1">
              <a:alpha val="24225"/>
            </a:schemeClr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2E875A0-AF14-77ED-6382-A652ADAA5853}"/>
              </a:ext>
            </a:extLst>
          </p:cNvPr>
          <p:cNvCxnSpPr>
            <a:cxnSpLocks/>
          </p:cNvCxnSpPr>
          <p:nvPr/>
        </p:nvCxnSpPr>
        <p:spPr>
          <a:xfrm flipH="1">
            <a:off x="2241505" y="3071450"/>
            <a:ext cx="2747" cy="15885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D76E51F-3450-F93F-63BE-09AB97C3423F}"/>
              </a:ext>
            </a:extLst>
          </p:cNvPr>
          <p:cNvCxnSpPr>
            <a:cxnSpLocks/>
          </p:cNvCxnSpPr>
          <p:nvPr/>
        </p:nvCxnSpPr>
        <p:spPr>
          <a:xfrm>
            <a:off x="5671528" y="3071450"/>
            <a:ext cx="0" cy="15885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750C271-AC30-208D-4BF9-C82007DD8731}"/>
              </a:ext>
            </a:extLst>
          </p:cNvPr>
          <p:cNvCxnSpPr>
            <a:cxnSpLocks/>
          </p:cNvCxnSpPr>
          <p:nvPr/>
        </p:nvCxnSpPr>
        <p:spPr>
          <a:xfrm>
            <a:off x="9098803" y="3082621"/>
            <a:ext cx="0" cy="15885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C00C15E-5B01-DD15-A776-B559E5C824D2}"/>
              </a:ext>
            </a:extLst>
          </p:cNvPr>
          <p:cNvCxnSpPr>
            <a:cxnSpLocks/>
          </p:cNvCxnSpPr>
          <p:nvPr/>
        </p:nvCxnSpPr>
        <p:spPr>
          <a:xfrm flipV="1">
            <a:off x="2244252" y="3686611"/>
            <a:ext cx="3427276" cy="460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6B5A907-674B-A189-9B86-317B13271CED}"/>
              </a:ext>
            </a:extLst>
          </p:cNvPr>
          <p:cNvSpPr txBox="1">
            <a:spLocks/>
          </p:cNvSpPr>
          <p:nvPr/>
        </p:nvSpPr>
        <p:spPr>
          <a:xfrm>
            <a:off x="2858538" y="3556867"/>
            <a:ext cx="2218303" cy="553998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Post-Synthesis Delay</a:t>
            </a:r>
          </a:p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From RTL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FF7ACED-6345-392C-A754-B1E11BDEABA4}"/>
              </a:ext>
            </a:extLst>
          </p:cNvPr>
          <p:cNvCxnSpPr>
            <a:cxnSpLocks/>
          </p:cNvCxnSpPr>
          <p:nvPr/>
        </p:nvCxnSpPr>
        <p:spPr>
          <a:xfrm flipH="1">
            <a:off x="2241505" y="3071450"/>
            <a:ext cx="2747" cy="15885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1DC0ACA-8B44-5DD9-0193-1AD218488539}"/>
              </a:ext>
            </a:extLst>
          </p:cNvPr>
          <p:cNvCxnSpPr>
            <a:cxnSpLocks/>
          </p:cNvCxnSpPr>
          <p:nvPr/>
        </p:nvCxnSpPr>
        <p:spPr>
          <a:xfrm>
            <a:off x="5671528" y="3071450"/>
            <a:ext cx="0" cy="15885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9C6FC7B-8688-766A-CA38-79CAF5DEA547}"/>
              </a:ext>
            </a:extLst>
          </p:cNvPr>
          <p:cNvSpPr txBox="1">
            <a:spLocks/>
          </p:cNvSpPr>
          <p:nvPr/>
        </p:nvSpPr>
        <p:spPr>
          <a:xfrm>
            <a:off x="3579047" y="4110320"/>
            <a:ext cx="756421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[1, 2, 3]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08590B-50E2-ED67-211C-81218C63EA2F}"/>
              </a:ext>
            </a:extLst>
          </p:cNvPr>
          <p:cNvSpPr txBox="1">
            <a:spLocks/>
          </p:cNvSpPr>
          <p:nvPr/>
        </p:nvSpPr>
        <p:spPr>
          <a:xfrm>
            <a:off x="6998178" y="4079487"/>
            <a:ext cx="618014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[4]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FBF1AF-2E63-B0C2-180E-2DCC1255A48A}"/>
              </a:ext>
            </a:extLst>
          </p:cNvPr>
          <p:cNvSpPr txBox="1">
            <a:spLocks/>
          </p:cNvSpPr>
          <p:nvPr/>
        </p:nvSpPr>
        <p:spPr>
          <a:xfrm>
            <a:off x="405546" y="6196847"/>
            <a:ext cx="9506136" cy="600164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>
            <a:spAutoFit/>
          </a:bodyPr>
          <a:lstStyle/>
          <a:p>
            <a:r>
              <a:rPr lang="en-US" sz="1600" dirty="0">
                <a:ln w="6350">
                  <a:noFill/>
                </a:ln>
                <a:solidFill>
                  <a:schemeClr val="tx1">
                    <a:alpha val="49709"/>
                  </a:schemeClr>
                </a:solidFill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[4] </a:t>
            </a:r>
            <a:r>
              <a:rPr lang="en-US" sz="1600" dirty="0">
                <a:solidFill>
                  <a:schemeClr val="tx1">
                    <a:alpha val="49709"/>
                  </a:schemeClr>
                </a:solidFill>
                <a:effectLst/>
              </a:rPr>
              <a:t>Ahmed </a:t>
            </a:r>
            <a:r>
              <a:rPr lang="en-US" sz="1600" dirty="0" err="1">
                <a:solidFill>
                  <a:schemeClr val="tx1">
                    <a:alpha val="49709"/>
                  </a:schemeClr>
                </a:solidFill>
                <a:effectLst/>
              </a:rPr>
              <a:t>Agiza</a:t>
            </a:r>
            <a:r>
              <a:rPr lang="en-US" sz="1600" dirty="0">
                <a:solidFill>
                  <a:schemeClr val="tx1">
                    <a:alpha val="49709"/>
                  </a:schemeClr>
                </a:solidFill>
                <a:effectLst/>
              </a:rPr>
              <a:t> et al. </a:t>
            </a:r>
            <a:r>
              <a:rPr lang="en-US" sz="1600" dirty="0" err="1">
                <a:solidFill>
                  <a:schemeClr val="tx1">
                    <a:alpha val="49709"/>
                  </a:schemeClr>
                </a:solidFill>
                <a:effectLst/>
              </a:rPr>
              <a:t>Graphsym</a:t>
            </a:r>
            <a:r>
              <a:rPr lang="en-US" sz="1600" dirty="0">
                <a:solidFill>
                  <a:schemeClr val="tx1">
                    <a:alpha val="49709"/>
                  </a:schemeClr>
                </a:solidFill>
                <a:effectLst/>
              </a:rPr>
              <a:t>: Graph physical synthesis model. In Proc. of ICCAD</a:t>
            </a:r>
            <a:r>
              <a:rPr lang="en-US" sz="1600" dirty="0">
                <a:solidFill>
                  <a:schemeClr val="tx1">
                    <a:alpha val="49709"/>
                  </a:schemeClr>
                </a:solidFill>
              </a:rPr>
              <a:t>,</a:t>
            </a:r>
            <a:r>
              <a:rPr lang="en-US" sz="1600" dirty="0">
                <a:solidFill>
                  <a:schemeClr val="tx1">
                    <a:alpha val="49709"/>
                  </a:schemeClr>
                </a:solidFill>
                <a:effectLst/>
              </a:rPr>
              <a:t> 2023. </a:t>
            </a:r>
          </a:p>
          <a:p>
            <a:pPr>
              <a:spcBef>
                <a:spcPts val="600"/>
              </a:spcBef>
            </a:pPr>
            <a:endParaRPr lang="en-US" dirty="0">
              <a:solidFill>
                <a:schemeClr val="tx1">
                  <a:alpha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469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B188DAE2-D065-DE27-A6B4-D61E54E808E1}"/>
              </a:ext>
            </a:extLst>
          </p:cNvPr>
          <p:cNvSpPr/>
          <p:nvPr/>
        </p:nvSpPr>
        <p:spPr>
          <a:xfrm>
            <a:off x="6438786" y="2555542"/>
            <a:ext cx="1706452" cy="369332"/>
          </a:xfrm>
          <a:prstGeom prst="rect">
            <a:avLst/>
          </a:prstGeom>
          <a:solidFill>
            <a:schemeClr val="accent6">
              <a:lumMod val="40000"/>
              <a:lumOff val="60000"/>
              <a:alpha val="44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479099E-172F-287B-08AA-FF2A91B6DF92}"/>
              </a:ext>
            </a:extLst>
          </p:cNvPr>
          <p:cNvSpPr/>
          <p:nvPr/>
        </p:nvSpPr>
        <p:spPr>
          <a:xfrm>
            <a:off x="3082568" y="2442043"/>
            <a:ext cx="1706452" cy="617175"/>
          </a:xfrm>
          <a:prstGeom prst="rect">
            <a:avLst/>
          </a:prstGeom>
          <a:solidFill>
            <a:schemeClr val="accent2">
              <a:lumMod val="60000"/>
              <a:lumOff val="40000"/>
              <a:alpha val="44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C8CE9CB-054E-AA75-B283-B4C5DD32D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651"/>
            <a:ext cx="10515600" cy="859373"/>
          </a:xfrm>
        </p:spPr>
        <p:txBody>
          <a:bodyPr anchor="ctr">
            <a:noAutofit/>
          </a:bodyPr>
          <a:lstStyle/>
          <a:p>
            <a:pPr algn="l" rtl="0" fontAlgn="base">
              <a:lnSpc>
                <a:spcPct val="100000"/>
              </a:lnSpc>
              <a:spcBef>
                <a:spcPts val="1800"/>
              </a:spcBef>
            </a:pPr>
            <a:r>
              <a:rPr lang="en-US" sz="4000" b="0" i="0" u="none" strike="noStrike" dirty="0">
                <a:solidFill>
                  <a:srgbClr val="000000"/>
                </a:solidFill>
                <a:effectLst/>
              </a:rPr>
              <a:t>Prior Work: AI/ML-Based Delay Predictor</a:t>
            </a:r>
            <a:endParaRPr lang="en-US" sz="4000" b="0" i="0" dirty="0">
              <a:solidFill>
                <a:srgbClr val="000000"/>
              </a:solidFill>
              <a:effectLst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46578-31D3-E804-9448-B14E6C0B6816}"/>
              </a:ext>
            </a:extLst>
          </p:cNvPr>
          <p:cNvCxnSpPr>
            <a:cxnSpLocks/>
          </p:cNvCxnSpPr>
          <p:nvPr/>
        </p:nvCxnSpPr>
        <p:spPr>
          <a:xfrm>
            <a:off x="838200" y="1206409"/>
            <a:ext cx="10515600" cy="0"/>
          </a:xfrm>
          <a:prstGeom prst="line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Graphic 2" descr="Document outline">
            <a:extLst>
              <a:ext uri="{FF2B5EF4-FFF2-40B4-BE49-F238E27FC236}">
                <a16:creationId xmlns:a16="http://schemas.microsoft.com/office/drawing/2014/main" id="{5E9E2DD7-8A05-DE1C-FEFE-F3BC12C22B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13763" y="2573705"/>
            <a:ext cx="415853" cy="41585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C0F972E-7483-817D-1741-8A2251E1B363}"/>
              </a:ext>
            </a:extLst>
          </p:cNvPr>
          <p:cNvSpPr txBox="1">
            <a:spLocks/>
          </p:cNvSpPr>
          <p:nvPr/>
        </p:nvSpPr>
        <p:spPr>
          <a:xfrm>
            <a:off x="1920072" y="2133099"/>
            <a:ext cx="618014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RTL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942966B-B910-39C5-FE18-86C36C34C94C}"/>
              </a:ext>
            </a:extLst>
          </p:cNvPr>
          <p:cNvSpPr txBox="1"/>
          <p:nvPr/>
        </p:nvSpPr>
        <p:spPr>
          <a:xfrm>
            <a:off x="3072641" y="2555542"/>
            <a:ext cx="1726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Logic Synthesis</a:t>
            </a:r>
          </a:p>
        </p:txBody>
      </p:sp>
      <p:pic>
        <p:nvPicPr>
          <p:cNvPr id="55" name="Graphic 54" descr="Document outline">
            <a:extLst>
              <a:ext uri="{FF2B5EF4-FFF2-40B4-BE49-F238E27FC236}">
                <a16:creationId xmlns:a16="http://schemas.microsoft.com/office/drawing/2014/main" id="{35D5DCEC-BD93-620B-7790-AAB719968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48430" y="2573705"/>
            <a:ext cx="415853" cy="415853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13AE6998-E87C-864F-DD01-961CC54A191C}"/>
              </a:ext>
            </a:extLst>
          </p:cNvPr>
          <p:cNvSpPr txBox="1">
            <a:spLocks/>
          </p:cNvSpPr>
          <p:nvPr/>
        </p:nvSpPr>
        <p:spPr>
          <a:xfrm>
            <a:off x="5158614" y="2133099"/>
            <a:ext cx="995483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Netlist</a:t>
            </a:r>
            <a:endParaRPr lang="en-US" dirty="0"/>
          </a:p>
        </p:txBody>
      </p:sp>
      <p:pic>
        <p:nvPicPr>
          <p:cNvPr id="57" name="Graphic 56" descr="Document outline">
            <a:extLst>
              <a:ext uri="{FF2B5EF4-FFF2-40B4-BE49-F238E27FC236}">
                <a16:creationId xmlns:a16="http://schemas.microsoft.com/office/drawing/2014/main" id="{8B624279-E16E-0744-99A2-5AD41D8B53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18993" y="2573705"/>
            <a:ext cx="415853" cy="415853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2398B0FA-53B3-880E-8E74-591A2CED19F5}"/>
              </a:ext>
            </a:extLst>
          </p:cNvPr>
          <p:cNvSpPr txBox="1">
            <a:spLocks/>
          </p:cNvSpPr>
          <p:nvPr/>
        </p:nvSpPr>
        <p:spPr>
          <a:xfrm>
            <a:off x="8748789" y="2133099"/>
            <a:ext cx="793985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Layout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641C876-D582-7F07-7EEE-BFDC34B7209E}"/>
              </a:ext>
            </a:extLst>
          </p:cNvPr>
          <p:cNvSpPr txBox="1"/>
          <p:nvPr/>
        </p:nvSpPr>
        <p:spPr>
          <a:xfrm>
            <a:off x="6417157" y="2555542"/>
            <a:ext cx="1749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Physical Design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3045138-BB7A-D1C9-3515-F5DC94175A1C}"/>
              </a:ext>
            </a:extLst>
          </p:cNvPr>
          <p:cNvCxnSpPr>
            <a:cxnSpLocks/>
          </p:cNvCxnSpPr>
          <p:nvPr/>
        </p:nvCxnSpPr>
        <p:spPr>
          <a:xfrm flipV="1">
            <a:off x="2519158" y="2777851"/>
            <a:ext cx="477229" cy="37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06A3453-52D1-5CAD-ED78-D28F7AF4A3C9}"/>
              </a:ext>
            </a:extLst>
          </p:cNvPr>
          <p:cNvCxnSpPr>
            <a:cxnSpLocks/>
          </p:cNvCxnSpPr>
          <p:nvPr/>
        </p:nvCxnSpPr>
        <p:spPr>
          <a:xfrm flipV="1">
            <a:off x="4873079" y="2777851"/>
            <a:ext cx="477229" cy="37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1F93306-25A6-9751-990D-BF3C478857C2}"/>
              </a:ext>
            </a:extLst>
          </p:cNvPr>
          <p:cNvCxnSpPr>
            <a:cxnSpLocks/>
          </p:cNvCxnSpPr>
          <p:nvPr/>
        </p:nvCxnSpPr>
        <p:spPr>
          <a:xfrm flipV="1">
            <a:off x="5920877" y="2777851"/>
            <a:ext cx="477229" cy="37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3445D74-5F5B-8D79-6DAC-CD290D5E5C15}"/>
              </a:ext>
            </a:extLst>
          </p:cNvPr>
          <p:cNvCxnSpPr>
            <a:cxnSpLocks/>
          </p:cNvCxnSpPr>
          <p:nvPr/>
        </p:nvCxnSpPr>
        <p:spPr>
          <a:xfrm flipV="1">
            <a:off x="8293501" y="2777851"/>
            <a:ext cx="477229" cy="37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5746FBC-F323-FB1A-BE30-4ECFA391BC63}"/>
              </a:ext>
            </a:extLst>
          </p:cNvPr>
          <p:cNvSpPr/>
          <p:nvPr/>
        </p:nvSpPr>
        <p:spPr>
          <a:xfrm>
            <a:off x="2479402" y="1591708"/>
            <a:ext cx="516844" cy="154467"/>
          </a:xfrm>
          <a:prstGeom prst="rect">
            <a:avLst/>
          </a:prstGeom>
          <a:solidFill>
            <a:schemeClr val="accent2">
              <a:lumMod val="60000"/>
              <a:lumOff val="40000"/>
              <a:alpha val="44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98FBA1-A825-EAA5-1E4D-165183254B7C}"/>
              </a:ext>
            </a:extLst>
          </p:cNvPr>
          <p:cNvSpPr txBox="1"/>
          <p:nvPr/>
        </p:nvSpPr>
        <p:spPr>
          <a:xfrm>
            <a:off x="2911211" y="1304005"/>
            <a:ext cx="2969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Functionality Preserving Transformations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0B7DE9-3F68-4773-3A87-D404DA79B02D}"/>
              </a:ext>
            </a:extLst>
          </p:cNvPr>
          <p:cNvSpPr txBox="1"/>
          <p:nvPr/>
        </p:nvSpPr>
        <p:spPr>
          <a:xfrm>
            <a:off x="6577595" y="1304005"/>
            <a:ext cx="2794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Netlist Structure Dependent Operations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E4A2D6F-736D-8930-D1E2-7DC341E03DCD}"/>
              </a:ext>
            </a:extLst>
          </p:cNvPr>
          <p:cNvSpPr/>
          <p:nvPr/>
        </p:nvSpPr>
        <p:spPr>
          <a:xfrm>
            <a:off x="6060751" y="1544410"/>
            <a:ext cx="516844" cy="165520"/>
          </a:xfrm>
          <a:prstGeom prst="rect">
            <a:avLst/>
          </a:prstGeom>
          <a:solidFill>
            <a:schemeClr val="accent6">
              <a:lumMod val="40000"/>
              <a:lumOff val="60000"/>
              <a:alpha val="44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C5B59A0-DC14-A0D9-8937-F23E1A75754D}"/>
              </a:ext>
            </a:extLst>
          </p:cNvPr>
          <p:cNvSpPr/>
          <p:nvPr/>
        </p:nvSpPr>
        <p:spPr>
          <a:xfrm>
            <a:off x="2369117" y="1346058"/>
            <a:ext cx="6911672" cy="617175"/>
          </a:xfrm>
          <a:prstGeom prst="rect">
            <a:avLst/>
          </a:prstGeom>
          <a:noFill/>
          <a:ln w="22225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A3ADA6-D216-D598-B6AC-88CFB754CB0A}"/>
              </a:ext>
            </a:extLst>
          </p:cNvPr>
          <p:cNvCxnSpPr>
            <a:cxnSpLocks/>
          </p:cNvCxnSpPr>
          <p:nvPr/>
        </p:nvCxnSpPr>
        <p:spPr>
          <a:xfrm flipV="1">
            <a:off x="5671527" y="3686066"/>
            <a:ext cx="3427276" cy="460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0402C61-F078-139D-BB37-0C6766C6F812}"/>
              </a:ext>
            </a:extLst>
          </p:cNvPr>
          <p:cNvSpPr txBox="1">
            <a:spLocks/>
          </p:cNvSpPr>
          <p:nvPr/>
        </p:nvSpPr>
        <p:spPr>
          <a:xfrm>
            <a:off x="6285813" y="3556322"/>
            <a:ext cx="2218303" cy="553998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Post-</a:t>
            </a:r>
            <a:r>
              <a:rPr lang="en-US" dirty="0" err="1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PnR</a:t>
            </a:r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 Delay</a:t>
            </a:r>
          </a:p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From Netlist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4B3E10-CE79-8C71-33FB-BE37FC04BBF5}"/>
              </a:ext>
            </a:extLst>
          </p:cNvPr>
          <p:cNvSpPr/>
          <p:nvPr/>
        </p:nvSpPr>
        <p:spPr>
          <a:xfrm>
            <a:off x="5679419" y="3082621"/>
            <a:ext cx="3427271" cy="1573600"/>
          </a:xfrm>
          <a:prstGeom prst="rect">
            <a:avLst/>
          </a:prstGeom>
          <a:solidFill>
            <a:schemeClr val="accent1">
              <a:alpha val="24225"/>
            </a:schemeClr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2E875A0-AF14-77ED-6382-A652ADAA5853}"/>
              </a:ext>
            </a:extLst>
          </p:cNvPr>
          <p:cNvCxnSpPr>
            <a:cxnSpLocks/>
          </p:cNvCxnSpPr>
          <p:nvPr/>
        </p:nvCxnSpPr>
        <p:spPr>
          <a:xfrm flipH="1">
            <a:off x="2241505" y="3071450"/>
            <a:ext cx="2747" cy="15885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D76E51F-3450-F93F-63BE-09AB97C3423F}"/>
              </a:ext>
            </a:extLst>
          </p:cNvPr>
          <p:cNvCxnSpPr>
            <a:cxnSpLocks/>
          </p:cNvCxnSpPr>
          <p:nvPr/>
        </p:nvCxnSpPr>
        <p:spPr>
          <a:xfrm>
            <a:off x="5671528" y="3071450"/>
            <a:ext cx="0" cy="15885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750C271-AC30-208D-4BF9-C82007DD8731}"/>
              </a:ext>
            </a:extLst>
          </p:cNvPr>
          <p:cNvCxnSpPr>
            <a:cxnSpLocks/>
          </p:cNvCxnSpPr>
          <p:nvPr/>
        </p:nvCxnSpPr>
        <p:spPr>
          <a:xfrm>
            <a:off x="9098803" y="3082621"/>
            <a:ext cx="0" cy="15885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C00C15E-5B01-DD15-A776-B559E5C824D2}"/>
              </a:ext>
            </a:extLst>
          </p:cNvPr>
          <p:cNvCxnSpPr>
            <a:cxnSpLocks/>
          </p:cNvCxnSpPr>
          <p:nvPr/>
        </p:nvCxnSpPr>
        <p:spPr>
          <a:xfrm flipV="1">
            <a:off x="2244252" y="3686611"/>
            <a:ext cx="3427276" cy="460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6B5A907-674B-A189-9B86-317B13271CED}"/>
              </a:ext>
            </a:extLst>
          </p:cNvPr>
          <p:cNvSpPr txBox="1">
            <a:spLocks/>
          </p:cNvSpPr>
          <p:nvPr/>
        </p:nvSpPr>
        <p:spPr>
          <a:xfrm>
            <a:off x="2858538" y="3556867"/>
            <a:ext cx="2218303" cy="553998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Post-Synthesis Delay</a:t>
            </a:r>
          </a:p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From RTL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FF7ACED-6345-392C-A754-B1E11BDEABA4}"/>
              </a:ext>
            </a:extLst>
          </p:cNvPr>
          <p:cNvCxnSpPr>
            <a:cxnSpLocks/>
          </p:cNvCxnSpPr>
          <p:nvPr/>
        </p:nvCxnSpPr>
        <p:spPr>
          <a:xfrm flipH="1">
            <a:off x="2241505" y="3071450"/>
            <a:ext cx="2747" cy="15885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1DC0ACA-8B44-5DD9-0193-1AD218488539}"/>
              </a:ext>
            </a:extLst>
          </p:cNvPr>
          <p:cNvCxnSpPr>
            <a:cxnSpLocks/>
          </p:cNvCxnSpPr>
          <p:nvPr/>
        </p:nvCxnSpPr>
        <p:spPr>
          <a:xfrm>
            <a:off x="5671528" y="3071450"/>
            <a:ext cx="0" cy="15885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9C6FC7B-8688-766A-CA38-79CAF5DEA547}"/>
              </a:ext>
            </a:extLst>
          </p:cNvPr>
          <p:cNvSpPr txBox="1">
            <a:spLocks/>
          </p:cNvSpPr>
          <p:nvPr/>
        </p:nvSpPr>
        <p:spPr>
          <a:xfrm>
            <a:off x="3579047" y="4110320"/>
            <a:ext cx="756421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[1, 2, 3]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08590B-50E2-ED67-211C-81218C63EA2F}"/>
              </a:ext>
            </a:extLst>
          </p:cNvPr>
          <p:cNvSpPr txBox="1">
            <a:spLocks/>
          </p:cNvSpPr>
          <p:nvPr/>
        </p:nvSpPr>
        <p:spPr>
          <a:xfrm>
            <a:off x="6998178" y="4079487"/>
            <a:ext cx="618014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[4]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FBF1AF-2E63-B0C2-180E-2DCC1255A48A}"/>
              </a:ext>
            </a:extLst>
          </p:cNvPr>
          <p:cNvSpPr txBox="1">
            <a:spLocks/>
          </p:cNvSpPr>
          <p:nvPr/>
        </p:nvSpPr>
        <p:spPr>
          <a:xfrm>
            <a:off x="405546" y="6196847"/>
            <a:ext cx="9506136" cy="569387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>
            <a:spAutoFit/>
          </a:bodyPr>
          <a:lstStyle/>
          <a:p>
            <a:r>
              <a:rPr lang="en-US" sz="1600" dirty="0">
                <a:ln w="6350">
                  <a:noFill/>
                </a:ln>
                <a:solidFill>
                  <a:schemeClr val="tx1">
                    <a:alpha val="49709"/>
                  </a:schemeClr>
                </a:solidFill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[4] </a:t>
            </a:r>
            <a:r>
              <a:rPr lang="en-US" sz="1600" dirty="0">
                <a:solidFill>
                  <a:schemeClr val="tx1">
                    <a:alpha val="49709"/>
                  </a:schemeClr>
                </a:solidFill>
                <a:effectLst/>
              </a:rPr>
              <a:t>Ahmed </a:t>
            </a:r>
            <a:r>
              <a:rPr lang="en-US" sz="1600" dirty="0" err="1">
                <a:solidFill>
                  <a:schemeClr val="tx1">
                    <a:alpha val="49709"/>
                  </a:schemeClr>
                </a:solidFill>
                <a:effectLst/>
              </a:rPr>
              <a:t>Agiza</a:t>
            </a:r>
            <a:r>
              <a:rPr lang="en-US" sz="1600" dirty="0">
                <a:solidFill>
                  <a:schemeClr val="tx1">
                    <a:alpha val="49709"/>
                  </a:schemeClr>
                </a:solidFill>
                <a:effectLst/>
              </a:rPr>
              <a:t> et al. </a:t>
            </a:r>
            <a:r>
              <a:rPr lang="en-US" sz="1600" dirty="0" err="1">
                <a:solidFill>
                  <a:schemeClr val="tx1">
                    <a:alpha val="49709"/>
                  </a:schemeClr>
                </a:solidFill>
                <a:effectLst/>
              </a:rPr>
              <a:t>Graphsym</a:t>
            </a:r>
            <a:r>
              <a:rPr lang="en-US" sz="1600" dirty="0">
                <a:solidFill>
                  <a:schemeClr val="tx1">
                    <a:alpha val="49709"/>
                  </a:schemeClr>
                </a:solidFill>
                <a:effectLst/>
              </a:rPr>
              <a:t>: Graph physical synthesis model. In Proc. of ICCAD</a:t>
            </a:r>
            <a:r>
              <a:rPr lang="en-US" sz="1600" dirty="0">
                <a:solidFill>
                  <a:schemeClr val="tx1">
                    <a:alpha val="49709"/>
                  </a:schemeClr>
                </a:solidFill>
              </a:rPr>
              <a:t>,</a:t>
            </a:r>
            <a:r>
              <a:rPr lang="en-US" sz="1600" dirty="0">
                <a:solidFill>
                  <a:schemeClr val="tx1">
                    <a:alpha val="49709"/>
                  </a:schemeClr>
                </a:solidFill>
                <a:effectLst/>
              </a:rPr>
              <a:t> 2023. </a:t>
            </a:r>
          </a:p>
          <a:p>
            <a:pPr>
              <a:spcBef>
                <a:spcPts val="600"/>
              </a:spcBef>
            </a:pPr>
            <a:endParaRPr lang="en-US" sz="1600" dirty="0">
              <a:solidFill>
                <a:schemeClr val="tx1">
                  <a:alpha val="50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B7F9BFB-CC40-3726-D15D-89372D9F0CB7}"/>
              </a:ext>
            </a:extLst>
          </p:cNvPr>
          <p:cNvSpPr txBox="1"/>
          <p:nvPr/>
        </p:nvSpPr>
        <p:spPr>
          <a:xfrm>
            <a:off x="5802542" y="4852279"/>
            <a:ext cx="3165245" cy="923330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Graph Neural Network Model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For Structural Representation Learning</a:t>
            </a:r>
          </a:p>
        </p:txBody>
      </p:sp>
    </p:spTree>
    <p:extLst>
      <p:ext uri="{BB962C8B-B14F-4D97-AF65-F5344CB8AC3E}">
        <p14:creationId xmlns:p14="http://schemas.microsoft.com/office/powerpoint/2010/main" val="404940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B188DAE2-D065-DE27-A6B4-D61E54E808E1}"/>
              </a:ext>
            </a:extLst>
          </p:cNvPr>
          <p:cNvSpPr/>
          <p:nvPr/>
        </p:nvSpPr>
        <p:spPr>
          <a:xfrm>
            <a:off x="6438786" y="2555542"/>
            <a:ext cx="1706452" cy="369332"/>
          </a:xfrm>
          <a:prstGeom prst="rect">
            <a:avLst/>
          </a:prstGeom>
          <a:solidFill>
            <a:schemeClr val="accent6">
              <a:lumMod val="40000"/>
              <a:lumOff val="60000"/>
              <a:alpha val="44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C8CE9CB-054E-AA75-B283-B4C5DD32D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651"/>
            <a:ext cx="10515600" cy="859373"/>
          </a:xfrm>
        </p:spPr>
        <p:txBody>
          <a:bodyPr anchor="ctr">
            <a:noAutofit/>
          </a:bodyPr>
          <a:lstStyle/>
          <a:p>
            <a:pPr algn="l" rtl="0" fontAlgn="base">
              <a:lnSpc>
                <a:spcPct val="100000"/>
              </a:lnSpc>
              <a:spcBef>
                <a:spcPts val="1800"/>
              </a:spcBef>
            </a:pPr>
            <a:r>
              <a:rPr lang="en-US" sz="4000" b="0" i="0" u="none" strike="noStrike" dirty="0">
                <a:solidFill>
                  <a:srgbClr val="000000"/>
                </a:solidFill>
                <a:effectLst/>
              </a:rPr>
              <a:t>Prior Work: AI/ML-Based Delay Predictor</a:t>
            </a:r>
            <a:endParaRPr lang="en-US" sz="4000" b="0" i="0" dirty="0">
              <a:solidFill>
                <a:srgbClr val="000000"/>
              </a:solidFill>
              <a:effectLst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46578-31D3-E804-9448-B14E6C0B6816}"/>
              </a:ext>
            </a:extLst>
          </p:cNvPr>
          <p:cNvCxnSpPr>
            <a:cxnSpLocks/>
          </p:cNvCxnSpPr>
          <p:nvPr/>
        </p:nvCxnSpPr>
        <p:spPr>
          <a:xfrm>
            <a:off x="838200" y="1206409"/>
            <a:ext cx="10515600" cy="0"/>
          </a:xfrm>
          <a:prstGeom prst="line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Graphic 2" descr="Document outline">
            <a:extLst>
              <a:ext uri="{FF2B5EF4-FFF2-40B4-BE49-F238E27FC236}">
                <a16:creationId xmlns:a16="http://schemas.microsoft.com/office/drawing/2014/main" id="{5E9E2DD7-8A05-DE1C-FEFE-F3BC12C22B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13763" y="2573705"/>
            <a:ext cx="415853" cy="41585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C0F972E-7483-817D-1741-8A2251E1B363}"/>
              </a:ext>
            </a:extLst>
          </p:cNvPr>
          <p:cNvSpPr txBox="1">
            <a:spLocks/>
          </p:cNvSpPr>
          <p:nvPr/>
        </p:nvSpPr>
        <p:spPr>
          <a:xfrm>
            <a:off x="1920072" y="2133099"/>
            <a:ext cx="618014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RTL</a:t>
            </a:r>
            <a:endParaRPr lang="en-US" dirty="0"/>
          </a:p>
        </p:txBody>
      </p:sp>
      <p:pic>
        <p:nvPicPr>
          <p:cNvPr id="55" name="Graphic 54" descr="Document outline">
            <a:extLst>
              <a:ext uri="{FF2B5EF4-FFF2-40B4-BE49-F238E27FC236}">
                <a16:creationId xmlns:a16="http://schemas.microsoft.com/office/drawing/2014/main" id="{35D5DCEC-BD93-620B-7790-AAB719968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48430" y="2573705"/>
            <a:ext cx="415853" cy="415853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13AE6998-E87C-864F-DD01-961CC54A191C}"/>
              </a:ext>
            </a:extLst>
          </p:cNvPr>
          <p:cNvSpPr txBox="1">
            <a:spLocks/>
          </p:cNvSpPr>
          <p:nvPr/>
        </p:nvSpPr>
        <p:spPr>
          <a:xfrm>
            <a:off x="5158614" y="2133099"/>
            <a:ext cx="995483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Netlist</a:t>
            </a:r>
            <a:endParaRPr lang="en-US" dirty="0"/>
          </a:p>
        </p:txBody>
      </p:sp>
      <p:pic>
        <p:nvPicPr>
          <p:cNvPr id="57" name="Graphic 56" descr="Document outline">
            <a:extLst>
              <a:ext uri="{FF2B5EF4-FFF2-40B4-BE49-F238E27FC236}">
                <a16:creationId xmlns:a16="http://schemas.microsoft.com/office/drawing/2014/main" id="{8B624279-E16E-0744-99A2-5AD41D8B53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18993" y="2573705"/>
            <a:ext cx="415853" cy="415853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2398B0FA-53B3-880E-8E74-591A2CED19F5}"/>
              </a:ext>
            </a:extLst>
          </p:cNvPr>
          <p:cNvSpPr txBox="1">
            <a:spLocks/>
          </p:cNvSpPr>
          <p:nvPr/>
        </p:nvSpPr>
        <p:spPr>
          <a:xfrm>
            <a:off x="8748789" y="2133099"/>
            <a:ext cx="793985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Layout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641C876-D582-7F07-7EEE-BFDC34B7209E}"/>
              </a:ext>
            </a:extLst>
          </p:cNvPr>
          <p:cNvSpPr txBox="1"/>
          <p:nvPr/>
        </p:nvSpPr>
        <p:spPr>
          <a:xfrm>
            <a:off x="6417157" y="2555542"/>
            <a:ext cx="1749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Physical Design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3045138-BB7A-D1C9-3515-F5DC94175A1C}"/>
              </a:ext>
            </a:extLst>
          </p:cNvPr>
          <p:cNvCxnSpPr>
            <a:cxnSpLocks/>
          </p:cNvCxnSpPr>
          <p:nvPr/>
        </p:nvCxnSpPr>
        <p:spPr>
          <a:xfrm flipV="1">
            <a:off x="2519158" y="2777851"/>
            <a:ext cx="477229" cy="37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06A3453-52D1-5CAD-ED78-D28F7AF4A3C9}"/>
              </a:ext>
            </a:extLst>
          </p:cNvPr>
          <p:cNvCxnSpPr>
            <a:cxnSpLocks/>
          </p:cNvCxnSpPr>
          <p:nvPr/>
        </p:nvCxnSpPr>
        <p:spPr>
          <a:xfrm flipV="1">
            <a:off x="4873079" y="2777851"/>
            <a:ext cx="477229" cy="37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1F93306-25A6-9751-990D-BF3C478857C2}"/>
              </a:ext>
            </a:extLst>
          </p:cNvPr>
          <p:cNvCxnSpPr>
            <a:cxnSpLocks/>
          </p:cNvCxnSpPr>
          <p:nvPr/>
        </p:nvCxnSpPr>
        <p:spPr>
          <a:xfrm flipV="1">
            <a:off x="5920877" y="2777851"/>
            <a:ext cx="477229" cy="37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3445D74-5F5B-8D79-6DAC-CD290D5E5C15}"/>
              </a:ext>
            </a:extLst>
          </p:cNvPr>
          <p:cNvCxnSpPr>
            <a:cxnSpLocks/>
          </p:cNvCxnSpPr>
          <p:nvPr/>
        </p:nvCxnSpPr>
        <p:spPr>
          <a:xfrm flipV="1">
            <a:off x="8293501" y="2777851"/>
            <a:ext cx="477229" cy="37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5746FBC-F323-FB1A-BE30-4ECFA391BC63}"/>
              </a:ext>
            </a:extLst>
          </p:cNvPr>
          <p:cNvSpPr/>
          <p:nvPr/>
        </p:nvSpPr>
        <p:spPr>
          <a:xfrm>
            <a:off x="2479402" y="1591708"/>
            <a:ext cx="516844" cy="154467"/>
          </a:xfrm>
          <a:prstGeom prst="rect">
            <a:avLst/>
          </a:prstGeom>
          <a:solidFill>
            <a:schemeClr val="accent2">
              <a:lumMod val="60000"/>
              <a:lumOff val="40000"/>
              <a:alpha val="44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98FBA1-A825-EAA5-1E4D-165183254B7C}"/>
              </a:ext>
            </a:extLst>
          </p:cNvPr>
          <p:cNvSpPr txBox="1"/>
          <p:nvPr/>
        </p:nvSpPr>
        <p:spPr>
          <a:xfrm>
            <a:off x="2911211" y="1304005"/>
            <a:ext cx="2969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Functionality Preserving Transformations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0B7DE9-3F68-4773-3A87-D404DA79B02D}"/>
              </a:ext>
            </a:extLst>
          </p:cNvPr>
          <p:cNvSpPr txBox="1"/>
          <p:nvPr/>
        </p:nvSpPr>
        <p:spPr>
          <a:xfrm>
            <a:off x="6577595" y="1304005"/>
            <a:ext cx="2794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Netlist Structure Dependent Operations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E4A2D6F-736D-8930-D1E2-7DC341E03DCD}"/>
              </a:ext>
            </a:extLst>
          </p:cNvPr>
          <p:cNvSpPr/>
          <p:nvPr/>
        </p:nvSpPr>
        <p:spPr>
          <a:xfrm>
            <a:off x="6060751" y="1544410"/>
            <a:ext cx="516844" cy="165520"/>
          </a:xfrm>
          <a:prstGeom prst="rect">
            <a:avLst/>
          </a:prstGeom>
          <a:solidFill>
            <a:schemeClr val="accent6">
              <a:lumMod val="40000"/>
              <a:lumOff val="60000"/>
              <a:alpha val="44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C5B59A0-DC14-A0D9-8937-F23E1A75754D}"/>
              </a:ext>
            </a:extLst>
          </p:cNvPr>
          <p:cNvSpPr/>
          <p:nvPr/>
        </p:nvSpPr>
        <p:spPr>
          <a:xfrm>
            <a:off x="2369117" y="1346058"/>
            <a:ext cx="6911672" cy="617175"/>
          </a:xfrm>
          <a:prstGeom prst="rect">
            <a:avLst/>
          </a:prstGeom>
          <a:noFill/>
          <a:ln w="22225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A3ADA6-D216-D598-B6AC-88CFB754CB0A}"/>
              </a:ext>
            </a:extLst>
          </p:cNvPr>
          <p:cNvCxnSpPr>
            <a:cxnSpLocks/>
          </p:cNvCxnSpPr>
          <p:nvPr/>
        </p:nvCxnSpPr>
        <p:spPr>
          <a:xfrm flipV="1">
            <a:off x="5671527" y="3672814"/>
            <a:ext cx="3427276" cy="460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0402C61-F078-139D-BB37-0C6766C6F812}"/>
              </a:ext>
            </a:extLst>
          </p:cNvPr>
          <p:cNvSpPr txBox="1">
            <a:spLocks/>
          </p:cNvSpPr>
          <p:nvPr/>
        </p:nvSpPr>
        <p:spPr>
          <a:xfrm>
            <a:off x="6285813" y="3543070"/>
            <a:ext cx="2218303" cy="553998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Post-</a:t>
            </a:r>
            <a:r>
              <a:rPr lang="en-US" dirty="0" err="1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PnR</a:t>
            </a:r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 Delay</a:t>
            </a:r>
          </a:p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From Netlist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2E875A0-AF14-77ED-6382-A652ADAA5853}"/>
              </a:ext>
            </a:extLst>
          </p:cNvPr>
          <p:cNvCxnSpPr>
            <a:cxnSpLocks/>
          </p:cNvCxnSpPr>
          <p:nvPr/>
        </p:nvCxnSpPr>
        <p:spPr>
          <a:xfrm flipH="1">
            <a:off x="2241505" y="3058198"/>
            <a:ext cx="2747" cy="15885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D76E51F-3450-F93F-63BE-09AB97C3423F}"/>
              </a:ext>
            </a:extLst>
          </p:cNvPr>
          <p:cNvCxnSpPr>
            <a:cxnSpLocks/>
          </p:cNvCxnSpPr>
          <p:nvPr/>
        </p:nvCxnSpPr>
        <p:spPr>
          <a:xfrm>
            <a:off x="5671528" y="3058198"/>
            <a:ext cx="0" cy="15885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750C271-AC30-208D-4BF9-C82007DD8731}"/>
              </a:ext>
            </a:extLst>
          </p:cNvPr>
          <p:cNvCxnSpPr>
            <a:cxnSpLocks/>
          </p:cNvCxnSpPr>
          <p:nvPr/>
        </p:nvCxnSpPr>
        <p:spPr>
          <a:xfrm>
            <a:off x="9098803" y="3069369"/>
            <a:ext cx="0" cy="15885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C00C15E-5B01-DD15-A776-B559E5C824D2}"/>
              </a:ext>
            </a:extLst>
          </p:cNvPr>
          <p:cNvCxnSpPr>
            <a:cxnSpLocks/>
          </p:cNvCxnSpPr>
          <p:nvPr/>
        </p:nvCxnSpPr>
        <p:spPr>
          <a:xfrm flipV="1">
            <a:off x="2244252" y="3673359"/>
            <a:ext cx="3427276" cy="460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6B5A907-674B-A189-9B86-317B13271CED}"/>
              </a:ext>
            </a:extLst>
          </p:cNvPr>
          <p:cNvSpPr txBox="1">
            <a:spLocks/>
          </p:cNvSpPr>
          <p:nvPr/>
        </p:nvSpPr>
        <p:spPr>
          <a:xfrm>
            <a:off x="2858538" y="3543615"/>
            <a:ext cx="2218303" cy="553998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Post-Synthesis Delay</a:t>
            </a:r>
          </a:p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From RTL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FF7ACED-6345-392C-A754-B1E11BDEABA4}"/>
              </a:ext>
            </a:extLst>
          </p:cNvPr>
          <p:cNvCxnSpPr>
            <a:cxnSpLocks/>
          </p:cNvCxnSpPr>
          <p:nvPr/>
        </p:nvCxnSpPr>
        <p:spPr>
          <a:xfrm flipH="1">
            <a:off x="2241505" y="3058198"/>
            <a:ext cx="2747" cy="15885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1DC0ACA-8B44-5DD9-0193-1AD218488539}"/>
              </a:ext>
            </a:extLst>
          </p:cNvPr>
          <p:cNvCxnSpPr>
            <a:cxnSpLocks/>
          </p:cNvCxnSpPr>
          <p:nvPr/>
        </p:nvCxnSpPr>
        <p:spPr>
          <a:xfrm>
            <a:off x="5671528" y="3058198"/>
            <a:ext cx="0" cy="15885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9C6FC7B-8688-766A-CA38-79CAF5DEA547}"/>
              </a:ext>
            </a:extLst>
          </p:cNvPr>
          <p:cNvSpPr txBox="1">
            <a:spLocks/>
          </p:cNvSpPr>
          <p:nvPr/>
        </p:nvSpPr>
        <p:spPr>
          <a:xfrm>
            <a:off x="3579047" y="4097068"/>
            <a:ext cx="756421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[1, 2, 3]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08590B-50E2-ED67-211C-81218C63EA2F}"/>
              </a:ext>
            </a:extLst>
          </p:cNvPr>
          <p:cNvSpPr txBox="1">
            <a:spLocks/>
          </p:cNvSpPr>
          <p:nvPr/>
        </p:nvSpPr>
        <p:spPr>
          <a:xfrm>
            <a:off x="6998178" y="4066235"/>
            <a:ext cx="618014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[4]</a:t>
            </a:r>
            <a:endParaRPr lang="en-US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4E8B4209-51A1-3D7D-5445-F7FB8FD979CE}"/>
              </a:ext>
            </a:extLst>
          </p:cNvPr>
          <p:cNvCxnSpPr>
            <a:cxnSpLocks/>
          </p:cNvCxnSpPr>
          <p:nvPr/>
        </p:nvCxnSpPr>
        <p:spPr>
          <a:xfrm>
            <a:off x="2249699" y="5291679"/>
            <a:ext cx="685378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81C06C3-2FC3-5F75-73AD-70E3D8A58FAF}"/>
              </a:ext>
            </a:extLst>
          </p:cNvPr>
          <p:cNvSpPr txBox="1">
            <a:spLocks/>
          </p:cNvSpPr>
          <p:nvPr/>
        </p:nvSpPr>
        <p:spPr>
          <a:xfrm>
            <a:off x="4553977" y="5166426"/>
            <a:ext cx="2218303" cy="553998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Post-</a:t>
            </a:r>
            <a:r>
              <a:rPr lang="en-US" dirty="0" err="1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PnR</a:t>
            </a:r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 Delay</a:t>
            </a:r>
          </a:p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From RTL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7E7E519-D940-6D89-3D42-9DF5FF032C8A}"/>
              </a:ext>
            </a:extLst>
          </p:cNvPr>
          <p:cNvCxnSpPr>
            <a:cxnSpLocks/>
          </p:cNvCxnSpPr>
          <p:nvPr/>
        </p:nvCxnSpPr>
        <p:spPr>
          <a:xfrm flipH="1">
            <a:off x="2246952" y="4671918"/>
            <a:ext cx="2747" cy="15885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D811356-9110-EBCC-1549-225CA9C2403E}"/>
              </a:ext>
            </a:extLst>
          </p:cNvPr>
          <p:cNvCxnSpPr>
            <a:cxnSpLocks/>
          </p:cNvCxnSpPr>
          <p:nvPr/>
        </p:nvCxnSpPr>
        <p:spPr>
          <a:xfrm>
            <a:off x="9103487" y="4671918"/>
            <a:ext cx="3976" cy="1548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7E3BB7C-03FE-109B-EEEC-6C5B4FF3489E}"/>
              </a:ext>
            </a:extLst>
          </p:cNvPr>
          <p:cNvSpPr txBox="1">
            <a:spLocks/>
          </p:cNvSpPr>
          <p:nvPr/>
        </p:nvSpPr>
        <p:spPr>
          <a:xfrm>
            <a:off x="5020581" y="5732914"/>
            <a:ext cx="1256002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(This Work)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522726-E9C6-5011-247F-8CAFA15398AB}"/>
              </a:ext>
            </a:extLst>
          </p:cNvPr>
          <p:cNvSpPr/>
          <p:nvPr/>
        </p:nvSpPr>
        <p:spPr>
          <a:xfrm>
            <a:off x="2246952" y="4671919"/>
            <a:ext cx="6865103" cy="1588550"/>
          </a:xfrm>
          <a:prstGeom prst="rect">
            <a:avLst/>
          </a:prstGeom>
          <a:solidFill>
            <a:schemeClr val="accent1">
              <a:alpha val="24225"/>
            </a:schemeClr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D3B67C-2591-86F6-5974-EC4DFD2172DD}"/>
              </a:ext>
            </a:extLst>
          </p:cNvPr>
          <p:cNvSpPr/>
          <p:nvPr/>
        </p:nvSpPr>
        <p:spPr>
          <a:xfrm>
            <a:off x="5649630" y="2990462"/>
            <a:ext cx="3685215" cy="1665682"/>
          </a:xfrm>
          <a:prstGeom prst="rect">
            <a:avLst/>
          </a:prstGeom>
          <a:solidFill>
            <a:srgbClr val="FFFFFF">
              <a:alpha val="64365"/>
            </a:srgbClr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7B193D-ECE9-7783-0C59-115C5284E3B7}"/>
              </a:ext>
            </a:extLst>
          </p:cNvPr>
          <p:cNvSpPr/>
          <p:nvPr/>
        </p:nvSpPr>
        <p:spPr>
          <a:xfrm>
            <a:off x="2215631" y="3050127"/>
            <a:ext cx="3427271" cy="1601953"/>
          </a:xfrm>
          <a:prstGeom prst="rect">
            <a:avLst/>
          </a:prstGeom>
          <a:solidFill>
            <a:srgbClr val="FFFFFF">
              <a:alpha val="64365"/>
            </a:srgbClr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D790F50-A5B4-F174-4084-BB79AEA7064F}"/>
              </a:ext>
            </a:extLst>
          </p:cNvPr>
          <p:cNvSpPr/>
          <p:nvPr/>
        </p:nvSpPr>
        <p:spPr>
          <a:xfrm>
            <a:off x="3082568" y="2442043"/>
            <a:ext cx="1706452" cy="617175"/>
          </a:xfrm>
          <a:prstGeom prst="rect">
            <a:avLst/>
          </a:prstGeom>
          <a:solidFill>
            <a:schemeClr val="accent2">
              <a:lumMod val="60000"/>
              <a:lumOff val="40000"/>
              <a:alpha val="44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942966B-B910-39C5-FE18-86C36C34C94C}"/>
              </a:ext>
            </a:extLst>
          </p:cNvPr>
          <p:cNvSpPr txBox="1"/>
          <p:nvPr/>
        </p:nvSpPr>
        <p:spPr>
          <a:xfrm>
            <a:off x="3072641" y="2555542"/>
            <a:ext cx="1726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Logic Synthesis</a:t>
            </a:r>
          </a:p>
        </p:txBody>
      </p:sp>
    </p:spTree>
    <p:extLst>
      <p:ext uri="{BB962C8B-B14F-4D97-AF65-F5344CB8AC3E}">
        <p14:creationId xmlns:p14="http://schemas.microsoft.com/office/powerpoint/2010/main" val="3910655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B188DAE2-D065-DE27-A6B4-D61E54E808E1}"/>
              </a:ext>
            </a:extLst>
          </p:cNvPr>
          <p:cNvSpPr/>
          <p:nvPr/>
        </p:nvSpPr>
        <p:spPr>
          <a:xfrm>
            <a:off x="6438786" y="2555542"/>
            <a:ext cx="1706452" cy="369332"/>
          </a:xfrm>
          <a:prstGeom prst="rect">
            <a:avLst/>
          </a:prstGeom>
          <a:solidFill>
            <a:schemeClr val="accent6">
              <a:lumMod val="40000"/>
              <a:lumOff val="60000"/>
              <a:alpha val="44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C8CE9CB-054E-AA75-B283-B4C5DD32D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651"/>
            <a:ext cx="10515600" cy="859373"/>
          </a:xfrm>
        </p:spPr>
        <p:txBody>
          <a:bodyPr anchor="ctr">
            <a:noAutofit/>
          </a:bodyPr>
          <a:lstStyle/>
          <a:p>
            <a:pPr algn="l" rtl="0" fontAlgn="base">
              <a:lnSpc>
                <a:spcPct val="100000"/>
              </a:lnSpc>
              <a:spcBef>
                <a:spcPts val="1800"/>
              </a:spcBef>
            </a:pPr>
            <a:r>
              <a:rPr lang="en-US" sz="4000" b="0" i="0" u="none" strike="noStrike" dirty="0">
                <a:solidFill>
                  <a:srgbClr val="000000"/>
                </a:solidFill>
                <a:effectLst/>
              </a:rPr>
              <a:t>Prior Work: AI/ML-Based Delay Predictor</a:t>
            </a:r>
            <a:endParaRPr lang="en-US" sz="4000" b="0" i="0" dirty="0">
              <a:solidFill>
                <a:srgbClr val="000000"/>
              </a:solidFill>
              <a:effectLst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46578-31D3-E804-9448-B14E6C0B6816}"/>
              </a:ext>
            </a:extLst>
          </p:cNvPr>
          <p:cNvCxnSpPr>
            <a:cxnSpLocks/>
          </p:cNvCxnSpPr>
          <p:nvPr/>
        </p:nvCxnSpPr>
        <p:spPr>
          <a:xfrm>
            <a:off x="838200" y="1206409"/>
            <a:ext cx="10515600" cy="0"/>
          </a:xfrm>
          <a:prstGeom prst="line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Graphic 2" descr="Document outline">
            <a:extLst>
              <a:ext uri="{FF2B5EF4-FFF2-40B4-BE49-F238E27FC236}">
                <a16:creationId xmlns:a16="http://schemas.microsoft.com/office/drawing/2014/main" id="{5E9E2DD7-8A05-DE1C-FEFE-F3BC12C22B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13763" y="2573705"/>
            <a:ext cx="415853" cy="41585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C0F972E-7483-817D-1741-8A2251E1B363}"/>
              </a:ext>
            </a:extLst>
          </p:cNvPr>
          <p:cNvSpPr txBox="1">
            <a:spLocks/>
          </p:cNvSpPr>
          <p:nvPr/>
        </p:nvSpPr>
        <p:spPr>
          <a:xfrm>
            <a:off x="1920072" y="2133099"/>
            <a:ext cx="618014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RTL</a:t>
            </a:r>
            <a:endParaRPr lang="en-US" dirty="0"/>
          </a:p>
        </p:txBody>
      </p:sp>
      <p:pic>
        <p:nvPicPr>
          <p:cNvPr id="55" name="Graphic 54" descr="Document outline">
            <a:extLst>
              <a:ext uri="{FF2B5EF4-FFF2-40B4-BE49-F238E27FC236}">
                <a16:creationId xmlns:a16="http://schemas.microsoft.com/office/drawing/2014/main" id="{35D5DCEC-BD93-620B-7790-AAB719968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48430" y="2573705"/>
            <a:ext cx="415853" cy="415853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13AE6998-E87C-864F-DD01-961CC54A191C}"/>
              </a:ext>
            </a:extLst>
          </p:cNvPr>
          <p:cNvSpPr txBox="1">
            <a:spLocks/>
          </p:cNvSpPr>
          <p:nvPr/>
        </p:nvSpPr>
        <p:spPr>
          <a:xfrm>
            <a:off x="5158614" y="2133099"/>
            <a:ext cx="995483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Netlist</a:t>
            </a:r>
            <a:endParaRPr lang="en-US" dirty="0"/>
          </a:p>
        </p:txBody>
      </p:sp>
      <p:pic>
        <p:nvPicPr>
          <p:cNvPr id="57" name="Graphic 56" descr="Document outline">
            <a:extLst>
              <a:ext uri="{FF2B5EF4-FFF2-40B4-BE49-F238E27FC236}">
                <a16:creationId xmlns:a16="http://schemas.microsoft.com/office/drawing/2014/main" id="{8B624279-E16E-0744-99A2-5AD41D8B53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18993" y="2573705"/>
            <a:ext cx="415853" cy="415853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2398B0FA-53B3-880E-8E74-591A2CED19F5}"/>
              </a:ext>
            </a:extLst>
          </p:cNvPr>
          <p:cNvSpPr txBox="1">
            <a:spLocks/>
          </p:cNvSpPr>
          <p:nvPr/>
        </p:nvSpPr>
        <p:spPr>
          <a:xfrm>
            <a:off x="8748789" y="2133099"/>
            <a:ext cx="793985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Layout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641C876-D582-7F07-7EEE-BFDC34B7209E}"/>
              </a:ext>
            </a:extLst>
          </p:cNvPr>
          <p:cNvSpPr txBox="1"/>
          <p:nvPr/>
        </p:nvSpPr>
        <p:spPr>
          <a:xfrm>
            <a:off x="6417157" y="2555542"/>
            <a:ext cx="1749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Physical Design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3045138-BB7A-D1C9-3515-F5DC94175A1C}"/>
              </a:ext>
            </a:extLst>
          </p:cNvPr>
          <p:cNvCxnSpPr>
            <a:cxnSpLocks/>
          </p:cNvCxnSpPr>
          <p:nvPr/>
        </p:nvCxnSpPr>
        <p:spPr>
          <a:xfrm flipV="1">
            <a:off x="2519158" y="2777851"/>
            <a:ext cx="477229" cy="37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06A3453-52D1-5CAD-ED78-D28F7AF4A3C9}"/>
              </a:ext>
            </a:extLst>
          </p:cNvPr>
          <p:cNvCxnSpPr>
            <a:cxnSpLocks/>
          </p:cNvCxnSpPr>
          <p:nvPr/>
        </p:nvCxnSpPr>
        <p:spPr>
          <a:xfrm flipV="1">
            <a:off x="4873079" y="2777851"/>
            <a:ext cx="477229" cy="37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1F93306-25A6-9751-990D-BF3C478857C2}"/>
              </a:ext>
            </a:extLst>
          </p:cNvPr>
          <p:cNvCxnSpPr>
            <a:cxnSpLocks/>
          </p:cNvCxnSpPr>
          <p:nvPr/>
        </p:nvCxnSpPr>
        <p:spPr>
          <a:xfrm flipV="1">
            <a:off x="5920877" y="2777851"/>
            <a:ext cx="477229" cy="37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3445D74-5F5B-8D79-6DAC-CD290D5E5C15}"/>
              </a:ext>
            </a:extLst>
          </p:cNvPr>
          <p:cNvCxnSpPr>
            <a:cxnSpLocks/>
          </p:cNvCxnSpPr>
          <p:nvPr/>
        </p:nvCxnSpPr>
        <p:spPr>
          <a:xfrm flipV="1">
            <a:off x="8293501" y="2777851"/>
            <a:ext cx="477229" cy="37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5746FBC-F323-FB1A-BE30-4ECFA391BC63}"/>
              </a:ext>
            </a:extLst>
          </p:cNvPr>
          <p:cNvSpPr/>
          <p:nvPr/>
        </p:nvSpPr>
        <p:spPr>
          <a:xfrm>
            <a:off x="2479402" y="1591708"/>
            <a:ext cx="516844" cy="154467"/>
          </a:xfrm>
          <a:prstGeom prst="rect">
            <a:avLst/>
          </a:prstGeom>
          <a:solidFill>
            <a:schemeClr val="accent2">
              <a:lumMod val="60000"/>
              <a:lumOff val="40000"/>
              <a:alpha val="44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98FBA1-A825-EAA5-1E4D-165183254B7C}"/>
              </a:ext>
            </a:extLst>
          </p:cNvPr>
          <p:cNvSpPr txBox="1"/>
          <p:nvPr/>
        </p:nvSpPr>
        <p:spPr>
          <a:xfrm>
            <a:off x="2911211" y="1304005"/>
            <a:ext cx="2969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Functionality Preserving Transformations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0B7DE9-3F68-4773-3A87-D404DA79B02D}"/>
              </a:ext>
            </a:extLst>
          </p:cNvPr>
          <p:cNvSpPr txBox="1"/>
          <p:nvPr/>
        </p:nvSpPr>
        <p:spPr>
          <a:xfrm>
            <a:off x="6577595" y="1304005"/>
            <a:ext cx="2794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Netlist Structure Dependent Operations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E4A2D6F-736D-8930-D1E2-7DC341E03DCD}"/>
              </a:ext>
            </a:extLst>
          </p:cNvPr>
          <p:cNvSpPr/>
          <p:nvPr/>
        </p:nvSpPr>
        <p:spPr>
          <a:xfrm>
            <a:off x="6060751" y="1544410"/>
            <a:ext cx="516844" cy="165520"/>
          </a:xfrm>
          <a:prstGeom prst="rect">
            <a:avLst/>
          </a:prstGeom>
          <a:solidFill>
            <a:schemeClr val="accent6">
              <a:lumMod val="40000"/>
              <a:lumOff val="60000"/>
              <a:alpha val="44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C5B59A0-DC14-A0D9-8937-F23E1A75754D}"/>
              </a:ext>
            </a:extLst>
          </p:cNvPr>
          <p:cNvSpPr/>
          <p:nvPr/>
        </p:nvSpPr>
        <p:spPr>
          <a:xfrm>
            <a:off x="2369117" y="1346058"/>
            <a:ext cx="6911672" cy="617175"/>
          </a:xfrm>
          <a:prstGeom prst="rect">
            <a:avLst/>
          </a:prstGeom>
          <a:noFill/>
          <a:ln w="22225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A3ADA6-D216-D598-B6AC-88CFB754CB0A}"/>
              </a:ext>
            </a:extLst>
          </p:cNvPr>
          <p:cNvCxnSpPr>
            <a:cxnSpLocks/>
          </p:cNvCxnSpPr>
          <p:nvPr/>
        </p:nvCxnSpPr>
        <p:spPr>
          <a:xfrm flipV="1">
            <a:off x="5671527" y="3672814"/>
            <a:ext cx="3427276" cy="460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0402C61-F078-139D-BB37-0C6766C6F812}"/>
              </a:ext>
            </a:extLst>
          </p:cNvPr>
          <p:cNvSpPr txBox="1">
            <a:spLocks/>
          </p:cNvSpPr>
          <p:nvPr/>
        </p:nvSpPr>
        <p:spPr>
          <a:xfrm>
            <a:off x="6285813" y="3543070"/>
            <a:ext cx="2218303" cy="553998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Post-</a:t>
            </a:r>
            <a:r>
              <a:rPr lang="en-US" dirty="0" err="1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PnR</a:t>
            </a:r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 Delay</a:t>
            </a:r>
          </a:p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From Netlist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2E875A0-AF14-77ED-6382-A652ADAA5853}"/>
              </a:ext>
            </a:extLst>
          </p:cNvPr>
          <p:cNvCxnSpPr>
            <a:cxnSpLocks/>
          </p:cNvCxnSpPr>
          <p:nvPr/>
        </p:nvCxnSpPr>
        <p:spPr>
          <a:xfrm flipH="1">
            <a:off x="2241505" y="3058198"/>
            <a:ext cx="2747" cy="15885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D76E51F-3450-F93F-63BE-09AB97C3423F}"/>
              </a:ext>
            </a:extLst>
          </p:cNvPr>
          <p:cNvCxnSpPr>
            <a:cxnSpLocks/>
          </p:cNvCxnSpPr>
          <p:nvPr/>
        </p:nvCxnSpPr>
        <p:spPr>
          <a:xfrm>
            <a:off x="5671528" y="3058198"/>
            <a:ext cx="0" cy="15885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750C271-AC30-208D-4BF9-C82007DD8731}"/>
              </a:ext>
            </a:extLst>
          </p:cNvPr>
          <p:cNvCxnSpPr>
            <a:cxnSpLocks/>
          </p:cNvCxnSpPr>
          <p:nvPr/>
        </p:nvCxnSpPr>
        <p:spPr>
          <a:xfrm>
            <a:off x="9098803" y="3069369"/>
            <a:ext cx="0" cy="15885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C00C15E-5B01-DD15-A776-B559E5C824D2}"/>
              </a:ext>
            </a:extLst>
          </p:cNvPr>
          <p:cNvCxnSpPr>
            <a:cxnSpLocks/>
          </p:cNvCxnSpPr>
          <p:nvPr/>
        </p:nvCxnSpPr>
        <p:spPr>
          <a:xfrm flipV="1">
            <a:off x="2244252" y="3673359"/>
            <a:ext cx="3427276" cy="460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6B5A907-674B-A189-9B86-317B13271CED}"/>
              </a:ext>
            </a:extLst>
          </p:cNvPr>
          <p:cNvSpPr txBox="1">
            <a:spLocks/>
          </p:cNvSpPr>
          <p:nvPr/>
        </p:nvSpPr>
        <p:spPr>
          <a:xfrm>
            <a:off x="2858538" y="3543615"/>
            <a:ext cx="2218303" cy="553998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Post-Synthesis Delay</a:t>
            </a:r>
          </a:p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From RTL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FF7ACED-6345-392C-A754-B1E11BDEABA4}"/>
              </a:ext>
            </a:extLst>
          </p:cNvPr>
          <p:cNvCxnSpPr>
            <a:cxnSpLocks/>
          </p:cNvCxnSpPr>
          <p:nvPr/>
        </p:nvCxnSpPr>
        <p:spPr>
          <a:xfrm flipH="1">
            <a:off x="2241505" y="3058198"/>
            <a:ext cx="2747" cy="15885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1DC0ACA-8B44-5DD9-0193-1AD218488539}"/>
              </a:ext>
            </a:extLst>
          </p:cNvPr>
          <p:cNvCxnSpPr>
            <a:cxnSpLocks/>
          </p:cNvCxnSpPr>
          <p:nvPr/>
        </p:nvCxnSpPr>
        <p:spPr>
          <a:xfrm>
            <a:off x="5671528" y="3058198"/>
            <a:ext cx="0" cy="15885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9C6FC7B-8688-766A-CA38-79CAF5DEA547}"/>
              </a:ext>
            </a:extLst>
          </p:cNvPr>
          <p:cNvSpPr txBox="1">
            <a:spLocks/>
          </p:cNvSpPr>
          <p:nvPr/>
        </p:nvSpPr>
        <p:spPr>
          <a:xfrm>
            <a:off x="3579047" y="4097068"/>
            <a:ext cx="756421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[1, 2, 3]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08590B-50E2-ED67-211C-81218C63EA2F}"/>
              </a:ext>
            </a:extLst>
          </p:cNvPr>
          <p:cNvSpPr txBox="1">
            <a:spLocks/>
          </p:cNvSpPr>
          <p:nvPr/>
        </p:nvSpPr>
        <p:spPr>
          <a:xfrm>
            <a:off x="6998178" y="4066235"/>
            <a:ext cx="618014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[4]</a:t>
            </a:r>
            <a:endParaRPr lang="en-US" dirty="0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4E8B4209-51A1-3D7D-5445-F7FB8FD979CE}"/>
              </a:ext>
            </a:extLst>
          </p:cNvPr>
          <p:cNvCxnSpPr>
            <a:cxnSpLocks/>
          </p:cNvCxnSpPr>
          <p:nvPr/>
        </p:nvCxnSpPr>
        <p:spPr>
          <a:xfrm>
            <a:off x="2249699" y="5291679"/>
            <a:ext cx="6853788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81C06C3-2FC3-5F75-73AD-70E3D8A58FAF}"/>
              </a:ext>
            </a:extLst>
          </p:cNvPr>
          <p:cNvSpPr txBox="1">
            <a:spLocks/>
          </p:cNvSpPr>
          <p:nvPr/>
        </p:nvSpPr>
        <p:spPr>
          <a:xfrm>
            <a:off x="4553977" y="5166426"/>
            <a:ext cx="2218303" cy="553998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Post-</a:t>
            </a:r>
            <a:r>
              <a:rPr lang="en-US" dirty="0" err="1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PnR</a:t>
            </a:r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 Delay</a:t>
            </a:r>
          </a:p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From RTL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7E7E519-D940-6D89-3D42-9DF5FF032C8A}"/>
              </a:ext>
            </a:extLst>
          </p:cNvPr>
          <p:cNvCxnSpPr>
            <a:cxnSpLocks/>
          </p:cNvCxnSpPr>
          <p:nvPr/>
        </p:nvCxnSpPr>
        <p:spPr>
          <a:xfrm flipH="1">
            <a:off x="2246952" y="4671918"/>
            <a:ext cx="2747" cy="15885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D811356-9110-EBCC-1549-225CA9C2403E}"/>
              </a:ext>
            </a:extLst>
          </p:cNvPr>
          <p:cNvCxnSpPr>
            <a:cxnSpLocks/>
          </p:cNvCxnSpPr>
          <p:nvPr/>
        </p:nvCxnSpPr>
        <p:spPr>
          <a:xfrm>
            <a:off x="9103487" y="4671918"/>
            <a:ext cx="3976" cy="15484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7E3BB7C-03FE-109B-EEEC-6C5B4FF3489E}"/>
              </a:ext>
            </a:extLst>
          </p:cNvPr>
          <p:cNvSpPr txBox="1">
            <a:spLocks/>
          </p:cNvSpPr>
          <p:nvPr/>
        </p:nvSpPr>
        <p:spPr>
          <a:xfrm>
            <a:off x="5020581" y="5732914"/>
            <a:ext cx="1256002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(This Work)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522726-E9C6-5011-247F-8CAFA15398AB}"/>
              </a:ext>
            </a:extLst>
          </p:cNvPr>
          <p:cNvSpPr/>
          <p:nvPr/>
        </p:nvSpPr>
        <p:spPr>
          <a:xfrm>
            <a:off x="2246952" y="4671919"/>
            <a:ext cx="6865103" cy="1588550"/>
          </a:xfrm>
          <a:prstGeom prst="rect">
            <a:avLst/>
          </a:prstGeom>
          <a:solidFill>
            <a:schemeClr val="accent1">
              <a:alpha val="24225"/>
            </a:schemeClr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D3B67C-2591-86F6-5974-EC4DFD2172DD}"/>
              </a:ext>
            </a:extLst>
          </p:cNvPr>
          <p:cNvSpPr/>
          <p:nvPr/>
        </p:nvSpPr>
        <p:spPr>
          <a:xfrm>
            <a:off x="5649630" y="2990462"/>
            <a:ext cx="3685215" cy="1665682"/>
          </a:xfrm>
          <a:prstGeom prst="rect">
            <a:avLst/>
          </a:prstGeom>
          <a:solidFill>
            <a:srgbClr val="FFFFFF">
              <a:alpha val="64365"/>
            </a:srgbClr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7B193D-ECE9-7783-0C59-115C5284E3B7}"/>
              </a:ext>
            </a:extLst>
          </p:cNvPr>
          <p:cNvSpPr/>
          <p:nvPr/>
        </p:nvSpPr>
        <p:spPr>
          <a:xfrm>
            <a:off x="2215631" y="3050127"/>
            <a:ext cx="3427271" cy="1601953"/>
          </a:xfrm>
          <a:prstGeom prst="rect">
            <a:avLst/>
          </a:prstGeom>
          <a:solidFill>
            <a:srgbClr val="FFFFFF">
              <a:alpha val="64365"/>
            </a:srgbClr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D790F50-A5B4-F174-4084-BB79AEA7064F}"/>
              </a:ext>
            </a:extLst>
          </p:cNvPr>
          <p:cNvSpPr/>
          <p:nvPr/>
        </p:nvSpPr>
        <p:spPr>
          <a:xfrm>
            <a:off x="3082568" y="2442043"/>
            <a:ext cx="1706452" cy="617175"/>
          </a:xfrm>
          <a:prstGeom prst="rect">
            <a:avLst/>
          </a:prstGeom>
          <a:solidFill>
            <a:schemeClr val="accent2">
              <a:lumMod val="60000"/>
              <a:lumOff val="40000"/>
              <a:alpha val="44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942966B-B910-39C5-FE18-86C36C34C94C}"/>
              </a:ext>
            </a:extLst>
          </p:cNvPr>
          <p:cNvSpPr txBox="1"/>
          <p:nvPr/>
        </p:nvSpPr>
        <p:spPr>
          <a:xfrm>
            <a:off x="3072641" y="2555542"/>
            <a:ext cx="1726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Logic Synthesis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085DBF7-3D6F-58C8-5674-6B952732DBDE}"/>
              </a:ext>
            </a:extLst>
          </p:cNvPr>
          <p:cNvSpPr txBox="1"/>
          <p:nvPr/>
        </p:nvSpPr>
        <p:spPr>
          <a:xfrm>
            <a:off x="3932418" y="3697253"/>
            <a:ext cx="3434421" cy="120032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Couple Functional and Structural Representation Learning</a:t>
            </a:r>
          </a:p>
        </p:txBody>
      </p:sp>
    </p:spTree>
    <p:extLst>
      <p:ext uri="{BB962C8B-B14F-4D97-AF65-F5344CB8AC3E}">
        <p14:creationId xmlns:p14="http://schemas.microsoft.com/office/powerpoint/2010/main" val="1266152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B188DAE2-D065-DE27-A6B4-D61E54E808E1}"/>
              </a:ext>
            </a:extLst>
          </p:cNvPr>
          <p:cNvSpPr/>
          <p:nvPr/>
        </p:nvSpPr>
        <p:spPr>
          <a:xfrm>
            <a:off x="6438786" y="2555542"/>
            <a:ext cx="1706452" cy="369332"/>
          </a:xfrm>
          <a:prstGeom prst="rect">
            <a:avLst/>
          </a:prstGeom>
          <a:solidFill>
            <a:schemeClr val="accent6">
              <a:lumMod val="40000"/>
              <a:lumOff val="60000"/>
              <a:alpha val="44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C8CE9CB-054E-AA75-B283-B4C5DD32D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651"/>
            <a:ext cx="10515600" cy="859373"/>
          </a:xfrm>
        </p:spPr>
        <p:txBody>
          <a:bodyPr anchor="ctr">
            <a:noAutofit/>
          </a:bodyPr>
          <a:lstStyle/>
          <a:p>
            <a:pPr algn="l" rtl="0" fontAlgn="base">
              <a:lnSpc>
                <a:spcPct val="100000"/>
              </a:lnSpc>
              <a:spcBef>
                <a:spcPts val="1800"/>
              </a:spcBef>
            </a:pPr>
            <a:r>
              <a:rPr lang="en-US" sz="4000" b="0" i="0" u="none" strike="noStrike" dirty="0">
                <a:solidFill>
                  <a:srgbClr val="000000"/>
                </a:solidFill>
                <a:effectLst/>
              </a:rPr>
              <a:t>Challenges with Post-</a:t>
            </a:r>
            <a:r>
              <a:rPr lang="en-US" sz="4000" b="0" i="0" u="none" strike="noStrike" dirty="0" err="1">
                <a:solidFill>
                  <a:srgbClr val="000000"/>
                </a:solidFill>
                <a:effectLst/>
              </a:rPr>
              <a:t>PnR</a:t>
            </a:r>
            <a:r>
              <a:rPr lang="en-US" sz="4000" b="0" i="0" u="none" strike="noStrike" dirty="0">
                <a:solidFill>
                  <a:srgbClr val="000000"/>
                </a:solidFill>
                <a:effectLst/>
              </a:rPr>
              <a:t> Delay Prediction</a:t>
            </a:r>
            <a:endParaRPr lang="en-US" sz="4000" b="0" i="0" dirty="0">
              <a:solidFill>
                <a:srgbClr val="000000"/>
              </a:solidFill>
              <a:effectLst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46578-31D3-E804-9448-B14E6C0B6816}"/>
              </a:ext>
            </a:extLst>
          </p:cNvPr>
          <p:cNvCxnSpPr>
            <a:cxnSpLocks/>
          </p:cNvCxnSpPr>
          <p:nvPr/>
        </p:nvCxnSpPr>
        <p:spPr>
          <a:xfrm>
            <a:off x="838200" y="1206409"/>
            <a:ext cx="10515600" cy="0"/>
          </a:xfrm>
          <a:prstGeom prst="line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Graphic 2" descr="Document outline">
            <a:extLst>
              <a:ext uri="{FF2B5EF4-FFF2-40B4-BE49-F238E27FC236}">
                <a16:creationId xmlns:a16="http://schemas.microsoft.com/office/drawing/2014/main" id="{5E9E2DD7-8A05-DE1C-FEFE-F3BC12C22B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13763" y="2573705"/>
            <a:ext cx="415853" cy="41585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C0F972E-7483-817D-1741-8A2251E1B363}"/>
              </a:ext>
            </a:extLst>
          </p:cNvPr>
          <p:cNvSpPr txBox="1">
            <a:spLocks/>
          </p:cNvSpPr>
          <p:nvPr/>
        </p:nvSpPr>
        <p:spPr>
          <a:xfrm>
            <a:off x="1920072" y="2133099"/>
            <a:ext cx="618014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RTL</a:t>
            </a:r>
            <a:endParaRPr lang="en-US" dirty="0"/>
          </a:p>
        </p:txBody>
      </p:sp>
      <p:pic>
        <p:nvPicPr>
          <p:cNvPr id="55" name="Graphic 54" descr="Document outline">
            <a:extLst>
              <a:ext uri="{FF2B5EF4-FFF2-40B4-BE49-F238E27FC236}">
                <a16:creationId xmlns:a16="http://schemas.microsoft.com/office/drawing/2014/main" id="{35D5DCEC-BD93-620B-7790-AAB719968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48430" y="2573705"/>
            <a:ext cx="415853" cy="415853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13AE6998-E87C-864F-DD01-961CC54A191C}"/>
              </a:ext>
            </a:extLst>
          </p:cNvPr>
          <p:cNvSpPr txBox="1">
            <a:spLocks/>
          </p:cNvSpPr>
          <p:nvPr/>
        </p:nvSpPr>
        <p:spPr>
          <a:xfrm>
            <a:off x="5158614" y="2133099"/>
            <a:ext cx="995483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Netlist</a:t>
            </a:r>
            <a:endParaRPr lang="en-US" dirty="0"/>
          </a:p>
        </p:txBody>
      </p:sp>
      <p:pic>
        <p:nvPicPr>
          <p:cNvPr id="57" name="Graphic 56" descr="Document outline">
            <a:extLst>
              <a:ext uri="{FF2B5EF4-FFF2-40B4-BE49-F238E27FC236}">
                <a16:creationId xmlns:a16="http://schemas.microsoft.com/office/drawing/2014/main" id="{8B624279-E16E-0744-99A2-5AD41D8B53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18993" y="2573705"/>
            <a:ext cx="415853" cy="415853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2398B0FA-53B3-880E-8E74-591A2CED19F5}"/>
              </a:ext>
            </a:extLst>
          </p:cNvPr>
          <p:cNvSpPr txBox="1">
            <a:spLocks/>
          </p:cNvSpPr>
          <p:nvPr/>
        </p:nvSpPr>
        <p:spPr>
          <a:xfrm>
            <a:off x="8748789" y="2133099"/>
            <a:ext cx="793985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Layout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641C876-D582-7F07-7EEE-BFDC34B7209E}"/>
              </a:ext>
            </a:extLst>
          </p:cNvPr>
          <p:cNvSpPr txBox="1"/>
          <p:nvPr/>
        </p:nvSpPr>
        <p:spPr>
          <a:xfrm>
            <a:off x="6417157" y="2555542"/>
            <a:ext cx="1749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Physical Design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3045138-BB7A-D1C9-3515-F5DC94175A1C}"/>
              </a:ext>
            </a:extLst>
          </p:cNvPr>
          <p:cNvCxnSpPr>
            <a:cxnSpLocks/>
          </p:cNvCxnSpPr>
          <p:nvPr/>
        </p:nvCxnSpPr>
        <p:spPr>
          <a:xfrm flipV="1">
            <a:off x="2519158" y="2777851"/>
            <a:ext cx="477229" cy="37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06A3453-52D1-5CAD-ED78-D28F7AF4A3C9}"/>
              </a:ext>
            </a:extLst>
          </p:cNvPr>
          <p:cNvCxnSpPr>
            <a:cxnSpLocks/>
          </p:cNvCxnSpPr>
          <p:nvPr/>
        </p:nvCxnSpPr>
        <p:spPr>
          <a:xfrm flipV="1">
            <a:off x="4873079" y="2777851"/>
            <a:ext cx="477229" cy="37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1F93306-25A6-9751-990D-BF3C478857C2}"/>
              </a:ext>
            </a:extLst>
          </p:cNvPr>
          <p:cNvCxnSpPr>
            <a:cxnSpLocks/>
          </p:cNvCxnSpPr>
          <p:nvPr/>
        </p:nvCxnSpPr>
        <p:spPr>
          <a:xfrm flipV="1">
            <a:off x="5920877" y="2777851"/>
            <a:ext cx="477229" cy="37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3445D74-5F5B-8D79-6DAC-CD290D5E5C15}"/>
              </a:ext>
            </a:extLst>
          </p:cNvPr>
          <p:cNvCxnSpPr>
            <a:cxnSpLocks/>
          </p:cNvCxnSpPr>
          <p:nvPr/>
        </p:nvCxnSpPr>
        <p:spPr>
          <a:xfrm flipV="1">
            <a:off x="8293501" y="2777851"/>
            <a:ext cx="477229" cy="37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5746FBC-F323-FB1A-BE30-4ECFA391BC63}"/>
              </a:ext>
            </a:extLst>
          </p:cNvPr>
          <p:cNvSpPr/>
          <p:nvPr/>
        </p:nvSpPr>
        <p:spPr>
          <a:xfrm>
            <a:off x="2479402" y="1591708"/>
            <a:ext cx="516844" cy="154467"/>
          </a:xfrm>
          <a:prstGeom prst="rect">
            <a:avLst/>
          </a:prstGeom>
          <a:solidFill>
            <a:schemeClr val="accent2">
              <a:lumMod val="60000"/>
              <a:lumOff val="40000"/>
              <a:alpha val="44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98FBA1-A825-EAA5-1E4D-165183254B7C}"/>
              </a:ext>
            </a:extLst>
          </p:cNvPr>
          <p:cNvSpPr txBox="1"/>
          <p:nvPr/>
        </p:nvSpPr>
        <p:spPr>
          <a:xfrm>
            <a:off x="2911211" y="1304005"/>
            <a:ext cx="2969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Functionality Preserving Transformations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0B7DE9-3F68-4773-3A87-D404DA79B02D}"/>
              </a:ext>
            </a:extLst>
          </p:cNvPr>
          <p:cNvSpPr txBox="1"/>
          <p:nvPr/>
        </p:nvSpPr>
        <p:spPr>
          <a:xfrm>
            <a:off x="6577595" y="1304005"/>
            <a:ext cx="2794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Netlist Structure Dependent Operations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E4A2D6F-736D-8930-D1E2-7DC341E03DCD}"/>
              </a:ext>
            </a:extLst>
          </p:cNvPr>
          <p:cNvSpPr/>
          <p:nvPr/>
        </p:nvSpPr>
        <p:spPr>
          <a:xfrm>
            <a:off x="6060751" y="1544410"/>
            <a:ext cx="516844" cy="165520"/>
          </a:xfrm>
          <a:prstGeom prst="rect">
            <a:avLst/>
          </a:prstGeom>
          <a:solidFill>
            <a:schemeClr val="accent6">
              <a:lumMod val="40000"/>
              <a:lumOff val="60000"/>
              <a:alpha val="44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C5B59A0-DC14-A0D9-8937-F23E1A75754D}"/>
              </a:ext>
            </a:extLst>
          </p:cNvPr>
          <p:cNvSpPr/>
          <p:nvPr/>
        </p:nvSpPr>
        <p:spPr>
          <a:xfrm>
            <a:off x="2369117" y="1346058"/>
            <a:ext cx="6911672" cy="617175"/>
          </a:xfrm>
          <a:prstGeom prst="rect">
            <a:avLst/>
          </a:prstGeom>
          <a:noFill/>
          <a:ln w="22225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D3B67C-2591-86F6-5974-EC4DFD2172DD}"/>
              </a:ext>
            </a:extLst>
          </p:cNvPr>
          <p:cNvSpPr/>
          <p:nvPr/>
        </p:nvSpPr>
        <p:spPr>
          <a:xfrm>
            <a:off x="5649630" y="2990462"/>
            <a:ext cx="3685215" cy="1665682"/>
          </a:xfrm>
          <a:prstGeom prst="rect">
            <a:avLst/>
          </a:prstGeom>
          <a:solidFill>
            <a:srgbClr val="FFFFFF">
              <a:alpha val="64365"/>
            </a:srgbClr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D790F50-A5B4-F174-4084-BB79AEA7064F}"/>
              </a:ext>
            </a:extLst>
          </p:cNvPr>
          <p:cNvSpPr/>
          <p:nvPr/>
        </p:nvSpPr>
        <p:spPr>
          <a:xfrm>
            <a:off x="3082568" y="2442043"/>
            <a:ext cx="1706452" cy="617175"/>
          </a:xfrm>
          <a:prstGeom prst="rect">
            <a:avLst/>
          </a:prstGeom>
          <a:solidFill>
            <a:schemeClr val="accent2">
              <a:lumMod val="60000"/>
              <a:lumOff val="40000"/>
              <a:alpha val="44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942966B-B910-39C5-FE18-86C36C34C94C}"/>
              </a:ext>
            </a:extLst>
          </p:cNvPr>
          <p:cNvSpPr txBox="1"/>
          <p:nvPr/>
        </p:nvSpPr>
        <p:spPr>
          <a:xfrm>
            <a:off x="3072641" y="2555542"/>
            <a:ext cx="1726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Logic Synthesis</a:t>
            </a:r>
          </a:p>
        </p:txBody>
      </p:sp>
    </p:spTree>
    <p:extLst>
      <p:ext uri="{BB962C8B-B14F-4D97-AF65-F5344CB8AC3E}">
        <p14:creationId xmlns:p14="http://schemas.microsoft.com/office/powerpoint/2010/main" val="1866927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B188DAE2-D065-DE27-A6B4-D61E54E808E1}"/>
              </a:ext>
            </a:extLst>
          </p:cNvPr>
          <p:cNvSpPr/>
          <p:nvPr/>
        </p:nvSpPr>
        <p:spPr>
          <a:xfrm>
            <a:off x="6438786" y="2555542"/>
            <a:ext cx="1706452" cy="369332"/>
          </a:xfrm>
          <a:prstGeom prst="rect">
            <a:avLst/>
          </a:prstGeom>
          <a:solidFill>
            <a:schemeClr val="accent6">
              <a:lumMod val="40000"/>
              <a:lumOff val="60000"/>
              <a:alpha val="44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C8CE9CB-054E-AA75-B283-B4C5DD32D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651"/>
            <a:ext cx="10515600" cy="859373"/>
          </a:xfrm>
        </p:spPr>
        <p:txBody>
          <a:bodyPr anchor="ctr">
            <a:noAutofit/>
          </a:bodyPr>
          <a:lstStyle/>
          <a:p>
            <a:pPr algn="l" rtl="0" fontAlgn="base">
              <a:lnSpc>
                <a:spcPct val="100000"/>
              </a:lnSpc>
              <a:spcBef>
                <a:spcPts val="1800"/>
              </a:spcBef>
            </a:pPr>
            <a:r>
              <a:rPr lang="en-US" sz="4000" b="0" i="0" u="none" strike="noStrike" dirty="0">
                <a:solidFill>
                  <a:srgbClr val="000000"/>
                </a:solidFill>
                <a:effectLst/>
              </a:rPr>
              <a:t>Challenges with Post-</a:t>
            </a:r>
            <a:r>
              <a:rPr lang="en-US" sz="4000" b="0" i="0" u="none" strike="noStrike" dirty="0" err="1">
                <a:solidFill>
                  <a:srgbClr val="000000"/>
                </a:solidFill>
                <a:effectLst/>
              </a:rPr>
              <a:t>PnR</a:t>
            </a:r>
            <a:r>
              <a:rPr lang="en-US" sz="4000" b="0" i="0" u="none" strike="noStrike" dirty="0">
                <a:solidFill>
                  <a:srgbClr val="000000"/>
                </a:solidFill>
                <a:effectLst/>
              </a:rPr>
              <a:t> Delay Prediction</a:t>
            </a:r>
            <a:endParaRPr lang="en-US" sz="4000" b="0" i="0" dirty="0">
              <a:solidFill>
                <a:srgbClr val="000000"/>
              </a:solidFill>
              <a:effectLst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46578-31D3-E804-9448-B14E6C0B6816}"/>
              </a:ext>
            </a:extLst>
          </p:cNvPr>
          <p:cNvCxnSpPr>
            <a:cxnSpLocks/>
          </p:cNvCxnSpPr>
          <p:nvPr/>
        </p:nvCxnSpPr>
        <p:spPr>
          <a:xfrm>
            <a:off x="838200" y="1206409"/>
            <a:ext cx="10515600" cy="0"/>
          </a:xfrm>
          <a:prstGeom prst="line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Graphic 2" descr="Document outline">
            <a:extLst>
              <a:ext uri="{FF2B5EF4-FFF2-40B4-BE49-F238E27FC236}">
                <a16:creationId xmlns:a16="http://schemas.microsoft.com/office/drawing/2014/main" id="{5E9E2DD7-8A05-DE1C-FEFE-F3BC12C22B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13763" y="2573705"/>
            <a:ext cx="415853" cy="41585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C0F972E-7483-817D-1741-8A2251E1B363}"/>
              </a:ext>
            </a:extLst>
          </p:cNvPr>
          <p:cNvSpPr txBox="1">
            <a:spLocks/>
          </p:cNvSpPr>
          <p:nvPr/>
        </p:nvSpPr>
        <p:spPr>
          <a:xfrm>
            <a:off x="1920072" y="2133099"/>
            <a:ext cx="618014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RTL</a:t>
            </a:r>
            <a:endParaRPr lang="en-US" dirty="0"/>
          </a:p>
        </p:txBody>
      </p:sp>
      <p:pic>
        <p:nvPicPr>
          <p:cNvPr id="55" name="Graphic 54" descr="Document outline">
            <a:extLst>
              <a:ext uri="{FF2B5EF4-FFF2-40B4-BE49-F238E27FC236}">
                <a16:creationId xmlns:a16="http://schemas.microsoft.com/office/drawing/2014/main" id="{35D5DCEC-BD93-620B-7790-AAB719968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48430" y="2573705"/>
            <a:ext cx="415853" cy="415853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13AE6998-E87C-864F-DD01-961CC54A191C}"/>
              </a:ext>
            </a:extLst>
          </p:cNvPr>
          <p:cNvSpPr txBox="1">
            <a:spLocks/>
          </p:cNvSpPr>
          <p:nvPr/>
        </p:nvSpPr>
        <p:spPr>
          <a:xfrm>
            <a:off x="5158614" y="2133099"/>
            <a:ext cx="995483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Netlist</a:t>
            </a:r>
            <a:endParaRPr lang="en-US" dirty="0"/>
          </a:p>
        </p:txBody>
      </p:sp>
      <p:pic>
        <p:nvPicPr>
          <p:cNvPr id="57" name="Graphic 56" descr="Document outline">
            <a:extLst>
              <a:ext uri="{FF2B5EF4-FFF2-40B4-BE49-F238E27FC236}">
                <a16:creationId xmlns:a16="http://schemas.microsoft.com/office/drawing/2014/main" id="{8B624279-E16E-0744-99A2-5AD41D8B53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18993" y="2573705"/>
            <a:ext cx="415853" cy="415853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2398B0FA-53B3-880E-8E74-591A2CED19F5}"/>
              </a:ext>
            </a:extLst>
          </p:cNvPr>
          <p:cNvSpPr txBox="1">
            <a:spLocks/>
          </p:cNvSpPr>
          <p:nvPr/>
        </p:nvSpPr>
        <p:spPr>
          <a:xfrm>
            <a:off x="8748789" y="2133099"/>
            <a:ext cx="793985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Layout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641C876-D582-7F07-7EEE-BFDC34B7209E}"/>
              </a:ext>
            </a:extLst>
          </p:cNvPr>
          <p:cNvSpPr txBox="1"/>
          <p:nvPr/>
        </p:nvSpPr>
        <p:spPr>
          <a:xfrm>
            <a:off x="6417157" y="2555542"/>
            <a:ext cx="1749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Physical Design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3045138-BB7A-D1C9-3515-F5DC94175A1C}"/>
              </a:ext>
            </a:extLst>
          </p:cNvPr>
          <p:cNvCxnSpPr>
            <a:cxnSpLocks/>
          </p:cNvCxnSpPr>
          <p:nvPr/>
        </p:nvCxnSpPr>
        <p:spPr>
          <a:xfrm flipV="1">
            <a:off x="2519158" y="2777851"/>
            <a:ext cx="477229" cy="37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06A3453-52D1-5CAD-ED78-D28F7AF4A3C9}"/>
              </a:ext>
            </a:extLst>
          </p:cNvPr>
          <p:cNvCxnSpPr>
            <a:cxnSpLocks/>
          </p:cNvCxnSpPr>
          <p:nvPr/>
        </p:nvCxnSpPr>
        <p:spPr>
          <a:xfrm flipV="1">
            <a:off x="4873079" y="2777851"/>
            <a:ext cx="477229" cy="37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1F93306-25A6-9751-990D-BF3C478857C2}"/>
              </a:ext>
            </a:extLst>
          </p:cNvPr>
          <p:cNvCxnSpPr>
            <a:cxnSpLocks/>
          </p:cNvCxnSpPr>
          <p:nvPr/>
        </p:nvCxnSpPr>
        <p:spPr>
          <a:xfrm flipV="1">
            <a:off x="5920877" y="2777851"/>
            <a:ext cx="477229" cy="37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3445D74-5F5B-8D79-6DAC-CD290D5E5C15}"/>
              </a:ext>
            </a:extLst>
          </p:cNvPr>
          <p:cNvCxnSpPr>
            <a:cxnSpLocks/>
          </p:cNvCxnSpPr>
          <p:nvPr/>
        </p:nvCxnSpPr>
        <p:spPr>
          <a:xfrm flipV="1">
            <a:off x="8293501" y="2777851"/>
            <a:ext cx="477229" cy="37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5746FBC-F323-FB1A-BE30-4ECFA391BC63}"/>
              </a:ext>
            </a:extLst>
          </p:cNvPr>
          <p:cNvSpPr/>
          <p:nvPr/>
        </p:nvSpPr>
        <p:spPr>
          <a:xfrm>
            <a:off x="2479402" y="1591708"/>
            <a:ext cx="516844" cy="154467"/>
          </a:xfrm>
          <a:prstGeom prst="rect">
            <a:avLst/>
          </a:prstGeom>
          <a:solidFill>
            <a:schemeClr val="accent2">
              <a:lumMod val="60000"/>
              <a:lumOff val="40000"/>
              <a:alpha val="44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98FBA1-A825-EAA5-1E4D-165183254B7C}"/>
              </a:ext>
            </a:extLst>
          </p:cNvPr>
          <p:cNvSpPr txBox="1"/>
          <p:nvPr/>
        </p:nvSpPr>
        <p:spPr>
          <a:xfrm>
            <a:off x="2911211" y="1304005"/>
            <a:ext cx="2969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Functionality Preserving Transformations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0B7DE9-3F68-4773-3A87-D404DA79B02D}"/>
              </a:ext>
            </a:extLst>
          </p:cNvPr>
          <p:cNvSpPr txBox="1"/>
          <p:nvPr/>
        </p:nvSpPr>
        <p:spPr>
          <a:xfrm>
            <a:off x="6577595" y="1304005"/>
            <a:ext cx="2794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Netlist Structure Dependent Operations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E4A2D6F-736D-8930-D1E2-7DC341E03DCD}"/>
              </a:ext>
            </a:extLst>
          </p:cNvPr>
          <p:cNvSpPr/>
          <p:nvPr/>
        </p:nvSpPr>
        <p:spPr>
          <a:xfrm>
            <a:off x="6060751" y="1544410"/>
            <a:ext cx="516844" cy="165520"/>
          </a:xfrm>
          <a:prstGeom prst="rect">
            <a:avLst/>
          </a:prstGeom>
          <a:solidFill>
            <a:schemeClr val="accent6">
              <a:lumMod val="40000"/>
              <a:lumOff val="60000"/>
              <a:alpha val="44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C5B59A0-DC14-A0D9-8937-F23E1A75754D}"/>
              </a:ext>
            </a:extLst>
          </p:cNvPr>
          <p:cNvSpPr/>
          <p:nvPr/>
        </p:nvSpPr>
        <p:spPr>
          <a:xfrm>
            <a:off x="2369117" y="1346058"/>
            <a:ext cx="6911672" cy="617175"/>
          </a:xfrm>
          <a:prstGeom prst="rect">
            <a:avLst/>
          </a:prstGeom>
          <a:noFill/>
          <a:ln w="22225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D3B67C-2591-86F6-5974-EC4DFD2172DD}"/>
              </a:ext>
            </a:extLst>
          </p:cNvPr>
          <p:cNvSpPr/>
          <p:nvPr/>
        </p:nvSpPr>
        <p:spPr>
          <a:xfrm>
            <a:off x="5649630" y="2990462"/>
            <a:ext cx="3685215" cy="1665682"/>
          </a:xfrm>
          <a:prstGeom prst="rect">
            <a:avLst/>
          </a:prstGeom>
          <a:solidFill>
            <a:srgbClr val="FFFFFF">
              <a:alpha val="64365"/>
            </a:srgbClr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D790F50-A5B4-F174-4084-BB79AEA7064F}"/>
              </a:ext>
            </a:extLst>
          </p:cNvPr>
          <p:cNvSpPr/>
          <p:nvPr/>
        </p:nvSpPr>
        <p:spPr>
          <a:xfrm>
            <a:off x="3082568" y="2442043"/>
            <a:ext cx="1706452" cy="617175"/>
          </a:xfrm>
          <a:prstGeom prst="rect">
            <a:avLst/>
          </a:prstGeom>
          <a:solidFill>
            <a:schemeClr val="accent2">
              <a:lumMod val="60000"/>
              <a:lumOff val="40000"/>
              <a:alpha val="44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942966B-B910-39C5-FE18-86C36C34C94C}"/>
              </a:ext>
            </a:extLst>
          </p:cNvPr>
          <p:cNvSpPr txBox="1"/>
          <p:nvPr/>
        </p:nvSpPr>
        <p:spPr>
          <a:xfrm>
            <a:off x="3072641" y="2555542"/>
            <a:ext cx="1726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Logic Synthesis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64C138F-BB54-B73A-9761-D861B28C58F4}"/>
              </a:ext>
            </a:extLst>
          </p:cNvPr>
          <p:cNvSpPr txBox="1">
            <a:spLocks/>
          </p:cNvSpPr>
          <p:nvPr/>
        </p:nvSpPr>
        <p:spPr>
          <a:xfrm>
            <a:off x="1920072" y="3357311"/>
            <a:ext cx="8169859" cy="602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 rtl="0" fontAlgn="base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+mn-lt"/>
              </a:rPr>
              <a:t>Logic Synthesis significantly modifies the circuit structure.</a:t>
            </a:r>
          </a:p>
        </p:txBody>
      </p:sp>
    </p:spTree>
    <p:extLst>
      <p:ext uri="{BB962C8B-B14F-4D97-AF65-F5344CB8AC3E}">
        <p14:creationId xmlns:p14="http://schemas.microsoft.com/office/powerpoint/2010/main" val="3320520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B188DAE2-D065-DE27-A6B4-D61E54E808E1}"/>
              </a:ext>
            </a:extLst>
          </p:cNvPr>
          <p:cNvSpPr/>
          <p:nvPr/>
        </p:nvSpPr>
        <p:spPr>
          <a:xfrm>
            <a:off x="6438786" y="2555542"/>
            <a:ext cx="1706452" cy="369332"/>
          </a:xfrm>
          <a:prstGeom prst="rect">
            <a:avLst/>
          </a:prstGeom>
          <a:solidFill>
            <a:schemeClr val="accent6">
              <a:lumMod val="40000"/>
              <a:lumOff val="60000"/>
              <a:alpha val="44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C8CE9CB-054E-AA75-B283-B4C5DD32D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651"/>
            <a:ext cx="10515600" cy="859373"/>
          </a:xfrm>
        </p:spPr>
        <p:txBody>
          <a:bodyPr anchor="ctr">
            <a:noAutofit/>
          </a:bodyPr>
          <a:lstStyle/>
          <a:p>
            <a:pPr algn="l" rtl="0" fontAlgn="base">
              <a:lnSpc>
                <a:spcPct val="100000"/>
              </a:lnSpc>
              <a:spcBef>
                <a:spcPts val="1800"/>
              </a:spcBef>
            </a:pPr>
            <a:r>
              <a:rPr lang="en-US" sz="4000" b="0" i="0" u="none" strike="noStrike" dirty="0">
                <a:solidFill>
                  <a:srgbClr val="000000"/>
                </a:solidFill>
                <a:effectLst/>
              </a:rPr>
              <a:t>Challenges with Post-</a:t>
            </a:r>
            <a:r>
              <a:rPr lang="en-US" sz="4000" b="0" i="0" u="none" strike="noStrike" dirty="0" err="1">
                <a:solidFill>
                  <a:srgbClr val="000000"/>
                </a:solidFill>
                <a:effectLst/>
              </a:rPr>
              <a:t>PnR</a:t>
            </a:r>
            <a:r>
              <a:rPr lang="en-US" sz="4000" b="0" i="0" u="none" strike="noStrike" dirty="0">
                <a:solidFill>
                  <a:srgbClr val="000000"/>
                </a:solidFill>
                <a:effectLst/>
              </a:rPr>
              <a:t> Delay Prediction</a:t>
            </a:r>
            <a:endParaRPr lang="en-US" sz="4000" b="0" i="0" dirty="0">
              <a:solidFill>
                <a:srgbClr val="000000"/>
              </a:solidFill>
              <a:effectLst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46578-31D3-E804-9448-B14E6C0B6816}"/>
              </a:ext>
            </a:extLst>
          </p:cNvPr>
          <p:cNvCxnSpPr>
            <a:cxnSpLocks/>
          </p:cNvCxnSpPr>
          <p:nvPr/>
        </p:nvCxnSpPr>
        <p:spPr>
          <a:xfrm>
            <a:off x="838200" y="1206409"/>
            <a:ext cx="10515600" cy="0"/>
          </a:xfrm>
          <a:prstGeom prst="line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Graphic 2" descr="Document outline">
            <a:extLst>
              <a:ext uri="{FF2B5EF4-FFF2-40B4-BE49-F238E27FC236}">
                <a16:creationId xmlns:a16="http://schemas.microsoft.com/office/drawing/2014/main" id="{5E9E2DD7-8A05-DE1C-FEFE-F3BC12C22B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13763" y="2573705"/>
            <a:ext cx="415853" cy="41585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C0F972E-7483-817D-1741-8A2251E1B363}"/>
              </a:ext>
            </a:extLst>
          </p:cNvPr>
          <p:cNvSpPr txBox="1">
            <a:spLocks/>
          </p:cNvSpPr>
          <p:nvPr/>
        </p:nvSpPr>
        <p:spPr>
          <a:xfrm>
            <a:off x="1920072" y="2133099"/>
            <a:ext cx="618014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RTL</a:t>
            </a:r>
            <a:endParaRPr lang="en-US" dirty="0"/>
          </a:p>
        </p:txBody>
      </p:sp>
      <p:pic>
        <p:nvPicPr>
          <p:cNvPr id="55" name="Graphic 54" descr="Document outline">
            <a:extLst>
              <a:ext uri="{FF2B5EF4-FFF2-40B4-BE49-F238E27FC236}">
                <a16:creationId xmlns:a16="http://schemas.microsoft.com/office/drawing/2014/main" id="{35D5DCEC-BD93-620B-7790-AAB719968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48430" y="2573705"/>
            <a:ext cx="415853" cy="415853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13AE6998-E87C-864F-DD01-961CC54A191C}"/>
              </a:ext>
            </a:extLst>
          </p:cNvPr>
          <p:cNvSpPr txBox="1">
            <a:spLocks/>
          </p:cNvSpPr>
          <p:nvPr/>
        </p:nvSpPr>
        <p:spPr>
          <a:xfrm>
            <a:off x="5158614" y="2133099"/>
            <a:ext cx="995483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Netlist</a:t>
            </a:r>
            <a:endParaRPr lang="en-US" dirty="0"/>
          </a:p>
        </p:txBody>
      </p:sp>
      <p:pic>
        <p:nvPicPr>
          <p:cNvPr id="57" name="Graphic 56" descr="Document outline">
            <a:extLst>
              <a:ext uri="{FF2B5EF4-FFF2-40B4-BE49-F238E27FC236}">
                <a16:creationId xmlns:a16="http://schemas.microsoft.com/office/drawing/2014/main" id="{8B624279-E16E-0744-99A2-5AD41D8B53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18993" y="2573705"/>
            <a:ext cx="415853" cy="415853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2398B0FA-53B3-880E-8E74-591A2CED19F5}"/>
              </a:ext>
            </a:extLst>
          </p:cNvPr>
          <p:cNvSpPr txBox="1">
            <a:spLocks/>
          </p:cNvSpPr>
          <p:nvPr/>
        </p:nvSpPr>
        <p:spPr>
          <a:xfrm>
            <a:off x="8748789" y="2133099"/>
            <a:ext cx="793985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Layout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641C876-D582-7F07-7EEE-BFDC34B7209E}"/>
              </a:ext>
            </a:extLst>
          </p:cNvPr>
          <p:cNvSpPr txBox="1"/>
          <p:nvPr/>
        </p:nvSpPr>
        <p:spPr>
          <a:xfrm>
            <a:off x="6417157" y="2555542"/>
            <a:ext cx="1749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Physical Design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3045138-BB7A-D1C9-3515-F5DC94175A1C}"/>
              </a:ext>
            </a:extLst>
          </p:cNvPr>
          <p:cNvCxnSpPr>
            <a:cxnSpLocks/>
          </p:cNvCxnSpPr>
          <p:nvPr/>
        </p:nvCxnSpPr>
        <p:spPr>
          <a:xfrm flipV="1">
            <a:off x="2519158" y="2777851"/>
            <a:ext cx="477229" cy="37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06A3453-52D1-5CAD-ED78-D28F7AF4A3C9}"/>
              </a:ext>
            </a:extLst>
          </p:cNvPr>
          <p:cNvCxnSpPr>
            <a:cxnSpLocks/>
          </p:cNvCxnSpPr>
          <p:nvPr/>
        </p:nvCxnSpPr>
        <p:spPr>
          <a:xfrm flipV="1">
            <a:off x="4873079" y="2777851"/>
            <a:ext cx="477229" cy="37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1F93306-25A6-9751-990D-BF3C478857C2}"/>
              </a:ext>
            </a:extLst>
          </p:cNvPr>
          <p:cNvCxnSpPr>
            <a:cxnSpLocks/>
          </p:cNvCxnSpPr>
          <p:nvPr/>
        </p:nvCxnSpPr>
        <p:spPr>
          <a:xfrm flipV="1">
            <a:off x="5920877" y="2777851"/>
            <a:ext cx="477229" cy="37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3445D74-5F5B-8D79-6DAC-CD290D5E5C15}"/>
              </a:ext>
            </a:extLst>
          </p:cNvPr>
          <p:cNvCxnSpPr>
            <a:cxnSpLocks/>
          </p:cNvCxnSpPr>
          <p:nvPr/>
        </p:nvCxnSpPr>
        <p:spPr>
          <a:xfrm flipV="1">
            <a:off x="8293501" y="2777851"/>
            <a:ext cx="477229" cy="37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5746FBC-F323-FB1A-BE30-4ECFA391BC63}"/>
              </a:ext>
            </a:extLst>
          </p:cNvPr>
          <p:cNvSpPr/>
          <p:nvPr/>
        </p:nvSpPr>
        <p:spPr>
          <a:xfrm>
            <a:off x="2479402" y="1591708"/>
            <a:ext cx="516844" cy="154467"/>
          </a:xfrm>
          <a:prstGeom prst="rect">
            <a:avLst/>
          </a:prstGeom>
          <a:solidFill>
            <a:schemeClr val="accent2">
              <a:lumMod val="60000"/>
              <a:lumOff val="40000"/>
              <a:alpha val="44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98FBA1-A825-EAA5-1E4D-165183254B7C}"/>
              </a:ext>
            </a:extLst>
          </p:cNvPr>
          <p:cNvSpPr txBox="1"/>
          <p:nvPr/>
        </p:nvSpPr>
        <p:spPr>
          <a:xfrm>
            <a:off x="2911211" y="1304005"/>
            <a:ext cx="2969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Functionality Preserving Transformations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0B7DE9-3F68-4773-3A87-D404DA79B02D}"/>
              </a:ext>
            </a:extLst>
          </p:cNvPr>
          <p:cNvSpPr txBox="1"/>
          <p:nvPr/>
        </p:nvSpPr>
        <p:spPr>
          <a:xfrm>
            <a:off x="6577595" y="1304005"/>
            <a:ext cx="2794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Netlist Structure Dependent Operations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E4A2D6F-736D-8930-D1E2-7DC341E03DCD}"/>
              </a:ext>
            </a:extLst>
          </p:cNvPr>
          <p:cNvSpPr/>
          <p:nvPr/>
        </p:nvSpPr>
        <p:spPr>
          <a:xfrm>
            <a:off x="6060751" y="1544410"/>
            <a:ext cx="516844" cy="165520"/>
          </a:xfrm>
          <a:prstGeom prst="rect">
            <a:avLst/>
          </a:prstGeom>
          <a:solidFill>
            <a:schemeClr val="accent6">
              <a:lumMod val="40000"/>
              <a:lumOff val="60000"/>
              <a:alpha val="44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C5B59A0-DC14-A0D9-8937-F23E1A75754D}"/>
              </a:ext>
            </a:extLst>
          </p:cNvPr>
          <p:cNvSpPr/>
          <p:nvPr/>
        </p:nvSpPr>
        <p:spPr>
          <a:xfrm>
            <a:off x="2369117" y="1346058"/>
            <a:ext cx="6911672" cy="617175"/>
          </a:xfrm>
          <a:prstGeom prst="rect">
            <a:avLst/>
          </a:prstGeom>
          <a:noFill/>
          <a:ln w="22225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D3B67C-2591-86F6-5974-EC4DFD2172DD}"/>
              </a:ext>
            </a:extLst>
          </p:cNvPr>
          <p:cNvSpPr/>
          <p:nvPr/>
        </p:nvSpPr>
        <p:spPr>
          <a:xfrm>
            <a:off x="5649630" y="2990462"/>
            <a:ext cx="3685215" cy="1665682"/>
          </a:xfrm>
          <a:prstGeom prst="rect">
            <a:avLst/>
          </a:prstGeom>
          <a:solidFill>
            <a:srgbClr val="FFFFFF">
              <a:alpha val="64365"/>
            </a:srgbClr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D790F50-A5B4-F174-4084-BB79AEA7064F}"/>
              </a:ext>
            </a:extLst>
          </p:cNvPr>
          <p:cNvSpPr/>
          <p:nvPr/>
        </p:nvSpPr>
        <p:spPr>
          <a:xfrm>
            <a:off x="3082568" y="2442043"/>
            <a:ext cx="1706452" cy="617175"/>
          </a:xfrm>
          <a:prstGeom prst="rect">
            <a:avLst/>
          </a:prstGeom>
          <a:solidFill>
            <a:schemeClr val="accent2">
              <a:lumMod val="60000"/>
              <a:lumOff val="40000"/>
              <a:alpha val="44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942966B-B910-39C5-FE18-86C36C34C94C}"/>
              </a:ext>
            </a:extLst>
          </p:cNvPr>
          <p:cNvSpPr txBox="1"/>
          <p:nvPr/>
        </p:nvSpPr>
        <p:spPr>
          <a:xfrm>
            <a:off x="3072641" y="2555542"/>
            <a:ext cx="1726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Logic Synthesis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64C138F-BB54-B73A-9761-D861B28C58F4}"/>
              </a:ext>
            </a:extLst>
          </p:cNvPr>
          <p:cNvSpPr txBox="1">
            <a:spLocks/>
          </p:cNvSpPr>
          <p:nvPr/>
        </p:nvSpPr>
        <p:spPr>
          <a:xfrm>
            <a:off x="1920072" y="3357311"/>
            <a:ext cx="8169859" cy="602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 rtl="0" fontAlgn="base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+mn-lt"/>
              </a:rPr>
              <a:t>Logic Synthesis significantly modifies the circuit structure.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1C51CD2-D4E4-CA1F-8C59-48FEE4572836}"/>
              </a:ext>
            </a:extLst>
          </p:cNvPr>
          <p:cNvSpPr txBox="1"/>
          <p:nvPr/>
        </p:nvSpPr>
        <p:spPr>
          <a:xfrm>
            <a:off x="1920072" y="4084379"/>
            <a:ext cx="81698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 fontAlgn="base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The initial circuit representation is structurally dissimilar to the netlist</a:t>
            </a:r>
          </a:p>
        </p:txBody>
      </p:sp>
    </p:spTree>
    <p:extLst>
      <p:ext uri="{BB962C8B-B14F-4D97-AF65-F5344CB8AC3E}">
        <p14:creationId xmlns:p14="http://schemas.microsoft.com/office/powerpoint/2010/main" val="959806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B188DAE2-D065-DE27-A6B4-D61E54E808E1}"/>
              </a:ext>
            </a:extLst>
          </p:cNvPr>
          <p:cNvSpPr/>
          <p:nvPr/>
        </p:nvSpPr>
        <p:spPr>
          <a:xfrm>
            <a:off x="6438786" y="2555542"/>
            <a:ext cx="1706452" cy="369332"/>
          </a:xfrm>
          <a:prstGeom prst="rect">
            <a:avLst/>
          </a:prstGeom>
          <a:solidFill>
            <a:schemeClr val="accent6">
              <a:lumMod val="40000"/>
              <a:lumOff val="60000"/>
              <a:alpha val="44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C8CE9CB-054E-AA75-B283-B4C5DD32D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651"/>
            <a:ext cx="10515600" cy="859373"/>
          </a:xfrm>
        </p:spPr>
        <p:txBody>
          <a:bodyPr anchor="ctr">
            <a:noAutofit/>
          </a:bodyPr>
          <a:lstStyle/>
          <a:p>
            <a:pPr algn="l" rtl="0" fontAlgn="base">
              <a:lnSpc>
                <a:spcPct val="100000"/>
              </a:lnSpc>
              <a:spcBef>
                <a:spcPts val="1800"/>
              </a:spcBef>
            </a:pPr>
            <a:r>
              <a:rPr lang="en-US" sz="4000" b="0" i="0" u="none" strike="noStrike" dirty="0">
                <a:solidFill>
                  <a:srgbClr val="000000"/>
                </a:solidFill>
                <a:effectLst/>
              </a:rPr>
              <a:t>Challenges with Post-</a:t>
            </a:r>
            <a:r>
              <a:rPr lang="en-US" sz="4000" b="0" i="0" u="none" strike="noStrike" dirty="0" err="1">
                <a:solidFill>
                  <a:srgbClr val="000000"/>
                </a:solidFill>
                <a:effectLst/>
              </a:rPr>
              <a:t>PnR</a:t>
            </a:r>
            <a:r>
              <a:rPr lang="en-US" sz="4000" b="0" i="0" u="none" strike="noStrike" dirty="0">
                <a:solidFill>
                  <a:srgbClr val="000000"/>
                </a:solidFill>
                <a:effectLst/>
              </a:rPr>
              <a:t> Delay Prediction</a:t>
            </a:r>
            <a:endParaRPr lang="en-US" sz="4000" b="0" i="0" dirty="0">
              <a:solidFill>
                <a:srgbClr val="000000"/>
              </a:solidFill>
              <a:effectLst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46578-31D3-E804-9448-B14E6C0B6816}"/>
              </a:ext>
            </a:extLst>
          </p:cNvPr>
          <p:cNvCxnSpPr>
            <a:cxnSpLocks/>
          </p:cNvCxnSpPr>
          <p:nvPr/>
        </p:nvCxnSpPr>
        <p:spPr>
          <a:xfrm>
            <a:off x="838200" y="1206409"/>
            <a:ext cx="10515600" cy="0"/>
          </a:xfrm>
          <a:prstGeom prst="line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Graphic 2" descr="Document outline">
            <a:extLst>
              <a:ext uri="{FF2B5EF4-FFF2-40B4-BE49-F238E27FC236}">
                <a16:creationId xmlns:a16="http://schemas.microsoft.com/office/drawing/2014/main" id="{5E9E2DD7-8A05-DE1C-FEFE-F3BC12C22B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13763" y="2573705"/>
            <a:ext cx="415853" cy="415853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C0F972E-7483-817D-1741-8A2251E1B363}"/>
              </a:ext>
            </a:extLst>
          </p:cNvPr>
          <p:cNvSpPr txBox="1">
            <a:spLocks/>
          </p:cNvSpPr>
          <p:nvPr/>
        </p:nvSpPr>
        <p:spPr>
          <a:xfrm>
            <a:off x="1920072" y="2133099"/>
            <a:ext cx="618014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RTL</a:t>
            </a:r>
            <a:endParaRPr lang="en-US" dirty="0"/>
          </a:p>
        </p:txBody>
      </p:sp>
      <p:pic>
        <p:nvPicPr>
          <p:cNvPr id="55" name="Graphic 54" descr="Document outline">
            <a:extLst>
              <a:ext uri="{FF2B5EF4-FFF2-40B4-BE49-F238E27FC236}">
                <a16:creationId xmlns:a16="http://schemas.microsoft.com/office/drawing/2014/main" id="{35D5DCEC-BD93-620B-7790-AAB719968E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48430" y="2573705"/>
            <a:ext cx="415853" cy="415853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13AE6998-E87C-864F-DD01-961CC54A191C}"/>
              </a:ext>
            </a:extLst>
          </p:cNvPr>
          <p:cNvSpPr txBox="1">
            <a:spLocks/>
          </p:cNvSpPr>
          <p:nvPr/>
        </p:nvSpPr>
        <p:spPr>
          <a:xfrm>
            <a:off x="5158614" y="2133099"/>
            <a:ext cx="995483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Netlist</a:t>
            </a:r>
            <a:endParaRPr lang="en-US" dirty="0"/>
          </a:p>
        </p:txBody>
      </p:sp>
      <p:pic>
        <p:nvPicPr>
          <p:cNvPr id="57" name="Graphic 56" descr="Document outline">
            <a:extLst>
              <a:ext uri="{FF2B5EF4-FFF2-40B4-BE49-F238E27FC236}">
                <a16:creationId xmlns:a16="http://schemas.microsoft.com/office/drawing/2014/main" id="{8B624279-E16E-0744-99A2-5AD41D8B53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18993" y="2573705"/>
            <a:ext cx="415853" cy="415853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2398B0FA-53B3-880E-8E74-591A2CED19F5}"/>
              </a:ext>
            </a:extLst>
          </p:cNvPr>
          <p:cNvSpPr txBox="1">
            <a:spLocks/>
          </p:cNvSpPr>
          <p:nvPr/>
        </p:nvSpPr>
        <p:spPr>
          <a:xfrm>
            <a:off x="8748789" y="2133099"/>
            <a:ext cx="793985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Layout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641C876-D582-7F07-7EEE-BFDC34B7209E}"/>
              </a:ext>
            </a:extLst>
          </p:cNvPr>
          <p:cNvSpPr txBox="1"/>
          <p:nvPr/>
        </p:nvSpPr>
        <p:spPr>
          <a:xfrm>
            <a:off x="6417157" y="2555542"/>
            <a:ext cx="1749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Physical Design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3045138-BB7A-D1C9-3515-F5DC94175A1C}"/>
              </a:ext>
            </a:extLst>
          </p:cNvPr>
          <p:cNvCxnSpPr>
            <a:cxnSpLocks/>
          </p:cNvCxnSpPr>
          <p:nvPr/>
        </p:nvCxnSpPr>
        <p:spPr>
          <a:xfrm flipV="1">
            <a:off x="2519158" y="2777851"/>
            <a:ext cx="477229" cy="37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06A3453-52D1-5CAD-ED78-D28F7AF4A3C9}"/>
              </a:ext>
            </a:extLst>
          </p:cNvPr>
          <p:cNvCxnSpPr>
            <a:cxnSpLocks/>
          </p:cNvCxnSpPr>
          <p:nvPr/>
        </p:nvCxnSpPr>
        <p:spPr>
          <a:xfrm flipV="1">
            <a:off x="4873079" y="2777851"/>
            <a:ext cx="477229" cy="37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1F93306-25A6-9751-990D-BF3C478857C2}"/>
              </a:ext>
            </a:extLst>
          </p:cNvPr>
          <p:cNvCxnSpPr>
            <a:cxnSpLocks/>
          </p:cNvCxnSpPr>
          <p:nvPr/>
        </p:nvCxnSpPr>
        <p:spPr>
          <a:xfrm flipV="1">
            <a:off x="5920877" y="2777851"/>
            <a:ext cx="477229" cy="37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3445D74-5F5B-8D79-6DAC-CD290D5E5C15}"/>
              </a:ext>
            </a:extLst>
          </p:cNvPr>
          <p:cNvCxnSpPr>
            <a:cxnSpLocks/>
          </p:cNvCxnSpPr>
          <p:nvPr/>
        </p:nvCxnSpPr>
        <p:spPr>
          <a:xfrm flipV="1">
            <a:off x="8293501" y="2777851"/>
            <a:ext cx="477229" cy="37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65746FBC-F323-FB1A-BE30-4ECFA391BC63}"/>
              </a:ext>
            </a:extLst>
          </p:cNvPr>
          <p:cNvSpPr/>
          <p:nvPr/>
        </p:nvSpPr>
        <p:spPr>
          <a:xfrm>
            <a:off x="2479402" y="1591708"/>
            <a:ext cx="516844" cy="154467"/>
          </a:xfrm>
          <a:prstGeom prst="rect">
            <a:avLst/>
          </a:prstGeom>
          <a:solidFill>
            <a:schemeClr val="accent2">
              <a:lumMod val="60000"/>
              <a:lumOff val="40000"/>
              <a:alpha val="44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E98FBA1-A825-EAA5-1E4D-165183254B7C}"/>
              </a:ext>
            </a:extLst>
          </p:cNvPr>
          <p:cNvSpPr txBox="1"/>
          <p:nvPr/>
        </p:nvSpPr>
        <p:spPr>
          <a:xfrm>
            <a:off x="2911211" y="1304005"/>
            <a:ext cx="29699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Functionality Preserving Transformations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0B7DE9-3F68-4773-3A87-D404DA79B02D}"/>
              </a:ext>
            </a:extLst>
          </p:cNvPr>
          <p:cNvSpPr txBox="1"/>
          <p:nvPr/>
        </p:nvSpPr>
        <p:spPr>
          <a:xfrm>
            <a:off x="6577595" y="1304005"/>
            <a:ext cx="2794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Netlist Structure Dependent Operations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E4A2D6F-736D-8930-D1E2-7DC341E03DCD}"/>
              </a:ext>
            </a:extLst>
          </p:cNvPr>
          <p:cNvSpPr/>
          <p:nvPr/>
        </p:nvSpPr>
        <p:spPr>
          <a:xfrm>
            <a:off x="6060751" y="1544410"/>
            <a:ext cx="516844" cy="165520"/>
          </a:xfrm>
          <a:prstGeom prst="rect">
            <a:avLst/>
          </a:prstGeom>
          <a:solidFill>
            <a:schemeClr val="accent6">
              <a:lumMod val="40000"/>
              <a:lumOff val="60000"/>
              <a:alpha val="44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C5B59A0-DC14-A0D9-8937-F23E1A75754D}"/>
              </a:ext>
            </a:extLst>
          </p:cNvPr>
          <p:cNvSpPr/>
          <p:nvPr/>
        </p:nvSpPr>
        <p:spPr>
          <a:xfrm>
            <a:off x="2369117" y="1346058"/>
            <a:ext cx="6911672" cy="617175"/>
          </a:xfrm>
          <a:prstGeom prst="rect">
            <a:avLst/>
          </a:prstGeom>
          <a:noFill/>
          <a:ln w="22225" cap="rnd">
            <a:solidFill>
              <a:schemeClr val="tx1">
                <a:lumMod val="85000"/>
                <a:lumOff val="15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D3B67C-2591-86F6-5974-EC4DFD2172DD}"/>
              </a:ext>
            </a:extLst>
          </p:cNvPr>
          <p:cNvSpPr/>
          <p:nvPr/>
        </p:nvSpPr>
        <p:spPr>
          <a:xfrm>
            <a:off x="5649630" y="2990462"/>
            <a:ext cx="3685215" cy="1665682"/>
          </a:xfrm>
          <a:prstGeom prst="rect">
            <a:avLst/>
          </a:prstGeom>
          <a:solidFill>
            <a:srgbClr val="FFFFFF">
              <a:alpha val="64365"/>
            </a:srgbClr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D790F50-A5B4-F174-4084-BB79AEA7064F}"/>
              </a:ext>
            </a:extLst>
          </p:cNvPr>
          <p:cNvSpPr/>
          <p:nvPr/>
        </p:nvSpPr>
        <p:spPr>
          <a:xfrm>
            <a:off x="3082568" y="2442043"/>
            <a:ext cx="1706452" cy="617175"/>
          </a:xfrm>
          <a:prstGeom prst="rect">
            <a:avLst/>
          </a:prstGeom>
          <a:solidFill>
            <a:schemeClr val="accent2">
              <a:lumMod val="60000"/>
              <a:lumOff val="40000"/>
              <a:alpha val="44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942966B-B910-39C5-FE18-86C36C34C94C}"/>
              </a:ext>
            </a:extLst>
          </p:cNvPr>
          <p:cNvSpPr txBox="1"/>
          <p:nvPr/>
        </p:nvSpPr>
        <p:spPr>
          <a:xfrm>
            <a:off x="3072641" y="2555542"/>
            <a:ext cx="1726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Logic Synthesis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064C138F-BB54-B73A-9761-D861B28C58F4}"/>
              </a:ext>
            </a:extLst>
          </p:cNvPr>
          <p:cNvSpPr txBox="1">
            <a:spLocks/>
          </p:cNvSpPr>
          <p:nvPr/>
        </p:nvSpPr>
        <p:spPr>
          <a:xfrm>
            <a:off x="1920072" y="3357311"/>
            <a:ext cx="8169859" cy="6020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 rtl="0" fontAlgn="base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+mn-lt"/>
              </a:rPr>
              <a:t>Logic Synthesis significantly modifies the circuit structure.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E373CCD-AB40-4E40-9927-0AFBA7AABFDD}"/>
              </a:ext>
            </a:extLst>
          </p:cNvPr>
          <p:cNvSpPr txBox="1"/>
          <p:nvPr/>
        </p:nvSpPr>
        <p:spPr>
          <a:xfrm>
            <a:off x="2429616" y="5089879"/>
            <a:ext cx="6638832" cy="83099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Extract Synthesis-invariant topological Information from RTL for structural learning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1C51CD2-D4E4-CA1F-8C59-48FEE4572836}"/>
              </a:ext>
            </a:extLst>
          </p:cNvPr>
          <p:cNvSpPr txBox="1"/>
          <p:nvPr/>
        </p:nvSpPr>
        <p:spPr>
          <a:xfrm>
            <a:off x="1920072" y="4084379"/>
            <a:ext cx="81698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 fontAlgn="base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The initial circuit representation is structurally dissimilar to the netlist</a:t>
            </a:r>
          </a:p>
        </p:txBody>
      </p:sp>
    </p:spTree>
    <p:extLst>
      <p:ext uri="{BB962C8B-B14F-4D97-AF65-F5344CB8AC3E}">
        <p14:creationId xmlns:p14="http://schemas.microsoft.com/office/powerpoint/2010/main" val="393178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C8CE9CB-054E-AA75-B283-B4C5DD32D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8024"/>
            <a:ext cx="10515600" cy="859373"/>
          </a:xfrm>
        </p:spPr>
        <p:txBody>
          <a:bodyPr anchor="ctr">
            <a:noAutofit/>
          </a:bodyPr>
          <a:lstStyle/>
          <a:p>
            <a:pPr algn="l" rtl="0" fontAlgn="base">
              <a:lnSpc>
                <a:spcPct val="100000"/>
              </a:lnSpc>
              <a:spcBef>
                <a:spcPts val="1800"/>
              </a:spcBef>
            </a:pPr>
            <a:r>
              <a:rPr lang="en-US" sz="4000" b="0" i="0" u="none" strike="noStrike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CircuitSeer</a:t>
            </a: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: Prediction Flow</a:t>
            </a:r>
            <a:endParaRPr lang="en-US" sz="4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16A4516-AF82-F61B-B1AB-A889D701AD8A}"/>
              </a:ext>
            </a:extLst>
          </p:cNvPr>
          <p:cNvSpPr txBox="1">
            <a:spLocks/>
          </p:cNvSpPr>
          <p:nvPr/>
        </p:nvSpPr>
        <p:spPr>
          <a:xfrm>
            <a:off x="838200" y="1568140"/>
            <a:ext cx="10515600" cy="46912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 fontAlgn="base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46578-31D3-E804-9448-B14E6C0B6816}"/>
              </a:ext>
            </a:extLst>
          </p:cNvPr>
          <p:cNvCxnSpPr>
            <a:cxnSpLocks/>
          </p:cNvCxnSpPr>
          <p:nvPr/>
        </p:nvCxnSpPr>
        <p:spPr>
          <a:xfrm>
            <a:off x="838200" y="1206409"/>
            <a:ext cx="10515600" cy="0"/>
          </a:xfrm>
          <a:prstGeom prst="line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D6440029-FA9C-2014-0F36-009630C237E1}"/>
              </a:ext>
            </a:extLst>
          </p:cNvPr>
          <p:cNvSpPr txBox="1">
            <a:spLocks/>
          </p:cNvSpPr>
          <p:nvPr/>
        </p:nvSpPr>
        <p:spPr>
          <a:xfrm>
            <a:off x="990600" y="1720540"/>
            <a:ext cx="10515600" cy="46912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 fontAlgn="base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D80C12-271E-AE46-746C-6577C8F97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82" y="1444803"/>
            <a:ext cx="11037635" cy="294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4528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C8CE9CB-054E-AA75-B283-B4C5DD32D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8024"/>
            <a:ext cx="10515600" cy="859373"/>
          </a:xfrm>
        </p:spPr>
        <p:txBody>
          <a:bodyPr anchor="ctr">
            <a:noAutofit/>
          </a:bodyPr>
          <a:lstStyle/>
          <a:p>
            <a:pPr algn="l" rtl="0" fontAlgn="base">
              <a:lnSpc>
                <a:spcPct val="100000"/>
              </a:lnSpc>
              <a:spcBef>
                <a:spcPts val="1800"/>
              </a:spcBef>
            </a:pPr>
            <a:r>
              <a:rPr lang="en-US" sz="4000" b="0" i="0" u="none" strike="noStrike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CircuitSeer</a:t>
            </a: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: Prediction Flow</a:t>
            </a:r>
            <a:endParaRPr lang="en-US" sz="4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16A4516-AF82-F61B-B1AB-A889D701AD8A}"/>
              </a:ext>
            </a:extLst>
          </p:cNvPr>
          <p:cNvSpPr txBox="1">
            <a:spLocks/>
          </p:cNvSpPr>
          <p:nvPr/>
        </p:nvSpPr>
        <p:spPr>
          <a:xfrm>
            <a:off x="838200" y="1568140"/>
            <a:ext cx="10515600" cy="46912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 fontAlgn="base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46578-31D3-E804-9448-B14E6C0B6816}"/>
              </a:ext>
            </a:extLst>
          </p:cNvPr>
          <p:cNvCxnSpPr>
            <a:cxnSpLocks/>
          </p:cNvCxnSpPr>
          <p:nvPr/>
        </p:nvCxnSpPr>
        <p:spPr>
          <a:xfrm>
            <a:off x="838200" y="1206409"/>
            <a:ext cx="10515600" cy="0"/>
          </a:xfrm>
          <a:prstGeom prst="line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D6440029-FA9C-2014-0F36-009630C237E1}"/>
              </a:ext>
            </a:extLst>
          </p:cNvPr>
          <p:cNvSpPr txBox="1">
            <a:spLocks/>
          </p:cNvSpPr>
          <p:nvPr/>
        </p:nvSpPr>
        <p:spPr>
          <a:xfrm>
            <a:off x="990600" y="1720540"/>
            <a:ext cx="10515600" cy="46912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 fontAlgn="base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D80C12-271E-AE46-746C-6577C8F97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82" y="1444803"/>
            <a:ext cx="11037635" cy="294010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8231348-628E-3F94-A585-946C3D930255}"/>
              </a:ext>
            </a:extLst>
          </p:cNvPr>
          <p:cNvSpPr/>
          <p:nvPr/>
        </p:nvSpPr>
        <p:spPr>
          <a:xfrm>
            <a:off x="659525" y="1489998"/>
            <a:ext cx="3108434" cy="2309483"/>
          </a:xfrm>
          <a:prstGeom prst="rect">
            <a:avLst/>
          </a:prstGeom>
          <a:noFill/>
          <a:ln w="38100">
            <a:solidFill>
              <a:schemeClr val="tx2">
                <a:lumMod val="90000"/>
                <a:lumOff val="10000"/>
              </a:schemeClr>
            </a:solidFill>
            <a:prstDash val="dash"/>
          </a:ln>
          <a:effectLst>
            <a:glow rad="12700">
              <a:schemeClr val="tx2">
                <a:lumMod val="90000"/>
                <a:lumOff val="10000"/>
                <a:alpha val="35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671913-1A21-000A-B2A6-6481CDF588B2}"/>
              </a:ext>
            </a:extLst>
          </p:cNvPr>
          <p:cNvSpPr txBox="1"/>
          <p:nvPr/>
        </p:nvSpPr>
        <p:spPr>
          <a:xfrm>
            <a:off x="659525" y="4557094"/>
            <a:ext cx="81698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 fontAlgn="base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Generate Initial Circuit Representation (Unoptimized Netlist)</a:t>
            </a:r>
          </a:p>
        </p:txBody>
      </p:sp>
    </p:spTree>
    <p:extLst>
      <p:ext uri="{BB962C8B-B14F-4D97-AF65-F5344CB8AC3E}">
        <p14:creationId xmlns:p14="http://schemas.microsoft.com/office/powerpoint/2010/main" val="2338122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C8CE9CB-054E-AA75-B283-B4C5DD32D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8602"/>
            <a:ext cx="10515600" cy="859373"/>
          </a:xfrm>
        </p:spPr>
        <p:txBody>
          <a:bodyPr anchor="t">
            <a:noAutofit/>
          </a:bodyPr>
          <a:lstStyle/>
          <a:p>
            <a:r>
              <a:rPr lang="en-US" sz="4000" b="0" i="0" u="none" strike="noStrike" dirty="0">
                <a:solidFill>
                  <a:srgbClr val="000000"/>
                </a:solidFill>
                <a:effectLst/>
              </a:rPr>
              <a:t>Background and Motivation</a:t>
            </a:r>
            <a:r>
              <a:rPr lang="en-US" sz="4000" b="0" i="0" dirty="0">
                <a:solidFill>
                  <a:srgbClr val="000000"/>
                </a:solidFill>
                <a:effectLst/>
              </a:rPr>
              <a:t>​</a:t>
            </a:r>
            <a:br>
              <a:rPr lang="en-US" sz="4000" b="0" i="0" dirty="0">
                <a:solidFill>
                  <a:srgbClr val="000000"/>
                </a:solidFill>
                <a:effectLst/>
              </a:rPr>
            </a:br>
            <a:endParaRPr lang="en-US" sz="40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46578-31D3-E804-9448-B14E6C0B6816}"/>
              </a:ext>
            </a:extLst>
          </p:cNvPr>
          <p:cNvCxnSpPr>
            <a:cxnSpLocks/>
          </p:cNvCxnSpPr>
          <p:nvPr/>
        </p:nvCxnSpPr>
        <p:spPr>
          <a:xfrm>
            <a:off x="838200" y="1206409"/>
            <a:ext cx="10515600" cy="0"/>
          </a:xfrm>
          <a:prstGeom prst="line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CF9D84E4-A0AC-5CA3-75B9-F9068C21C9C7}"/>
              </a:ext>
            </a:extLst>
          </p:cNvPr>
          <p:cNvSpPr txBox="1">
            <a:spLocks/>
          </p:cNvSpPr>
          <p:nvPr/>
        </p:nvSpPr>
        <p:spPr>
          <a:xfrm>
            <a:off x="838200" y="1814217"/>
            <a:ext cx="7962900" cy="14351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 fontAlgn="base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+mn-lt"/>
              </a:rPr>
              <a:t> With the end of 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+mn-lt"/>
              </a:rPr>
              <a:t>Dennard scaling and decline of Moore’s law, performance improvement comes at a cost.</a:t>
            </a:r>
            <a:endParaRPr lang="en-US" sz="2400" b="0" i="0" dirty="0">
              <a:solidFill>
                <a:srgbClr val="000000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185857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C8CE9CB-054E-AA75-B283-B4C5DD32D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8024"/>
            <a:ext cx="10515600" cy="859373"/>
          </a:xfrm>
        </p:spPr>
        <p:txBody>
          <a:bodyPr anchor="ctr">
            <a:noAutofit/>
          </a:bodyPr>
          <a:lstStyle/>
          <a:p>
            <a:pPr algn="l" rtl="0" fontAlgn="base">
              <a:lnSpc>
                <a:spcPct val="100000"/>
              </a:lnSpc>
              <a:spcBef>
                <a:spcPts val="1800"/>
              </a:spcBef>
            </a:pPr>
            <a:r>
              <a:rPr lang="en-US" sz="4000" b="0" i="0" u="none" strike="noStrike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CircuitSeer</a:t>
            </a: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: Prediction Flow</a:t>
            </a:r>
            <a:endParaRPr lang="en-US" sz="4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16A4516-AF82-F61B-B1AB-A889D701AD8A}"/>
              </a:ext>
            </a:extLst>
          </p:cNvPr>
          <p:cNvSpPr txBox="1">
            <a:spLocks/>
          </p:cNvSpPr>
          <p:nvPr/>
        </p:nvSpPr>
        <p:spPr>
          <a:xfrm>
            <a:off x="838200" y="1331650"/>
            <a:ext cx="10515600" cy="46912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 fontAlgn="base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46578-31D3-E804-9448-B14E6C0B6816}"/>
              </a:ext>
            </a:extLst>
          </p:cNvPr>
          <p:cNvCxnSpPr>
            <a:cxnSpLocks/>
          </p:cNvCxnSpPr>
          <p:nvPr/>
        </p:nvCxnSpPr>
        <p:spPr>
          <a:xfrm>
            <a:off x="838200" y="1206409"/>
            <a:ext cx="10515600" cy="0"/>
          </a:xfrm>
          <a:prstGeom prst="line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D6440029-FA9C-2014-0F36-009630C237E1}"/>
              </a:ext>
            </a:extLst>
          </p:cNvPr>
          <p:cNvSpPr txBox="1">
            <a:spLocks/>
          </p:cNvSpPr>
          <p:nvPr/>
        </p:nvSpPr>
        <p:spPr>
          <a:xfrm>
            <a:off x="990600" y="1720540"/>
            <a:ext cx="10515600" cy="46912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 fontAlgn="base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D80C12-271E-AE46-746C-6577C8F97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82" y="1444803"/>
            <a:ext cx="11037635" cy="294010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8231348-628E-3F94-A585-946C3D930255}"/>
              </a:ext>
            </a:extLst>
          </p:cNvPr>
          <p:cNvSpPr/>
          <p:nvPr/>
        </p:nvSpPr>
        <p:spPr>
          <a:xfrm>
            <a:off x="3783724" y="1923386"/>
            <a:ext cx="3988676" cy="1072055"/>
          </a:xfrm>
          <a:prstGeom prst="rect">
            <a:avLst/>
          </a:prstGeom>
          <a:noFill/>
          <a:ln w="38100">
            <a:solidFill>
              <a:schemeClr val="tx2">
                <a:lumMod val="90000"/>
                <a:lumOff val="10000"/>
              </a:schemeClr>
            </a:solidFill>
            <a:prstDash val="dash"/>
          </a:ln>
          <a:effectLst>
            <a:glow rad="12700">
              <a:schemeClr val="tx2">
                <a:lumMod val="90000"/>
                <a:lumOff val="10000"/>
                <a:alpha val="35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B9CC46-1DB3-BCCD-C213-76EFFB96E534}"/>
              </a:ext>
            </a:extLst>
          </p:cNvPr>
          <p:cNvSpPr txBox="1"/>
          <p:nvPr/>
        </p:nvSpPr>
        <p:spPr>
          <a:xfrm>
            <a:off x="659525" y="4557094"/>
            <a:ext cx="81698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 fontAlgn="base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Generate Initial Circuit Representation (Unoptimized Netlist)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915151-1846-A37E-1F10-876578878DDB}"/>
              </a:ext>
            </a:extLst>
          </p:cNvPr>
          <p:cNvSpPr txBox="1"/>
          <p:nvPr/>
        </p:nvSpPr>
        <p:spPr>
          <a:xfrm>
            <a:off x="659525" y="4957204"/>
            <a:ext cx="87209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 fontAlgn="base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Graph Transformation to extract synthesis-invariant topological information</a:t>
            </a:r>
          </a:p>
        </p:txBody>
      </p:sp>
    </p:spTree>
    <p:extLst>
      <p:ext uri="{BB962C8B-B14F-4D97-AF65-F5344CB8AC3E}">
        <p14:creationId xmlns:p14="http://schemas.microsoft.com/office/powerpoint/2010/main" val="622768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C8CE9CB-054E-AA75-B283-B4C5DD32D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8024"/>
            <a:ext cx="10515600" cy="859373"/>
          </a:xfrm>
        </p:spPr>
        <p:txBody>
          <a:bodyPr anchor="ctr">
            <a:noAutofit/>
          </a:bodyPr>
          <a:lstStyle/>
          <a:p>
            <a:pPr algn="l" rtl="0" fontAlgn="base">
              <a:lnSpc>
                <a:spcPct val="100000"/>
              </a:lnSpc>
              <a:spcBef>
                <a:spcPts val="1800"/>
              </a:spcBef>
            </a:pPr>
            <a:r>
              <a:rPr lang="en-US" sz="4000" b="0" i="0" u="none" strike="noStrike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CircuitSeer</a:t>
            </a: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: Prediction Flow</a:t>
            </a:r>
            <a:endParaRPr lang="en-US" sz="4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16A4516-AF82-F61B-B1AB-A889D701AD8A}"/>
              </a:ext>
            </a:extLst>
          </p:cNvPr>
          <p:cNvSpPr txBox="1">
            <a:spLocks/>
          </p:cNvSpPr>
          <p:nvPr/>
        </p:nvSpPr>
        <p:spPr>
          <a:xfrm>
            <a:off x="838200" y="1331650"/>
            <a:ext cx="10515600" cy="46912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 fontAlgn="base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46578-31D3-E804-9448-B14E6C0B6816}"/>
              </a:ext>
            </a:extLst>
          </p:cNvPr>
          <p:cNvCxnSpPr>
            <a:cxnSpLocks/>
          </p:cNvCxnSpPr>
          <p:nvPr/>
        </p:nvCxnSpPr>
        <p:spPr>
          <a:xfrm>
            <a:off x="838200" y="1206409"/>
            <a:ext cx="10515600" cy="0"/>
          </a:xfrm>
          <a:prstGeom prst="line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D6440029-FA9C-2014-0F36-009630C237E1}"/>
              </a:ext>
            </a:extLst>
          </p:cNvPr>
          <p:cNvSpPr txBox="1">
            <a:spLocks/>
          </p:cNvSpPr>
          <p:nvPr/>
        </p:nvSpPr>
        <p:spPr>
          <a:xfrm>
            <a:off x="990600" y="1484050"/>
            <a:ext cx="10515600" cy="46912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 fontAlgn="base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D80C12-271E-AE46-746C-6577C8F97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82" y="1444803"/>
            <a:ext cx="11037635" cy="294010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8231348-628E-3F94-A585-946C3D930255}"/>
              </a:ext>
            </a:extLst>
          </p:cNvPr>
          <p:cNvSpPr/>
          <p:nvPr/>
        </p:nvSpPr>
        <p:spPr>
          <a:xfrm>
            <a:off x="3767959" y="3011207"/>
            <a:ext cx="4020207" cy="1412945"/>
          </a:xfrm>
          <a:prstGeom prst="rect">
            <a:avLst/>
          </a:prstGeom>
          <a:noFill/>
          <a:ln w="38100">
            <a:solidFill>
              <a:schemeClr val="tx2">
                <a:lumMod val="90000"/>
                <a:lumOff val="10000"/>
              </a:schemeClr>
            </a:solidFill>
            <a:prstDash val="dash"/>
          </a:ln>
          <a:effectLst>
            <a:glow rad="12700">
              <a:schemeClr val="tx2">
                <a:lumMod val="90000"/>
                <a:lumOff val="10000"/>
                <a:alpha val="35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979E58-D56A-D8C8-0A39-20D87F74D974}"/>
              </a:ext>
            </a:extLst>
          </p:cNvPr>
          <p:cNvSpPr txBox="1"/>
          <p:nvPr/>
        </p:nvSpPr>
        <p:spPr>
          <a:xfrm>
            <a:off x="659525" y="4557094"/>
            <a:ext cx="81698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 fontAlgn="base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Generate Initial Circuit Representation (Unoptimized Netlist)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EA3408-FFD9-9C8D-E0D8-F68CA949F47F}"/>
              </a:ext>
            </a:extLst>
          </p:cNvPr>
          <p:cNvSpPr txBox="1"/>
          <p:nvPr/>
        </p:nvSpPr>
        <p:spPr>
          <a:xfrm>
            <a:off x="659524" y="5357314"/>
            <a:ext cx="81698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 fontAlgn="base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Functional learning from logic cells of a path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AF7395-91E0-5128-AA48-830FF590FDE2}"/>
              </a:ext>
            </a:extLst>
          </p:cNvPr>
          <p:cNvSpPr txBox="1"/>
          <p:nvPr/>
        </p:nvSpPr>
        <p:spPr>
          <a:xfrm>
            <a:off x="659525" y="4957204"/>
            <a:ext cx="87209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 fontAlgn="base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Graph Transformation to extract synthesis-invariant topological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5293854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C8CE9CB-054E-AA75-B283-B4C5DD32D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8024"/>
            <a:ext cx="10515600" cy="859373"/>
          </a:xfrm>
        </p:spPr>
        <p:txBody>
          <a:bodyPr anchor="ctr">
            <a:noAutofit/>
          </a:bodyPr>
          <a:lstStyle/>
          <a:p>
            <a:pPr algn="l" rtl="0" fontAlgn="base">
              <a:lnSpc>
                <a:spcPct val="100000"/>
              </a:lnSpc>
              <a:spcBef>
                <a:spcPts val="1800"/>
              </a:spcBef>
            </a:pPr>
            <a:r>
              <a:rPr lang="en-US" sz="4000" b="0" i="0" u="none" strike="noStrike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CircuitSeer</a:t>
            </a: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: Prediction Flow</a:t>
            </a:r>
            <a:endParaRPr lang="en-US" sz="4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16A4516-AF82-F61B-B1AB-A889D701AD8A}"/>
              </a:ext>
            </a:extLst>
          </p:cNvPr>
          <p:cNvSpPr txBox="1">
            <a:spLocks/>
          </p:cNvSpPr>
          <p:nvPr/>
        </p:nvSpPr>
        <p:spPr>
          <a:xfrm>
            <a:off x="838200" y="1331650"/>
            <a:ext cx="10515600" cy="46912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 fontAlgn="base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46578-31D3-E804-9448-B14E6C0B6816}"/>
              </a:ext>
            </a:extLst>
          </p:cNvPr>
          <p:cNvCxnSpPr>
            <a:cxnSpLocks/>
          </p:cNvCxnSpPr>
          <p:nvPr/>
        </p:nvCxnSpPr>
        <p:spPr>
          <a:xfrm>
            <a:off x="838200" y="1206409"/>
            <a:ext cx="10515600" cy="0"/>
          </a:xfrm>
          <a:prstGeom prst="line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D6440029-FA9C-2014-0F36-009630C237E1}"/>
              </a:ext>
            </a:extLst>
          </p:cNvPr>
          <p:cNvSpPr txBox="1">
            <a:spLocks/>
          </p:cNvSpPr>
          <p:nvPr/>
        </p:nvSpPr>
        <p:spPr>
          <a:xfrm>
            <a:off x="990600" y="1484050"/>
            <a:ext cx="10515600" cy="46912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 fontAlgn="base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D80C12-271E-AE46-746C-6577C8F97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82" y="1444803"/>
            <a:ext cx="11037635" cy="294010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8231348-628E-3F94-A585-946C3D930255}"/>
              </a:ext>
            </a:extLst>
          </p:cNvPr>
          <p:cNvSpPr/>
          <p:nvPr/>
        </p:nvSpPr>
        <p:spPr>
          <a:xfrm>
            <a:off x="7819697" y="2017978"/>
            <a:ext cx="961696" cy="2049517"/>
          </a:xfrm>
          <a:prstGeom prst="rect">
            <a:avLst/>
          </a:prstGeom>
          <a:noFill/>
          <a:ln w="38100">
            <a:solidFill>
              <a:schemeClr val="tx2">
                <a:lumMod val="90000"/>
                <a:lumOff val="10000"/>
              </a:schemeClr>
            </a:solidFill>
            <a:prstDash val="dash"/>
          </a:ln>
          <a:effectLst>
            <a:glow rad="12700">
              <a:schemeClr val="tx2">
                <a:lumMod val="90000"/>
                <a:lumOff val="10000"/>
                <a:alpha val="35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9D6552-A9DD-999D-7A7F-393F2B1D96B0}"/>
              </a:ext>
            </a:extLst>
          </p:cNvPr>
          <p:cNvSpPr txBox="1"/>
          <p:nvPr/>
        </p:nvSpPr>
        <p:spPr>
          <a:xfrm>
            <a:off x="659525" y="4557094"/>
            <a:ext cx="81698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 fontAlgn="base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Generate Initial Circuit Representation (Unoptimized Netlist)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10632E-4398-8285-CC09-5676D38CCCFE}"/>
              </a:ext>
            </a:extLst>
          </p:cNvPr>
          <p:cNvSpPr txBox="1"/>
          <p:nvPr/>
        </p:nvSpPr>
        <p:spPr>
          <a:xfrm>
            <a:off x="659524" y="5357314"/>
            <a:ext cx="81698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 fontAlgn="base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Functional learning from logic cells of a path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A5F0D2-9679-D17F-4DE7-DFA5CD7A8EF6}"/>
              </a:ext>
            </a:extLst>
          </p:cNvPr>
          <p:cNvSpPr txBox="1"/>
          <p:nvPr/>
        </p:nvSpPr>
        <p:spPr>
          <a:xfrm>
            <a:off x="659523" y="5757424"/>
            <a:ext cx="81698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 fontAlgn="base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Structural learning using the transformed graph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27AB69-64E5-81B0-E844-F17D118E344B}"/>
              </a:ext>
            </a:extLst>
          </p:cNvPr>
          <p:cNvSpPr txBox="1"/>
          <p:nvPr/>
        </p:nvSpPr>
        <p:spPr>
          <a:xfrm>
            <a:off x="659525" y="4957204"/>
            <a:ext cx="87209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 fontAlgn="base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Graph Transformation to extract synthesis-invariant topological information</a:t>
            </a:r>
          </a:p>
        </p:txBody>
      </p:sp>
    </p:spTree>
    <p:extLst>
      <p:ext uri="{BB962C8B-B14F-4D97-AF65-F5344CB8AC3E}">
        <p14:creationId xmlns:p14="http://schemas.microsoft.com/office/powerpoint/2010/main" val="5803187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C8CE9CB-054E-AA75-B283-B4C5DD32D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8024"/>
            <a:ext cx="10515600" cy="859373"/>
          </a:xfrm>
        </p:spPr>
        <p:txBody>
          <a:bodyPr anchor="ctr">
            <a:noAutofit/>
          </a:bodyPr>
          <a:lstStyle/>
          <a:p>
            <a:pPr algn="l" rtl="0" fontAlgn="base">
              <a:lnSpc>
                <a:spcPct val="100000"/>
              </a:lnSpc>
              <a:spcBef>
                <a:spcPts val="1800"/>
              </a:spcBef>
            </a:pPr>
            <a:r>
              <a:rPr lang="en-US" sz="4000" b="0" i="0" u="none" strike="noStrike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CircuitSeer</a:t>
            </a: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: Prediction Flow</a:t>
            </a:r>
            <a:endParaRPr lang="en-US" sz="4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16A4516-AF82-F61B-B1AB-A889D701AD8A}"/>
              </a:ext>
            </a:extLst>
          </p:cNvPr>
          <p:cNvSpPr txBox="1">
            <a:spLocks/>
          </p:cNvSpPr>
          <p:nvPr/>
        </p:nvSpPr>
        <p:spPr>
          <a:xfrm>
            <a:off x="838200" y="1568140"/>
            <a:ext cx="10515600" cy="46912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 fontAlgn="base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46578-31D3-E804-9448-B14E6C0B6816}"/>
              </a:ext>
            </a:extLst>
          </p:cNvPr>
          <p:cNvCxnSpPr>
            <a:cxnSpLocks/>
          </p:cNvCxnSpPr>
          <p:nvPr/>
        </p:nvCxnSpPr>
        <p:spPr>
          <a:xfrm>
            <a:off x="838200" y="1206409"/>
            <a:ext cx="10515600" cy="0"/>
          </a:xfrm>
          <a:prstGeom prst="line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D6440029-FA9C-2014-0F36-009630C237E1}"/>
              </a:ext>
            </a:extLst>
          </p:cNvPr>
          <p:cNvSpPr txBox="1">
            <a:spLocks/>
          </p:cNvSpPr>
          <p:nvPr/>
        </p:nvSpPr>
        <p:spPr>
          <a:xfrm>
            <a:off x="990600" y="1720540"/>
            <a:ext cx="10515600" cy="46912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 fontAlgn="base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D80C12-271E-AE46-746C-6577C8F97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82" y="1444803"/>
            <a:ext cx="11037635" cy="294010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8231348-628E-3F94-A585-946C3D930255}"/>
              </a:ext>
            </a:extLst>
          </p:cNvPr>
          <p:cNvSpPr/>
          <p:nvPr/>
        </p:nvSpPr>
        <p:spPr>
          <a:xfrm>
            <a:off x="8923283" y="1484050"/>
            <a:ext cx="2691533" cy="2900855"/>
          </a:xfrm>
          <a:prstGeom prst="rect">
            <a:avLst/>
          </a:prstGeom>
          <a:noFill/>
          <a:ln w="38100">
            <a:solidFill>
              <a:schemeClr val="tx2">
                <a:lumMod val="90000"/>
                <a:lumOff val="10000"/>
              </a:schemeClr>
            </a:solidFill>
            <a:prstDash val="dash"/>
          </a:ln>
          <a:effectLst>
            <a:glow rad="12700">
              <a:schemeClr val="tx2">
                <a:lumMod val="90000"/>
                <a:lumOff val="10000"/>
                <a:alpha val="35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106963-9ACE-2E4F-1828-B5987E172779}"/>
              </a:ext>
            </a:extLst>
          </p:cNvPr>
          <p:cNvSpPr txBox="1"/>
          <p:nvPr/>
        </p:nvSpPr>
        <p:spPr>
          <a:xfrm>
            <a:off x="659525" y="4557094"/>
            <a:ext cx="81698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 fontAlgn="base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Generate Initial Circuit Representation (Unoptimized Netlist)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3A165E-DE44-392A-87B2-D9302C1D6764}"/>
              </a:ext>
            </a:extLst>
          </p:cNvPr>
          <p:cNvSpPr txBox="1"/>
          <p:nvPr/>
        </p:nvSpPr>
        <p:spPr>
          <a:xfrm>
            <a:off x="659524" y="5357314"/>
            <a:ext cx="81698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 fontAlgn="base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Functional learning from logic cells of a path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47ADE29-55C2-F002-AD91-DF71197C7478}"/>
              </a:ext>
            </a:extLst>
          </p:cNvPr>
          <p:cNvSpPr txBox="1"/>
          <p:nvPr/>
        </p:nvSpPr>
        <p:spPr>
          <a:xfrm>
            <a:off x="659523" y="5757424"/>
            <a:ext cx="81698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 fontAlgn="base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Structural learning using the transformed graph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9B5496-9BB2-EB6C-6AC6-84E2160955B3}"/>
              </a:ext>
            </a:extLst>
          </p:cNvPr>
          <p:cNvSpPr txBox="1"/>
          <p:nvPr/>
        </p:nvSpPr>
        <p:spPr>
          <a:xfrm>
            <a:off x="659523" y="6143433"/>
            <a:ext cx="81698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 fontAlgn="base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Delay Prediction using learned circuit representation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281922-9871-7DC4-5732-B2A47E65A84A}"/>
              </a:ext>
            </a:extLst>
          </p:cNvPr>
          <p:cNvSpPr txBox="1"/>
          <p:nvPr/>
        </p:nvSpPr>
        <p:spPr>
          <a:xfrm>
            <a:off x="659525" y="4957204"/>
            <a:ext cx="87209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 fontAlgn="base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Graph Transformation to extract synthesis-invariant topological information</a:t>
            </a:r>
          </a:p>
        </p:txBody>
      </p:sp>
    </p:spTree>
    <p:extLst>
      <p:ext uri="{BB962C8B-B14F-4D97-AF65-F5344CB8AC3E}">
        <p14:creationId xmlns:p14="http://schemas.microsoft.com/office/powerpoint/2010/main" val="13029508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C8CE9CB-054E-AA75-B283-B4C5DD32D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8024"/>
            <a:ext cx="10515600" cy="859373"/>
          </a:xfrm>
        </p:spPr>
        <p:txBody>
          <a:bodyPr anchor="ctr">
            <a:noAutofit/>
          </a:bodyPr>
          <a:lstStyle/>
          <a:p>
            <a:pPr algn="l" rtl="0" fontAlgn="base">
              <a:lnSpc>
                <a:spcPct val="100000"/>
              </a:lnSpc>
              <a:spcBef>
                <a:spcPts val="1800"/>
              </a:spcBef>
            </a:pPr>
            <a:r>
              <a:rPr lang="en-US" sz="4000" b="0" i="0" u="none" strike="noStrike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CircuitSeer</a:t>
            </a: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: Unoptimized Netlist</a:t>
            </a:r>
            <a:endParaRPr lang="en-US" sz="4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46578-31D3-E804-9448-B14E6C0B6816}"/>
              </a:ext>
            </a:extLst>
          </p:cNvPr>
          <p:cNvCxnSpPr>
            <a:cxnSpLocks/>
          </p:cNvCxnSpPr>
          <p:nvPr/>
        </p:nvCxnSpPr>
        <p:spPr>
          <a:xfrm>
            <a:off x="838200" y="1206409"/>
            <a:ext cx="10515600" cy="0"/>
          </a:xfrm>
          <a:prstGeom prst="line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table with numbers and a red box&#10;&#10;Description automatically generated">
            <a:extLst>
              <a:ext uri="{FF2B5EF4-FFF2-40B4-BE49-F238E27FC236}">
                <a16:creationId xmlns:a16="http://schemas.microsoft.com/office/drawing/2014/main" id="{490C0ED7-2A03-7755-B683-379F45A207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43"/>
          <a:stretch/>
        </p:blipFill>
        <p:spPr>
          <a:xfrm>
            <a:off x="5507598" y="1907195"/>
            <a:ext cx="6375400" cy="20319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34C0EB4-C4B7-E57F-87D6-F204E1C6FDE0}"/>
                  </a:ext>
                </a:extLst>
              </p:cNvPr>
              <p:cNvSpPr txBox="1"/>
              <p:nvPr/>
            </p:nvSpPr>
            <p:spPr>
              <a:xfrm>
                <a:off x="5507597" y="4094769"/>
                <a:ext cx="6375401" cy="16312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ts val="1200"/>
                  </a:spcBef>
                </a:pPr>
                <a:r>
                  <a:rPr lang="en-US" sz="2000" dirty="0">
                    <a:solidFill>
                      <a:srgbClr val="000000"/>
                    </a:solidFill>
                  </a:rPr>
                  <a:t>Table: Number of combinational and sequential cells of unoptimized netlist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i="1" baseline="-25000" dirty="0">
                    <a:solidFill>
                      <a:srgbClr val="000000"/>
                    </a:solidFill>
                  </a:rPr>
                  <a:t>u</a:t>
                </a:r>
                <a:r>
                  <a:rPr lang="en-US" sz="2000" dirty="0">
                    <a:solidFill>
                      <a:srgbClr val="000000"/>
                    </a:solidFill>
                  </a:rPr>
                  <a:t>) and post-synthesis Netlist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i="1" baseline="-25000" dirty="0" err="1">
                    <a:solidFill>
                      <a:srgbClr val="000000"/>
                    </a:solidFill>
                  </a:rPr>
                  <a:t>ps</a:t>
                </a:r>
                <a:r>
                  <a:rPr lang="en-US" sz="2000" dirty="0">
                    <a:solidFill>
                      <a:srgbClr val="000000"/>
                    </a:solidFill>
                  </a:rPr>
                  <a:t>)</a:t>
                </a:r>
              </a:p>
              <a:p>
                <a:pPr algn="ctr" fontAlgn="base">
                  <a:spcBef>
                    <a:spcPts val="1200"/>
                  </a:spcBef>
                </a:pPr>
                <a:endParaRPr lang="en-US" sz="2000" dirty="0">
                  <a:solidFill>
                    <a:srgbClr val="000000"/>
                  </a:solidFill>
                </a:endParaRPr>
              </a:p>
              <a:p>
                <a:pPr algn="ctr" fontAlgn="base"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2000" b="0" i="1" baseline="30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</a:rPr>
                  <a:t> represents the percentage difference in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i="1" baseline="-25000" dirty="0">
                    <a:solidFill>
                      <a:srgbClr val="000000"/>
                    </a:solidFill>
                  </a:rPr>
                  <a:t>u</a:t>
                </a:r>
                <a:r>
                  <a:rPr lang="en-US" sz="2000" i="1" dirty="0">
                    <a:solidFill>
                      <a:srgbClr val="000000"/>
                    </a:solidFill>
                  </a:rPr>
                  <a:t> </a:t>
                </a:r>
                <a:r>
                  <a:rPr lang="en-US" sz="2000" dirty="0">
                    <a:solidFill>
                      <a:srgbClr val="000000"/>
                    </a:solidFill>
                  </a:rPr>
                  <a:t>and</a:t>
                </a:r>
                <a:r>
                  <a:rPr lang="en-US" sz="20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i="1" baseline="-25000" dirty="0" err="1">
                    <a:solidFill>
                      <a:srgbClr val="000000"/>
                    </a:solidFill>
                  </a:rPr>
                  <a:t>ps</a:t>
                </a:r>
                <a:endParaRPr lang="en-US" sz="2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34C0EB4-C4B7-E57F-87D6-F204E1C6FD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597" y="4094769"/>
                <a:ext cx="6375401" cy="1631216"/>
              </a:xfrm>
              <a:prstGeom prst="rect">
                <a:avLst/>
              </a:prstGeom>
              <a:blipFill>
                <a:blip r:embed="rId4"/>
                <a:stretch>
                  <a:fillRect t="-2326" r="-596"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86036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C8CE9CB-054E-AA75-B283-B4C5DD32D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8024"/>
            <a:ext cx="10515600" cy="859373"/>
          </a:xfrm>
        </p:spPr>
        <p:txBody>
          <a:bodyPr anchor="ctr">
            <a:noAutofit/>
          </a:bodyPr>
          <a:lstStyle/>
          <a:p>
            <a:pPr algn="l" rtl="0" fontAlgn="base">
              <a:lnSpc>
                <a:spcPct val="100000"/>
              </a:lnSpc>
              <a:spcBef>
                <a:spcPts val="1800"/>
              </a:spcBef>
            </a:pPr>
            <a:r>
              <a:rPr lang="en-US" sz="4000" b="0" i="0" u="none" strike="noStrike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CircuitSeer</a:t>
            </a: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: Unoptimized Netlist</a:t>
            </a:r>
            <a:endParaRPr lang="en-US" sz="4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46578-31D3-E804-9448-B14E6C0B6816}"/>
              </a:ext>
            </a:extLst>
          </p:cNvPr>
          <p:cNvCxnSpPr>
            <a:cxnSpLocks/>
          </p:cNvCxnSpPr>
          <p:nvPr/>
        </p:nvCxnSpPr>
        <p:spPr>
          <a:xfrm>
            <a:off x="838200" y="1206409"/>
            <a:ext cx="10515600" cy="0"/>
          </a:xfrm>
          <a:prstGeom prst="line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table with numbers and a red box&#10;&#10;Description automatically generated">
            <a:extLst>
              <a:ext uri="{FF2B5EF4-FFF2-40B4-BE49-F238E27FC236}">
                <a16:creationId xmlns:a16="http://schemas.microsoft.com/office/drawing/2014/main" id="{490C0ED7-2A03-7755-B683-379F45A207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43"/>
          <a:stretch/>
        </p:blipFill>
        <p:spPr>
          <a:xfrm>
            <a:off x="5507598" y="1907195"/>
            <a:ext cx="6375400" cy="20319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34C0EB4-C4B7-E57F-87D6-F204E1C6FDE0}"/>
                  </a:ext>
                </a:extLst>
              </p:cNvPr>
              <p:cNvSpPr txBox="1"/>
              <p:nvPr/>
            </p:nvSpPr>
            <p:spPr>
              <a:xfrm>
                <a:off x="5507597" y="4094769"/>
                <a:ext cx="6375401" cy="16312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ts val="1200"/>
                  </a:spcBef>
                </a:pPr>
                <a:r>
                  <a:rPr lang="en-US" sz="2000" dirty="0">
                    <a:solidFill>
                      <a:srgbClr val="000000"/>
                    </a:solidFill>
                  </a:rPr>
                  <a:t>Table: Number of combinational and sequential cells of unoptimized netlist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i="1" baseline="-25000" dirty="0">
                    <a:solidFill>
                      <a:srgbClr val="000000"/>
                    </a:solidFill>
                  </a:rPr>
                  <a:t>u</a:t>
                </a:r>
                <a:r>
                  <a:rPr lang="en-US" sz="2000" dirty="0">
                    <a:solidFill>
                      <a:srgbClr val="000000"/>
                    </a:solidFill>
                  </a:rPr>
                  <a:t>) and post-synthesis Netlist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i="1" baseline="-25000" dirty="0" err="1">
                    <a:solidFill>
                      <a:srgbClr val="000000"/>
                    </a:solidFill>
                  </a:rPr>
                  <a:t>ps</a:t>
                </a:r>
                <a:r>
                  <a:rPr lang="en-US" sz="2000" dirty="0">
                    <a:solidFill>
                      <a:srgbClr val="000000"/>
                    </a:solidFill>
                  </a:rPr>
                  <a:t>)</a:t>
                </a:r>
              </a:p>
              <a:p>
                <a:pPr algn="ctr" fontAlgn="base">
                  <a:spcBef>
                    <a:spcPts val="1200"/>
                  </a:spcBef>
                </a:pPr>
                <a:endParaRPr lang="en-US" sz="2000" dirty="0">
                  <a:solidFill>
                    <a:srgbClr val="000000"/>
                  </a:solidFill>
                </a:endParaRPr>
              </a:p>
              <a:p>
                <a:pPr algn="ctr" fontAlgn="base"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2000" b="0" i="1" baseline="30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</a:rPr>
                  <a:t> represents the percentage difference in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i="1" baseline="-25000" dirty="0">
                    <a:solidFill>
                      <a:srgbClr val="000000"/>
                    </a:solidFill>
                  </a:rPr>
                  <a:t>u</a:t>
                </a:r>
                <a:r>
                  <a:rPr lang="en-US" sz="2000" i="1" dirty="0">
                    <a:solidFill>
                      <a:srgbClr val="000000"/>
                    </a:solidFill>
                  </a:rPr>
                  <a:t> </a:t>
                </a:r>
                <a:r>
                  <a:rPr lang="en-US" sz="2000" dirty="0">
                    <a:solidFill>
                      <a:srgbClr val="000000"/>
                    </a:solidFill>
                  </a:rPr>
                  <a:t>and</a:t>
                </a:r>
                <a:r>
                  <a:rPr lang="en-US" sz="20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i="1" baseline="-25000" dirty="0" err="1">
                    <a:solidFill>
                      <a:srgbClr val="000000"/>
                    </a:solidFill>
                  </a:rPr>
                  <a:t>ps</a:t>
                </a:r>
                <a:endParaRPr lang="en-US" sz="2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34C0EB4-C4B7-E57F-87D6-F204E1C6FD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597" y="4094769"/>
                <a:ext cx="6375401" cy="1631216"/>
              </a:xfrm>
              <a:prstGeom prst="rect">
                <a:avLst/>
              </a:prstGeom>
              <a:blipFill>
                <a:blip r:embed="rId4"/>
                <a:stretch>
                  <a:fillRect t="-2326" r="-596"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DBFFE6B-31C8-EF6A-A2EB-553690C8F5B9}"/>
                  </a:ext>
                </a:extLst>
              </p:cNvPr>
              <p:cNvSpPr txBox="1"/>
              <p:nvPr/>
            </p:nvSpPr>
            <p:spPr>
              <a:xfrm>
                <a:off x="525438" y="2363121"/>
                <a:ext cx="4708043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algn="l" rtl="0" fontAlgn="base">
                  <a:lnSpc>
                    <a:spcPct val="100000"/>
                  </a:lnSpc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2000" b="0" i="1" baseline="30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</a:rPr>
                  <a:t>  of combinational cells is high indicating large dissimilarity between the netlists.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DBFFE6B-31C8-EF6A-A2EB-553690C8F5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38" y="2363121"/>
                <a:ext cx="4708043" cy="1015663"/>
              </a:xfrm>
              <a:prstGeom prst="rect">
                <a:avLst/>
              </a:prstGeom>
              <a:blipFill>
                <a:blip r:embed="rId5"/>
                <a:stretch>
                  <a:fillRect l="-1075" t="-2500" b="-1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E765E64A-4199-14D6-B637-BBB47CCCEF11}"/>
              </a:ext>
            </a:extLst>
          </p:cNvPr>
          <p:cNvSpPr/>
          <p:nvPr/>
        </p:nvSpPr>
        <p:spPr>
          <a:xfrm>
            <a:off x="6906638" y="1898402"/>
            <a:ext cx="2723744" cy="2049517"/>
          </a:xfrm>
          <a:prstGeom prst="rect">
            <a:avLst/>
          </a:prstGeom>
          <a:noFill/>
          <a:ln w="38100">
            <a:solidFill>
              <a:schemeClr val="tx2">
                <a:lumMod val="90000"/>
                <a:lumOff val="10000"/>
              </a:schemeClr>
            </a:solidFill>
            <a:prstDash val="dash"/>
          </a:ln>
          <a:effectLst>
            <a:glow rad="12700">
              <a:schemeClr val="tx2">
                <a:lumMod val="90000"/>
                <a:lumOff val="10000"/>
                <a:alpha val="35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293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C8CE9CB-054E-AA75-B283-B4C5DD32D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8024"/>
            <a:ext cx="10515600" cy="859373"/>
          </a:xfrm>
        </p:spPr>
        <p:txBody>
          <a:bodyPr anchor="ctr">
            <a:noAutofit/>
          </a:bodyPr>
          <a:lstStyle/>
          <a:p>
            <a:pPr algn="l" rtl="0" fontAlgn="base">
              <a:lnSpc>
                <a:spcPct val="100000"/>
              </a:lnSpc>
              <a:spcBef>
                <a:spcPts val="1800"/>
              </a:spcBef>
            </a:pPr>
            <a:r>
              <a:rPr lang="en-US" sz="4000" b="0" i="0" u="none" strike="noStrike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CircuitSeer</a:t>
            </a: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: Unoptimized Netlist</a:t>
            </a:r>
            <a:endParaRPr lang="en-US" sz="4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46578-31D3-E804-9448-B14E6C0B6816}"/>
              </a:ext>
            </a:extLst>
          </p:cNvPr>
          <p:cNvCxnSpPr>
            <a:cxnSpLocks/>
          </p:cNvCxnSpPr>
          <p:nvPr/>
        </p:nvCxnSpPr>
        <p:spPr>
          <a:xfrm>
            <a:off x="838200" y="1206409"/>
            <a:ext cx="10515600" cy="0"/>
          </a:xfrm>
          <a:prstGeom prst="line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 descr="A table with numbers and a red box&#10;&#10;Description automatically generated">
            <a:extLst>
              <a:ext uri="{FF2B5EF4-FFF2-40B4-BE49-F238E27FC236}">
                <a16:creationId xmlns:a16="http://schemas.microsoft.com/office/drawing/2014/main" id="{490C0ED7-2A03-7755-B683-379F45A207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43"/>
          <a:stretch/>
        </p:blipFill>
        <p:spPr>
          <a:xfrm>
            <a:off x="5507598" y="1907195"/>
            <a:ext cx="6375400" cy="20319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34C0EB4-C4B7-E57F-87D6-F204E1C6FDE0}"/>
                  </a:ext>
                </a:extLst>
              </p:cNvPr>
              <p:cNvSpPr txBox="1"/>
              <p:nvPr/>
            </p:nvSpPr>
            <p:spPr>
              <a:xfrm>
                <a:off x="5507597" y="4094769"/>
                <a:ext cx="6375401" cy="16312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 fontAlgn="base">
                  <a:spcBef>
                    <a:spcPts val="1200"/>
                  </a:spcBef>
                </a:pPr>
                <a:r>
                  <a:rPr lang="en-US" sz="2000" dirty="0">
                    <a:solidFill>
                      <a:srgbClr val="000000"/>
                    </a:solidFill>
                  </a:rPr>
                  <a:t>Table: Number of combinational and sequential cells of unoptimized netlist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i="1" baseline="-25000" dirty="0">
                    <a:solidFill>
                      <a:srgbClr val="000000"/>
                    </a:solidFill>
                  </a:rPr>
                  <a:t>u</a:t>
                </a:r>
                <a:r>
                  <a:rPr lang="en-US" sz="2000" dirty="0">
                    <a:solidFill>
                      <a:srgbClr val="000000"/>
                    </a:solidFill>
                  </a:rPr>
                  <a:t>) and post-synthesis Netlist 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i="1" baseline="-25000" dirty="0" err="1">
                    <a:solidFill>
                      <a:srgbClr val="000000"/>
                    </a:solidFill>
                  </a:rPr>
                  <a:t>ps</a:t>
                </a:r>
                <a:r>
                  <a:rPr lang="en-US" sz="2000" dirty="0">
                    <a:solidFill>
                      <a:srgbClr val="000000"/>
                    </a:solidFill>
                  </a:rPr>
                  <a:t>)</a:t>
                </a:r>
              </a:p>
              <a:p>
                <a:pPr algn="ctr" fontAlgn="base">
                  <a:spcBef>
                    <a:spcPts val="1200"/>
                  </a:spcBef>
                </a:pPr>
                <a:endParaRPr lang="en-US" sz="2000" dirty="0">
                  <a:solidFill>
                    <a:srgbClr val="000000"/>
                  </a:solidFill>
                </a:endParaRPr>
              </a:p>
              <a:p>
                <a:pPr algn="ctr" fontAlgn="base">
                  <a:spcBef>
                    <a:spcPts val="1200"/>
                  </a:spcBef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2000" b="0" i="1" baseline="30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</a:rPr>
                  <a:t> represents the percentage difference in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i="1" baseline="-25000" dirty="0">
                    <a:solidFill>
                      <a:srgbClr val="000000"/>
                    </a:solidFill>
                  </a:rPr>
                  <a:t>u</a:t>
                </a:r>
                <a:r>
                  <a:rPr lang="en-US" sz="2000" i="1" dirty="0">
                    <a:solidFill>
                      <a:srgbClr val="000000"/>
                    </a:solidFill>
                  </a:rPr>
                  <a:t> </a:t>
                </a:r>
                <a:r>
                  <a:rPr lang="en-US" sz="2000" dirty="0">
                    <a:solidFill>
                      <a:srgbClr val="000000"/>
                    </a:solidFill>
                  </a:rPr>
                  <a:t>and</a:t>
                </a:r>
                <a:r>
                  <a:rPr lang="en-US" sz="2000" dirty="0">
                    <a:solidFill>
                      <a:srgbClr val="000000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i="1" baseline="-25000" dirty="0" err="1">
                    <a:solidFill>
                      <a:srgbClr val="000000"/>
                    </a:solidFill>
                  </a:rPr>
                  <a:t>ps</a:t>
                </a:r>
                <a:endParaRPr lang="en-US" sz="20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34C0EB4-C4B7-E57F-87D6-F204E1C6FD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7597" y="4094769"/>
                <a:ext cx="6375401" cy="1631216"/>
              </a:xfrm>
              <a:prstGeom prst="rect">
                <a:avLst/>
              </a:prstGeom>
              <a:blipFill>
                <a:blip r:embed="rId4"/>
                <a:stretch>
                  <a:fillRect t="-2326" r="-596"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DBFFE6B-31C8-EF6A-A2EB-553690C8F5B9}"/>
                  </a:ext>
                </a:extLst>
              </p:cNvPr>
              <p:cNvSpPr txBox="1"/>
              <p:nvPr/>
            </p:nvSpPr>
            <p:spPr>
              <a:xfrm>
                <a:off x="525438" y="2363121"/>
                <a:ext cx="4708043" cy="20928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algn="l" rtl="0" fontAlgn="base">
                  <a:lnSpc>
                    <a:spcPct val="100000"/>
                  </a:lnSpc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000000"/>
                  </a:solidFill>
                </a:endParaRPr>
              </a:p>
              <a:p>
                <a:pPr marL="342900" indent="-342900" algn="l" rtl="0" fontAlgn="base">
                  <a:lnSpc>
                    <a:spcPct val="100000"/>
                  </a:lnSpc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000000"/>
                  </a:solidFill>
                </a:endParaRPr>
              </a:p>
              <a:p>
                <a:pPr marL="342900" indent="-342900" algn="l" rtl="0" fontAlgn="base">
                  <a:lnSpc>
                    <a:spcPct val="100000"/>
                  </a:lnSpc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rgbClr val="000000"/>
                  </a:solidFill>
                </a:endParaRPr>
              </a:p>
              <a:p>
                <a:pPr marL="342900" indent="-342900" fontAlgn="base"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2000" b="0" i="1" baseline="30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</a:rPr>
                  <a:t>  of sequential cells remain minimal indicating high similarity.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DBFFE6B-31C8-EF6A-A2EB-553690C8F5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38" y="2363121"/>
                <a:ext cx="4708043" cy="2092881"/>
              </a:xfrm>
              <a:prstGeom prst="rect">
                <a:avLst/>
              </a:prstGeom>
              <a:blipFill>
                <a:blip r:embed="rId5"/>
                <a:stretch>
                  <a:fillRect l="-1075" b="-4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E765E64A-4199-14D6-B637-BBB47CCCEF11}"/>
              </a:ext>
            </a:extLst>
          </p:cNvPr>
          <p:cNvSpPr/>
          <p:nvPr/>
        </p:nvSpPr>
        <p:spPr>
          <a:xfrm>
            <a:off x="9455288" y="1898402"/>
            <a:ext cx="2427710" cy="2049517"/>
          </a:xfrm>
          <a:prstGeom prst="rect">
            <a:avLst/>
          </a:prstGeom>
          <a:noFill/>
          <a:ln w="38100">
            <a:solidFill>
              <a:schemeClr val="tx2">
                <a:lumMod val="90000"/>
                <a:lumOff val="10000"/>
              </a:schemeClr>
            </a:solidFill>
            <a:prstDash val="dash"/>
          </a:ln>
          <a:effectLst>
            <a:glow rad="12700">
              <a:schemeClr val="tx2">
                <a:lumMod val="90000"/>
                <a:lumOff val="10000"/>
                <a:alpha val="35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5B1DCA1-9329-BCC0-1269-9842A532544B}"/>
                  </a:ext>
                </a:extLst>
              </p:cNvPr>
              <p:cNvSpPr txBox="1"/>
              <p:nvPr/>
            </p:nvSpPr>
            <p:spPr>
              <a:xfrm>
                <a:off x="525438" y="2363121"/>
                <a:ext cx="4708043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 algn="l" rtl="0" fontAlgn="base">
                  <a:lnSpc>
                    <a:spcPct val="100000"/>
                  </a:lnSpc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2000" b="0" i="1" baseline="3000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sz="2000" dirty="0">
                    <a:solidFill>
                      <a:srgbClr val="000000"/>
                    </a:solidFill>
                  </a:rPr>
                  <a:t>  of combinational cells is high indicating large dissimilarity between the netlists.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5B1DCA1-9329-BCC0-1269-9842A5325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438" y="2363121"/>
                <a:ext cx="4708043" cy="1015663"/>
              </a:xfrm>
              <a:prstGeom prst="rect">
                <a:avLst/>
              </a:prstGeom>
              <a:blipFill>
                <a:blip r:embed="rId6"/>
                <a:stretch>
                  <a:fillRect l="-1075" t="-2500" b="-1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7529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C8CE9CB-054E-AA75-B283-B4C5DD32D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8024"/>
            <a:ext cx="10515600" cy="859373"/>
          </a:xfrm>
        </p:spPr>
        <p:txBody>
          <a:bodyPr anchor="ctr">
            <a:noAutofit/>
          </a:bodyPr>
          <a:lstStyle/>
          <a:p>
            <a:pPr algn="l" rtl="0" fontAlgn="base">
              <a:lnSpc>
                <a:spcPct val="100000"/>
              </a:lnSpc>
              <a:spcBef>
                <a:spcPts val="1800"/>
              </a:spcBef>
            </a:pPr>
            <a:r>
              <a:rPr lang="en-US" sz="4000" b="0" i="0" u="none" strike="noStrike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CircuitSeer</a:t>
            </a: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: Graph Transformation</a:t>
            </a:r>
            <a:endParaRPr lang="en-US" sz="4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16A4516-AF82-F61B-B1AB-A889D701AD8A}"/>
              </a:ext>
            </a:extLst>
          </p:cNvPr>
          <p:cNvSpPr txBox="1">
            <a:spLocks/>
          </p:cNvSpPr>
          <p:nvPr/>
        </p:nvSpPr>
        <p:spPr>
          <a:xfrm>
            <a:off x="838200" y="1568140"/>
            <a:ext cx="10515600" cy="46912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 fontAlgn="base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46578-31D3-E804-9448-B14E6C0B6816}"/>
              </a:ext>
            </a:extLst>
          </p:cNvPr>
          <p:cNvCxnSpPr>
            <a:cxnSpLocks/>
          </p:cNvCxnSpPr>
          <p:nvPr/>
        </p:nvCxnSpPr>
        <p:spPr>
          <a:xfrm>
            <a:off x="838200" y="1206409"/>
            <a:ext cx="10515600" cy="0"/>
          </a:xfrm>
          <a:prstGeom prst="line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D6440029-FA9C-2014-0F36-009630C237E1}"/>
              </a:ext>
            </a:extLst>
          </p:cNvPr>
          <p:cNvSpPr txBox="1">
            <a:spLocks/>
          </p:cNvSpPr>
          <p:nvPr/>
        </p:nvSpPr>
        <p:spPr>
          <a:xfrm>
            <a:off x="990600" y="1720540"/>
            <a:ext cx="10515600" cy="46912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 fontAlgn="base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2784A74-7FCB-A450-AA6B-AF956B328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0382" y="1789553"/>
            <a:ext cx="6556513" cy="354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679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C8CE9CB-054E-AA75-B283-B4C5DD32D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8024"/>
            <a:ext cx="10515600" cy="859373"/>
          </a:xfrm>
        </p:spPr>
        <p:txBody>
          <a:bodyPr anchor="ctr">
            <a:noAutofit/>
          </a:bodyPr>
          <a:lstStyle/>
          <a:p>
            <a:pPr algn="l" rtl="0" fontAlgn="base">
              <a:lnSpc>
                <a:spcPct val="100000"/>
              </a:lnSpc>
              <a:spcBef>
                <a:spcPts val="1800"/>
              </a:spcBef>
            </a:pPr>
            <a:r>
              <a:rPr lang="en-US" sz="4000" b="0" i="0" u="none" strike="noStrike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CircuitSeer</a:t>
            </a: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: Graph Transformation</a:t>
            </a:r>
            <a:endParaRPr lang="en-US" sz="4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16A4516-AF82-F61B-B1AB-A889D701AD8A}"/>
              </a:ext>
            </a:extLst>
          </p:cNvPr>
          <p:cNvSpPr txBox="1">
            <a:spLocks/>
          </p:cNvSpPr>
          <p:nvPr/>
        </p:nvSpPr>
        <p:spPr>
          <a:xfrm>
            <a:off x="838200" y="1568140"/>
            <a:ext cx="10515600" cy="46912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 fontAlgn="base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46578-31D3-E804-9448-B14E6C0B6816}"/>
              </a:ext>
            </a:extLst>
          </p:cNvPr>
          <p:cNvCxnSpPr>
            <a:cxnSpLocks/>
          </p:cNvCxnSpPr>
          <p:nvPr/>
        </p:nvCxnSpPr>
        <p:spPr>
          <a:xfrm>
            <a:off x="838200" y="1206409"/>
            <a:ext cx="10515600" cy="0"/>
          </a:xfrm>
          <a:prstGeom prst="line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D6440029-FA9C-2014-0F36-009630C237E1}"/>
              </a:ext>
            </a:extLst>
          </p:cNvPr>
          <p:cNvSpPr txBox="1">
            <a:spLocks/>
          </p:cNvSpPr>
          <p:nvPr/>
        </p:nvSpPr>
        <p:spPr>
          <a:xfrm>
            <a:off x="990600" y="1720540"/>
            <a:ext cx="10515600" cy="46912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 fontAlgn="base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2784A74-7FCB-A450-AA6B-AF956B328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382" y="1789553"/>
            <a:ext cx="6556513" cy="35407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5A89F27-2480-4066-8EC8-7EB8BEBD96EF}"/>
              </a:ext>
            </a:extLst>
          </p:cNvPr>
          <p:cNvSpPr txBox="1"/>
          <p:nvPr/>
        </p:nvSpPr>
        <p:spPr>
          <a:xfrm>
            <a:off x="775253" y="1885154"/>
            <a:ext cx="482047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 fontAlgn="base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Unoptimized Netlist and Post Synthesis Netlist are structurally dissimilar.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8DBAB00-5F4F-7A94-22F9-F2FB09E32DFB}"/>
              </a:ext>
            </a:extLst>
          </p:cNvPr>
          <p:cNvSpPr/>
          <p:nvPr/>
        </p:nvSpPr>
        <p:spPr>
          <a:xfrm>
            <a:off x="5317639" y="1789553"/>
            <a:ext cx="2183091" cy="3540761"/>
          </a:xfrm>
          <a:prstGeom prst="rect">
            <a:avLst/>
          </a:prstGeom>
          <a:noFill/>
          <a:ln w="38100">
            <a:solidFill>
              <a:schemeClr val="tx2">
                <a:lumMod val="90000"/>
                <a:lumOff val="10000"/>
              </a:schemeClr>
            </a:solidFill>
            <a:prstDash val="dash"/>
          </a:ln>
          <a:effectLst>
            <a:glow rad="12700">
              <a:schemeClr val="tx2">
                <a:lumMod val="90000"/>
                <a:lumOff val="10000"/>
                <a:alpha val="35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95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C8CE9CB-054E-AA75-B283-B4C5DD32D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8024"/>
            <a:ext cx="10515600" cy="859373"/>
          </a:xfrm>
        </p:spPr>
        <p:txBody>
          <a:bodyPr anchor="ctr">
            <a:noAutofit/>
          </a:bodyPr>
          <a:lstStyle/>
          <a:p>
            <a:pPr algn="l" rtl="0" fontAlgn="base">
              <a:lnSpc>
                <a:spcPct val="100000"/>
              </a:lnSpc>
              <a:spcBef>
                <a:spcPts val="1800"/>
              </a:spcBef>
            </a:pPr>
            <a:r>
              <a:rPr lang="en-US" sz="4000" b="0" i="0" u="none" strike="noStrike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CircuitSeer</a:t>
            </a: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: Graph Transformation</a:t>
            </a:r>
            <a:endParaRPr lang="en-US" sz="4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16A4516-AF82-F61B-B1AB-A889D701AD8A}"/>
              </a:ext>
            </a:extLst>
          </p:cNvPr>
          <p:cNvSpPr txBox="1">
            <a:spLocks/>
          </p:cNvSpPr>
          <p:nvPr/>
        </p:nvSpPr>
        <p:spPr>
          <a:xfrm>
            <a:off x="838200" y="1568140"/>
            <a:ext cx="10515600" cy="46912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 fontAlgn="base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46578-31D3-E804-9448-B14E6C0B6816}"/>
              </a:ext>
            </a:extLst>
          </p:cNvPr>
          <p:cNvCxnSpPr>
            <a:cxnSpLocks/>
          </p:cNvCxnSpPr>
          <p:nvPr/>
        </p:nvCxnSpPr>
        <p:spPr>
          <a:xfrm>
            <a:off x="838200" y="1206409"/>
            <a:ext cx="10515600" cy="0"/>
          </a:xfrm>
          <a:prstGeom prst="line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D6440029-FA9C-2014-0F36-009630C237E1}"/>
              </a:ext>
            </a:extLst>
          </p:cNvPr>
          <p:cNvSpPr txBox="1">
            <a:spLocks/>
          </p:cNvSpPr>
          <p:nvPr/>
        </p:nvSpPr>
        <p:spPr>
          <a:xfrm>
            <a:off x="990600" y="1720540"/>
            <a:ext cx="10515600" cy="46912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 fontAlgn="base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2784A74-7FCB-A450-AA6B-AF956B328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382" y="1789553"/>
            <a:ext cx="6556513" cy="35407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5A89F27-2480-4066-8EC8-7EB8BEBD96EF}"/>
              </a:ext>
            </a:extLst>
          </p:cNvPr>
          <p:cNvSpPr txBox="1"/>
          <p:nvPr/>
        </p:nvSpPr>
        <p:spPr>
          <a:xfrm>
            <a:off x="775253" y="1885154"/>
            <a:ext cx="482047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 fontAlgn="base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Unoptimized Netlist and Post Synthesis Netlist are structurally dissimilar.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CBAD93-3F5B-0F12-228C-D91DAADAF53A}"/>
              </a:ext>
            </a:extLst>
          </p:cNvPr>
          <p:cNvSpPr txBox="1"/>
          <p:nvPr/>
        </p:nvSpPr>
        <p:spPr>
          <a:xfrm>
            <a:off x="775252" y="3099902"/>
            <a:ext cx="482047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 fontAlgn="base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Traversing logic cones to identify the path relations between timing endpoints.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8DBAB00-5F4F-7A94-22F9-F2FB09E32DFB}"/>
              </a:ext>
            </a:extLst>
          </p:cNvPr>
          <p:cNvSpPr/>
          <p:nvPr/>
        </p:nvSpPr>
        <p:spPr>
          <a:xfrm>
            <a:off x="7504249" y="1789553"/>
            <a:ext cx="2487890" cy="3540761"/>
          </a:xfrm>
          <a:prstGeom prst="rect">
            <a:avLst/>
          </a:prstGeom>
          <a:noFill/>
          <a:ln w="38100">
            <a:solidFill>
              <a:schemeClr val="tx2">
                <a:lumMod val="90000"/>
                <a:lumOff val="10000"/>
              </a:schemeClr>
            </a:solidFill>
            <a:prstDash val="dash"/>
          </a:ln>
          <a:effectLst>
            <a:glow rad="12700">
              <a:schemeClr val="tx2">
                <a:lumMod val="90000"/>
                <a:lumOff val="10000"/>
                <a:alpha val="35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6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C8CE9CB-054E-AA75-B283-B4C5DD32D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8602"/>
            <a:ext cx="10515600" cy="859373"/>
          </a:xfrm>
        </p:spPr>
        <p:txBody>
          <a:bodyPr anchor="t">
            <a:noAutofit/>
          </a:bodyPr>
          <a:lstStyle/>
          <a:p>
            <a:r>
              <a:rPr lang="en-US" sz="4000" b="0" i="0" u="none" strike="noStrike" dirty="0">
                <a:solidFill>
                  <a:srgbClr val="000000"/>
                </a:solidFill>
                <a:effectLst/>
              </a:rPr>
              <a:t>Background and Motivation</a:t>
            </a:r>
            <a:r>
              <a:rPr lang="en-US" sz="4000" b="0" i="0" dirty="0">
                <a:solidFill>
                  <a:srgbClr val="000000"/>
                </a:solidFill>
                <a:effectLst/>
              </a:rPr>
              <a:t>​</a:t>
            </a:r>
            <a:br>
              <a:rPr lang="en-US" sz="4000" b="0" i="0" dirty="0">
                <a:solidFill>
                  <a:srgbClr val="000000"/>
                </a:solidFill>
                <a:effectLst/>
              </a:rPr>
            </a:br>
            <a:endParaRPr lang="en-US" sz="40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46578-31D3-E804-9448-B14E6C0B6816}"/>
              </a:ext>
            </a:extLst>
          </p:cNvPr>
          <p:cNvCxnSpPr>
            <a:cxnSpLocks/>
          </p:cNvCxnSpPr>
          <p:nvPr/>
        </p:nvCxnSpPr>
        <p:spPr>
          <a:xfrm>
            <a:off x="838200" y="1206409"/>
            <a:ext cx="10515600" cy="0"/>
          </a:xfrm>
          <a:prstGeom prst="line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04D457F-8AD1-FFD6-2DEC-D9E8AD58F086}"/>
              </a:ext>
            </a:extLst>
          </p:cNvPr>
          <p:cNvSpPr txBox="1">
            <a:spLocks/>
          </p:cNvSpPr>
          <p:nvPr/>
        </p:nvSpPr>
        <p:spPr>
          <a:xfrm>
            <a:off x="838200" y="1814217"/>
            <a:ext cx="7962900" cy="14351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 fontAlgn="base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+mn-lt"/>
              </a:rPr>
              <a:t> With the end of 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+mn-lt"/>
              </a:rPr>
              <a:t>Dennard scaling and decline of Moore’s law, performance improvement comes at a cost.</a:t>
            </a:r>
            <a:endParaRPr lang="en-US" sz="2400" b="0" i="0" dirty="0">
              <a:solidFill>
                <a:srgbClr val="000000"/>
              </a:solidFill>
              <a:effectLst/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0B71FA-B9AF-7BEC-6F20-53AA509D41F5}"/>
              </a:ext>
            </a:extLst>
          </p:cNvPr>
          <p:cNvSpPr txBox="1"/>
          <p:nvPr/>
        </p:nvSpPr>
        <p:spPr>
          <a:xfrm>
            <a:off x="838200" y="3190129"/>
            <a:ext cx="905691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+mn-lt"/>
              </a:rPr>
              <a:t> Power, Performance, Area 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(PPA) is becoming increasingly important during the hardware design process.</a:t>
            </a:r>
          </a:p>
        </p:txBody>
      </p:sp>
    </p:spTree>
    <p:extLst>
      <p:ext uri="{BB962C8B-B14F-4D97-AF65-F5344CB8AC3E}">
        <p14:creationId xmlns:p14="http://schemas.microsoft.com/office/powerpoint/2010/main" val="1272579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C8CE9CB-054E-AA75-B283-B4C5DD32D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8024"/>
            <a:ext cx="10515600" cy="859373"/>
          </a:xfrm>
        </p:spPr>
        <p:txBody>
          <a:bodyPr anchor="ctr">
            <a:noAutofit/>
          </a:bodyPr>
          <a:lstStyle/>
          <a:p>
            <a:pPr algn="l" rtl="0" fontAlgn="base">
              <a:lnSpc>
                <a:spcPct val="100000"/>
              </a:lnSpc>
              <a:spcBef>
                <a:spcPts val="1800"/>
              </a:spcBef>
            </a:pPr>
            <a:r>
              <a:rPr lang="en-US" sz="4000" b="0" i="0" u="none" strike="noStrike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CircuitSeer</a:t>
            </a: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: Graph Transformation</a:t>
            </a:r>
            <a:endParaRPr lang="en-US" sz="4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16A4516-AF82-F61B-B1AB-A889D701AD8A}"/>
              </a:ext>
            </a:extLst>
          </p:cNvPr>
          <p:cNvSpPr txBox="1">
            <a:spLocks/>
          </p:cNvSpPr>
          <p:nvPr/>
        </p:nvSpPr>
        <p:spPr>
          <a:xfrm>
            <a:off x="838200" y="1568140"/>
            <a:ext cx="10515600" cy="46912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 fontAlgn="base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46578-31D3-E804-9448-B14E6C0B6816}"/>
              </a:ext>
            </a:extLst>
          </p:cNvPr>
          <p:cNvCxnSpPr>
            <a:cxnSpLocks/>
          </p:cNvCxnSpPr>
          <p:nvPr/>
        </p:nvCxnSpPr>
        <p:spPr>
          <a:xfrm>
            <a:off x="838200" y="1206409"/>
            <a:ext cx="10515600" cy="0"/>
          </a:xfrm>
          <a:prstGeom prst="line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D6440029-FA9C-2014-0F36-009630C237E1}"/>
              </a:ext>
            </a:extLst>
          </p:cNvPr>
          <p:cNvSpPr txBox="1">
            <a:spLocks/>
          </p:cNvSpPr>
          <p:nvPr/>
        </p:nvSpPr>
        <p:spPr>
          <a:xfrm>
            <a:off x="990600" y="1720540"/>
            <a:ext cx="10515600" cy="46912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 fontAlgn="base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2784A74-7FCB-A450-AA6B-AF956B328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0382" y="1789553"/>
            <a:ext cx="6556513" cy="35407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5A89F27-2480-4066-8EC8-7EB8BEBD96EF}"/>
              </a:ext>
            </a:extLst>
          </p:cNvPr>
          <p:cNvSpPr txBox="1"/>
          <p:nvPr/>
        </p:nvSpPr>
        <p:spPr>
          <a:xfrm>
            <a:off x="775253" y="1885154"/>
            <a:ext cx="482047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 fontAlgn="base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Unoptimized Netlist and Post Synthesis Netlist are structurally dissimilar.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CBAD93-3F5B-0F12-228C-D91DAADAF53A}"/>
              </a:ext>
            </a:extLst>
          </p:cNvPr>
          <p:cNvSpPr txBox="1"/>
          <p:nvPr/>
        </p:nvSpPr>
        <p:spPr>
          <a:xfrm>
            <a:off x="775252" y="3099902"/>
            <a:ext cx="482047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 fontAlgn="base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Traversing logic cones to identify the path relations between timing endpoints.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8DBAB00-5F4F-7A94-22F9-F2FB09E32DFB}"/>
              </a:ext>
            </a:extLst>
          </p:cNvPr>
          <p:cNvSpPr/>
          <p:nvPr/>
        </p:nvSpPr>
        <p:spPr>
          <a:xfrm>
            <a:off x="9959008" y="1773360"/>
            <a:ext cx="1951383" cy="3540761"/>
          </a:xfrm>
          <a:prstGeom prst="rect">
            <a:avLst/>
          </a:prstGeom>
          <a:noFill/>
          <a:ln w="38100">
            <a:solidFill>
              <a:schemeClr val="tx2">
                <a:lumMod val="90000"/>
                <a:lumOff val="10000"/>
              </a:schemeClr>
            </a:solidFill>
            <a:prstDash val="dash"/>
          </a:ln>
          <a:effectLst>
            <a:glow rad="12700">
              <a:schemeClr val="tx2">
                <a:lumMod val="90000"/>
                <a:lumOff val="10000"/>
                <a:alpha val="35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96351B-1007-68F9-122D-3A3522F1C34A}"/>
              </a:ext>
            </a:extLst>
          </p:cNvPr>
          <p:cNvSpPr txBox="1"/>
          <p:nvPr/>
        </p:nvSpPr>
        <p:spPr>
          <a:xfrm>
            <a:off x="775252" y="4271362"/>
            <a:ext cx="460513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 rtl="0" fontAlgn="base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Generate graph based on the identified paths.</a:t>
            </a:r>
          </a:p>
        </p:txBody>
      </p:sp>
    </p:spTree>
    <p:extLst>
      <p:ext uri="{BB962C8B-B14F-4D97-AF65-F5344CB8AC3E}">
        <p14:creationId xmlns:p14="http://schemas.microsoft.com/office/powerpoint/2010/main" val="1522772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C8CE9CB-054E-AA75-B283-B4C5DD32D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8024"/>
            <a:ext cx="10515600" cy="859373"/>
          </a:xfrm>
        </p:spPr>
        <p:txBody>
          <a:bodyPr anchor="ctr">
            <a:noAutofit/>
          </a:bodyPr>
          <a:lstStyle/>
          <a:p>
            <a:pPr algn="l" rtl="0" fontAlgn="base">
              <a:lnSpc>
                <a:spcPct val="100000"/>
              </a:lnSpc>
              <a:spcBef>
                <a:spcPts val="1800"/>
              </a:spcBef>
            </a:pPr>
            <a:r>
              <a:rPr lang="en-US" sz="4000" b="0" i="0" u="none" strike="noStrike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CircuitSeer</a:t>
            </a: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: Graph Transformation</a:t>
            </a:r>
            <a:endParaRPr lang="en-US" sz="4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16A4516-AF82-F61B-B1AB-A889D701AD8A}"/>
              </a:ext>
            </a:extLst>
          </p:cNvPr>
          <p:cNvSpPr txBox="1">
            <a:spLocks/>
          </p:cNvSpPr>
          <p:nvPr/>
        </p:nvSpPr>
        <p:spPr>
          <a:xfrm>
            <a:off x="838200" y="1568140"/>
            <a:ext cx="10515600" cy="46912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 fontAlgn="base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46578-31D3-E804-9448-B14E6C0B6816}"/>
              </a:ext>
            </a:extLst>
          </p:cNvPr>
          <p:cNvCxnSpPr>
            <a:cxnSpLocks/>
          </p:cNvCxnSpPr>
          <p:nvPr/>
        </p:nvCxnSpPr>
        <p:spPr>
          <a:xfrm>
            <a:off x="838200" y="1206409"/>
            <a:ext cx="10515600" cy="0"/>
          </a:xfrm>
          <a:prstGeom prst="line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D6440029-FA9C-2014-0F36-009630C237E1}"/>
              </a:ext>
            </a:extLst>
          </p:cNvPr>
          <p:cNvSpPr txBox="1">
            <a:spLocks/>
          </p:cNvSpPr>
          <p:nvPr/>
        </p:nvSpPr>
        <p:spPr>
          <a:xfrm>
            <a:off x="990600" y="1720540"/>
            <a:ext cx="10515600" cy="46912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 fontAlgn="base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98C9E7-26A9-6C5E-8246-C94A6428F4E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8843"/>
          <a:stretch/>
        </p:blipFill>
        <p:spPr>
          <a:xfrm>
            <a:off x="518533" y="1810532"/>
            <a:ext cx="5417634" cy="29954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A53B31-FCF4-1ABE-C6B9-7CDA5EA801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4" t="52943" r="-274" b="4116"/>
          <a:stretch/>
        </p:blipFill>
        <p:spPr>
          <a:xfrm>
            <a:off x="6255834" y="2291585"/>
            <a:ext cx="5417634" cy="25144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E36957-7613-2499-51C5-2CD8F8DE0A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4" t="95884" r="-274" b="-4100"/>
          <a:stretch/>
        </p:blipFill>
        <p:spPr>
          <a:xfrm>
            <a:off x="2959721" y="5077850"/>
            <a:ext cx="5417634" cy="4810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0819E6-B4DC-B3B8-5185-8D8306AF87A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1784"/>
          <a:stretch/>
        </p:blipFill>
        <p:spPr>
          <a:xfrm>
            <a:off x="6196359" y="1847930"/>
            <a:ext cx="5417634" cy="48105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F95CA23-B586-320E-8A6B-59415666F86E}"/>
              </a:ext>
            </a:extLst>
          </p:cNvPr>
          <p:cNvSpPr txBox="1"/>
          <p:nvPr/>
        </p:nvSpPr>
        <p:spPr>
          <a:xfrm>
            <a:off x="442736" y="5643162"/>
            <a:ext cx="1130652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spcBef>
                <a:spcPts val="1200"/>
              </a:spcBef>
            </a:pPr>
            <a:r>
              <a:rPr lang="en-US" sz="2000" dirty="0">
                <a:solidFill>
                  <a:srgbClr val="000000"/>
                </a:solidFill>
              </a:rPr>
              <a:t>Figure: Adjacency matrices of transformed unoptimized netlist and transformed post-synthesis Netlist</a:t>
            </a:r>
          </a:p>
        </p:txBody>
      </p:sp>
    </p:spTree>
    <p:extLst>
      <p:ext uri="{BB962C8B-B14F-4D97-AF65-F5344CB8AC3E}">
        <p14:creationId xmlns:p14="http://schemas.microsoft.com/office/powerpoint/2010/main" val="40201523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C8CE9CB-054E-AA75-B283-B4C5DD32D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8024"/>
            <a:ext cx="10515600" cy="859373"/>
          </a:xfrm>
        </p:spPr>
        <p:txBody>
          <a:bodyPr anchor="ctr">
            <a:noAutofit/>
          </a:bodyPr>
          <a:lstStyle/>
          <a:p>
            <a:pPr algn="l" rtl="0" fontAlgn="base">
              <a:lnSpc>
                <a:spcPct val="100000"/>
              </a:lnSpc>
              <a:spcBef>
                <a:spcPts val="1800"/>
              </a:spcBef>
            </a:pPr>
            <a:r>
              <a:rPr lang="en-US" sz="4000" b="0" i="0" u="none" strike="noStrike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CircuitSeer</a:t>
            </a: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: Inference Flow</a:t>
            </a:r>
            <a:endParaRPr lang="en-US" sz="4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46578-31D3-E804-9448-B14E6C0B6816}"/>
              </a:ext>
            </a:extLst>
          </p:cNvPr>
          <p:cNvCxnSpPr>
            <a:cxnSpLocks/>
          </p:cNvCxnSpPr>
          <p:nvPr/>
        </p:nvCxnSpPr>
        <p:spPr>
          <a:xfrm>
            <a:off x="838200" y="1206409"/>
            <a:ext cx="10515600" cy="0"/>
          </a:xfrm>
          <a:prstGeom prst="line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diagram of a circuit board&#10;&#10;Description automatically generated">
            <a:extLst>
              <a:ext uri="{FF2B5EF4-FFF2-40B4-BE49-F238E27FC236}">
                <a16:creationId xmlns:a16="http://schemas.microsoft.com/office/drawing/2014/main" id="{9C6D08F9-59D5-E22A-4450-93D5097E3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6356" y="2197857"/>
            <a:ext cx="2911624" cy="1002829"/>
          </a:xfrm>
          <a:prstGeom prst="rect">
            <a:avLst/>
          </a:prstGeom>
        </p:spPr>
      </p:pic>
      <p:sp>
        <p:nvSpPr>
          <p:cNvPr id="33" name="Down Arrow 32">
            <a:extLst>
              <a:ext uri="{FF2B5EF4-FFF2-40B4-BE49-F238E27FC236}">
                <a16:creationId xmlns:a16="http://schemas.microsoft.com/office/drawing/2014/main" id="{AB5A55B0-FF16-96F7-2F62-3C20B5489942}"/>
              </a:ext>
            </a:extLst>
          </p:cNvPr>
          <p:cNvSpPr/>
          <p:nvPr/>
        </p:nvSpPr>
        <p:spPr>
          <a:xfrm>
            <a:off x="4364330" y="1836659"/>
            <a:ext cx="224814" cy="361197"/>
          </a:xfrm>
          <a:prstGeom prst="downArrow">
            <a:avLst>
              <a:gd name="adj1" fmla="val 30516"/>
              <a:gd name="adj2" fmla="val 37822"/>
            </a:avLst>
          </a:prstGeom>
          <a:solidFill>
            <a:schemeClr val="accent1">
              <a:alpha val="68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9CF6412-D837-65EE-6F14-0EA618A001AC}"/>
              </a:ext>
            </a:extLst>
          </p:cNvPr>
          <p:cNvSpPr txBox="1"/>
          <p:nvPr/>
        </p:nvSpPr>
        <p:spPr>
          <a:xfrm>
            <a:off x="3116502" y="1391275"/>
            <a:ext cx="25964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spcBef>
                <a:spcPts val="1200"/>
              </a:spcBef>
            </a:pPr>
            <a:r>
              <a:rPr lang="en-US" sz="2000" dirty="0">
                <a:solidFill>
                  <a:srgbClr val="000000"/>
                </a:solidFill>
              </a:rPr>
              <a:t>From Graph Traversal</a:t>
            </a:r>
          </a:p>
        </p:txBody>
      </p:sp>
    </p:spTree>
    <p:extLst>
      <p:ext uri="{BB962C8B-B14F-4D97-AF65-F5344CB8AC3E}">
        <p14:creationId xmlns:p14="http://schemas.microsoft.com/office/powerpoint/2010/main" val="12396617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C8CE9CB-054E-AA75-B283-B4C5DD32D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8024"/>
            <a:ext cx="10515600" cy="859373"/>
          </a:xfrm>
        </p:spPr>
        <p:txBody>
          <a:bodyPr anchor="ctr">
            <a:noAutofit/>
          </a:bodyPr>
          <a:lstStyle/>
          <a:p>
            <a:pPr algn="l" rtl="0" fontAlgn="base">
              <a:lnSpc>
                <a:spcPct val="100000"/>
              </a:lnSpc>
              <a:spcBef>
                <a:spcPts val="1800"/>
              </a:spcBef>
            </a:pPr>
            <a:r>
              <a:rPr lang="en-US" sz="4000" b="0" i="0" u="none" strike="noStrike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CircuitSeer</a:t>
            </a: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: Inference Flow</a:t>
            </a:r>
            <a:endParaRPr lang="en-US" sz="4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46578-31D3-E804-9448-B14E6C0B6816}"/>
              </a:ext>
            </a:extLst>
          </p:cNvPr>
          <p:cNvCxnSpPr>
            <a:cxnSpLocks/>
          </p:cNvCxnSpPr>
          <p:nvPr/>
        </p:nvCxnSpPr>
        <p:spPr>
          <a:xfrm>
            <a:off x="838200" y="1206409"/>
            <a:ext cx="10515600" cy="0"/>
          </a:xfrm>
          <a:prstGeom prst="line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diagram of a circuit board&#10;&#10;Description automatically generated">
            <a:extLst>
              <a:ext uri="{FF2B5EF4-FFF2-40B4-BE49-F238E27FC236}">
                <a16:creationId xmlns:a16="http://schemas.microsoft.com/office/drawing/2014/main" id="{9C6D08F9-59D5-E22A-4450-93D5097E3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356" y="2197857"/>
            <a:ext cx="2911624" cy="1002829"/>
          </a:xfrm>
          <a:prstGeom prst="rect">
            <a:avLst/>
          </a:prstGeom>
        </p:spPr>
      </p:pic>
      <p:pic>
        <p:nvPicPr>
          <p:cNvPr id="9" name="Picture 8" descr="A white rectangular box with black text&#10;&#10;Description automatically generated">
            <a:extLst>
              <a:ext uri="{FF2B5EF4-FFF2-40B4-BE49-F238E27FC236}">
                <a16:creationId xmlns:a16="http://schemas.microsoft.com/office/drawing/2014/main" id="{E5CDE8E9-E365-604F-F3A5-BF26DFC808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b="-2154"/>
          <a:stretch/>
        </p:blipFill>
        <p:spPr>
          <a:xfrm>
            <a:off x="1176962" y="1391275"/>
            <a:ext cx="1584791" cy="1739039"/>
          </a:xfrm>
          <a:prstGeom prst="rect">
            <a:avLst/>
          </a:prstGeom>
        </p:spPr>
      </p:pic>
      <p:pic>
        <p:nvPicPr>
          <p:cNvPr id="11" name="Picture 10" descr="A close-up of a sign&#10;&#10;Description automatically generated">
            <a:extLst>
              <a:ext uri="{FF2B5EF4-FFF2-40B4-BE49-F238E27FC236}">
                <a16:creationId xmlns:a16="http://schemas.microsoft.com/office/drawing/2014/main" id="{441A6EE2-0D21-E4D3-8ADC-6F76894D6B4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251"/>
          <a:stretch/>
        </p:blipFill>
        <p:spPr>
          <a:xfrm>
            <a:off x="6176847" y="2247354"/>
            <a:ext cx="1553450" cy="757583"/>
          </a:xfrm>
          <a:prstGeom prst="rect">
            <a:avLst/>
          </a:prstGeom>
        </p:spPr>
      </p:pic>
      <p:sp>
        <p:nvSpPr>
          <p:cNvPr id="33" name="Down Arrow 32">
            <a:extLst>
              <a:ext uri="{FF2B5EF4-FFF2-40B4-BE49-F238E27FC236}">
                <a16:creationId xmlns:a16="http://schemas.microsoft.com/office/drawing/2014/main" id="{AB5A55B0-FF16-96F7-2F62-3C20B5489942}"/>
              </a:ext>
            </a:extLst>
          </p:cNvPr>
          <p:cNvSpPr/>
          <p:nvPr/>
        </p:nvSpPr>
        <p:spPr>
          <a:xfrm>
            <a:off x="4364330" y="1836659"/>
            <a:ext cx="224814" cy="361197"/>
          </a:xfrm>
          <a:prstGeom prst="downArrow">
            <a:avLst>
              <a:gd name="adj1" fmla="val 30516"/>
              <a:gd name="adj2" fmla="val 37822"/>
            </a:avLst>
          </a:prstGeom>
          <a:solidFill>
            <a:schemeClr val="accent1">
              <a:alpha val="68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9CF6412-D837-65EE-6F14-0EA618A001AC}"/>
              </a:ext>
            </a:extLst>
          </p:cNvPr>
          <p:cNvSpPr txBox="1"/>
          <p:nvPr/>
        </p:nvSpPr>
        <p:spPr>
          <a:xfrm>
            <a:off x="3116502" y="1391275"/>
            <a:ext cx="25964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spcBef>
                <a:spcPts val="1200"/>
              </a:spcBef>
            </a:pPr>
            <a:r>
              <a:rPr lang="en-US" sz="2000" dirty="0">
                <a:solidFill>
                  <a:srgbClr val="000000"/>
                </a:solidFill>
              </a:rPr>
              <a:t>From Graph Traversal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1B06271-9408-3D02-7ABC-54B6267BECE1}"/>
              </a:ext>
            </a:extLst>
          </p:cNvPr>
          <p:cNvCxnSpPr>
            <a:cxnSpLocks/>
          </p:cNvCxnSpPr>
          <p:nvPr/>
        </p:nvCxnSpPr>
        <p:spPr>
          <a:xfrm>
            <a:off x="5970599" y="2699271"/>
            <a:ext cx="23861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0684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C8CE9CB-054E-AA75-B283-B4C5DD32D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8024"/>
            <a:ext cx="10515600" cy="859373"/>
          </a:xfrm>
        </p:spPr>
        <p:txBody>
          <a:bodyPr anchor="ctr">
            <a:noAutofit/>
          </a:bodyPr>
          <a:lstStyle/>
          <a:p>
            <a:pPr algn="l" rtl="0" fontAlgn="base">
              <a:lnSpc>
                <a:spcPct val="100000"/>
              </a:lnSpc>
              <a:spcBef>
                <a:spcPts val="1800"/>
              </a:spcBef>
            </a:pPr>
            <a:r>
              <a:rPr lang="en-US" sz="4000" b="0" i="0" u="none" strike="noStrike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CircuitSeer</a:t>
            </a: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: Inference Flow</a:t>
            </a:r>
            <a:endParaRPr lang="en-US" sz="4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46578-31D3-E804-9448-B14E6C0B6816}"/>
              </a:ext>
            </a:extLst>
          </p:cNvPr>
          <p:cNvCxnSpPr>
            <a:cxnSpLocks/>
          </p:cNvCxnSpPr>
          <p:nvPr/>
        </p:nvCxnSpPr>
        <p:spPr>
          <a:xfrm>
            <a:off x="838200" y="1206409"/>
            <a:ext cx="10515600" cy="0"/>
          </a:xfrm>
          <a:prstGeom prst="line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diagram of a circuit board&#10;&#10;Description automatically generated">
            <a:extLst>
              <a:ext uri="{FF2B5EF4-FFF2-40B4-BE49-F238E27FC236}">
                <a16:creationId xmlns:a16="http://schemas.microsoft.com/office/drawing/2014/main" id="{9C6D08F9-59D5-E22A-4450-93D5097E3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356" y="2197857"/>
            <a:ext cx="2911624" cy="1002829"/>
          </a:xfrm>
          <a:prstGeom prst="rect">
            <a:avLst/>
          </a:prstGeom>
        </p:spPr>
      </p:pic>
      <p:pic>
        <p:nvPicPr>
          <p:cNvPr id="9" name="Picture 8" descr="A white rectangular box with black text&#10;&#10;Description automatically generated">
            <a:extLst>
              <a:ext uri="{FF2B5EF4-FFF2-40B4-BE49-F238E27FC236}">
                <a16:creationId xmlns:a16="http://schemas.microsoft.com/office/drawing/2014/main" id="{E5CDE8E9-E365-604F-F3A5-BF26DFC808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b="-2154"/>
          <a:stretch/>
        </p:blipFill>
        <p:spPr>
          <a:xfrm>
            <a:off x="1176962" y="1391275"/>
            <a:ext cx="1584791" cy="1739039"/>
          </a:xfrm>
          <a:prstGeom prst="rect">
            <a:avLst/>
          </a:prstGeom>
        </p:spPr>
      </p:pic>
      <p:pic>
        <p:nvPicPr>
          <p:cNvPr id="11" name="Picture 10" descr="A close-up of a sign&#10;&#10;Description automatically generated">
            <a:extLst>
              <a:ext uri="{FF2B5EF4-FFF2-40B4-BE49-F238E27FC236}">
                <a16:creationId xmlns:a16="http://schemas.microsoft.com/office/drawing/2014/main" id="{441A6EE2-0D21-E4D3-8ADC-6F76894D6B4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251"/>
          <a:stretch/>
        </p:blipFill>
        <p:spPr>
          <a:xfrm>
            <a:off x="6176847" y="2247354"/>
            <a:ext cx="1553450" cy="757583"/>
          </a:xfrm>
          <a:prstGeom prst="rect">
            <a:avLst/>
          </a:prstGeom>
        </p:spPr>
      </p:pic>
      <p:pic>
        <p:nvPicPr>
          <p:cNvPr id="13" name="Picture 12" descr="A close-up of a sign&#10;&#10;Description automatically generated">
            <a:extLst>
              <a:ext uri="{FF2B5EF4-FFF2-40B4-BE49-F238E27FC236}">
                <a16:creationId xmlns:a16="http://schemas.microsoft.com/office/drawing/2014/main" id="{BCE6EBB0-4567-F89F-E8B9-767EDB8730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0203" y="2197856"/>
            <a:ext cx="1521083" cy="866518"/>
          </a:xfrm>
          <a:prstGeom prst="rect">
            <a:avLst/>
          </a:prstGeom>
        </p:spPr>
      </p:pic>
      <p:pic>
        <p:nvPicPr>
          <p:cNvPr id="15" name="Picture 14" descr="A white rectangular sign with black text&#10;&#10;Description automatically generated">
            <a:extLst>
              <a:ext uri="{FF2B5EF4-FFF2-40B4-BE49-F238E27FC236}">
                <a16:creationId xmlns:a16="http://schemas.microsoft.com/office/drawing/2014/main" id="{835A1705-4F54-7482-5B94-66E951FD09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87594" y="1609091"/>
            <a:ext cx="1182091" cy="1911191"/>
          </a:xfrm>
          <a:prstGeom prst="rect">
            <a:avLst/>
          </a:prstGeom>
        </p:spPr>
      </p:pic>
      <p:sp>
        <p:nvSpPr>
          <p:cNvPr id="33" name="Down Arrow 32">
            <a:extLst>
              <a:ext uri="{FF2B5EF4-FFF2-40B4-BE49-F238E27FC236}">
                <a16:creationId xmlns:a16="http://schemas.microsoft.com/office/drawing/2014/main" id="{AB5A55B0-FF16-96F7-2F62-3C20B5489942}"/>
              </a:ext>
            </a:extLst>
          </p:cNvPr>
          <p:cNvSpPr/>
          <p:nvPr/>
        </p:nvSpPr>
        <p:spPr>
          <a:xfrm>
            <a:off x="4364330" y="1836659"/>
            <a:ext cx="224814" cy="361197"/>
          </a:xfrm>
          <a:prstGeom prst="downArrow">
            <a:avLst>
              <a:gd name="adj1" fmla="val 30516"/>
              <a:gd name="adj2" fmla="val 37822"/>
            </a:avLst>
          </a:prstGeom>
          <a:solidFill>
            <a:schemeClr val="accent1">
              <a:alpha val="68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9CF6412-D837-65EE-6F14-0EA618A001AC}"/>
              </a:ext>
            </a:extLst>
          </p:cNvPr>
          <p:cNvSpPr txBox="1"/>
          <p:nvPr/>
        </p:nvSpPr>
        <p:spPr>
          <a:xfrm>
            <a:off x="3116502" y="1391275"/>
            <a:ext cx="25964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spcBef>
                <a:spcPts val="1200"/>
              </a:spcBef>
            </a:pPr>
            <a:r>
              <a:rPr lang="en-US" sz="2000" dirty="0">
                <a:solidFill>
                  <a:srgbClr val="000000"/>
                </a:solidFill>
              </a:rPr>
              <a:t>From Graph Traversal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1B06271-9408-3D02-7ABC-54B6267BECE1}"/>
              </a:ext>
            </a:extLst>
          </p:cNvPr>
          <p:cNvCxnSpPr>
            <a:cxnSpLocks/>
          </p:cNvCxnSpPr>
          <p:nvPr/>
        </p:nvCxnSpPr>
        <p:spPr>
          <a:xfrm>
            <a:off x="5970599" y="2699271"/>
            <a:ext cx="23861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66DF1F7-FBFC-0D25-B3BC-893106C089E1}"/>
              </a:ext>
            </a:extLst>
          </p:cNvPr>
          <p:cNvCxnSpPr>
            <a:cxnSpLocks/>
          </p:cNvCxnSpPr>
          <p:nvPr/>
        </p:nvCxnSpPr>
        <p:spPr>
          <a:xfrm>
            <a:off x="7721588" y="2664192"/>
            <a:ext cx="23861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1A342CA-6935-99C8-9A59-4F7A2B8E4488}"/>
              </a:ext>
            </a:extLst>
          </p:cNvPr>
          <p:cNvCxnSpPr>
            <a:cxnSpLocks/>
          </p:cNvCxnSpPr>
          <p:nvPr/>
        </p:nvCxnSpPr>
        <p:spPr>
          <a:xfrm>
            <a:off x="9481286" y="2655432"/>
            <a:ext cx="306308" cy="876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7065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0735290F-30CC-AC4B-2D89-303D2E6732C4}"/>
              </a:ext>
            </a:extLst>
          </p:cNvPr>
          <p:cNvSpPr/>
          <p:nvPr/>
        </p:nvSpPr>
        <p:spPr>
          <a:xfrm>
            <a:off x="3549798" y="4196501"/>
            <a:ext cx="1847448" cy="216853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  <a:alpha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C8CE9CB-054E-AA75-B283-B4C5DD32D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8024"/>
            <a:ext cx="10515600" cy="859373"/>
          </a:xfrm>
        </p:spPr>
        <p:txBody>
          <a:bodyPr anchor="ctr">
            <a:noAutofit/>
          </a:bodyPr>
          <a:lstStyle/>
          <a:p>
            <a:pPr algn="l" rtl="0" fontAlgn="base">
              <a:lnSpc>
                <a:spcPct val="100000"/>
              </a:lnSpc>
              <a:spcBef>
                <a:spcPts val="1800"/>
              </a:spcBef>
            </a:pPr>
            <a:r>
              <a:rPr lang="en-US" sz="4000" b="0" i="0" u="none" strike="noStrike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CircuitSeer</a:t>
            </a: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: Inference Flow</a:t>
            </a:r>
            <a:endParaRPr lang="en-US" sz="4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46578-31D3-E804-9448-B14E6C0B6816}"/>
              </a:ext>
            </a:extLst>
          </p:cNvPr>
          <p:cNvCxnSpPr>
            <a:cxnSpLocks/>
          </p:cNvCxnSpPr>
          <p:nvPr/>
        </p:nvCxnSpPr>
        <p:spPr>
          <a:xfrm>
            <a:off x="838200" y="1206409"/>
            <a:ext cx="10515600" cy="0"/>
          </a:xfrm>
          <a:prstGeom prst="line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diagram of a circuit board&#10;&#10;Description automatically generated">
            <a:extLst>
              <a:ext uri="{FF2B5EF4-FFF2-40B4-BE49-F238E27FC236}">
                <a16:creationId xmlns:a16="http://schemas.microsoft.com/office/drawing/2014/main" id="{9C6D08F9-59D5-E22A-4450-93D5097E3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356" y="2197857"/>
            <a:ext cx="2911624" cy="1002829"/>
          </a:xfrm>
          <a:prstGeom prst="rect">
            <a:avLst/>
          </a:prstGeom>
        </p:spPr>
      </p:pic>
      <p:pic>
        <p:nvPicPr>
          <p:cNvPr id="9" name="Picture 8" descr="A white rectangular box with black text&#10;&#10;Description automatically generated">
            <a:extLst>
              <a:ext uri="{FF2B5EF4-FFF2-40B4-BE49-F238E27FC236}">
                <a16:creationId xmlns:a16="http://schemas.microsoft.com/office/drawing/2014/main" id="{E5CDE8E9-E365-604F-F3A5-BF26DFC808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b="-2154"/>
          <a:stretch/>
        </p:blipFill>
        <p:spPr>
          <a:xfrm>
            <a:off x="1176962" y="1391275"/>
            <a:ext cx="1584791" cy="1739039"/>
          </a:xfrm>
          <a:prstGeom prst="rect">
            <a:avLst/>
          </a:prstGeom>
        </p:spPr>
      </p:pic>
      <p:pic>
        <p:nvPicPr>
          <p:cNvPr id="11" name="Picture 10" descr="A close-up of a sign&#10;&#10;Description automatically generated">
            <a:extLst>
              <a:ext uri="{FF2B5EF4-FFF2-40B4-BE49-F238E27FC236}">
                <a16:creationId xmlns:a16="http://schemas.microsoft.com/office/drawing/2014/main" id="{441A6EE2-0D21-E4D3-8ADC-6F76894D6B4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251"/>
          <a:stretch/>
        </p:blipFill>
        <p:spPr>
          <a:xfrm>
            <a:off x="6176847" y="2247354"/>
            <a:ext cx="1553450" cy="757583"/>
          </a:xfrm>
          <a:prstGeom prst="rect">
            <a:avLst/>
          </a:prstGeom>
        </p:spPr>
      </p:pic>
      <p:pic>
        <p:nvPicPr>
          <p:cNvPr id="13" name="Picture 12" descr="A close-up of a sign&#10;&#10;Description automatically generated">
            <a:extLst>
              <a:ext uri="{FF2B5EF4-FFF2-40B4-BE49-F238E27FC236}">
                <a16:creationId xmlns:a16="http://schemas.microsoft.com/office/drawing/2014/main" id="{BCE6EBB0-4567-F89F-E8B9-767EDB8730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0203" y="2197856"/>
            <a:ext cx="1521083" cy="866518"/>
          </a:xfrm>
          <a:prstGeom prst="rect">
            <a:avLst/>
          </a:prstGeom>
        </p:spPr>
      </p:pic>
      <p:pic>
        <p:nvPicPr>
          <p:cNvPr id="15" name="Picture 14" descr="A white rectangular sign with black text&#10;&#10;Description automatically generated">
            <a:extLst>
              <a:ext uri="{FF2B5EF4-FFF2-40B4-BE49-F238E27FC236}">
                <a16:creationId xmlns:a16="http://schemas.microsoft.com/office/drawing/2014/main" id="{835A1705-4F54-7482-5B94-66E951FD09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87594" y="1609091"/>
            <a:ext cx="1182091" cy="1911191"/>
          </a:xfrm>
          <a:prstGeom prst="rect">
            <a:avLst/>
          </a:prstGeom>
        </p:spPr>
      </p:pic>
      <p:sp>
        <p:nvSpPr>
          <p:cNvPr id="33" name="Down Arrow 32">
            <a:extLst>
              <a:ext uri="{FF2B5EF4-FFF2-40B4-BE49-F238E27FC236}">
                <a16:creationId xmlns:a16="http://schemas.microsoft.com/office/drawing/2014/main" id="{AB5A55B0-FF16-96F7-2F62-3C20B5489942}"/>
              </a:ext>
            </a:extLst>
          </p:cNvPr>
          <p:cNvSpPr/>
          <p:nvPr/>
        </p:nvSpPr>
        <p:spPr>
          <a:xfrm>
            <a:off x="4364330" y="1836659"/>
            <a:ext cx="224814" cy="361197"/>
          </a:xfrm>
          <a:prstGeom prst="downArrow">
            <a:avLst>
              <a:gd name="adj1" fmla="val 30516"/>
              <a:gd name="adj2" fmla="val 37822"/>
            </a:avLst>
          </a:prstGeom>
          <a:solidFill>
            <a:schemeClr val="accent1">
              <a:alpha val="68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9CF6412-D837-65EE-6F14-0EA618A001AC}"/>
              </a:ext>
            </a:extLst>
          </p:cNvPr>
          <p:cNvSpPr txBox="1"/>
          <p:nvPr/>
        </p:nvSpPr>
        <p:spPr>
          <a:xfrm>
            <a:off x="3116502" y="1391275"/>
            <a:ext cx="25964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spcBef>
                <a:spcPts val="1200"/>
              </a:spcBef>
            </a:pPr>
            <a:r>
              <a:rPr lang="en-US" sz="2000" dirty="0">
                <a:solidFill>
                  <a:srgbClr val="000000"/>
                </a:solidFill>
              </a:rPr>
              <a:t>From Graph Traversal</a:t>
            </a:r>
          </a:p>
        </p:txBody>
      </p:sp>
      <p:pic>
        <p:nvPicPr>
          <p:cNvPr id="35" name="Picture 34" descr="A diagram of a diagram&#10;&#10;Description automatically generated">
            <a:extLst>
              <a:ext uri="{FF2B5EF4-FFF2-40B4-BE49-F238E27FC236}">
                <a16:creationId xmlns:a16="http://schemas.microsoft.com/office/drawing/2014/main" id="{38C7578E-BB0B-49EA-B29F-26D246C3EEE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-44" t="106" r="363" b="-106"/>
          <a:stretch/>
        </p:blipFill>
        <p:spPr>
          <a:xfrm>
            <a:off x="3814783" y="4550541"/>
            <a:ext cx="1451252" cy="1552951"/>
          </a:xfrm>
          <a:prstGeom prst="rect">
            <a:avLst/>
          </a:prstGeom>
          <a:ln w="25400" cap="flat">
            <a:solidFill>
              <a:schemeClr val="bg2">
                <a:lumMod val="25000"/>
                <a:alpha val="90000"/>
              </a:schemeClr>
            </a:solidFill>
            <a:bevel/>
          </a:ln>
        </p:spPr>
      </p:pic>
      <p:pic>
        <p:nvPicPr>
          <p:cNvPr id="36" name="Picture 35" descr="A diagram of a diagram&#10;&#10;Description automatically generated">
            <a:extLst>
              <a:ext uri="{FF2B5EF4-FFF2-40B4-BE49-F238E27FC236}">
                <a16:creationId xmlns:a16="http://schemas.microsoft.com/office/drawing/2014/main" id="{21DF04DE-A8AB-7718-1EF6-1E6A33AB5B0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-44" t="106" r="363" b="-106"/>
          <a:stretch/>
        </p:blipFill>
        <p:spPr>
          <a:xfrm>
            <a:off x="3755371" y="4630611"/>
            <a:ext cx="1451252" cy="1552951"/>
          </a:xfrm>
          <a:prstGeom prst="rect">
            <a:avLst/>
          </a:prstGeom>
          <a:ln w="25400" cap="flat">
            <a:solidFill>
              <a:schemeClr val="bg2">
                <a:lumMod val="25000"/>
                <a:alpha val="90000"/>
              </a:schemeClr>
            </a:solidFill>
            <a:bevel/>
          </a:ln>
        </p:spPr>
      </p:pic>
      <p:pic>
        <p:nvPicPr>
          <p:cNvPr id="37" name="Picture 36" descr="A diagram of a network&#10;&#10;Description automatically generated">
            <a:extLst>
              <a:ext uri="{FF2B5EF4-FFF2-40B4-BE49-F238E27FC236}">
                <a16:creationId xmlns:a16="http://schemas.microsoft.com/office/drawing/2014/main" id="{C6557168-90BC-BDCE-0AF3-19023C06960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88000"/>
                    </a14:imgEffect>
                  </a14:imgLayer>
                </a14:imgProps>
              </a:ext>
            </a:extLst>
          </a:blip>
          <a:srcRect l="757" t="1038" r="759" b="222"/>
          <a:stretch/>
        </p:blipFill>
        <p:spPr>
          <a:xfrm>
            <a:off x="2022205" y="4508709"/>
            <a:ext cx="1277914" cy="1692185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38" name="Picture 37" descr="A diagram of a diagram&#10;&#10;Description automatically generated">
            <a:extLst>
              <a:ext uri="{FF2B5EF4-FFF2-40B4-BE49-F238E27FC236}">
                <a16:creationId xmlns:a16="http://schemas.microsoft.com/office/drawing/2014/main" id="{36853E26-4236-F851-EAA7-BC59DB1410F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-44" t="106" r="363" b="-106"/>
          <a:stretch/>
        </p:blipFill>
        <p:spPr>
          <a:xfrm>
            <a:off x="3681445" y="4709697"/>
            <a:ext cx="1451252" cy="1552951"/>
          </a:xfrm>
          <a:prstGeom prst="rect">
            <a:avLst/>
          </a:prstGeom>
          <a:ln w="25400" cap="flat">
            <a:solidFill>
              <a:schemeClr val="bg2">
                <a:lumMod val="25000"/>
                <a:alpha val="90000"/>
              </a:schemeClr>
            </a:solidFill>
            <a:bevel/>
          </a:ln>
        </p:spPr>
      </p:pic>
      <p:sp>
        <p:nvSpPr>
          <p:cNvPr id="43" name="Down Arrow 42">
            <a:extLst>
              <a:ext uri="{FF2B5EF4-FFF2-40B4-BE49-F238E27FC236}">
                <a16:creationId xmlns:a16="http://schemas.microsoft.com/office/drawing/2014/main" id="{09865452-9971-A20A-A7B5-E57E76C85E19}"/>
              </a:ext>
            </a:extLst>
          </p:cNvPr>
          <p:cNvSpPr/>
          <p:nvPr/>
        </p:nvSpPr>
        <p:spPr>
          <a:xfrm>
            <a:off x="2530707" y="4022084"/>
            <a:ext cx="224814" cy="361197"/>
          </a:xfrm>
          <a:prstGeom prst="downArrow">
            <a:avLst>
              <a:gd name="adj1" fmla="val 30516"/>
              <a:gd name="adj2" fmla="val 37822"/>
            </a:avLst>
          </a:prstGeom>
          <a:solidFill>
            <a:schemeClr val="accent1">
              <a:alpha val="68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8435DE-C66B-FC42-7428-75D3B263922C}"/>
              </a:ext>
            </a:extLst>
          </p:cNvPr>
          <p:cNvSpPr txBox="1"/>
          <p:nvPr/>
        </p:nvSpPr>
        <p:spPr>
          <a:xfrm>
            <a:off x="1344867" y="3268182"/>
            <a:ext cx="259649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spcBef>
                <a:spcPts val="1200"/>
              </a:spcBef>
            </a:pPr>
            <a:r>
              <a:rPr lang="en-US" sz="2000" dirty="0">
                <a:solidFill>
                  <a:srgbClr val="000000"/>
                </a:solidFill>
              </a:rPr>
              <a:t>From Graph Generation</a:t>
            </a:r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CFC1F9BC-F7BF-87E2-B894-3F23BF18E292}"/>
              </a:ext>
            </a:extLst>
          </p:cNvPr>
          <p:cNvCxnSpPr>
            <a:cxnSpLocks/>
            <a:stCxn id="15" idx="2"/>
            <a:endCxn id="59" idx="0"/>
          </p:cNvCxnSpPr>
          <p:nvPr/>
        </p:nvCxnSpPr>
        <p:spPr>
          <a:xfrm rot="5400000">
            <a:off x="7092084" y="894652"/>
            <a:ext cx="660927" cy="591218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1B06271-9408-3D02-7ABC-54B6267BECE1}"/>
              </a:ext>
            </a:extLst>
          </p:cNvPr>
          <p:cNvCxnSpPr>
            <a:cxnSpLocks/>
          </p:cNvCxnSpPr>
          <p:nvPr/>
        </p:nvCxnSpPr>
        <p:spPr>
          <a:xfrm>
            <a:off x="5970599" y="2699271"/>
            <a:ext cx="23861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66DF1F7-FBFC-0D25-B3BC-893106C089E1}"/>
              </a:ext>
            </a:extLst>
          </p:cNvPr>
          <p:cNvCxnSpPr>
            <a:cxnSpLocks/>
          </p:cNvCxnSpPr>
          <p:nvPr/>
        </p:nvCxnSpPr>
        <p:spPr>
          <a:xfrm>
            <a:off x="7721588" y="2664192"/>
            <a:ext cx="23861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1A342CA-6935-99C8-9A59-4F7A2B8E4488}"/>
              </a:ext>
            </a:extLst>
          </p:cNvPr>
          <p:cNvCxnSpPr>
            <a:cxnSpLocks/>
          </p:cNvCxnSpPr>
          <p:nvPr/>
        </p:nvCxnSpPr>
        <p:spPr>
          <a:xfrm>
            <a:off x="9481286" y="2655432"/>
            <a:ext cx="306308" cy="876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6507E98D-A708-7900-48B4-ABFC53C42C1B}"/>
              </a:ext>
            </a:extLst>
          </p:cNvPr>
          <p:cNvSpPr txBox="1"/>
          <p:nvPr/>
        </p:nvSpPr>
        <p:spPr>
          <a:xfrm>
            <a:off x="3800210" y="4181209"/>
            <a:ext cx="1332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spcBef>
                <a:spcPts val="1200"/>
              </a:spcBef>
            </a:pPr>
            <a:r>
              <a:rPr lang="en-US" dirty="0">
                <a:solidFill>
                  <a:srgbClr val="000000"/>
                </a:solidFill>
              </a:rPr>
              <a:t>GNN Model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8D7B7EA-7FFA-D73F-665B-D609C1349087}"/>
              </a:ext>
            </a:extLst>
          </p:cNvPr>
          <p:cNvCxnSpPr>
            <a:cxnSpLocks/>
          </p:cNvCxnSpPr>
          <p:nvPr/>
        </p:nvCxnSpPr>
        <p:spPr>
          <a:xfrm>
            <a:off x="3289560" y="5337278"/>
            <a:ext cx="23861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14799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D9DAD0D7-3F21-38E3-8092-ECB1F5A36D79}"/>
              </a:ext>
            </a:extLst>
          </p:cNvPr>
          <p:cNvSpPr/>
          <p:nvPr/>
        </p:nvSpPr>
        <p:spPr>
          <a:xfrm>
            <a:off x="5841422" y="4181209"/>
            <a:ext cx="2765896" cy="216853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  <a:alpha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735290F-30CC-AC4B-2D89-303D2E6732C4}"/>
              </a:ext>
            </a:extLst>
          </p:cNvPr>
          <p:cNvSpPr/>
          <p:nvPr/>
        </p:nvSpPr>
        <p:spPr>
          <a:xfrm>
            <a:off x="3549798" y="4196501"/>
            <a:ext cx="1847448" cy="2168535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>
                <a:lumMod val="85000"/>
                <a:lumOff val="15000"/>
                <a:alpha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C8CE9CB-054E-AA75-B283-B4C5DD32D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8024"/>
            <a:ext cx="10515600" cy="859373"/>
          </a:xfrm>
        </p:spPr>
        <p:txBody>
          <a:bodyPr anchor="ctr">
            <a:noAutofit/>
          </a:bodyPr>
          <a:lstStyle/>
          <a:p>
            <a:pPr algn="l" rtl="0" fontAlgn="base">
              <a:lnSpc>
                <a:spcPct val="100000"/>
              </a:lnSpc>
              <a:spcBef>
                <a:spcPts val="1800"/>
              </a:spcBef>
            </a:pPr>
            <a:r>
              <a:rPr lang="en-US" sz="4000" b="0" i="0" u="none" strike="noStrike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CircuitSeer</a:t>
            </a: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: Inference Flow</a:t>
            </a:r>
            <a:endParaRPr lang="en-US" sz="4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46578-31D3-E804-9448-B14E6C0B6816}"/>
              </a:ext>
            </a:extLst>
          </p:cNvPr>
          <p:cNvCxnSpPr>
            <a:cxnSpLocks/>
          </p:cNvCxnSpPr>
          <p:nvPr/>
        </p:nvCxnSpPr>
        <p:spPr>
          <a:xfrm>
            <a:off x="838200" y="1206409"/>
            <a:ext cx="10515600" cy="0"/>
          </a:xfrm>
          <a:prstGeom prst="line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diagram of a circuit board&#10;&#10;Description automatically generated">
            <a:extLst>
              <a:ext uri="{FF2B5EF4-FFF2-40B4-BE49-F238E27FC236}">
                <a16:creationId xmlns:a16="http://schemas.microsoft.com/office/drawing/2014/main" id="{9C6D08F9-59D5-E22A-4450-93D5097E3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6356" y="2197857"/>
            <a:ext cx="2911624" cy="1002829"/>
          </a:xfrm>
          <a:prstGeom prst="rect">
            <a:avLst/>
          </a:prstGeom>
        </p:spPr>
      </p:pic>
      <p:pic>
        <p:nvPicPr>
          <p:cNvPr id="9" name="Picture 8" descr="A white rectangular box with black text&#10;&#10;Description automatically generated">
            <a:extLst>
              <a:ext uri="{FF2B5EF4-FFF2-40B4-BE49-F238E27FC236}">
                <a16:creationId xmlns:a16="http://schemas.microsoft.com/office/drawing/2014/main" id="{E5CDE8E9-E365-604F-F3A5-BF26DFC8086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1" b="-2154"/>
          <a:stretch/>
        </p:blipFill>
        <p:spPr>
          <a:xfrm>
            <a:off x="1176962" y="1391275"/>
            <a:ext cx="1584791" cy="1739039"/>
          </a:xfrm>
          <a:prstGeom prst="rect">
            <a:avLst/>
          </a:prstGeom>
        </p:spPr>
      </p:pic>
      <p:pic>
        <p:nvPicPr>
          <p:cNvPr id="11" name="Picture 10" descr="A close-up of a sign&#10;&#10;Description automatically generated">
            <a:extLst>
              <a:ext uri="{FF2B5EF4-FFF2-40B4-BE49-F238E27FC236}">
                <a16:creationId xmlns:a16="http://schemas.microsoft.com/office/drawing/2014/main" id="{441A6EE2-0D21-E4D3-8ADC-6F76894D6B4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251"/>
          <a:stretch/>
        </p:blipFill>
        <p:spPr>
          <a:xfrm>
            <a:off x="6176847" y="2247354"/>
            <a:ext cx="1553450" cy="757583"/>
          </a:xfrm>
          <a:prstGeom prst="rect">
            <a:avLst/>
          </a:prstGeom>
        </p:spPr>
      </p:pic>
      <p:pic>
        <p:nvPicPr>
          <p:cNvPr id="13" name="Picture 12" descr="A close-up of a sign&#10;&#10;Description automatically generated">
            <a:extLst>
              <a:ext uri="{FF2B5EF4-FFF2-40B4-BE49-F238E27FC236}">
                <a16:creationId xmlns:a16="http://schemas.microsoft.com/office/drawing/2014/main" id="{BCE6EBB0-4567-F89F-E8B9-767EDB8730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60203" y="2197856"/>
            <a:ext cx="1521083" cy="866518"/>
          </a:xfrm>
          <a:prstGeom prst="rect">
            <a:avLst/>
          </a:prstGeom>
        </p:spPr>
      </p:pic>
      <p:pic>
        <p:nvPicPr>
          <p:cNvPr id="15" name="Picture 14" descr="A white rectangular sign with black text&#10;&#10;Description automatically generated">
            <a:extLst>
              <a:ext uri="{FF2B5EF4-FFF2-40B4-BE49-F238E27FC236}">
                <a16:creationId xmlns:a16="http://schemas.microsoft.com/office/drawing/2014/main" id="{835A1705-4F54-7482-5B94-66E951FD09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87594" y="1609091"/>
            <a:ext cx="1182091" cy="1911191"/>
          </a:xfrm>
          <a:prstGeom prst="rect">
            <a:avLst/>
          </a:prstGeom>
        </p:spPr>
      </p:pic>
      <p:sp>
        <p:nvSpPr>
          <p:cNvPr id="33" name="Down Arrow 32">
            <a:extLst>
              <a:ext uri="{FF2B5EF4-FFF2-40B4-BE49-F238E27FC236}">
                <a16:creationId xmlns:a16="http://schemas.microsoft.com/office/drawing/2014/main" id="{AB5A55B0-FF16-96F7-2F62-3C20B5489942}"/>
              </a:ext>
            </a:extLst>
          </p:cNvPr>
          <p:cNvSpPr/>
          <p:nvPr/>
        </p:nvSpPr>
        <p:spPr>
          <a:xfrm>
            <a:off x="4364330" y="1836659"/>
            <a:ext cx="224814" cy="361197"/>
          </a:xfrm>
          <a:prstGeom prst="downArrow">
            <a:avLst>
              <a:gd name="adj1" fmla="val 30516"/>
              <a:gd name="adj2" fmla="val 37822"/>
            </a:avLst>
          </a:prstGeom>
          <a:solidFill>
            <a:schemeClr val="accent1">
              <a:alpha val="68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9CF6412-D837-65EE-6F14-0EA618A001AC}"/>
              </a:ext>
            </a:extLst>
          </p:cNvPr>
          <p:cNvSpPr txBox="1"/>
          <p:nvPr/>
        </p:nvSpPr>
        <p:spPr>
          <a:xfrm>
            <a:off x="3116502" y="1391275"/>
            <a:ext cx="25964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spcBef>
                <a:spcPts val="1200"/>
              </a:spcBef>
            </a:pPr>
            <a:r>
              <a:rPr lang="en-US" sz="2000" dirty="0">
                <a:solidFill>
                  <a:srgbClr val="000000"/>
                </a:solidFill>
              </a:rPr>
              <a:t>From Graph Traversal</a:t>
            </a:r>
          </a:p>
        </p:txBody>
      </p:sp>
      <p:pic>
        <p:nvPicPr>
          <p:cNvPr id="35" name="Picture 34" descr="A diagram of a diagram&#10;&#10;Description automatically generated">
            <a:extLst>
              <a:ext uri="{FF2B5EF4-FFF2-40B4-BE49-F238E27FC236}">
                <a16:creationId xmlns:a16="http://schemas.microsoft.com/office/drawing/2014/main" id="{38C7578E-BB0B-49EA-B29F-26D246C3EEE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-44" t="106" r="363" b="-106"/>
          <a:stretch/>
        </p:blipFill>
        <p:spPr>
          <a:xfrm>
            <a:off x="3814783" y="4550541"/>
            <a:ext cx="1451252" cy="1552951"/>
          </a:xfrm>
          <a:prstGeom prst="rect">
            <a:avLst/>
          </a:prstGeom>
          <a:ln w="25400" cap="flat">
            <a:solidFill>
              <a:schemeClr val="bg2">
                <a:lumMod val="25000"/>
                <a:alpha val="90000"/>
              </a:schemeClr>
            </a:solidFill>
            <a:bevel/>
          </a:ln>
        </p:spPr>
      </p:pic>
      <p:pic>
        <p:nvPicPr>
          <p:cNvPr id="36" name="Picture 35" descr="A diagram of a diagram&#10;&#10;Description automatically generated">
            <a:extLst>
              <a:ext uri="{FF2B5EF4-FFF2-40B4-BE49-F238E27FC236}">
                <a16:creationId xmlns:a16="http://schemas.microsoft.com/office/drawing/2014/main" id="{21DF04DE-A8AB-7718-1EF6-1E6A33AB5B0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-44" t="106" r="363" b="-106"/>
          <a:stretch/>
        </p:blipFill>
        <p:spPr>
          <a:xfrm>
            <a:off x="3755371" y="4630611"/>
            <a:ext cx="1451252" cy="1552951"/>
          </a:xfrm>
          <a:prstGeom prst="rect">
            <a:avLst/>
          </a:prstGeom>
          <a:ln w="25400" cap="flat">
            <a:solidFill>
              <a:schemeClr val="bg2">
                <a:lumMod val="25000"/>
                <a:alpha val="90000"/>
              </a:schemeClr>
            </a:solidFill>
            <a:bevel/>
          </a:ln>
        </p:spPr>
      </p:pic>
      <p:pic>
        <p:nvPicPr>
          <p:cNvPr id="37" name="Picture 36" descr="A diagram of a network&#10;&#10;Description automatically generated">
            <a:extLst>
              <a:ext uri="{FF2B5EF4-FFF2-40B4-BE49-F238E27FC236}">
                <a16:creationId xmlns:a16="http://schemas.microsoft.com/office/drawing/2014/main" id="{C6557168-90BC-BDCE-0AF3-19023C06960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88000"/>
                    </a14:imgEffect>
                  </a14:imgLayer>
                </a14:imgProps>
              </a:ext>
            </a:extLst>
          </a:blip>
          <a:srcRect l="757" t="1038" r="759" b="222"/>
          <a:stretch/>
        </p:blipFill>
        <p:spPr>
          <a:xfrm>
            <a:off x="2022205" y="4508709"/>
            <a:ext cx="1277914" cy="1692185"/>
          </a:xfrm>
          <a:prstGeom prst="rect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</p:pic>
      <p:pic>
        <p:nvPicPr>
          <p:cNvPr id="38" name="Picture 37" descr="A diagram of a diagram&#10;&#10;Description automatically generated">
            <a:extLst>
              <a:ext uri="{FF2B5EF4-FFF2-40B4-BE49-F238E27FC236}">
                <a16:creationId xmlns:a16="http://schemas.microsoft.com/office/drawing/2014/main" id="{36853E26-4236-F851-EAA7-BC59DB1410F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-44" t="106" r="363" b="-106"/>
          <a:stretch/>
        </p:blipFill>
        <p:spPr>
          <a:xfrm>
            <a:off x="3681445" y="4709697"/>
            <a:ext cx="1451252" cy="1552951"/>
          </a:xfrm>
          <a:prstGeom prst="rect">
            <a:avLst/>
          </a:prstGeom>
          <a:ln w="25400" cap="flat">
            <a:solidFill>
              <a:schemeClr val="bg2">
                <a:lumMod val="25000"/>
                <a:alpha val="90000"/>
              </a:schemeClr>
            </a:solidFill>
            <a:bevel/>
          </a:ln>
        </p:spPr>
      </p:pic>
      <p:pic>
        <p:nvPicPr>
          <p:cNvPr id="39" name="Picture 38" descr="A diagram of a path representation&#10;&#10;Description automatically generated">
            <a:extLst>
              <a:ext uri="{FF2B5EF4-FFF2-40B4-BE49-F238E27FC236}">
                <a16:creationId xmlns:a16="http://schemas.microsoft.com/office/drawing/2014/main" id="{465C847D-2A82-4158-DBB7-4D685900142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987563" y="4558406"/>
            <a:ext cx="1662372" cy="1673190"/>
          </a:xfrm>
          <a:prstGeom prst="rect">
            <a:avLst/>
          </a:prstGeom>
          <a:ln w="25400">
            <a:solidFill>
              <a:schemeClr val="bg2">
                <a:lumMod val="25000"/>
                <a:alpha val="90000"/>
              </a:schemeClr>
            </a:solidFill>
          </a:ln>
        </p:spPr>
      </p:pic>
      <p:pic>
        <p:nvPicPr>
          <p:cNvPr id="40" name="Picture 39" descr="A close up of a logo&#10;&#10;Description automatically generated">
            <a:extLst>
              <a:ext uri="{FF2B5EF4-FFF2-40B4-BE49-F238E27FC236}">
                <a16:creationId xmlns:a16="http://schemas.microsoft.com/office/drawing/2014/main" id="{C498B519-B439-46E1-9384-87427CEBB97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72598" y="4593051"/>
            <a:ext cx="435842" cy="1603899"/>
          </a:xfrm>
          <a:prstGeom prst="rect">
            <a:avLst/>
          </a:prstGeom>
          <a:ln w="25400">
            <a:solidFill>
              <a:schemeClr val="bg2">
                <a:lumMod val="25000"/>
                <a:alpha val="90000"/>
              </a:schemeClr>
            </a:solidFill>
          </a:ln>
        </p:spPr>
      </p:pic>
      <p:pic>
        <p:nvPicPr>
          <p:cNvPr id="41" name="Picture 40" descr="A white rectangular sign with black text&#10;&#10;Description automatically generated">
            <a:extLst>
              <a:ext uri="{FF2B5EF4-FFF2-40B4-BE49-F238E27FC236}">
                <a16:creationId xmlns:a16="http://schemas.microsoft.com/office/drawing/2014/main" id="{DF6D1657-AD29-6416-3121-873CF5ADA6E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016618" y="4189074"/>
            <a:ext cx="370067" cy="2203584"/>
          </a:xfrm>
          <a:prstGeom prst="rect">
            <a:avLst/>
          </a:prstGeom>
        </p:spPr>
      </p:pic>
      <p:sp>
        <p:nvSpPr>
          <p:cNvPr id="43" name="Down Arrow 42">
            <a:extLst>
              <a:ext uri="{FF2B5EF4-FFF2-40B4-BE49-F238E27FC236}">
                <a16:creationId xmlns:a16="http://schemas.microsoft.com/office/drawing/2014/main" id="{09865452-9971-A20A-A7B5-E57E76C85E19}"/>
              </a:ext>
            </a:extLst>
          </p:cNvPr>
          <p:cNvSpPr/>
          <p:nvPr/>
        </p:nvSpPr>
        <p:spPr>
          <a:xfrm>
            <a:off x="2530707" y="4022084"/>
            <a:ext cx="224814" cy="361197"/>
          </a:xfrm>
          <a:prstGeom prst="downArrow">
            <a:avLst>
              <a:gd name="adj1" fmla="val 30516"/>
              <a:gd name="adj2" fmla="val 37822"/>
            </a:avLst>
          </a:prstGeom>
          <a:solidFill>
            <a:schemeClr val="accent1">
              <a:alpha val="68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B8435DE-C66B-FC42-7428-75D3B263922C}"/>
              </a:ext>
            </a:extLst>
          </p:cNvPr>
          <p:cNvSpPr txBox="1"/>
          <p:nvPr/>
        </p:nvSpPr>
        <p:spPr>
          <a:xfrm>
            <a:off x="1344867" y="3268182"/>
            <a:ext cx="259649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spcBef>
                <a:spcPts val="1200"/>
              </a:spcBef>
            </a:pPr>
            <a:r>
              <a:rPr lang="en-US" sz="2000" dirty="0">
                <a:solidFill>
                  <a:srgbClr val="000000"/>
                </a:solidFill>
              </a:rPr>
              <a:t>From Graph Generation</a:t>
            </a:r>
          </a:p>
        </p:txBody>
      </p: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CFC1F9BC-F7BF-87E2-B894-3F23BF18E292}"/>
              </a:ext>
            </a:extLst>
          </p:cNvPr>
          <p:cNvCxnSpPr>
            <a:cxnSpLocks/>
            <a:stCxn id="15" idx="2"/>
            <a:endCxn id="59" idx="0"/>
          </p:cNvCxnSpPr>
          <p:nvPr/>
        </p:nvCxnSpPr>
        <p:spPr>
          <a:xfrm rot="5400000">
            <a:off x="7092084" y="894652"/>
            <a:ext cx="660927" cy="59121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1B06271-9408-3D02-7ABC-54B6267BECE1}"/>
              </a:ext>
            </a:extLst>
          </p:cNvPr>
          <p:cNvCxnSpPr>
            <a:cxnSpLocks/>
          </p:cNvCxnSpPr>
          <p:nvPr/>
        </p:nvCxnSpPr>
        <p:spPr>
          <a:xfrm>
            <a:off x="5970599" y="2699271"/>
            <a:ext cx="23861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66DF1F7-FBFC-0D25-B3BC-893106C089E1}"/>
              </a:ext>
            </a:extLst>
          </p:cNvPr>
          <p:cNvCxnSpPr>
            <a:cxnSpLocks/>
          </p:cNvCxnSpPr>
          <p:nvPr/>
        </p:nvCxnSpPr>
        <p:spPr>
          <a:xfrm>
            <a:off x="7721588" y="2664192"/>
            <a:ext cx="23861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1A342CA-6935-99C8-9A59-4F7A2B8E4488}"/>
              </a:ext>
            </a:extLst>
          </p:cNvPr>
          <p:cNvCxnSpPr>
            <a:cxnSpLocks/>
          </p:cNvCxnSpPr>
          <p:nvPr/>
        </p:nvCxnSpPr>
        <p:spPr>
          <a:xfrm>
            <a:off x="9481286" y="2655432"/>
            <a:ext cx="306308" cy="876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6507E98D-A708-7900-48B4-ABFC53C42C1B}"/>
              </a:ext>
            </a:extLst>
          </p:cNvPr>
          <p:cNvSpPr txBox="1"/>
          <p:nvPr/>
        </p:nvSpPr>
        <p:spPr>
          <a:xfrm>
            <a:off x="3800210" y="4181209"/>
            <a:ext cx="13324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spcBef>
                <a:spcPts val="1200"/>
              </a:spcBef>
            </a:pPr>
            <a:r>
              <a:rPr lang="en-US" dirty="0">
                <a:solidFill>
                  <a:srgbClr val="000000"/>
                </a:solidFill>
              </a:rPr>
              <a:t>GNN Model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8D7B7EA-7FFA-D73F-665B-D609C1349087}"/>
              </a:ext>
            </a:extLst>
          </p:cNvPr>
          <p:cNvCxnSpPr>
            <a:cxnSpLocks/>
          </p:cNvCxnSpPr>
          <p:nvPr/>
        </p:nvCxnSpPr>
        <p:spPr>
          <a:xfrm>
            <a:off x="3289560" y="5337278"/>
            <a:ext cx="23861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504A2BC-D8CE-2B06-AC64-0D70015CBE72}"/>
              </a:ext>
            </a:extLst>
          </p:cNvPr>
          <p:cNvCxnSpPr>
            <a:cxnSpLocks/>
          </p:cNvCxnSpPr>
          <p:nvPr/>
        </p:nvCxnSpPr>
        <p:spPr>
          <a:xfrm>
            <a:off x="5397246" y="5299487"/>
            <a:ext cx="43436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3EEE764-66A7-B209-F9D4-1AF5D3D5E4BC}"/>
              </a:ext>
            </a:extLst>
          </p:cNvPr>
          <p:cNvCxnSpPr>
            <a:cxnSpLocks/>
          </p:cNvCxnSpPr>
          <p:nvPr/>
        </p:nvCxnSpPr>
        <p:spPr>
          <a:xfrm>
            <a:off x="7649935" y="5326592"/>
            <a:ext cx="322663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0A2BFED-FC75-67BF-445C-2AD61C21F5D5}"/>
              </a:ext>
            </a:extLst>
          </p:cNvPr>
          <p:cNvSpPr txBox="1"/>
          <p:nvPr/>
        </p:nvSpPr>
        <p:spPr>
          <a:xfrm>
            <a:off x="6275110" y="4189074"/>
            <a:ext cx="1968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spcBef>
                <a:spcPts val="1200"/>
              </a:spcBef>
            </a:pPr>
            <a:r>
              <a:rPr lang="en-US" dirty="0">
                <a:solidFill>
                  <a:srgbClr val="000000"/>
                </a:solidFill>
              </a:rPr>
              <a:t>Edge Regression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D5DCD52-B3E7-1FC9-3664-DEA43BF53D94}"/>
              </a:ext>
            </a:extLst>
          </p:cNvPr>
          <p:cNvCxnSpPr>
            <a:cxnSpLocks/>
          </p:cNvCxnSpPr>
          <p:nvPr/>
        </p:nvCxnSpPr>
        <p:spPr>
          <a:xfrm>
            <a:off x="8631963" y="5326592"/>
            <a:ext cx="38465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72407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C8CE9CB-054E-AA75-B283-B4C5DD32D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8024"/>
            <a:ext cx="10515600" cy="859373"/>
          </a:xfrm>
        </p:spPr>
        <p:txBody>
          <a:bodyPr anchor="ctr">
            <a:noAutofit/>
          </a:bodyPr>
          <a:lstStyle/>
          <a:p>
            <a:pPr algn="l" rtl="0" fontAlgn="base">
              <a:lnSpc>
                <a:spcPct val="100000"/>
              </a:lnSpc>
              <a:spcBef>
                <a:spcPts val="1800"/>
              </a:spcBef>
            </a:pP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Evaluation: Implementation and Baselines</a:t>
            </a:r>
            <a:endParaRPr lang="en-US" sz="4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16A4516-AF82-F61B-B1AB-A889D701AD8A}"/>
              </a:ext>
            </a:extLst>
          </p:cNvPr>
          <p:cNvSpPr txBox="1">
            <a:spLocks/>
          </p:cNvSpPr>
          <p:nvPr/>
        </p:nvSpPr>
        <p:spPr>
          <a:xfrm>
            <a:off x="838200" y="1568140"/>
            <a:ext cx="10515600" cy="46912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 fontAlgn="base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46578-31D3-E804-9448-B14E6C0B6816}"/>
              </a:ext>
            </a:extLst>
          </p:cNvPr>
          <p:cNvCxnSpPr>
            <a:cxnSpLocks/>
          </p:cNvCxnSpPr>
          <p:nvPr/>
        </p:nvCxnSpPr>
        <p:spPr>
          <a:xfrm>
            <a:off x="838200" y="1206409"/>
            <a:ext cx="10515600" cy="0"/>
          </a:xfrm>
          <a:prstGeom prst="line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D6440029-FA9C-2014-0F36-009630C237E1}"/>
              </a:ext>
            </a:extLst>
          </p:cNvPr>
          <p:cNvSpPr txBox="1">
            <a:spLocks/>
          </p:cNvSpPr>
          <p:nvPr/>
        </p:nvSpPr>
        <p:spPr>
          <a:xfrm>
            <a:off x="966055" y="1484950"/>
            <a:ext cx="10515600" cy="46912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 fontAlgn="base">
              <a:lnSpc>
                <a:spcPct val="100000"/>
              </a:lnSpc>
              <a:spcBef>
                <a:spcPts val="1200"/>
              </a:spcBef>
            </a:pPr>
            <a:r>
              <a:rPr lang="en-US" sz="2000" b="0" i="0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CircuitSeer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Implementation</a:t>
            </a:r>
          </a:p>
          <a:p>
            <a:pPr marL="285750" indent="-285750" algn="l" rtl="0" fontAlgn="base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Aptos" panose="020B0004020202020204" pitchFamily="34" charset="0"/>
              </a:rPr>
              <a:t>Implemented in Python using </a:t>
            </a:r>
            <a:r>
              <a:rPr lang="en-US" sz="1800" dirty="0" err="1">
                <a:solidFill>
                  <a:srgbClr val="000000"/>
                </a:solidFill>
                <a:latin typeface="Aptos" panose="020B0004020202020204" pitchFamily="34" charset="0"/>
              </a:rPr>
              <a:t>Pytorch</a:t>
            </a:r>
            <a:r>
              <a:rPr lang="en-US" sz="1800" dirty="0">
                <a:solidFill>
                  <a:srgbClr val="000000"/>
                </a:solidFill>
                <a:latin typeface="Aptos" panose="020B0004020202020204" pitchFamily="34" charset="0"/>
              </a:rPr>
              <a:t> Geometric and the Hugging face library</a:t>
            </a:r>
            <a:br>
              <a:rPr lang="en-US" sz="1800" dirty="0">
                <a:solidFill>
                  <a:srgbClr val="000000"/>
                </a:solidFill>
                <a:latin typeface="Aptos" panose="020B0004020202020204" pitchFamily="34" charset="0"/>
              </a:rPr>
            </a:br>
            <a:endParaRPr lang="en-US" sz="1800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pPr algn="l" rtl="0" fontAlgn="base">
              <a:lnSpc>
                <a:spcPct val="100000"/>
              </a:lnSpc>
              <a:spcBef>
                <a:spcPts val="1200"/>
              </a:spcBef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ASIC Implementation</a:t>
            </a:r>
          </a:p>
          <a:p>
            <a:pPr marL="285750" indent="-285750" algn="l" rtl="0" fontAlgn="base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Aptos" panose="020B0004020202020204" pitchFamily="34" charset="0"/>
              </a:rPr>
              <a:t>Employed Synopsys Fusion Compiler using the </a:t>
            </a:r>
            <a:r>
              <a:rPr lang="en-US" sz="1800" i="1" dirty="0" err="1">
                <a:solidFill>
                  <a:srgbClr val="000000"/>
                </a:solidFill>
                <a:latin typeface="Aptos" panose="020B0004020202020204" pitchFamily="34" charset="0"/>
              </a:rPr>
              <a:t>compile_fusion</a:t>
            </a:r>
            <a:r>
              <a:rPr lang="en-US" sz="1800" i="1" dirty="0">
                <a:solidFill>
                  <a:srgbClr val="000000"/>
                </a:solidFill>
                <a:latin typeface="Aptos" panose="020B0004020202020204" pitchFamily="34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Aptos" panose="020B0004020202020204" pitchFamily="34" charset="0"/>
              </a:rPr>
              <a:t>flow to perform ASIC implementation</a:t>
            </a:r>
          </a:p>
          <a:p>
            <a:pPr marL="285750" indent="-285750" algn="l" rtl="0" fontAlgn="base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Aptos" panose="020B0004020202020204" pitchFamily="34" charset="0"/>
              </a:rPr>
              <a:t>Constrained hardware to near-maximum operational frequency.</a:t>
            </a:r>
          </a:p>
          <a:p>
            <a:pPr marL="285750" indent="-285750" algn="l" rtl="0" fontAlgn="base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Aptos" panose="020B0004020202020204" pitchFamily="34" charset="0"/>
              </a:rPr>
              <a:t>Implemented using SAED32 nm tech library</a:t>
            </a:r>
            <a:br>
              <a:rPr lang="en-US" sz="1800" dirty="0">
                <a:solidFill>
                  <a:srgbClr val="000000"/>
                </a:solidFill>
                <a:latin typeface="Aptos" panose="020B0004020202020204" pitchFamily="34" charset="0"/>
              </a:rPr>
            </a:br>
            <a:endParaRPr lang="en-US" sz="1800" dirty="0">
              <a:solidFill>
                <a:srgbClr val="000000"/>
              </a:solidFill>
              <a:latin typeface="Aptos" panose="020B0004020202020204" pitchFamily="34" charset="0"/>
            </a:endParaRPr>
          </a:p>
          <a:p>
            <a:pPr algn="l" rtl="0" fontAlgn="base">
              <a:lnSpc>
                <a:spcPct val="100000"/>
              </a:lnSpc>
              <a:spcBef>
                <a:spcPts val="1200"/>
              </a:spcBef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Baselines</a:t>
            </a:r>
          </a:p>
          <a:p>
            <a:pPr marL="457200" indent="-457200" algn="l" rtl="0" fontAlgn="base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Transformer [1]</a:t>
            </a:r>
          </a:p>
          <a:p>
            <a:pPr marL="457200" indent="-457200" algn="l" rtl="0" fontAlgn="base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latin typeface="Aptos" panose="020B0004020202020204" pitchFamily="34" charset="0"/>
              </a:rPr>
              <a:t>XGBoost</a:t>
            </a:r>
            <a:r>
              <a:rPr lang="en-US" sz="1800" dirty="0">
                <a:solidFill>
                  <a:srgbClr val="000000"/>
                </a:solidFill>
                <a:latin typeface="Aptos" panose="020B0004020202020204" pitchFamily="34" charset="0"/>
              </a:rPr>
              <a:t> [2]</a:t>
            </a:r>
            <a:endParaRPr lang="en-US" sz="1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41EF61-0A56-439F-E0DD-0BEE7F9E24F9}"/>
              </a:ext>
            </a:extLst>
          </p:cNvPr>
          <p:cNvSpPr txBox="1"/>
          <p:nvPr/>
        </p:nvSpPr>
        <p:spPr>
          <a:xfrm>
            <a:off x="710345" y="6004738"/>
            <a:ext cx="11076109" cy="6617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600" dirty="0">
                <a:ln w="6350">
                  <a:noFill/>
                </a:ln>
                <a:solidFill>
                  <a:schemeClr val="tx1">
                    <a:alpha val="50000"/>
                  </a:schemeClr>
                </a:solidFill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[1] </a:t>
            </a:r>
            <a:r>
              <a:rPr lang="en-US" sz="1600" dirty="0" err="1">
                <a:solidFill>
                  <a:schemeClr val="tx1">
                    <a:alpha val="50000"/>
                  </a:schemeClr>
                </a:solidFill>
                <a:effectLst/>
              </a:rPr>
              <a:t>Ceyu</a:t>
            </a:r>
            <a:r>
              <a:rPr lang="en-US" sz="1600" dirty="0">
                <a:solidFill>
                  <a:schemeClr val="tx1">
                    <a:alpha val="50000"/>
                  </a:schemeClr>
                </a:solidFill>
                <a:effectLst/>
              </a:rPr>
              <a:t> Xu et al. </a:t>
            </a:r>
            <a:r>
              <a:rPr lang="en-US" sz="1600" dirty="0" err="1">
                <a:solidFill>
                  <a:schemeClr val="tx1">
                    <a:alpha val="50000"/>
                  </a:schemeClr>
                </a:solidFill>
                <a:effectLst/>
              </a:rPr>
              <a:t>Sns’s</a:t>
            </a:r>
            <a:r>
              <a:rPr lang="en-US" sz="1600" dirty="0">
                <a:solidFill>
                  <a:schemeClr val="tx1">
                    <a:alpha val="50000"/>
                  </a:schemeClr>
                </a:solidFill>
                <a:effectLst/>
              </a:rPr>
              <a:t> not a synthesizer: a deep- learning-based synthesis predictor. In Proc. of ISCA, 2022. 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solidFill>
                  <a:schemeClr val="tx1">
                    <a:alpha val="50000"/>
                  </a:schemeClr>
                </a:solidFill>
                <a:effectLst/>
              </a:rPr>
              <a:t>[2] </a:t>
            </a:r>
            <a:r>
              <a:rPr lang="en-US" sz="1600" dirty="0" err="1">
                <a:solidFill>
                  <a:schemeClr val="tx1">
                    <a:alpha val="50000"/>
                  </a:schemeClr>
                </a:solidFill>
                <a:effectLst/>
              </a:rPr>
              <a:t>Prianka</a:t>
            </a:r>
            <a:r>
              <a:rPr lang="en-US" sz="1600" dirty="0">
                <a:solidFill>
                  <a:schemeClr val="tx1">
                    <a:alpha val="50000"/>
                  </a:schemeClr>
                </a:solidFill>
                <a:effectLst/>
              </a:rPr>
              <a:t> Sengupta et al. How good is your </a:t>
            </a:r>
            <a:r>
              <a:rPr lang="en-US" sz="1600" dirty="0" err="1">
                <a:solidFill>
                  <a:schemeClr val="tx1">
                    <a:alpha val="50000"/>
                  </a:schemeClr>
                </a:solidFill>
                <a:effectLst/>
              </a:rPr>
              <a:t>verilog</a:t>
            </a:r>
            <a:r>
              <a:rPr lang="en-US" sz="1600" dirty="0">
                <a:solidFill>
                  <a:schemeClr val="tx1">
                    <a:alpha val="50000"/>
                  </a:schemeClr>
                </a:solidFill>
                <a:effectLst/>
              </a:rPr>
              <a:t> </a:t>
            </a:r>
            <a:r>
              <a:rPr lang="en-US" sz="1600" dirty="0" err="1">
                <a:solidFill>
                  <a:schemeClr val="tx1">
                    <a:alpha val="50000"/>
                  </a:schemeClr>
                </a:solidFill>
                <a:effectLst/>
              </a:rPr>
              <a:t>rtl</a:t>
            </a:r>
            <a:r>
              <a:rPr lang="en-US" sz="1600" dirty="0">
                <a:solidFill>
                  <a:schemeClr val="tx1">
                    <a:alpha val="50000"/>
                  </a:schemeClr>
                </a:solidFill>
                <a:effectLst/>
              </a:rPr>
              <a:t> code? a quick answer from machine learning. In Proc. </a:t>
            </a:r>
            <a:r>
              <a:rPr lang="en-US" sz="1600" dirty="0">
                <a:solidFill>
                  <a:schemeClr val="tx1">
                    <a:alpha val="50000"/>
                  </a:schemeClr>
                </a:solidFill>
              </a:rPr>
              <a:t>o</a:t>
            </a:r>
            <a:r>
              <a:rPr lang="en-US" sz="1600" dirty="0">
                <a:solidFill>
                  <a:schemeClr val="tx1">
                    <a:alpha val="50000"/>
                  </a:schemeClr>
                </a:solidFill>
                <a:effectLst/>
              </a:rPr>
              <a:t>f ICCAD, 2022.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3515944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C8CE9CB-054E-AA75-B283-B4C5DD32D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8024"/>
            <a:ext cx="10515600" cy="859373"/>
          </a:xfrm>
        </p:spPr>
        <p:txBody>
          <a:bodyPr anchor="ctr">
            <a:noAutofit/>
          </a:bodyPr>
          <a:lstStyle/>
          <a:p>
            <a:pPr algn="l" rtl="0" fontAlgn="base">
              <a:lnSpc>
                <a:spcPct val="100000"/>
              </a:lnSpc>
              <a:spcBef>
                <a:spcPts val="1800"/>
              </a:spcBef>
            </a:pP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Evaluation: Hardware Designs</a:t>
            </a:r>
            <a:endParaRPr lang="en-US" sz="4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46578-31D3-E804-9448-B14E6C0B6816}"/>
              </a:ext>
            </a:extLst>
          </p:cNvPr>
          <p:cNvCxnSpPr>
            <a:cxnSpLocks/>
          </p:cNvCxnSpPr>
          <p:nvPr/>
        </p:nvCxnSpPr>
        <p:spPr>
          <a:xfrm>
            <a:off x="838200" y="1206409"/>
            <a:ext cx="10515600" cy="0"/>
          </a:xfrm>
          <a:prstGeom prst="line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D6440029-FA9C-2014-0F36-009630C237E1}"/>
              </a:ext>
            </a:extLst>
          </p:cNvPr>
          <p:cNvSpPr txBox="1">
            <a:spLocks/>
          </p:cNvSpPr>
          <p:nvPr/>
        </p:nvSpPr>
        <p:spPr>
          <a:xfrm>
            <a:off x="969827" y="2008908"/>
            <a:ext cx="4914765" cy="34858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 rtl="0" fontAlgn="base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 Collected from ITC’99[1], IWLS’05[2],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OpenCores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[3] and RISC-V cores. </a:t>
            </a:r>
            <a:br>
              <a:rPr lang="en-US" sz="1800" dirty="0">
                <a:solidFill>
                  <a:srgbClr val="000000"/>
                </a:solidFill>
                <a:latin typeface="+mn-lt"/>
              </a:rPr>
            </a:b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pPr marL="285750" indent="-285750" algn="l" rtl="0" fontAlgn="base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+mn-lt"/>
              </a:rPr>
              <a:t>14 Training designs with 364k paths.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+mn-lt"/>
              </a:rPr>
            </a:br>
            <a:endParaRPr lang="en-US" sz="1800" b="0" i="0" dirty="0">
              <a:solidFill>
                <a:srgbClr val="000000"/>
              </a:solidFill>
              <a:effectLst/>
              <a:latin typeface="+mn-lt"/>
            </a:endParaRPr>
          </a:p>
          <a:p>
            <a:pPr marL="285750" indent="-285750" algn="l" rtl="0" fontAlgn="base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+mn-lt"/>
              </a:rPr>
              <a:t> 4 Testing designs with 39k paths.</a:t>
            </a: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pPr algn="l" rtl="0" fontAlgn="base">
              <a:lnSpc>
                <a:spcPct val="100000"/>
              </a:lnSpc>
              <a:spcBef>
                <a:spcPts val="1200"/>
              </a:spcBef>
            </a:pPr>
            <a:endParaRPr lang="en-US" sz="1800" b="0" i="0" dirty="0">
              <a:solidFill>
                <a:srgbClr val="000000"/>
              </a:solidFill>
              <a:effectLst/>
              <a:latin typeface="+mn-lt"/>
            </a:endParaRPr>
          </a:p>
          <a:p>
            <a:pPr marL="285750" indent="-285750" algn="l" rtl="0" fontAlgn="base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rgbClr val="000000"/>
              </a:solidFill>
              <a:effectLst/>
              <a:latin typeface="+mn-lt"/>
            </a:endParaRPr>
          </a:p>
        </p:txBody>
      </p:sp>
      <p:pic>
        <p:nvPicPr>
          <p:cNvPr id="3" name="Picture 2" descr="A table of numbers and symbols&#10;&#10;Description automatically generated">
            <a:extLst>
              <a:ext uri="{FF2B5EF4-FFF2-40B4-BE49-F238E27FC236}">
                <a16:creationId xmlns:a16="http://schemas.microsoft.com/office/drawing/2014/main" id="{E29AC7F9-EE80-0DED-33A5-962295F711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9812"/>
          <a:stretch/>
        </p:blipFill>
        <p:spPr>
          <a:xfrm>
            <a:off x="6307408" y="1573410"/>
            <a:ext cx="1810679" cy="3921320"/>
          </a:xfrm>
          <a:prstGeom prst="rect">
            <a:avLst/>
          </a:prstGeom>
        </p:spPr>
      </p:pic>
      <p:pic>
        <p:nvPicPr>
          <p:cNvPr id="9" name="Picture 8" descr="A table with numbers and a few figures&#10;&#10;Description automatically generated">
            <a:extLst>
              <a:ext uri="{FF2B5EF4-FFF2-40B4-BE49-F238E27FC236}">
                <a16:creationId xmlns:a16="http://schemas.microsoft.com/office/drawing/2014/main" id="{428A29F7-97DB-D103-C194-E96981CEA6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0738"/>
          <a:stretch/>
        </p:blipFill>
        <p:spPr>
          <a:xfrm>
            <a:off x="9296265" y="2987922"/>
            <a:ext cx="1713707" cy="1280742"/>
          </a:xfrm>
          <a:prstGeom prst="rect">
            <a:avLst/>
          </a:prstGeom>
        </p:spPr>
      </p:pic>
      <p:pic>
        <p:nvPicPr>
          <p:cNvPr id="10" name="Picture 9" descr="A table of numbers and symbols&#10;&#10;Description automatically generated">
            <a:extLst>
              <a:ext uri="{FF2B5EF4-FFF2-40B4-BE49-F238E27FC236}">
                <a16:creationId xmlns:a16="http://schemas.microsoft.com/office/drawing/2014/main" id="{7F658F01-3EB8-9BD1-2C0D-C2C077F45C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475" r="94"/>
          <a:stretch/>
        </p:blipFill>
        <p:spPr>
          <a:xfrm>
            <a:off x="8106936" y="1573410"/>
            <a:ext cx="925551" cy="3921320"/>
          </a:xfrm>
          <a:prstGeom prst="rect">
            <a:avLst/>
          </a:prstGeom>
        </p:spPr>
      </p:pic>
      <p:pic>
        <p:nvPicPr>
          <p:cNvPr id="11" name="Picture 10" descr="A table with numbers and a few figures&#10;&#10;Description automatically generated">
            <a:extLst>
              <a:ext uri="{FF2B5EF4-FFF2-40B4-BE49-F238E27FC236}">
                <a16:creationId xmlns:a16="http://schemas.microsoft.com/office/drawing/2014/main" id="{AB3F90E2-CE76-5766-56F8-EDBEC5A904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4291" t="-1622" r="-666" b="1622"/>
          <a:stretch/>
        </p:blipFill>
        <p:spPr>
          <a:xfrm>
            <a:off x="10998822" y="2965620"/>
            <a:ext cx="959004" cy="1280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3226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C8CE9CB-054E-AA75-B283-B4C5DD32D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8024"/>
            <a:ext cx="10515600" cy="859373"/>
          </a:xfrm>
        </p:spPr>
        <p:txBody>
          <a:bodyPr anchor="ctr">
            <a:noAutofit/>
          </a:bodyPr>
          <a:lstStyle/>
          <a:p>
            <a:pPr algn="l" rtl="0" fontAlgn="base">
              <a:lnSpc>
                <a:spcPct val="100000"/>
              </a:lnSpc>
              <a:spcBef>
                <a:spcPts val="1800"/>
              </a:spcBef>
            </a:pP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Evaluation: Metrics</a:t>
            </a:r>
            <a:endParaRPr lang="en-US" sz="4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16A4516-AF82-F61B-B1AB-A889D701AD8A}"/>
              </a:ext>
            </a:extLst>
          </p:cNvPr>
          <p:cNvSpPr txBox="1">
            <a:spLocks/>
          </p:cNvSpPr>
          <p:nvPr/>
        </p:nvSpPr>
        <p:spPr>
          <a:xfrm>
            <a:off x="838200" y="1568140"/>
            <a:ext cx="10515600" cy="46912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 fontAlgn="base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46578-31D3-E804-9448-B14E6C0B6816}"/>
              </a:ext>
            </a:extLst>
          </p:cNvPr>
          <p:cNvCxnSpPr>
            <a:cxnSpLocks/>
          </p:cNvCxnSpPr>
          <p:nvPr/>
        </p:nvCxnSpPr>
        <p:spPr>
          <a:xfrm>
            <a:off x="838200" y="1206409"/>
            <a:ext cx="10515600" cy="0"/>
          </a:xfrm>
          <a:prstGeom prst="line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D6440029-FA9C-2014-0F36-009630C237E1}"/>
              </a:ext>
            </a:extLst>
          </p:cNvPr>
          <p:cNvSpPr txBox="1">
            <a:spLocks/>
          </p:cNvSpPr>
          <p:nvPr/>
        </p:nvSpPr>
        <p:spPr>
          <a:xfrm>
            <a:off x="990600" y="1720540"/>
            <a:ext cx="10515600" cy="46912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 fontAlgn="base">
              <a:lnSpc>
                <a:spcPct val="100000"/>
              </a:lnSpc>
              <a:spcBef>
                <a:spcPts val="1200"/>
              </a:spcBef>
            </a:pPr>
            <a:endParaRPr lang="en-US" sz="2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A group of mathematical equations&#10;&#10;Description automatically generated">
            <a:extLst>
              <a:ext uri="{FF2B5EF4-FFF2-40B4-BE49-F238E27FC236}">
                <a16:creationId xmlns:a16="http://schemas.microsoft.com/office/drawing/2014/main" id="{E30FD57C-CADD-4176-A2D0-AE32A4DA46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34" b="68282"/>
          <a:stretch/>
        </p:blipFill>
        <p:spPr>
          <a:xfrm>
            <a:off x="6426076" y="1792924"/>
            <a:ext cx="3984625" cy="1014038"/>
          </a:xfrm>
          <a:prstGeom prst="rect">
            <a:avLst/>
          </a:prstGeom>
        </p:spPr>
      </p:pic>
      <p:pic>
        <p:nvPicPr>
          <p:cNvPr id="9" name="Picture 8" descr="A group of mathematical equations&#10;&#10;Description automatically generated">
            <a:extLst>
              <a:ext uri="{FF2B5EF4-FFF2-40B4-BE49-F238E27FC236}">
                <a16:creationId xmlns:a16="http://schemas.microsoft.com/office/drawing/2014/main" id="{D5811046-3125-3F35-0E47-8A11B1BC18B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7" t="29668" r="617" b="29852"/>
          <a:stretch/>
        </p:blipFill>
        <p:spPr>
          <a:xfrm>
            <a:off x="6426076" y="3239020"/>
            <a:ext cx="3984625" cy="1294160"/>
          </a:xfrm>
          <a:prstGeom prst="rect">
            <a:avLst/>
          </a:prstGeom>
        </p:spPr>
      </p:pic>
      <p:pic>
        <p:nvPicPr>
          <p:cNvPr id="10" name="Picture 9" descr="A group of mathematical equations&#10;&#10;Description automatically generated">
            <a:extLst>
              <a:ext uri="{FF2B5EF4-FFF2-40B4-BE49-F238E27FC236}">
                <a16:creationId xmlns:a16="http://schemas.microsoft.com/office/drawing/2014/main" id="{6FD9752F-F18E-7E2B-6109-A7598595B7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23" t="67810" r="-1889" b="472"/>
          <a:stretch/>
        </p:blipFill>
        <p:spPr>
          <a:xfrm>
            <a:off x="6426685" y="5027534"/>
            <a:ext cx="3984625" cy="1014038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6630FFCE-B45B-9FE9-8063-09B335CDE3D9}"/>
              </a:ext>
            </a:extLst>
          </p:cNvPr>
          <p:cNvSpPr txBox="1">
            <a:spLocks/>
          </p:cNvSpPr>
          <p:nvPr/>
        </p:nvSpPr>
        <p:spPr>
          <a:xfrm>
            <a:off x="990600" y="2039679"/>
            <a:ext cx="4423180" cy="354521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 algn="l" rtl="0" fontAlgn="base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+mn-lt"/>
              </a:rPr>
              <a:t>MAPE: Mean Average Error Percentage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+mn-lt"/>
              </a:rPr>
            </a:br>
            <a:endParaRPr lang="en-US" sz="1800" b="0" i="0" dirty="0">
              <a:solidFill>
                <a:srgbClr val="000000"/>
              </a:solidFill>
              <a:effectLst/>
              <a:latin typeface="+mn-lt"/>
            </a:endParaRPr>
          </a:p>
          <a:p>
            <a:pPr marL="285750" indent="-285750" algn="l" rtl="0" fontAlgn="base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MAPE K: MAPE for longest K% paths</a:t>
            </a:r>
            <a:br>
              <a:rPr lang="en-US" sz="1800" dirty="0">
                <a:solidFill>
                  <a:srgbClr val="000000"/>
                </a:solidFill>
                <a:latin typeface="+mn-lt"/>
              </a:rPr>
            </a:br>
            <a:endParaRPr lang="en-US" sz="1800" b="0" i="0" dirty="0">
              <a:solidFill>
                <a:srgbClr val="000000"/>
              </a:solidFill>
              <a:effectLst/>
              <a:latin typeface="+mn-lt"/>
            </a:endParaRPr>
          </a:p>
          <a:p>
            <a:pPr marL="285750" indent="-285750" algn="l" rtl="0" fontAlgn="base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R: Correlation coefficient</a:t>
            </a:r>
            <a:br>
              <a:rPr lang="en-US" sz="1800" dirty="0">
                <a:solidFill>
                  <a:srgbClr val="000000"/>
                </a:solidFill>
                <a:latin typeface="+mn-lt"/>
              </a:rPr>
            </a:br>
            <a:endParaRPr lang="en-US" sz="1800" dirty="0">
              <a:solidFill>
                <a:srgbClr val="000000"/>
              </a:solidFill>
              <a:latin typeface="+mn-lt"/>
            </a:endParaRPr>
          </a:p>
          <a:p>
            <a:pPr marL="285750" indent="-285750" algn="l" rtl="0" fontAlgn="base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latin typeface="+mn-lt"/>
              </a:rPr>
              <a:t>R</a:t>
            </a:r>
            <a:r>
              <a:rPr lang="en-US" sz="1800" baseline="30000" dirty="0">
                <a:solidFill>
                  <a:srgbClr val="000000"/>
                </a:solidFill>
                <a:latin typeface="+mn-lt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: Determination coefficient </a:t>
            </a:r>
            <a:endParaRPr lang="en-US" sz="1800" b="0" i="0" dirty="0">
              <a:solidFill>
                <a:srgbClr val="000000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08123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C8CE9CB-054E-AA75-B283-B4C5DD32D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8602"/>
            <a:ext cx="10515600" cy="859373"/>
          </a:xfrm>
        </p:spPr>
        <p:txBody>
          <a:bodyPr anchor="t">
            <a:noAutofit/>
          </a:bodyPr>
          <a:lstStyle/>
          <a:p>
            <a:r>
              <a:rPr lang="en-US" sz="4000" b="0" i="0" u="none" strike="noStrike" dirty="0">
                <a:solidFill>
                  <a:srgbClr val="000000"/>
                </a:solidFill>
                <a:effectLst/>
              </a:rPr>
              <a:t>Background and Motivation</a:t>
            </a:r>
            <a:r>
              <a:rPr lang="en-US" sz="4000" b="0" i="0" dirty="0">
                <a:solidFill>
                  <a:srgbClr val="000000"/>
                </a:solidFill>
                <a:effectLst/>
              </a:rPr>
              <a:t>​</a:t>
            </a:r>
            <a:br>
              <a:rPr lang="en-US" sz="4000" b="0" i="0" dirty="0">
                <a:solidFill>
                  <a:srgbClr val="000000"/>
                </a:solidFill>
                <a:effectLst/>
              </a:rPr>
            </a:br>
            <a:endParaRPr lang="en-US" sz="40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46578-31D3-E804-9448-B14E6C0B6816}"/>
              </a:ext>
            </a:extLst>
          </p:cNvPr>
          <p:cNvCxnSpPr>
            <a:cxnSpLocks/>
          </p:cNvCxnSpPr>
          <p:nvPr/>
        </p:nvCxnSpPr>
        <p:spPr>
          <a:xfrm>
            <a:off x="838200" y="1206409"/>
            <a:ext cx="10515600" cy="0"/>
          </a:xfrm>
          <a:prstGeom prst="line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7A5B955-E869-C17B-D597-93AF5F7E450B}"/>
              </a:ext>
            </a:extLst>
          </p:cNvPr>
          <p:cNvSpPr txBox="1"/>
          <p:nvPr/>
        </p:nvSpPr>
        <p:spPr>
          <a:xfrm>
            <a:off x="838200" y="4625298"/>
            <a:ext cx="843642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+mn-lt"/>
              </a:rPr>
              <a:t> However, traditional RTL desig</a:t>
            </a:r>
            <a:r>
              <a:rPr lang="en-US" sz="2400" dirty="0">
                <a:solidFill>
                  <a:srgbClr val="000000"/>
                </a:solidFill>
              </a:rPr>
              <a:t>n is primarily functionality-oriented</a:t>
            </a:r>
            <a:endParaRPr lang="en-US" sz="2400" b="0" i="0" dirty="0">
              <a:solidFill>
                <a:srgbClr val="000000"/>
              </a:solidFill>
              <a:effectLst/>
              <a:latin typeface="+mn-lt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FA21A0F-FDBB-AB65-3F14-F33C1F18B607}"/>
              </a:ext>
            </a:extLst>
          </p:cNvPr>
          <p:cNvSpPr txBox="1">
            <a:spLocks/>
          </p:cNvSpPr>
          <p:nvPr/>
        </p:nvSpPr>
        <p:spPr>
          <a:xfrm>
            <a:off x="838200" y="1814217"/>
            <a:ext cx="7962900" cy="14351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 fontAlgn="base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+mn-lt"/>
              </a:rPr>
              <a:t> With the end of 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+mn-lt"/>
              </a:rPr>
              <a:t>Dennard scaling and decline of Moore’s law, performance improvement comes at a cost.</a:t>
            </a:r>
            <a:endParaRPr lang="en-US" sz="2400" b="0" i="0" dirty="0">
              <a:solidFill>
                <a:srgbClr val="000000"/>
              </a:solidFill>
              <a:effectLst/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021CF5-601F-415F-C4A0-89952E8CFB0C}"/>
              </a:ext>
            </a:extLst>
          </p:cNvPr>
          <p:cNvSpPr txBox="1"/>
          <p:nvPr/>
        </p:nvSpPr>
        <p:spPr>
          <a:xfrm>
            <a:off x="838200" y="3190129"/>
            <a:ext cx="905691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+mn-lt"/>
              </a:rPr>
              <a:t> Power, Performance, Area </a:t>
            </a:r>
            <a:r>
              <a:rPr lang="en-US" sz="2400" dirty="0">
                <a:solidFill>
                  <a:srgbClr val="000000"/>
                </a:solidFill>
                <a:latin typeface="+mn-lt"/>
              </a:rPr>
              <a:t>(PPA) is becoming increasingly important during the hardware design process.</a:t>
            </a:r>
          </a:p>
        </p:txBody>
      </p:sp>
    </p:spTree>
    <p:extLst>
      <p:ext uri="{BB962C8B-B14F-4D97-AF65-F5344CB8AC3E}">
        <p14:creationId xmlns:p14="http://schemas.microsoft.com/office/powerpoint/2010/main" val="63995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C8CE9CB-054E-AA75-B283-B4C5DD32D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8024"/>
            <a:ext cx="10515600" cy="859373"/>
          </a:xfrm>
        </p:spPr>
        <p:txBody>
          <a:bodyPr anchor="ctr">
            <a:noAutofit/>
          </a:bodyPr>
          <a:lstStyle/>
          <a:p>
            <a:pPr algn="l" rtl="0" fontAlgn="base">
              <a:lnSpc>
                <a:spcPct val="100000"/>
              </a:lnSpc>
              <a:spcBef>
                <a:spcPts val="1800"/>
              </a:spcBef>
            </a:pP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Evaluation: MAPE</a:t>
            </a:r>
            <a:endParaRPr lang="en-US" sz="4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16A4516-AF82-F61B-B1AB-A889D701AD8A}"/>
              </a:ext>
            </a:extLst>
          </p:cNvPr>
          <p:cNvSpPr txBox="1">
            <a:spLocks/>
          </p:cNvSpPr>
          <p:nvPr/>
        </p:nvSpPr>
        <p:spPr>
          <a:xfrm>
            <a:off x="838200" y="1568140"/>
            <a:ext cx="10515600" cy="46912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 fontAlgn="base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46578-31D3-E804-9448-B14E6C0B6816}"/>
              </a:ext>
            </a:extLst>
          </p:cNvPr>
          <p:cNvCxnSpPr>
            <a:cxnSpLocks/>
          </p:cNvCxnSpPr>
          <p:nvPr/>
        </p:nvCxnSpPr>
        <p:spPr>
          <a:xfrm>
            <a:off x="838200" y="1206409"/>
            <a:ext cx="10515600" cy="0"/>
          </a:xfrm>
          <a:prstGeom prst="line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table with numbers and a green line&#10;&#10;Description automatically generated">
            <a:extLst>
              <a:ext uri="{FF2B5EF4-FFF2-40B4-BE49-F238E27FC236}">
                <a16:creationId xmlns:a16="http://schemas.microsoft.com/office/drawing/2014/main" id="{B1D250AD-2293-CD80-4B52-93CA822D0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89" y="1785006"/>
            <a:ext cx="10930622" cy="154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6443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C8CE9CB-054E-AA75-B283-B4C5DD32D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8024"/>
            <a:ext cx="10515600" cy="859373"/>
          </a:xfrm>
        </p:spPr>
        <p:txBody>
          <a:bodyPr anchor="ctr">
            <a:noAutofit/>
          </a:bodyPr>
          <a:lstStyle/>
          <a:p>
            <a:pPr algn="l" rtl="0" fontAlgn="base">
              <a:lnSpc>
                <a:spcPct val="100000"/>
              </a:lnSpc>
              <a:spcBef>
                <a:spcPts val="1800"/>
              </a:spcBef>
            </a:pP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Evaluation: MAPE</a:t>
            </a:r>
            <a:endParaRPr lang="en-US" sz="4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16A4516-AF82-F61B-B1AB-A889D701AD8A}"/>
              </a:ext>
            </a:extLst>
          </p:cNvPr>
          <p:cNvSpPr txBox="1">
            <a:spLocks/>
          </p:cNvSpPr>
          <p:nvPr/>
        </p:nvSpPr>
        <p:spPr>
          <a:xfrm>
            <a:off x="838200" y="1568140"/>
            <a:ext cx="10515600" cy="46912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 fontAlgn="base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46578-31D3-E804-9448-B14E6C0B6816}"/>
              </a:ext>
            </a:extLst>
          </p:cNvPr>
          <p:cNvCxnSpPr>
            <a:cxnSpLocks/>
          </p:cNvCxnSpPr>
          <p:nvPr/>
        </p:nvCxnSpPr>
        <p:spPr>
          <a:xfrm>
            <a:off x="838200" y="1206409"/>
            <a:ext cx="10515600" cy="0"/>
          </a:xfrm>
          <a:prstGeom prst="line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table with numbers and a green line&#10;&#10;Description automatically generated">
            <a:extLst>
              <a:ext uri="{FF2B5EF4-FFF2-40B4-BE49-F238E27FC236}">
                <a16:creationId xmlns:a16="http://schemas.microsoft.com/office/drawing/2014/main" id="{B1D250AD-2293-CD80-4B52-93CA822D0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89" y="1785006"/>
            <a:ext cx="10930622" cy="154432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539DD46-510B-F89F-7F1C-27146232187D}"/>
              </a:ext>
            </a:extLst>
          </p:cNvPr>
          <p:cNvSpPr txBox="1">
            <a:spLocks/>
          </p:cNvSpPr>
          <p:nvPr/>
        </p:nvSpPr>
        <p:spPr>
          <a:xfrm>
            <a:off x="838200" y="3691061"/>
            <a:ext cx="10515600" cy="200223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effectLst/>
                <a:latin typeface="+mn-lt"/>
              </a:rPr>
              <a:t>CircuitSeer</a:t>
            </a:r>
            <a:r>
              <a:rPr lang="en-US" sz="1800" dirty="0">
                <a:effectLst/>
                <a:latin typeface="+mn-lt"/>
              </a:rPr>
              <a:t> shows an average 𝑅</a:t>
            </a:r>
            <a:r>
              <a:rPr lang="en-US" sz="1800" baseline="30000" dirty="0">
                <a:effectLst/>
                <a:latin typeface="+mn-lt"/>
              </a:rPr>
              <a:t>2 </a:t>
            </a:r>
            <a:r>
              <a:rPr lang="en-US" sz="1800" baseline="30000" dirty="0">
                <a:latin typeface="+mn-lt"/>
              </a:rPr>
              <a:t> </a:t>
            </a:r>
            <a:r>
              <a:rPr lang="en-US" sz="1800" dirty="0">
                <a:effectLst/>
                <a:latin typeface="+mn-lt"/>
              </a:rPr>
              <a:t>correlation of 0.625, compared to 0.1875 and 0.1275 achieved by Transformer and </a:t>
            </a:r>
            <a:r>
              <a:rPr lang="en-US" sz="1800" dirty="0" err="1">
                <a:effectLst/>
                <a:latin typeface="+mn-lt"/>
              </a:rPr>
              <a:t>XGBoost</a:t>
            </a:r>
            <a:r>
              <a:rPr lang="en-US" sz="1800" dirty="0">
                <a:effectLst/>
                <a:latin typeface="+mn-lt"/>
              </a:rPr>
              <a:t> </a:t>
            </a:r>
            <a:br>
              <a:rPr lang="en-US" sz="1800" dirty="0">
                <a:effectLst/>
                <a:latin typeface="+mn-lt"/>
              </a:rPr>
            </a:br>
            <a:endParaRPr lang="en-US" sz="1800" dirty="0"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latin typeface="+mn-lt"/>
              </a:rPr>
              <a:t>CircuitSeers</a:t>
            </a:r>
            <a:r>
              <a:rPr lang="en-US" sz="1800" dirty="0">
                <a:latin typeface="+mn-lt"/>
              </a:rPr>
              <a:t> shows a lower average MAPE 50 of 17.5% compared to 27.3% and 27.5% of baselines.</a:t>
            </a:r>
          </a:p>
          <a:p>
            <a:pPr marL="285750" indent="-285750" algn="l" rtl="0" fontAlgn="base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800" b="0" i="0" dirty="0">
              <a:solidFill>
                <a:srgbClr val="000000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560155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C8CE9CB-054E-AA75-B283-B4C5DD32D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8024"/>
            <a:ext cx="10515600" cy="859373"/>
          </a:xfrm>
        </p:spPr>
        <p:txBody>
          <a:bodyPr anchor="ctr">
            <a:noAutofit/>
          </a:bodyPr>
          <a:lstStyle/>
          <a:p>
            <a:pPr algn="l" rtl="0" fontAlgn="base">
              <a:lnSpc>
                <a:spcPct val="100000"/>
              </a:lnSpc>
              <a:spcBef>
                <a:spcPts val="1800"/>
              </a:spcBef>
            </a:pP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Evaluation: Scatter Plot</a:t>
            </a:r>
            <a:endParaRPr lang="en-US" sz="4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16A4516-AF82-F61B-B1AB-A889D701AD8A}"/>
              </a:ext>
            </a:extLst>
          </p:cNvPr>
          <p:cNvSpPr txBox="1">
            <a:spLocks/>
          </p:cNvSpPr>
          <p:nvPr/>
        </p:nvSpPr>
        <p:spPr>
          <a:xfrm>
            <a:off x="838200" y="1568140"/>
            <a:ext cx="10515600" cy="46912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 fontAlgn="base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46578-31D3-E804-9448-B14E6C0B6816}"/>
              </a:ext>
            </a:extLst>
          </p:cNvPr>
          <p:cNvCxnSpPr>
            <a:cxnSpLocks/>
          </p:cNvCxnSpPr>
          <p:nvPr/>
        </p:nvCxnSpPr>
        <p:spPr>
          <a:xfrm>
            <a:off x="838200" y="1206409"/>
            <a:ext cx="10515600" cy="0"/>
          </a:xfrm>
          <a:prstGeom prst="line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graph of different types of lines&#10;&#10;Description automatically generated with medium confidence">
            <a:extLst>
              <a:ext uri="{FF2B5EF4-FFF2-40B4-BE49-F238E27FC236}">
                <a16:creationId xmlns:a16="http://schemas.microsoft.com/office/drawing/2014/main" id="{6B76857C-8FD9-33C7-10D9-C6B2FD752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94" y="1817081"/>
            <a:ext cx="10515600" cy="3146021"/>
          </a:xfrm>
          <a:prstGeom prst="rect">
            <a:avLst/>
          </a:prstGeom>
        </p:spPr>
      </p:pic>
      <p:sp>
        <p:nvSpPr>
          <p:cNvPr id="10" name="Right Triangle 9">
            <a:extLst>
              <a:ext uri="{FF2B5EF4-FFF2-40B4-BE49-F238E27FC236}">
                <a16:creationId xmlns:a16="http://schemas.microsoft.com/office/drawing/2014/main" id="{DA99BDFA-43E9-D029-E615-3FB85A6B489A}"/>
              </a:ext>
            </a:extLst>
          </p:cNvPr>
          <p:cNvSpPr/>
          <p:nvPr/>
        </p:nvSpPr>
        <p:spPr>
          <a:xfrm rot="10800000">
            <a:off x="1956766" y="2481856"/>
            <a:ext cx="1606000" cy="1503989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AAB21FAA-6A62-B6D8-AC2A-05E59A147714}"/>
              </a:ext>
            </a:extLst>
          </p:cNvPr>
          <p:cNvSpPr/>
          <p:nvPr/>
        </p:nvSpPr>
        <p:spPr>
          <a:xfrm rot="10800000">
            <a:off x="4361044" y="2481856"/>
            <a:ext cx="1606001" cy="1503989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7B510C0-B543-7EE1-8B9D-01974D19B683}"/>
              </a:ext>
            </a:extLst>
          </p:cNvPr>
          <p:cNvSpPr/>
          <p:nvPr/>
        </p:nvSpPr>
        <p:spPr>
          <a:xfrm rot="10800000">
            <a:off x="6661978" y="2527438"/>
            <a:ext cx="1779775" cy="1779185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AF784533-6C42-C80D-A72D-B539F7F21399}"/>
              </a:ext>
            </a:extLst>
          </p:cNvPr>
          <p:cNvSpPr/>
          <p:nvPr/>
        </p:nvSpPr>
        <p:spPr>
          <a:xfrm rot="10444074">
            <a:off x="9254293" y="2481855"/>
            <a:ext cx="1685999" cy="2160482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A36530CE-F180-9553-9320-271C70C41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7367" y="5030816"/>
            <a:ext cx="1754611" cy="29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2288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C8CE9CB-054E-AA75-B283-B4C5DD32D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8024"/>
            <a:ext cx="10515600" cy="859373"/>
          </a:xfrm>
        </p:spPr>
        <p:txBody>
          <a:bodyPr anchor="ctr">
            <a:noAutofit/>
          </a:bodyPr>
          <a:lstStyle/>
          <a:p>
            <a:pPr algn="l" rtl="0" fontAlgn="base">
              <a:lnSpc>
                <a:spcPct val="100000"/>
              </a:lnSpc>
              <a:spcBef>
                <a:spcPts val="1800"/>
              </a:spcBef>
            </a:pP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Evaluation: Scatter Plot</a:t>
            </a:r>
            <a:endParaRPr lang="en-US" sz="4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16A4516-AF82-F61B-B1AB-A889D701AD8A}"/>
              </a:ext>
            </a:extLst>
          </p:cNvPr>
          <p:cNvSpPr txBox="1">
            <a:spLocks/>
          </p:cNvSpPr>
          <p:nvPr/>
        </p:nvSpPr>
        <p:spPr>
          <a:xfrm>
            <a:off x="838200" y="1568140"/>
            <a:ext cx="10515600" cy="46912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 fontAlgn="base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46578-31D3-E804-9448-B14E6C0B6816}"/>
              </a:ext>
            </a:extLst>
          </p:cNvPr>
          <p:cNvCxnSpPr>
            <a:cxnSpLocks/>
          </p:cNvCxnSpPr>
          <p:nvPr/>
        </p:nvCxnSpPr>
        <p:spPr>
          <a:xfrm>
            <a:off x="838200" y="1206409"/>
            <a:ext cx="10515600" cy="0"/>
          </a:xfrm>
          <a:prstGeom prst="line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graph of different types of lines&#10;&#10;Description automatically generated with medium confidence">
            <a:extLst>
              <a:ext uri="{FF2B5EF4-FFF2-40B4-BE49-F238E27FC236}">
                <a16:creationId xmlns:a16="http://schemas.microsoft.com/office/drawing/2014/main" id="{6B76857C-8FD9-33C7-10D9-C6B2FD752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94" y="1817081"/>
            <a:ext cx="10515600" cy="31460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5128D4-13E7-522A-2053-8CEE96886E64}"/>
              </a:ext>
            </a:extLst>
          </p:cNvPr>
          <p:cNvSpPr txBox="1">
            <a:spLocks/>
          </p:cNvSpPr>
          <p:nvPr/>
        </p:nvSpPr>
        <p:spPr>
          <a:xfrm>
            <a:off x="2597728" y="5573773"/>
            <a:ext cx="7190508" cy="468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 fontAlgn="base">
              <a:lnSpc>
                <a:spcPct val="100000"/>
              </a:lnSpc>
              <a:spcBef>
                <a:spcPts val="1200"/>
              </a:spcBef>
            </a:pPr>
            <a:r>
              <a:rPr lang="en-US" sz="1800" b="0" i="0" dirty="0">
                <a:solidFill>
                  <a:srgbClr val="000000"/>
                </a:solidFill>
                <a:effectLst/>
                <a:latin typeface="+mn-lt"/>
              </a:rPr>
              <a:t>Histogram showing higher peaks closer to the diagonal</a:t>
            </a:r>
          </a:p>
        </p:txBody>
      </p:sp>
      <p:pic>
        <p:nvPicPr>
          <p:cNvPr id="6" name="Picture 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0D440357-9CD1-7630-4CD9-F2EBF714B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7367" y="5030816"/>
            <a:ext cx="1754611" cy="294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588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500">
        <p159:morph option="byObject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C8CE9CB-054E-AA75-B283-B4C5DD32D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8024"/>
            <a:ext cx="10515600" cy="859373"/>
          </a:xfrm>
        </p:spPr>
        <p:txBody>
          <a:bodyPr anchor="ctr">
            <a:noAutofit/>
          </a:bodyPr>
          <a:lstStyle/>
          <a:p>
            <a:pPr algn="l" rtl="0" fontAlgn="base">
              <a:lnSpc>
                <a:spcPct val="100000"/>
              </a:lnSpc>
              <a:spcBef>
                <a:spcPts val="1800"/>
              </a:spcBef>
            </a:pP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Evaluation: Heatmap</a:t>
            </a:r>
            <a:endParaRPr lang="en-US" sz="4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16A4516-AF82-F61B-B1AB-A889D701AD8A}"/>
              </a:ext>
            </a:extLst>
          </p:cNvPr>
          <p:cNvSpPr txBox="1">
            <a:spLocks/>
          </p:cNvSpPr>
          <p:nvPr/>
        </p:nvSpPr>
        <p:spPr>
          <a:xfrm>
            <a:off x="838200" y="1568140"/>
            <a:ext cx="10515600" cy="46912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 fontAlgn="base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46578-31D3-E804-9448-B14E6C0B6816}"/>
              </a:ext>
            </a:extLst>
          </p:cNvPr>
          <p:cNvCxnSpPr>
            <a:cxnSpLocks/>
          </p:cNvCxnSpPr>
          <p:nvPr/>
        </p:nvCxnSpPr>
        <p:spPr>
          <a:xfrm>
            <a:off x="838200" y="1206409"/>
            <a:ext cx="10515600" cy="0"/>
          </a:xfrm>
          <a:prstGeom prst="line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D6440029-FA9C-2014-0F36-009630C237E1}"/>
              </a:ext>
            </a:extLst>
          </p:cNvPr>
          <p:cNvSpPr txBox="1">
            <a:spLocks/>
          </p:cNvSpPr>
          <p:nvPr/>
        </p:nvSpPr>
        <p:spPr>
          <a:xfrm>
            <a:off x="990600" y="1720540"/>
            <a:ext cx="10515600" cy="46912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 fontAlgn="base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Aptos" panose="020B0004020202020204" pitchFamily="34" charset="0"/>
              </a:rPr>
              <a:t>Metrics</a:t>
            </a:r>
            <a:endParaRPr lang="en-US" sz="2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A group of green graphs&#10;&#10;Description automatically generated with medium confidence">
            <a:extLst>
              <a:ext uri="{FF2B5EF4-FFF2-40B4-BE49-F238E27FC236}">
                <a16:creationId xmlns:a16="http://schemas.microsoft.com/office/drawing/2014/main" id="{0FEA26C1-E607-3BFF-D2F1-EAA53CAB9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704" y="1720540"/>
            <a:ext cx="10595096" cy="408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4594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C8CE9CB-054E-AA75-B283-B4C5DD32D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8024"/>
            <a:ext cx="10515600" cy="859373"/>
          </a:xfrm>
        </p:spPr>
        <p:txBody>
          <a:bodyPr anchor="ctr">
            <a:noAutofit/>
          </a:bodyPr>
          <a:lstStyle/>
          <a:p>
            <a:pPr algn="l" rtl="0" fontAlgn="base">
              <a:lnSpc>
                <a:spcPct val="100000"/>
              </a:lnSpc>
              <a:spcBef>
                <a:spcPts val="1800"/>
              </a:spcBef>
            </a:pP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Evaluation: Heatmap</a:t>
            </a:r>
            <a:endParaRPr lang="en-US" sz="4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46578-31D3-E804-9448-B14E6C0B6816}"/>
              </a:ext>
            </a:extLst>
          </p:cNvPr>
          <p:cNvCxnSpPr>
            <a:cxnSpLocks/>
          </p:cNvCxnSpPr>
          <p:nvPr/>
        </p:nvCxnSpPr>
        <p:spPr>
          <a:xfrm>
            <a:off x="838200" y="1206409"/>
            <a:ext cx="10515600" cy="0"/>
          </a:xfrm>
          <a:prstGeom prst="line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D6440029-FA9C-2014-0F36-009630C237E1}"/>
              </a:ext>
            </a:extLst>
          </p:cNvPr>
          <p:cNvSpPr txBox="1">
            <a:spLocks/>
          </p:cNvSpPr>
          <p:nvPr/>
        </p:nvSpPr>
        <p:spPr>
          <a:xfrm>
            <a:off x="990600" y="1720540"/>
            <a:ext cx="10515600" cy="46912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 fontAlgn="base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Aptos" panose="020B0004020202020204" pitchFamily="34" charset="0"/>
              </a:rPr>
              <a:t>Metrics</a:t>
            </a:r>
            <a:endParaRPr lang="en-US" sz="2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A group of green graphs&#10;&#10;Description automatically generated with medium confidence">
            <a:extLst>
              <a:ext uri="{FF2B5EF4-FFF2-40B4-BE49-F238E27FC236}">
                <a16:creationId xmlns:a16="http://schemas.microsoft.com/office/drawing/2014/main" id="{0FEA26C1-E607-3BFF-D2F1-EAA53CAB9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704" y="1720540"/>
            <a:ext cx="10595096" cy="4083432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7DAC60A2-B68C-9385-F258-AACB4C0B3DCE}"/>
              </a:ext>
            </a:extLst>
          </p:cNvPr>
          <p:cNvGrpSpPr/>
          <p:nvPr/>
        </p:nvGrpSpPr>
        <p:grpSpPr>
          <a:xfrm rot="5400000" flipV="1">
            <a:off x="1952080" y="2587080"/>
            <a:ext cx="547219" cy="171421"/>
            <a:chOff x="1637211" y="1504950"/>
            <a:chExt cx="470263" cy="1397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059D688-CE43-83CC-D163-1392D84DDA4A}"/>
                </a:ext>
              </a:extLst>
            </p:cNvPr>
            <p:cNvCxnSpPr/>
            <p:nvPr/>
          </p:nvCxnSpPr>
          <p:spPr>
            <a:xfrm>
              <a:off x="1637211" y="1568140"/>
              <a:ext cx="470263" cy="0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CD47FAD-9064-AFF9-ED12-053D8A99D2DD}"/>
                </a:ext>
              </a:extLst>
            </p:cNvPr>
            <p:cNvCxnSpPr>
              <a:cxnSpLocks/>
            </p:cNvCxnSpPr>
            <p:nvPr/>
          </p:nvCxnSpPr>
          <p:spPr>
            <a:xfrm>
              <a:off x="1637211" y="1504950"/>
              <a:ext cx="0" cy="1397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2CA633D-CD66-4AE2-E1A0-451D5424EE2B}"/>
                </a:ext>
              </a:extLst>
            </p:cNvPr>
            <p:cNvCxnSpPr>
              <a:cxnSpLocks/>
            </p:cNvCxnSpPr>
            <p:nvPr/>
          </p:nvCxnSpPr>
          <p:spPr>
            <a:xfrm>
              <a:off x="2107474" y="1504950"/>
              <a:ext cx="0" cy="1397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930EBD4-F4E5-C1D2-0E27-73A69955B0E5}"/>
              </a:ext>
            </a:extLst>
          </p:cNvPr>
          <p:cNvGrpSpPr/>
          <p:nvPr/>
        </p:nvGrpSpPr>
        <p:grpSpPr>
          <a:xfrm rot="5400000" flipV="1">
            <a:off x="3314721" y="2540014"/>
            <a:ext cx="831840" cy="171421"/>
            <a:chOff x="1637211" y="1504950"/>
            <a:chExt cx="470263" cy="1397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E8593F2-393D-2032-3B32-D0929A6F192E}"/>
                </a:ext>
              </a:extLst>
            </p:cNvPr>
            <p:cNvCxnSpPr/>
            <p:nvPr/>
          </p:nvCxnSpPr>
          <p:spPr>
            <a:xfrm>
              <a:off x="1637211" y="1568140"/>
              <a:ext cx="470263" cy="0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50F1DC3-0311-8473-10C9-3FA6C4EA466A}"/>
                </a:ext>
              </a:extLst>
            </p:cNvPr>
            <p:cNvCxnSpPr>
              <a:cxnSpLocks/>
            </p:cNvCxnSpPr>
            <p:nvPr/>
          </p:nvCxnSpPr>
          <p:spPr>
            <a:xfrm>
              <a:off x="1637211" y="1504950"/>
              <a:ext cx="0" cy="1397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5A894FC-23F0-1E42-4562-0D084DBD7B8D}"/>
                </a:ext>
              </a:extLst>
            </p:cNvPr>
            <p:cNvCxnSpPr>
              <a:cxnSpLocks/>
            </p:cNvCxnSpPr>
            <p:nvPr/>
          </p:nvCxnSpPr>
          <p:spPr>
            <a:xfrm>
              <a:off x="2107474" y="1504950"/>
              <a:ext cx="0" cy="1397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C8AD8F5-83E9-7F10-7111-F3A66836D194}"/>
              </a:ext>
            </a:extLst>
          </p:cNvPr>
          <p:cNvGrpSpPr/>
          <p:nvPr/>
        </p:nvGrpSpPr>
        <p:grpSpPr>
          <a:xfrm rot="5400000" flipV="1">
            <a:off x="4746152" y="2514614"/>
            <a:ext cx="831840" cy="171421"/>
            <a:chOff x="1637211" y="1504950"/>
            <a:chExt cx="470263" cy="139700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648DCEB-45FB-ED4D-7B49-62A05FFFE606}"/>
                </a:ext>
              </a:extLst>
            </p:cNvPr>
            <p:cNvCxnSpPr/>
            <p:nvPr/>
          </p:nvCxnSpPr>
          <p:spPr>
            <a:xfrm>
              <a:off x="1637211" y="1568140"/>
              <a:ext cx="470263" cy="0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0D8EDF7-F763-2F03-9DAE-1200110D5AF0}"/>
                </a:ext>
              </a:extLst>
            </p:cNvPr>
            <p:cNvCxnSpPr>
              <a:cxnSpLocks/>
            </p:cNvCxnSpPr>
            <p:nvPr/>
          </p:nvCxnSpPr>
          <p:spPr>
            <a:xfrm>
              <a:off x="1637211" y="1504950"/>
              <a:ext cx="0" cy="1397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A9887F3-7E2C-1D5B-84D0-8D9065E62568}"/>
                </a:ext>
              </a:extLst>
            </p:cNvPr>
            <p:cNvCxnSpPr>
              <a:cxnSpLocks/>
            </p:cNvCxnSpPr>
            <p:nvPr/>
          </p:nvCxnSpPr>
          <p:spPr>
            <a:xfrm>
              <a:off x="2107474" y="1504950"/>
              <a:ext cx="0" cy="1397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A940176-ABD6-6EAF-40B0-6C93E83850D4}"/>
              </a:ext>
            </a:extLst>
          </p:cNvPr>
          <p:cNvGrpSpPr/>
          <p:nvPr/>
        </p:nvGrpSpPr>
        <p:grpSpPr>
          <a:xfrm rot="5400000" flipV="1">
            <a:off x="1762142" y="4721241"/>
            <a:ext cx="355598" cy="171421"/>
            <a:chOff x="1637211" y="1504950"/>
            <a:chExt cx="470263" cy="139700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0DBFF10-4098-1A44-D5AF-6E111809629F}"/>
                </a:ext>
              </a:extLst>
            </p:cNvPr>
            <p:cNvCxnSpPr/>
            <p:nvPr/>
          </p:nvCxnSpPr>
          <p:spPr>
            <a:xfrm>
              <a:off x="1637211" y="1568140"/>
              <a:ext cx="470263" cy="0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837E311-A571-0525-8DC6-35053284CBDE}"/>
                </a:ext>
              </a:extLst>
            </p:cNvPr>
            <p:cNvCxnSpPr>
              <a:cxnSpLocks/>
            </p:cNvCxnSpPr>
            <p:nvPr/>
          </p:nvCxnSpPr>
          <p:spPr>
            <a:xfrm>
              <a:off x="1637211" y="1504950"/>
              <a:ext cx="0" cy="1397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9D87BDA-1756-054B-4BB9-5057AF5EEB96}"/>
                </a:ext>
              </a:extLst>
            </p:cNvPr>
            <p:cNvCxnSpPr>
              <a:cxnSpLocks/>
            </p:cNvCxnSpPr>
            <p:nvPr/>
          </p:nvCxnSpPr>
          <p:spPr>
            <a:xfrm>
              <a:off x="2107474" y="1504950"/>
              <a:ext cx="0" cy="1397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6A4B0FB-C408-FDB7-7BB4-C34EE3DE609E}"/>
              </a:ext>
            </a:extLst>
          </p:cNvPr>
          <p:cNvGrpSpPr/>
          <p:nvPr/>
        </p:nvGrpSpPr>
        <p:grpSpPr>
          <a:xfrm rot="5400000" flipV="1">
            <a:off x="3009918" y="4552967"/>
            <a:ext cx="869949" cy="171421"/>
            <a:chOff x="1637211" y="1504950"/>
            <a:chExt cx="470263" cy="139700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CE8E9BE-981A-59F3-CB72-F9884E7CDE7A}"/>
                </a:ext>
              </a:extLst>
            </p:cNvPr>
            <p:cNvCxnSpPr/>
            <p:nvPr/>
          </p:nvCxnSpPr>
          <p:spPr>
            <a:xfrm>
              <a:off x="1637211" y="1568140"/>
              <a:ext cx="470263" cy="0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3D61F86-06B1-DEDD-CF5B-039FBA34DBBA}"/>
                </a:ext>
              </a:extLst>
            </p:cNvPr>
            <p:cNvCxnSpPr>
              <a:cxnSpLocks/>
            </p:cNvCxnSpPr>
            <p:nvPr/>
          </p:nvCxnSpPr>
          <p:spPr>
            <a:xfrm>
              <a:off x="1637211" y="1504950"/>
              <a:ext cx="0" cy="1397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402A9F5-04E3-A9D4-3AD5-4659B3A4B603}"/>
                </a:ext>
              </a:extLst>
            </p:cNvPr>
            <p:cNvCxnSpPr>
              <a:cxnSpLocks/>
            </p:cNvCxnSpPr>
            <p:nvPr/>
          </p:nvCxnSpPr>
          <p:spPr>
            <a:xfrm>
              <a:off x="2107474" y="1504950"/>
              <a:ext cx="0" cy="1397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356EE2B-815E-7522-0E4D-1B281B02FC7C}"/>
              </a:ext>
            </a:extLst>
          </p:cNvPr>
          <p:cNvGrpSpPr/>
          <p:nvPr/>
        </p:nvGrpSpPr>
        <p:grpSpPr>
          <a:xfrm rot="5400000" flipV="1">
            <a:off x="4302765" y="4554046"/>
            <a:ext cx="1147176" cy="171421"/>
            <a:chOff x="1637211" y="1504950"/>
            <a:chExt cx="470263" cy="13970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16B891C-1866-DACC-3DC0-D0260944E8CF}"/>
                </a:ext>
              </a:extLst>
            </p:cNvPr>
            <p:cNvCxnSpPr/>
            <p:nvPr/>
          </p:nvCxnSpPr>
          <p:spPr>
            <a:xfrm>
              <a:off x="1637211" y="1568140"/>
              <a:ext cx="470263" cy="0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C626B44-3DE3-8313-AB77-0E9D7542B643}"/>
                </a:ext>
              </a:extLst>
            </p:cNvPr>
            <p:cNvCxnSpPr>
              <a:cxnSpLocks/>
            </p:cNvCxnSpPr>
            <p:nvPr/>
          </p:nvCxnSpPr>
          <p:spPr>
            <a:xfrm>
              <a:off x="1637211" y="1504950"/>
              <a:ext cx="0" cy="1397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5625068-1AD1-15DE-73AA-D12E67021E8A}"/>
                </a:ext>
              </a:extLst>
            </p:cNvPr>
            <p:cNvCxnSpPr>
              <a:cxnSpLocks/>
            </p:cNvCxnSpPr>
            <p:nvPr/>
          </p:nvCxnSpPr>
          <p:spPr>
            <a:xfrm>
              <a:off x="2107474" y="1504950"/>
              <a:ext cx="0" cy="1397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E06B06C-FE06-F945-1366-9FEF70089A90}"/>
              </a:ext>
            </a:extLst>
          </p:cNvPr>
          <p:cNvGrpSpPr/>
          <p:nvPr/>
        </p:nvGrpSpPr>
        <p:grpSpPr>
          <a:xfrm rot="5400000" flipV="1">
            <a:off x="6963747" y="2587075"/>
            <a:ext cx="686909" cy="171421"/>
            <a:chOff x="1637211" y="1504950"/>
            <a:chExt cx="470263" cy="139700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C919D57-6F37-65D9-78B1-3303953BF8D7}"/>
                </a:ext>
              </a:extLst>
            </p:cNvPr>
            <p:cNvCxnSpPr/>
            <p:nvPr/>
          </p:nvCxnSpPr>
          <p:spPr>
            <a:xfrm>
              <a:off x="1637211" y="1568140"/>
              <a:ext cx="470263" cy="0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2A9206C-2565-9307-AE40-87466736ECBA}"/>
                </a:ext>
              </a:extLst>
            </p:cNvPr>
            <p:cNvCxnSpPr>
              <a:cxnSpLocks/>
            </p:cNvCxnSpPr>
            <p:nvPr/>
          </p:nvCxnSpPr>
          <p:spPr>
            <a:xfrm>
              <a:off x="1637211" y="1504950"/>
              <a:ext cx="0" cy="1397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491DCBA-3858-C3DE-F671-1774A0E17A74}"/>
                </a:ext>
              </a:extLst>
            </p:cNvPr>
            <p:cNvCxnSpPr>
              <a:cxnSpLocks/>
            </p:cNvCxnSpPr>
            <p:nvPr/>
          </p:nvCxnSpPr>
          <p:spPr>
            <a:xfrm>
              <a:off x="2107474" y="1504950"/>
              <a:ext cx="0" cy="1397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C64E01D-3F2E-2980-F694-236874794E21}"/>
              </a:ext>
            </a:extLst>
          </p:cNvPr>
          <p:cNvGrpSpPr/>
          <p:nvPr/>
        </p:nvGrpSpPr>
        <p:grpSpPr>
          <a:xfrm rot="5400000" flipV="1">
            <a:off x="8262325" y="2672807"/>
            <a:ext cx="998054" cy="171421"/>
            <a:chOff x="1637211" y="1504950"/>
            <a:chExt cx="470263" cy="139700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7D53547-2145-95BD-4FF8-D9FF29FD3725}"/>
                </a:ext>
              </a:extLst>
            </p:cNvPr>
            <p:cNvCxnSpPr/>
            <p:nvPr/>
          </p:nvCxnSpPr>
          <p:spPr>
            <a:xfrm>
              <a:off x="1637211" y="1568140"/>
              <a:ext cx="470263" cy="0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7C4323C5-9EA7-A1F7-FB2C-2AEDB83E2F79}"/>
                </a:ext>
              </a:extLst>
            </p:cNvPr>
            <p:cNvCxnSpPr>
              <a:cxnSpLocks/>
            </p:cNvCxnSpPr>
            <p:nvPr/>
          </p:nvCxnSpPr>
          <p:spPr>
            <a:xfrm>
              <a:off x="1637211" y="1504950"/>
              <a:ext cx="0" cy="1397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89CDE1E-B092-C86D-D17F-3F36AB4B809E}"/>
                </a:ext>
              </a:extLst>
            </p:cNvPr>
            <p:cNvCxnSpPr>
              <a:cxnSpLocks/>
            </p:cNvCxnSpPr>
            <p:nvPr/>
          </p:nvCxnSpPr>
          <p:spPr>
            <a:xfrm>
              <a:off x="2107474" y="1504950"/>
              <a:ext cx="0" cy="1397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BF451EA-73D4-14D7-B2C3-C124B8D8DF5B}"/>
              </a:ext>
            </a:extLst>
          </p:cNvPr>
          <p:cNvGrpSpPr/>
          <p:nvPr/>
        </p:nvGrpSpPr>
        <p:grpSpPr>
          <a:xfrm rot="5400000" flipV="1">
            <a:off x="9625256" y="2733136"/>
            <a:ext cx="1118711" cy="171421"/>
            <a:chOff x="1637211" y="1504950"/>
            <a:chExt cx="470263" cy="139700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79E096D0-E15E-2699-1635-55282EFA5092}"/>
                </a:ext>
              </a:extLst>
            </p:cNvPr>
            <p:cNvCxnSpPr/>
            <p:nvPr/>
          </p:nvCxnSpPr>
          <p:spPr>
            <a:xfrm>
              <a:off x="1637211" y="1568140"/>
              <a:ext cx="470263" cy="0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90365A9-DD05-09D9-36B6-3F6CB90F0360}"/>
                </a:ext>
              </a:extLst>
            </p:cNvPr>
            <p:cNvCxnSpPr>
              <a:cxnSpLocks/>
            </p:cNvCxnSpPr>
            <p:nvPr/>
          </p:nvCxnSpPr>
          <p:spPr>
            <a:xfrm>
              <a:off x="1637211" y="1504950"/>
              <a:ext cx="0" cy="1397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8478BA7-983F-81C9-2FC6-71B861252B6A}"/>
                </a:ext>
              </a:extLst>
            </p:cNvPr>
            <p:cNvCxnSpPr>
              <a:cxnSpLocks/>
            </p:cNvCxnSpPr>
            <p:nvPr/>
          </p:nvCxnSpPr>
          <p:spPr>
            <a:xfrm>
              <a:off x="2107474" y="1504950"/>
              <a:ext cx="0" cy="1397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09E6C4D-09C8-0451-EA1B-1D37165D2510}"/>
              </a:ext>
            </a:extLst>
          </p:cNvPr>
          <p:cNvGrpSpPr/>
          <p:nvPr/>
        </p:nvGrpSpPr>
        <p:grpSpPr>
          <a:xfrm rot="5400000" flipV="1">
            <a:off x="7193964" y="4409816"/>
            <a:ext cx="381552" cy="171421"/>
            <a:chOff x="1637211" y="1504950"/>
            <a:chExt cx="470263" cy="13970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724AA11-BE4C-F6D4-8EF1-D54D6ABF366A}"/>
                </a:ext>
              </a:extLst>
            </p:cNvPr>
            <p:cNvCxnSpPr/>
            <p:nvPr/>
          </p:nvCxnSpPr>
          <p:spPr>
            <a:xfrm>
              <a:off x="1637211" y="1568140"/>
              <a:ext cx="470263" cy="0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70788CEC-5195-A787-0687-9AAE2C065098}"/>
                </a:ext>
              </a:extLst>
            </p:cNvPr>
            <p:cNvCxnSpPr>
              <a:cxnSpLocks/>
            </p:cNvCxnSpPr>
            <p:nvPr/>
          </p:nvCxnSpPr>
          <p:spPr>
            <a:xfrm>
              <a:off x="1637211" y="1504950"/>
              <a:ext cx="0" cy="1397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3DF6F1C-837B-7CBF-33AC-C925E97D6210}"/>
                </a:ext>
              </a:extLst>
            </p:cNvPr>
            <p:cNvCxnSpPr>
              <a:cxnSpLocks/>
            </p:cNvCxnSpPr>
            <p:nvPr/>
          </p:nvCxnSpPr>
          <p:spPr>
            <a:xfrm>
              <a:off x="2107474" y="1504950"/>
              <a:ext cx="0" cy="1397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A6804F9-805C-3B8A-9977-312A14811AB3}"/>
              </a:ext>
            </a:extLst>
          </p:cNvPr>
          <p:cNvGrpSpPr/>
          <p:nvPr/>
        </p:nvGrpSpPr>
        <p:grpSpPr>
          <a:xfrm rot="5400000" flipV="1">
            <a:off x="8628978" y="4332044"/>
            <a:ext cx="537096" cy="171421"/>
            <a:chOff x="1637211" y="1504950"/>
            <a:chExt cx="470263" cy="139700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E25AF06-4E88-5ECB-A0C2-A12E1C3599AF}"/>
                </a:ext>
              </a:extLst>
            </p:cNvPr>
            <p:cNvCxnSpPr/>
            <p:nvPr/>
          </p:nvCxnSpPr>
          <p:spPr>
            <a:xfrm>
              <a:off x="1637211" y="1568140"/>
              <a:ext cx="470263" cy="0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1A65A5A-2459-2BB6-7DCA-CB0B9CCF3712}"/>
                </a:ext>
              </a:extLst>
            </p:cNvPr>
            <p:cNvCxnSpPr>
              <a:cxnSpLocks/>
            </p:cNvCxnSpPr>
            <p:nvPr/>
          </p:nvCxnSpPr>
          <p:spPr>
            <a:xfrm>
              <a:off x="1637211" y="1504950"/>
              <a:ext cx="0" cy="1397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F25E9DE-42A5-531C-309C-4E8782EAE921}"/>
                </a:ext>
              </a:extLst>
            </p:cNvPr>
            <p:cNvCxnSpPr>
              <a:cxnSpLocks/>
            </p:cNvCxnSpPr>
            <p:nvPr/>
          </p:nvCxnSpPr>
          <p:spPr>
            <a:xfrm>
              <a:off x="2107474" y="1504950"/>
              <a:ext cx="0" cy="1397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F7F4E82-A31B-CC41-1A3F-C572D5C6E790}"/>
              </a:ext>
            </a:extLst>
          </p:cNvPr>
          <p:cNvGrpSpPr/>
          <p:nvPr/>
        </p:nvGrpSpPr>
        <p:grpSpPr>
          <a:xfrm rot="5400000" flipV="1">
            <a:off x="10041338" y="4342354"/>
            <a:ext cx="516478" cy="171421"/>
            <a:chOff x="1637211" y="1504950"/>
            <a:chExt cx="470263" cy="139700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D5DB1F5-79BC-245E-3646-DA71B893894B}"/>
                </a:ext>
              </a:extLst>
            </p:cNvPr>
            <p:cNvCxnSpPr/>
            <p:nvPr/>
          </p:nvCxnSpPr>
          <p:spPr>
            <a:xfrm>
              <a:off x="1637211" y="1568140"/>
              <a:ext cx="470263" cy="0"/>
            </a:xfrm>
            <a:prstGeom prst="line">
              <a:avLst/>
            </a:prstGeom>
            <a:ln>
              <a:solidFill>
                <a:schemeClr val="accent2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371EAC1-7518-5604-1521-D609CE6F3E8B}"/>
                </a:ext>
              </a:extLst>
            </p:cNvPr>
            <p:cNvCxnSpPr>
              <a:cxnSpLocks/>
            </p:cNvCxnSpPr>
            <p:nvPr/>
          </p:nvCxnSpPr>
          <p:spPr>
            <a:xfrm>
              <a:off x="1637211" y="1504950"/>
              <a:ext cx="0" cy="1397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E10FE6B4-A266-553E-156A-E89D646AE9E4}"/>
                </a:ext>
              </a:extLst>
            </p:cNvPr>
            <p:cNvCxnSpPr>
              <a:cxnSpLocks/>
            </p:cNvCxnSpPr>
            <p:nvPr/>
          </p:nvCxnSpPr>
          <p:spPr>
            <a:xfrm>
              <a:off x="2107474" y="1504950"/>
              <a:ext cx="0" cy="13970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" name="Title 1">
            <a:extLst>
              <a:ext uri="{FF2B5EF4-FFF2-40B4-BE49-F238E27FC236}">
                <a16:creationId xmlns:a16="http://schemas.microsoft.com/office/drawing/2014/main" id="{5427AD3A-1073-A2D9-AD4B-C4E807C72536}"/>
              </a:ext>
            </a:extLst>
          </p:cNvPr>
          <p:cNvSpPr txBox="1">
            <a:spLocks/>
          </p:cNvSpPr>
          <p:nvPr/>
        </p:nvSpPr>
        <p:spPr>
          <a:xfrm>
            <a:off x="2653146" y="5986594"/>
            <a:ext cx="7190508" cy="468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 fontAlgn="base">
              <a:lnSpc>
                <a:spcPct val="100000"/>
              </a:lnSpc>
              <a:spcBef>
                <a:spcPts val="1200"/>
              </a:spcBef>
            </a:pPr>
            <a:r>
              <a:rPr lang="en-US" sz="1800" b="0" i="0" dirty="0" err="1">
                <a:solidFill>
                  <a:srgbClr val="000000"/>
                </a:solidFill>
                <a:effectLst/>
                <a:latin typeface="+mn-lt"/>
              </a:rPr>
              <a:t>CircuitSeer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+mn-lt"/>
              </a:rPr>
              <a:t> shows tighter clustering, especially at the critical paths</a:t>
            </a:r>
          </a:p>
        </p:txBody>
      </p:sp>
    </p:spTree>
    <p:extLst>
      <p:ext uri="{BB962C8B-B14F-4D97-AF65-F5344CB8AC3E}">
        <p14:creationId xmlns:p14="http://schemas.microsoft.com/office/powerpoint/2010/main" val="215971833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C8CE9CB-054E-AA75-B283-B4C5DD32D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8024"/>
            <a:ext cx="10515600" cy="859373"/>
          </a:xfrm>
        </p:spPr>
        <p:txBody>
          <a:bodyPr anchor="ctr">
            <a:noAutofit/>
          </a:bodyPr>
          <a:lstStyle/>
          <a:p>
            <a:pPr algn="l" rtl="0" fontAlgn="base">
              <a:lnSpc>
                <a:spcPct val="100000"/>
              </a:lnSpc>
              <a:spcBef>
                <a:spcPts val="1800"/>
              </a:spcBef>
            </a:pP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Evaluation: Runtime Evaluation</a:t>
            </a:r>
            <a:endParaRPr lang="en-US" sz="4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16A4516-AF82-F61B-B1AB-A889D701AD8A}"/>
              </a:ext>
            </a:extLst>
          </p:cNvPr>
          <p:cNvSpPr txBox="1">
            <a:spLocks/>
          </p:cNvSpPr>
          <p:nvPr/>
        </p:nvSpPr>
        <p:spPr>
          <a:xfrm>
            <a:off x="838200" y="1568140"/>
            <a:ext cx="10515600" cy="46912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 fontAlgn="base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46578-31D3-E804-9448-B14E6C0B6816}"/>
              </a:ext>
            </a:extLst>
          </p:cNvPr>
          <p:cNvCxnSpPr>
            <a:cxnSpLocks/>
          </p:cNvCxnSpPr>
          <p:nvPr/>
        </p:nvCxnSpPr>
        <p:spPr>
          <a:xfrm>
            <a:off x="838200" y="1206409"/>
            <a:ext cx="10515600" cy="0"/>
          </a:xfrm>
          <a:prstGeom prst="line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graph of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4116FAE4-C3F7-5088-1AFD-7B10CE6D0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913" y="1857865"/>
            <a:ext cx="3454400" cy="3251200"/>
          </a:xfrm>
          <a:prstGeom prst="rect">
            <a:avLst/>
          </a:prstGeom>
        </p:spPr>
      </p:pic>
      <p:pic>
        <p:nvPicPr>
          <p:cNvPr id="9" name="Picture 8" descr="A table of text on a white background&#10;&#10;Description automatically generated">
            <a:extLst>
              <a:ext uri="{FF2B5EF4-FFF2-40B4-BE49-F238E27FC236}">
                <a16:creationId xmlns:a16="http://schemas.microsoft.com/office/drawing/2014/main" id="{1EF915BD-9E0E-FDCE-E16D-4A11B6AD19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2389" y="2207501"/>
            <a:ext cx="2520824" cy="2605203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A61E6A4-7C85-819A-8605-E5ADFAE342CC}"/>
              </a:ext>
            </a:extLst>
          </p:cNvPr>
          <p:cNvSpPr txBox="1">
            <a:spLocks/>
          </p:cNvSpPr>
          <p:nvPr/>
        </p:nvSpPr>
        <p:spPr>
          <a:xfrm>
            <a:off x="5749058" y="5221287"/>
            <a:ext cx="3178398" cy="5942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 fontAlgn="base">
              <a:lnSpc>
                <a:spcPct val="100000"/>
              </a:lnSpc>
              <a:spcBef>
                <a:spcPts val="1200"/>
              </a:spcBef>
            </a:pPr>
            <a:r>
              <a:rPr lang="en-US" sz="1800" b="0" i="0" dirty="0">
                <a:solidFill>
                  <a:srgbClr val="000000"/>
                </a:solidFill>
                <a:effectLst/>
                <a:latin typeface="+mn-lt"/>
              </a:rPr>
              <a:t>Figure: Average path delay Inference runtime comparison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4462203-E85C-0210-8C5F-444B3479ADC4}"/>
              </a:ext>
            </a:extLst>
          </p:cNvPr>
          <p:cNvSpPr txBox="1">
            <a:spLocks/>
          </p:cNvSpPr>
          <p:nvPr/>
        </p:nvSpPr>
        <p:spPr>
          <a:xfrm>
            <a:off x="9013602" y="5174434"/>
            <a:ext cx="3178398" cy="5942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 fontAlgn="base">
              <a:lnSpc>
                <a:spcPct val="100000"/>
              </a:lnSpc>
              <a:spcBef>
                <a:spcPts val="1200"/>
              </a:spcBef>
            </a:pPr>
            <a:r>
              <a:rPr lang="en-US" sz="1800" b="0" i="0" dirty="0">
                <a:solidFill>
                  <a:srgbClr val="000000"/>
                </a:solidFill>
                <a:effectLst/>
                <a:latin typeface="+mn-lt"/>
              </a:rPr>
              <a:t>Figure: Break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down of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CircuitSeer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inference time</a:t>
            </a:r>
            <a:endParaRPr lang="en-US" sz="1800" b="0" i="0" dirty="0">
              <a:solidFill>
                <a:srgbClr val="000000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279825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C8CE9CB-054E-AA75-B283-B4C5DD32D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8024"/>
            <a:ext cx="10515600" cy="859373"/>
          </a:xfrm>
        </p:spPr>
        <p:txBody>
          <a:bodyPr anchor="ctr">
            <a:noAutofit/>
          </a:bodyPr>
          <a:lstStyle/>
          <a:p>
            <a:pPr algn="l" rtl="0" fontAlgn="base">
              <a:lnSpc>
                <a:spcPct val="100000"/>
              </a:lnSpc>
              <a:spcBef>
                <a:spcPts val="1800"/>
              </a:spcBef>
            </a:pP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Evaluation: Runtime Evaluation</a:t>
            </a:r>
            <a:endParaRPr lang="en-US" sz="4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16A4516-AF82-F61B-B1AB-A889D701AD8A}"/>
              </a:ext>
            </a:extLst>
          </p:cNvPr>
          <p:cNvSpPr txBox="1">
            <a:spLocks/>
          </p:cNvSpPr>
          <p:nvPr/>
        </p:nvSpPr>
        <p:spPr>
          <a:xfrm>
            <a:off x="838200" y="1568140"/>
            <a:ext cx="10515600" cy="46912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 fontAlgn="base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46578-31D3-E804-9448-B14E6C0B6816}"/>
              </a:ext>
            </a:extLst>
          </p:cNvPr>
          <p:cNvCxnSpPr>
            <a:cxnSpLocks/>
          </p:cNvCxnSpPr>
          <p:nvPr/>
        </p:nvCxnSpPr>
        <p:spPr>
          <a:xfrm>
            <a:off x="838200" y="1206409"/>
            <a:ext cx="10515600" cy="0"/>
          </a:xfrm>
          <a:prstGeom prst="line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graph of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4116FAE4-C3F7-5088-1AFD-7B10CE6D0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2913" y="1857865"/>
            <a:ext cx="3454400" cy="3251200"/>
          </a:xfrm>
          <a:prstGeom prst="rect">
            <a:avLst/>
          </a:prstGeom>
        </p:spPr>
      </p:pic>
      <p:pic>
        <p:nvPicPr>
          <p:cNvPr id="9" name="Picture 8" descr="A table of text on a white background&#10;&#10;Description automatically generated">
            <a:extLst>
              <a:ext uri="{FF2B5EF4-FFF2-40B4-BE49-F238E27FC236}">
                <a16:creationId xmlns:a16="http://schemas.microsoft.com/office/drawing/2014/main" id="{1EF915BD-9E0E-FDCE-E16D-4A11B6AD19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2389" y="2207501"/>
            <a:ext cx="2520824" cy="26052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F2A494-7C93-9A4F-1AD4-C3B8C6FD1629}"/>
              </a:ext>
            </a:extLst>
          </p:cNvPr>
          <p:cNvSpPr txBox="1">
            <a:spLocks/>
          </p:cNvSpPr>
          <p:nvPr/>
        </p:nvSpPr>
        <p:spPr>
          <a:xfrm>
            <a:off x="838200" y="2432337"/>
            <a:ext cx="4599637" cy="39310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 rtl="0" fontAlgn="base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CircuitSeer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inference model is at a per-path granularity leading to significant speedup</a:t>
            </a:r>
          </a:p>
          <a:p>
            <a:pPr marL="342900" indent="-342900" algn="l" rtl="0" fontAlgn="base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342900" indent="-342900" algn="l" rtl="0" fontAlgn="base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CircuitSeer</a:t>
            </a:r>
            <a:r>
              <a:rPr lang="en-US" sz="20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shows an average speedup of 713 times compared to Fusion Compiler Synthesis run</a:t>
            </a:r>
          </a:p>
          <a:p>
            <a:pPr marL="342900" indent="-342900" algn="l" rtl="0" fontAlgn="base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61E6A4-7C85-819A-8605-E5ADFAE342CC}"/>
              </a:ext>
            </a:extLst>
          </p:cNvPr>
          <p:cNvSpPr txBox="1">
            <a:spLocks/>
          </p:cNvSpPr>
          <p:nvPr/>
        </p:nvSpPr>
        <p:spPr>
          <a:xfrm>
            <a:off x="5749058" y="5221287"/>
            <a:ext cx="3178398" cy="5942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 fontAlgn="base">
              <a:lnSpc>
                <a:spcPct val="100000"/>
              </a:lnSpc>
              <a:spcBef>
                <a:spcPts val="1200"/>
              </a:spcBef>
            </a:pPr>
            <a:r>
              <a:rPr lang="en-US" sz="1800" b="0" i="0" dirty="0">
                <a:solidFill>
                  <a:srgbClr val="000000"/>
                </a:solidFill>
                <a:effectLst/>
                <a:latin typeface="+mn-lt"/>
              </a:rPr>
              <a:t>Figure: Average path delay Inference runtime comparison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4462203-E85C-0210-8C5F-444B3479ADC4}"/>
              </a:ext>
            </a:extLst>
          </p:cNvPr>
          <p:cNvSpPr txBox="1">
            <a:spLocks/>
          </p:cNvSpPr>
          <p:nvPr/>
        </p:nvSpPr>
        <p:spPr>
          <a:xfrm>
            <a:off x="9013602" y="5174434"/>
            <a:ext cx="3178398" cy="59424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 fontAlgn="base">
              <a:lnSpc>
                <a:spcPct val="100000"/>
              </a:lnSpc>
              <a:spcBef>
                <a:spcPts val="1200"/>
              </a:spcBef>
            </a:pPr>
            <a:r>
              <a:rPr lang="en-US" sz="1800" b="0" i="0" dirty="0">
                <a:solidFill>
                  <a:srgbClr val="000000"/>
                </a:solidFill>
                <a:effectLst/>
                <a:latin typeface="+mn-lt"/>
              </a:rPr>
              <a:t>Figure: Break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down of </a:t>
            </a:r>
            <a:r>
              <a:rPr lang="en-US" sz="1800" dirty="0" err="1">
                <a:solidFill>
                  <a:srgbClr val="000000"/>
                </a:solidFill>
                <a:latin typeface="+mn-lt"/>
              </a:rPr>
              <a:t>CircuitSeer</a:t>
            </a:r>
            <a:r>
              <a:rPr lang="en-US" sz="1800" dirty="0">
                <a:solidFill>
                  <a:srgbClr val="000000"/>
                </a:solidFill>
                <a:latin typeface="+mn-lt"/>
              </a:rPr>
              <a:t> inference time</a:t>
            </a:r>
            <a:endParaRPr lang="en-US" sz="1800" b="0" i="0" dirty="0">
              <a:solidFill>
                <a:srgbClr val="000000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4841895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C8CE9CB-054E-AA75-B283-B4C5DD32D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8024"/>
            <a:ext cx="10515600" cy="859373"/>
          </a:xfrm>
        </p:spPr>
        <p:txBody>
          <a:bodyPr anchor="ctr">
            <a:noAutofit/>
          </a:bodyPr>
          <a:lstStyle/>
          <a:p>
            <a:pPr algn="l" rtl="0" fontAlgn="base">
              <a:lnSpc>
                <a:spcPct val="100000"/>
              </a:lnSpc>
              <a:spcBef>
                <a:spcPts val="1800"/>
              </a:spcBef>
            </a:pP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Evaluation: Ablation Study</a:t>
            </a:r>
            <a:endParaRPr lang="en-US" sz="4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16A4516-AF82-F61B-B1AB-A889D701AD8A}"/>
              </a:ext>
            </a:extLst>
          </p:cNvPr>
          <p:cNvSpPr txBox="1">
            <a:spLocks/>
          </p:cNvSpPr>
          <p:nvPr/>
        </p:nvSpPr>
        <p:spPr>
          <a:xfrm>
            <a:off x="838200" y="1568140"/>
            <a:ext cx="7033846" cy="46912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 fontAlgn="base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46578-31D3-E804-9448-B14E6C0B6816}"/>
              </a:ext>
            </a:extLst>
          </p:cNvPr>
          <p:cNvCxnSpPr>
            <a:cxnSpLocks/>
          </p:cNvCxnSpPr>
          <p:nvPr/>
        </p:nvCxnSpPr>
        <p:spPr>
          <a:xfrm>
            <a:off x="838200" y="1206409"/>
            <a:ext cx="10515600" cy="0"/>
          </a:xfrm>
          <a:prstGeom prst="line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diagram of a graph&#10;&#10;Description automatically generated">
            <a:extLst>
              <a:ext uri="{FF2B5EF4-FFF2-40B4-BE49-F238E27FC236}">
                <a16:creationId xmlns:a16="http://schemas.microsoft.com/office/drawing/2014/main" id="{51A953C6-7B38-B8CE-6642-53D788B5F0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00" b="38228"/>
          <a:stretch/>
        </p:blipFill>
        <p:spPr>
          <a:xfrm>
            <a:off x="1242391" y="1609304"/>
            <a:ext cx="3810000" cy="1937727"/>
          </a:xfrm>
          <a:prstGeom prst="rect">
            <a:avLst/>
          </a:prstGeom>
        </p:spPr>
      </p:pic>
      <p:pic>
        <p:nvPicPr>
          <p:cNvPr id="6" name="Picture 5" descr="A diagram of a graph&#10;&#10;Description automatically generated">
            <a:extLst>
              <a:ext uri="{FF2B5EF4-FFF2-40B4-BE49-F238E27FC236}">
                <a16:creationId xmlns:a16="http://schemas.microsoft.com/office/drawing/2014/main" id="{98F11CDD-F382-0B9C-4EB2-3CFFC0EA27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001" t="33294" r="4307" b="-1738"/>
          <a:stretch/>
        </p:blipFill>
        <p:spPr>
          <a:xfrm>
            <a:off x="7034102" y="1347665"/>
            <a:ext cx="3329354" cy="21470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279CE8-2569-88F9-DCAC-F0E13E9D6778}"/>
              </a:ext>
            </a:extLst>
          </p:cNvPr>
          <p:cNvSpPr txBox="1">
            <a:spLocks/>
          </p:cNvSpPr>
          <p:nvPr/>
        </p:nvSpPr>
        <p:spPr>
          <a:xfrm>
            <a:off x="1851991" y="3579393"/>
            <a:ext cx="3091070" cy="468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 fontAlgn="base">
              <a:lnSpc>
                <a:spcPct val="100000"/>
              </a:lnSpc>
              <a:spcBef>
                <a:spcPts val="1200"/>
              </a:spcBef>
            </a:pPr>
            <a:r>
              <a:rPr lang="en-US" sz="1800" b="0" i="0" dirty="0">
                <a:solidFill>
                  <a:srgbClr val="000000"/>
                </a:solidFill>
                <a:effectLst/>
                <a:latin typeface="+mn-lt"/>
              </a:rPr>
              <a:t>Figure: R score comparison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C6C62B-5E37-23F3-840E-642966458E6E}"/>
              </a:ext>
            </a:extLst>
          </p:cNvPr>
          <p:cNvSpPr txBox="1">
            <a:spLocks/>
          </p:cNvSpPr>
          <p:nvPr/>
        </p:nvSpPr>
        <p:spPr>
          <a:xfrm>
            <a:off x="7256267" y="3480963"/>
            <a:ext cx="2885023" cy="468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 fontAlgn="base">
              <a:lnSpc>
                <a:spcPct val="100000"/>
              </a:lnSpc>
              <a:spcBef>
                <a:spcPts val="1200"/>
              </a:spcBef>
            </a:pPr>
            <a:r>
              <a:rPr lang="en-US" sz="1800" b="0" i="0" dirty="0">
                <a:solidFill>
                  <a:srgbClr val="000000"/>
                </a:solidFill>
                <a:effectLst/>
                <a:latin typeface="+mn-lt"/>
              </a:rPr>
              <a:t>Table: MAPE for top 25% longest paths</a:t>
            </a:r>
          </a:p>
        </p:txBody>
      </p:sp>
    </p:spTree>
    <p:extLst>
      <p:ext uri="{BB962C8B-B14F-4D97-AF65-F5344CB8AC3E}">
        <p14:creationId xmlns:p14="http://schemas.microsoft.com/office/powerpoint/2010/main" val="17178251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C8CE9CB-054E-AA75-B283-B4C5DD32D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8024"/>
            <a:ext cx="10515600" cy="859373"/>
          </a:xfrm>
        </p:spPr>
        <p:txBody>
          <a:bodyPr anchor="ctr">
            <a:noAutofit/>
          </a:bodyPr>
          <a:lstStyle/>
          <a:p>
            <a:pPr algn="l" rtl="0" fontAlgn="base">
              <a:lnSpc>
                <a:spcPct val="100000"/>
              </a:lnSpc>
              <a:spcBef>
                <a:spcPts val="1800"/>
              </a:spcBef>
            </a:pP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Evaluation: Ablation Study</a:t>
            </a:r>
            <a:endParaRPr lang="en-US" sz="4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16A4516-AF82-F61B-B1AB-A889D701AD8A}"/>
              </a:ext>
            </a:extLst>
          </p:cNvPr>
          <p:cNvSpPr txBox="1">
            <a:spLocks/>
          </p:cNvSpPr>
          <p:nvPr/>
        </p:nvSpPr>
        <p:spPr>
          <a:xfrm>
            <a:off x="838200" y="1568140"/>
            <a:ext cx="7033846" cy="46912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 fontAlgn="base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46578-31D3-E804-9448-B14E6C0B6816}"/>
              </a:ext>
            </a:extLst>
          </p:cNvPr>
          <p:cNvCxnSpPr>
            <a:cxnSpLocks/>
          </p:cNvCxnSpPr>
          <p:nvPr/>
        </p:nvCxnSpPr>
        <p:spPr>
          <a:xfrm>
            <a:off x="838200" y="1206409"/>
            <a:ext cx="10515600" cy="0"/>
          </a:xfrm>
          <a:prstGeom prst="line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D6440029-FA9C-2014-0F36-009630C237E1}"/>
              </a:ext>
            </a:extLst>
          </p:cNvPr>
          <p:cNvSpPr txBox="1">
            <a:spLocks/>
          </p:cNvSpPr>
          <p:nvPr/>
        </p:nvSpPr>
        <p:spPr>
          <a:xfrm>
            <a:off x="1083365" y="4449892"/>
            <a:ext cx="8287492" cy="21712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 fontAlgn="base">
              <a:lnSpc>
                <a:spcPct val="100000"/>
              </a:lnSpc>
              <a:spcBef>
                <a:spcPts val="1200"/>
              </a:spcBef>
            </a:pPr>
            <a:r>
              <a:rPr lang="en-US" sz="2000" dirty="0">
                <a:solidFill>
                  <a:srgbClr val="000000"/>
                </a:solidFill>
                <a:latin typeface="Aptos" panose="020B0004020202020204" pitchFamily="34" charset="0"/>
              </a:rPr>
              <a:t>Comparing </a:t>
            </a:r>
            <a:r>
              <a:rPr lang="en-US" sz="2000" dirty="0" err="1">
                <a:solidFill>
                  <a:srgbClr val="000000"/>
                </a:solidFill>
                <a:latin typeface="Aptos" panose="020B0004020202020204" pitchFamily="34" charset="0"/>
              </a:rPr>
              <a:t>CircuitSeer</a:t>
            </a:r>
            <a:r>
              <a:rPr lang="en-US" sz="2000" dirty="0">
                <a:solidFill>
                  <a:srgbClr val="000000"/>
                </a:solidFill>
                <a:latin typeface="Aptos" panose="020B0004020202020204" pitchFamily="34" charset="0"/>
              </a:rPr>
              <a:t> (CS) with </a:t>
            </a:r>
            <a:r>
              <a:rPr lang="en-US" sz="2000" dirty="0" err="1">
                <a:solidFill>
                  <a:srgbClr val="000000"/>
                </a:solidFill>
                <a:latin typeface="Aptos" panose="020B0004020202020204" pitchFamily="34" charset="0"/>
              </a:rPr>
              <a:t>CircuitSeer</a:t>
            </a:r>
            <a:r>
              <a:rPr lang="en-US" sz="2000" dirty="0">
                <a:solidFill>
                  <a:srgbClr val="000000"/>
                </a:solidFill>
                <a:latin typeface="Aptos" panose="020B0004020202020204" pitchFamily="34" charset="0"/>
              </a:rPr>
              <a:t> without GNN (CS w/o GNN)</a:t>
            </a:r>
          </a:p>
          <a:p>
            <a:pPr marL="457200" indent="-457200" algn="l" rtl="0" fontAlgn="base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ptos" panose="020B0004020202020204" pitchFamily="34" charset="0"/>
              </a:rPr>
              <a:t>Average R score improves by 0.45</a:t>
            </a:r>
          </a:p>
          <a:p>
            <a:pPr marL="457200" indent="-457200" algn="l" rtl="0" fontAlgn="base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Average MAPE </a:t>
            </a:r>
            <a:r>
              <a:rPr lang="en-US" sz="2000" dirty="0">
                <a:solidFill>
                  <a:srgbClr val="000000"/>
                </a:solidFill>
                <a:latin typeface="Aptos" panose="020B0004020202020204" pitchFamily="34" charset="0"/>
              </a:rPr>
              <a:t>25 reduces by 8.8%</a:t>
            </a:r>
            <a:endParaRPr lang="en-US" sz="2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rtl="0" fontAlgn="base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 descr="A diagram of a graph&#10;&#10;Description automatically generated">
            <a:extLst>
              <a:ext uri="{FF2B5EF4-FFF2-40B4-BE49-F238E27FC236}">
                <a16:creationId xmlns:a16="http://schemas.microsoft.com/office/drawing/2014/main" id="{51A953C6-7B38-B8CE-6642-53D788B5F0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0000" b="38228"/>
          <a:stretch/>
        </p:blipFill>
        <p:spPr>
          <a:xfrm>
            <a:off x="1242391" y="1609304"/>
            <a:ext cx="3810000" cy="1937727"/>
          </a:xfrm>
          <a:prstGeom prst="rect">
            <a:avLst/>
          </a:prstGeom>
        </p:spPr>
      </p:pic>
      <p:pic>
        <p:nvPicPr>
          <p:cNvPr id="6" name="Picture 5" descr="A diagram of a graph&#10;&#10;Description automatically generated">
            <a:extLst>
              <a:ext uri="{FF2B5EF4-FFF2-40B4-BE49-F238E27FC236}">
                <a16:creationId xmlns:a16="http://schemas.microsoft.com/office/drawing/2014/main" id="{98F11CDD-F382-0B9C-4EB2-3CFFC0EA27B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001" t="33294" r="4307" b="-1738"/>
          <a:stretch/>
        </p:blipFill>
        <p:spPr>
          <a:xfrm>
            <a:off x="7034102" y="1347665"/>
            <a:ext cx="3329354" cy="214705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279CE8-2569-88F9-DCAC-F0E13E9D6778}"/>
              </a:ext>
            </a:extLst>
          </p:cNvPr>
          <p:cNvSpPr txBox="1">
            <a:spLocks/>
          </p:cNvSpPr>
          <p:nvPr/>
        </p:nvSpPr>
        <p:spPr>
          <a:xfrm>
            <a:off x="1851991" y="3579393"/>
            <a:ext cx="3091070" cy="468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 fontAlgn="base">
              <a:lnSpc>
                <a:spcPct val="100000"/>
              </a:lnSpc>
              <a:spcBef>
                <a:spcPts val="1200"/>
              </a:spcBef>
            </a:pPr>
            <a:r>
              <a:rPr lang="en-US" sz="1800" b="0" i="0" dirty="0">
                <a:solidFill>
                  <a:srgbClr val="000000"/>
                </a:solidFill>
                <a:effectLst/>
                <a:latin typeface="+mn-lt"/>
              </a:rPr>
              <a:t>Figure: R score comparison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EC6C62B-5E37-23F3-840E-642966458E6E}"/>
              </a:ext>
            </a:extLst>
          </p:cNvPr>
          <p:cNvSpPr txBox="1">
            <a:spLocks/>
          </p:cNvSpPr>
          <p:nvPr/>
        </p:nvSpPr>
        <p:spPr>
          <a:xfrm>
            <a:off x="7256267" y="3480963"/>
            <a:ext cx="2885023" cy="4684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 fontAlgn="base">
              <a:lnSpc>
                <a:spcPct val="100000"/>
              </a:lnSpc>
              <a:spcBef>
                <a:spcPts val="1200"/>
              </a:spcBef>
            </a:pPr>
            <a:r>
              <a:rPr lang="en-US" sz="1800" b="0" i="0" dirty="0">
                <a:solidFill>
                  <a:srgbClr val="000000"/>
                </a:solidFill>
                <a:effectLst/>
                <a:latin typeface="+mn-lt"/>
              </a:rPr>
              <a:t>Table: MAPE for top 25% longest paths</a:t>
            </a:r>
          </a:p>
        </p:txBody>
      </p:sp>
    </p:spTree>
    <p:extLst>
      <p:ext uri="{BB962C8B-B14F-4D97-AF65-F5344CB8AC3E}">
        <p14:creationId xmlns:p14="http://schemas.microsoft.com/office/powerpoint/2010/main" val="3939092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C8CE9CB-054E-AA75-B283-B4C5DD32D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8602"/>
            <a:ext cx="10515600" cy="859373"/>
          </a:xfrm>
        </p:spPr>
        <p:txBody>
          <a:bodyPr anchor="t">
            <a:noAutofit/>
          </a:bodyPr>
          <a:lstStyle/>
          <a:p>
            <a:r>
              <a:rPr lang="en-US" sz="4000" b="0" i="0" u="none" strike="noStrike" dirty="0">
                <a:solidFill>
                  <a:srgbClr val="000000"/>
                </a:solidFill>
                <a:effectLst/>
              </a:rPr>
              <a:t>Background and Motivation</a:t>
            </a:r>
            <a:r>
              <a:rPr lang="en-US" sz="4000" b="0" i="0" dirty="0">
                <a:solidFill>
                  <a:srgbClr val="000000"/>
                </a:solidFill>
                <a:effectLst/>
              </a:rPr>
              <a:t>​</a:t>
            </a:r>
            <a:br>
              <a:rPr lang="en-US" sz="4000" b="0" i="0" dirty="0">
                <a:solidFill>
                  <a:srgbClr val="000000"/>
                </a:solidFill>
                <a:effectLst/>
              </a:rPr>
            </a:br>
            <a:endParaRPr lang="en-US" sz="40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46578-31D3-E804-9448-B14E6C0B6816}"/>
              </a:ext>
            </a:extLst>
          </p:cNvPr>
          <p:cNvCxnSpPr>
            <a:cxnSpLocks/>
          </p:cNvCxnSpPr>
          <p:nvPr/>
        </p:nvCxnSpPr>
        <p:spPr>
          <a:xfrm>
            <a:off x="838200" y="1206409"/>
            <a:ext cx="10515600" cy="0"/>
          </a:xfrm>
          <a:prstGeom prst="line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7A5B955-E869-C17B-D597-93AF5F7E450B}"/>
              </a:ext>
            </a:extLst>
          </p:cNvPr>
          <p:cNvSpPr txBox="1"/>
          <p:nvPr/>
        </p:nvSpPr>
        <p:spPr>
          <a:xfrm>
            <a:off x="838200" y="4625298"/>
            <a:ext cx="837111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>
                    <a:alpha val="36902"/>
                  </a:srgbClr>
                </a:solidFill>
                <a:latin typeface="+mn-lt"/>
              </a:rPr>
              <a:t> However, traditional RTL desig</a:t>
            </a:r>
            <a:r>
              <a:rPr lang="en-US" sz="2400" dirty="0">
                <a:solidFill>
                  <a:srgbClr val="000000">
                    <a:alpha val="36902"/>
                  </a:srgbClr>
                </a:solidFill>
              </a:rPr>
              <a:t>n is primarily functionality-oriented</a:t>
            </a:r>
            <a:endParaRPr lang="en-US" sz="2400" b="0" i="0" dirty="0">
              <a:solidFill>
                <a:srgbClr val="000000">
                  <a:alpha val="36902"/>
                </a:srgbClr>
              </a:solidFill>
              <a:effectLst/>
              <a:latin typeface="+mn-lt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FA21A0F-FDBB-AB65-3F14-F33C1F18B607}"/>
              </a:ext>
            </a:extLst>
          </p:cNvPr>
          <p:cNvSpPr txBox="1">
            <a:spLocks/>
          </p:cNvSpPr>
          <p:nvPr/>
        </p:nvSpPr>
        <p:spPr>
          <a:xfrm>
            <a:off x="838200" y="1814217"/>
            <a:ext cx="7962900" cy="14351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 fontAlgn="base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>
                    <a:alpha val="36902"/>
                  </a:srgbClr>
                </a:solidFill>
                <a:latin typeface="+mn-lt"/>
              </a:rPr>
              <a:t> With the end of </a:t>
            </a:r>
            <a:r>
              <a:rPr lang="en-US" sz="2400" b="0" i="0" u="none" strike="noStrike" dirty="0">
                <a:solidFill>
                  <a:srgbClr val="000000">
                    <a:alpha val="36902"/>
                  </a:srgbClr>
                </a:solidFill>
                <a:effectLst/>
                <a:latin typeface="+mn-lt"/>
              </a:rPr>
              <a:t>Dennard scaling and decline of Moore’s law, performance improvement comes at a cost.</a:t>
            </a:r>
            <a:endParaRPr lang="en-US" sz="2400" b="0" i="0" dirty="0">
              <a:solidFill>
                <a:srgbClr val="000000">
                  <a:alpha val="36902"/>
                </a:srgbClr>
              </a:solidFill>
              <a:effectLst/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021CF5-601F-415F-C4A0-89952E8CFB0C}"/>
              </a:ext>
            </a:extLst>
          </p:cNvPr>
          <p:cNvSpPr txBox="1"/>
          <p:nvPr/>
        </p:nvSpPr>
        <p:spPr>
          <a:xfrm>
            <a:off x="838200" y="3190129"/>
            <a:ext cx="905691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fontAlgn="base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>
                    <a:alpha val="36902"/>
                  </a:srgbClr>
                </a:solidFill>
                <a:effectLst/>
                <a:latin typeface="+mn-lt"/>
              </a:rPr>
              <a:t> Power, Performance, Area </a:t>
            </a:r>
            <a:r>
              <a:rPr lang="en-US" sz="2400" dirty="0">
                <a:solidFill>
                  <a:srgbClr val="000000">
                    <a:alpha val="36902"/>
                  </a:srgbClr>
                </a:solidFill>
                <a:latin typeface="+mn-lt"/>
              </a:rPr>
              <a:t>(PPA) is becoming increasingly important during the hardware design process.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762784-303D-65D1-063E-A8CBCCAC3BA5}"/>
              </a:ext>
            </a:extLst>
          </p:cNvPr>
          <p:cNvSpPr/>
          <p:nvPr/>
        </p:nvSpPr>
        <p:spPr>
          <a:xfrm>
            <a:off x="2858883" y="2564522"/>
            <a:ext cx="5942217" cy="1728955"/>
          </a:xfrm>
          <a:prstGeom prst="rect">
            <a:avLst/>
          </a:prstGeom>
          <a:solidFill>
            <a:schemeClr val="accent1">
              <a:lumMod val="75000"/>
            </a:schemeClr>
          </a:solidFill>
          <a:ln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How can we enable PPA-oriented RTL Design?</a:t>
            </a:r>
          </a:p>
        </p:txBody>
      </p:sp>
    </p:spTree>
    <p:extLst>
      <p:ext uri="{BB962C8B-B14F-4D97-AF65-F5344CB8AC3E}">
        <p14:creationId xmlns:p14="http://schemas.microsoft.com/office/powerpoint/2010/main" val="2538841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C8CE9CB-054E-AA75-B283-B4C5DD32D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8024"/>
            <a:ext cx="10515600" cy="859373"/>
          </a:xfrm>
        </p:spPr>
        <p:txBody>
          <a:bodyPr anchor="ctr">
            <a:noAutofit/>
          </a:bodyPr>
          <a:lstStyle/>
          <a:p>
            <a:pPr algn="l" rtl="0" fontAlgn="base">
              <a:lnSpc>
                <a:spcPct val="100000"/>
              </a:lnSpc>
              <a:spcBef>
                <a:spcPts val="1800"/>
              </a:spcBef>
            </a:pP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Conclusion</a:t>
            </a:r>
            <a:endParaRPr lang="en-US" sz="4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46578-31D3-E804-9448-B14E6C0B6816}"/>
              </a:ext>
            </a:extLst>
          </p:cNvPr>
          <p:cNvCxnSpPr>
            <a:cxnSpLocks/>
          </p:cNvCxnSpPr>
          <p:nvPr/>
        </p:nvCxnSpPr>
        <p:spPr>
          <a:xfrm>
            <a:off x="838200" y="1206409"/>
            <a:ext cx="10515600" cy="0"/>
          </a:xfrm>
          <a:prstGeom prst="line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D6440029-FA9C-2014-0F36-009630C237E1}"/>
              </a:ext>
            </a:extLst>
          </p:cNvPr>
          <p:cNvSpPr txBox="1">
            <a:spLocks/>
          </p:cNvSpPr>
          <p:nvPr/>
        </p:nvSpPr>
        <p:spPr>
          <a:xfrm>
            <a:off x="1083365" y="1742533"/>
            <a:ext cx="8287492" cy="21712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 fontAlgn="base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0F9EF07-6B6D-4A30-8BDC-351AE4818533}"/>
              </a:ext>
            </a:extLst>
          </p:cNvPr>
          <p:cNvSpPr txBox="1">
            <a:spLocks/>
          </p:cNvSpPr>
          <p:nvPr/>
        </p:nvSpPr>
        <p:spPr>
          <a:xfrm>
            <a:off x="952737" y="1654482"/>
            <a:ext cx="10515600" cy="41067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 fontAlgn="base">
              <a:lnSpc>
                <a:spcPct val="100000"/>
              </a:lnSpc>
              <a:spcBef>
                <a:spcPts val="1800"/>
              </a:spcBef>
            </a:pPr>
            <a:r>
              <a:rPr lang="en-US" sz="2400" dirty="0">
                <a:solidFill>
                  <a:srgbClr val="000000"/>
                </a:solidFill>
                <a:latin typeface="+mn-lt"/>
              </a:rPr>
              <a:t>In this work, we</a:t>
            </a:r>
          </a:p>
          <a:p>
            <a:pPr marL="285750" indent="-285750" algn="l" rtl="0" fontAlgn="base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effectLst/>
                <a:latin typeface="+mn-lt"/>
              </a:rPr>
              <a:t>We present </a:t>
            </a:r>
            <a:r>
              <a:rPr lang="en-US" sz="2400" dirty="0" err="1">
                <a:effectLst/>
                <a:latin typeface="+mn-lt"/>
              </a:rPr>
              <a:t>CircuitSeer</a:t>
            </a:r>
            <a:r>
              <a:rPr lang="en-US" sz="2400" dirty="0">
                <a:effectLst/>
                <a:latin typeface="+mn-lt"/>
              </a:rPr>
              <a:t>, the first pre-synthesis delay prediction framework to accurately estimate the post-</a:t>
            </a:r>
            <a:r>
              <a:rPr lang="en-US" sz="2400" dirty="0" err="1">
                <a:effectLst/>
                <a:latin typeface="+mn-lt"/>
              </a:rPr>
              <a:t>PnR</a:t>
            </a:r>
            <a:r>
              <a:rPr lang="en-US" sz="2400" dirty="0">
                <a:effectLst/>
                <a:latin typeface="+mn-lt"/>
              </a:rPr>
              <a:t> metrics.</a:t>
            </a:r>
          </a:p>
          <a:p>
            <a:pPr marL="285750" indent="-285750" algn="l" rtl="0" fontAlgn="base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We propose graph transformations to extract synthesis-invariant structural information from the initial circuit representation</a:t>
            </a:r>
          </a:p>
          <a:p>
            <a:pPr marL="285750" indent="-285750" algn="l" rtl="0" fontAlgn="base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Introduced structural and functional characteristics to the model</a:t>
            </a:r>
          </a:p>
          <a:p>
            <a:pPr marL="285750" indent="-285750" algn="l" rtl="0" fontAlgn="base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Achieved lower error and higher correlation compared to SOTA models</a:t>
            </a:r>
          </a:p>
          <a:p>
            <a:pPr algn="l" rtl="0" fontAlgn="base">
              <a:lnSpc>
                <a:spcPct val="100000"/>
              </a:lnSpc>
              <a:spcBef>
                <a:spcPts val="1800"/>
              </a:spcBef>
              <a:buFont typeface="Arial" panose="020B0604020202020204" pitchFamily="34" charset="0"/>
              <a:buChar char="•"/>
            </a:pPr>
            <a:endParaRPr lang="en-US" sz="2400" b="0" i="0" dirty="0">
              <a:solidFill>
                <a:srgbClr val="000000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155786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C8CE9CB-054E-AA75-B283-B4C5DD32D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0238" y="1981840"/>
            <a:ext cx="4829355" cy="859373"/>
          </a:xfrm>
        </p:spPr>
        <p:txBody>
          <a:bodyPr anchor="ctr">
            <a:noAutofit/>
          </a:bodyPr>
          <a:lstStyle/>
          <a:p>
            <a:pPr algn="ctr" rtl="0" fontAlgn="base">
              <a:lnSpc>
                <a:spcPct val="100000"/>
              </a:lnSpc>
              <a:spcBef>
                <a:spcPts val="1800"/>
              </a:spcBef>
            </a:pPr>
            <a:r>
              <a:rPr lang="en-US" sz="6000" dirty="0">
                <a:solidFill>
                  <a:srgbClr val="000000"/>
                </a:solidFill>
                <a:latin typeface="Aptos" panose="020B0004020202020204" pitchFamily="34" charset="0"/>
              </a:rPr>
              <a:t>Thank You</a:t>
            </a:r>
            <a:br>
              <a:rPr lang="en-US" sz="6000" dirty="0">
                <a:solidFill>
                  <a:srgbClr val="000000"/>
                </a:solidFill>
                <a:latin typeface="Aptos" panose="020B0004020202020204" pitchFamily="34" charset="0"/>
              </a:rPr>
            </a:br>
            <a:br>
              <a:rPr lang="en-US" sz="4000" dirty="0">
                <a:solidFill>
                  <a:srgbClr val="000000"/>
                </a:solidFill>
                <a:latin typeface="Aptos" panose="020B0004020202020204" pitchFamily="34" charset="0"/>
              </a:rPr>
            </a:br>
            <a:r>
              <a:rPr lang="en-US" sz="4000" dirty="0">
                <a:solidFill>
                  <a:srgbClr val="000000"/>
                </a:solidFill>
                <a:latin typeface="Aptos" panose="020B0004020202020204" pitchFamily="34" charset="0"/>
              </a:rPr>
              <a:t>Questions?</a:t>
            </a:r>
            <a:endParaRPr lang="en-US" sz="40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16A4516-AF82-F61B-B1AB-A889D701AD8A}"/>
              </a:ext>
            </a:extLst>
          </p:cNvPr>
          <p:cNvSpPr txBox="1">
            <a:spLocks/>
          </p:cNvSpPr>
          <p:nvPr/>
        </p:nvSpPr>
        <p:spPr>
          <a:xfrm>
            <a:off x="838200" y="1568140"/>
            <a:ext cx="10515600" cy="46912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 fontAlgn="base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2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E7B7D0D6-0D9D-4D7A-4D76-092144CFA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624" y="5846618"/>
            <a:ext cx="3517957" cy="842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purple text on a white background&#10;&#10;Description automatically generated">
            <a:extLst>
              <a:ext uri="{FF2B5EF4-FFF2-40B4-BE49-F238E27FC236}">
                <a16:creationId xmlns:a16="http://schemas.microsoft.com/office/drawing/2014/main" id="{5CBB9487-CB6A-516C-67FF-C65E7F905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0281" y="5743559"/>
            <a:ext cx="2335438" cy="945445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CAEEC7-EA64-D433-4600-C1425EFDA4BB}"/>
              </a:ext>
            </a:extLst>
          </p:cNvPr>
          <p:cNvSpPr txBox="1">
            <a:spLocks/>
          </p:cNvSpPr>
          <p:nvPr/>
        </p:nvSpPr>
        <p:spPr>
          <a:xfrm>
            <a:off x="838200" y="4007923"/>
            <a:ext cx="10515600" cy="12378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>
                <a:ea typeface="Arial"/>
                <a:cs typeface="Arial"/>
                <a:sym typeface="Arial"/>
              </a:rPr>
              <a:t>Contact Information</a:t>
            </a:r>
          </a:p>
          <a:p>
            <a:pPr>
              <a:defRPr>
                <a:latin typeface="Arial"/>
                <a:ea typeface="Arial"/>
                <a:cs typeface="Arial"/>
                <a:sym typeface="Arial"/>
              </a:defRPr>
            </a:pPr>
            <a:r>
              <a:rPr lang="en-US" dirty="0">
                <a:ea typeface="Arial"/>
                <a:cs typeface="Arial"/>
                <a:sym typeface="Arial"/>
              </a:rPr>
              <a:t>Sanjay </a:t>
            </a:r>
            <a:r>
              <a:rPr lang="en-US" dirty="0" err="1">
                <a:ea typeface="Arial"/>
                <a:cs typeface="Arial"/>
                <a:sym typeface="Arial"/>
              </a:rPr>
              <a:t>Gandham</a:t>
            </a:r>
            <a:r>
              <a:rPr lang="en-US" dirty="0">
                <a:ea typeface="Arial"/>
                <a:cs typeface="Arial"/>
                <a:sym typeface="Arial"/>
              </a:rPr>
              <a:t>: </a:t>
            </a:r>
            <a:r>
              <a:rPr lang="en-US" dirty="0" err="1">
                <a:ea typeface="Arial"/>
                <a:cs typeface="Arial"/>
                <a:sym typeface="Arial"/>
              </a:rPr>
              <a:t>sanjay.gandham@ucf.edu</a:t>
            </a:r>
            <a:endParaRPr lang="en-US" dirty="0"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1014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C8CE9CB-054E-AA75-B283-B4C5DD32D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651"/>
            <a:ext cx="10515600" cy="859373"/>
          </a:xfrm>
        </p:spPr>
        <p:txBody>
          <a:bodyPr anchor="ctr">
            <a:noAutofit/>
          </a:bodyPr>
          <a:lstStyle/>
          <a:p>
            <a:pPr algn="l" rtl="0" fontAlgn="base">
              <a:lnSpc>
                <a:spcPct val="100000"/>
              </a:lnSpc>
              <a:spcBef>
                <a:spcPts val="1800"/>
              </a:spcBef>
            </a:pPr>
            <a:r>
              <a:rPr lang="en-US" sz="4000" b="0" i="0" u="none" strike="noStrike" dirty="0">
                <a:solidFill>
                  <a:srgbClr val="000000"/>
                </a:solidFill>
                <a:effectLst/>
              </a:rPr>
              <a:t>Traditional Flow for Delay Evaluation</a:t>
            </a:r>
            <a:endParaRPr lang="en-US" sz="4000" b="0" i="0" dirty="0">
              <a:solidFill>
                <a:srgbClr val="000000"/>
              </a:solidFill>
              <a:effectLst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46578-31D3-E804-9448-B14E6C0B6816}"/>
              </a:ext>
            </a:extLst>
          </p:cNvPr>
          <p:cNvCxnSpPr>
            <a:cxnSpLocks/>
          </p:cNvCxnSpPr>
          <p:nvPr/>
        </p:nvCxnSpPr>
        <p:spPr>
          <a:xfrm>
            <a:off x="838200" y="1206409"/>
            <a:ext cx="10515600" cy="0"/>
          </a:xfrm>
          <a:prstGeom prst="line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3" name="Graphic 82" descr="User outline">
            <a:extLst>
              <a:ext uri="{FF2B5EF4-FFF2-40B4-BE49-F238E27FC236}">
                <a16:creationId xmlns:a16="http://schemas.microsoft.com/office/drawing/2014/main" id="{C766B22C-EDAD-2045-D48C-5DEDBD7D65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1641" y="3359915"/>
            <a:ext cx="577622" cy="577622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5E313C9F-6494-5314-D220-04E6A1933CF6}"/>
              </a:ext>
            </a:extLst>
          </p:cNvPr>
          <p:cNvSpPr txBox="1">
            <a:spLocks/>
          </p:cNvSpPr>
          <p:nvPr/>
        </p:nvSpPr>
        <p:spPr>
          <a:xfrm>
            <a:off x="1427608" y="2850556"/>
            <a:ext cx="1238414" cy="553998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Digital Designer</a:t>
            </a:r>
            <a:endParaRPr lang="en-US" dirty="0"/>
          </a:p>
        </p:txBody>
      </p:sp>
      <p:pic>
        <p:nvPicPr>
          <p:cNvPr id="123" name="Graphic 122" descr="Document outline">
            <a:extLst>
              <a:ext uri="{FF2B5EF4-FFF2-40B4-BE49-F238E27FC236}">
                <a16:creationId xmlns:a16="http://schemas.microsoft.com/office/drawing/2014/main" id="{638AB05D-190B-02A3-B699-C523402D7C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5298" y="3429662"/>
            <a:ext cx="415853" cy="415853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6498318E-2312-50C9-E335-B00FB442B68D}"/>
              </a:ext>
            </a:extLst>
          </p:cNvPr>
          <p:cNvSpPr txBox="1">
            <a:spLocks/>
          </p:cNvSpPr>
          <p:nvPr/>
        </p:nvSpPr>
        <p:spPr>
          <a:xfrm>
            <a:off x="588299" y="2989056"/>
            <a:ext cx="618014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Spec</a:t>
            </a:r>
            <a:endParaRPr lang="en-US" dirty="0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41BBE8EE-09A8-0242-DD64-70AC1C63A02D}"/>
              </a:ext>
            </a:extLst>
          </p:cNvPr>
          <p:cNvCxnSpPr>
            <a:cxnSpLocks/>
          </p:cNvCxnSpPr>
          <p:nvPr/>
        </p:nvCxnSpPr>
        <p:spPr>
          <a:xfrm flipV="1">
            <a:off x="1132012" y="3633808"/>
            <a:ext cx="477229" cy="37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105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C8CE9CB-054E-AA75-B283-B4C5DD32D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651"/>
            <a:ext cx="10515600" cy="859373"/>
          </a:xfrm>
        </p:spPr>
        <p:txBody>
          <a:bodyPr anchor="ctr">
            <a:noAutofit/>
          </a:bodyPr>
          <a:lstStyle/>
          <a:p>
            <a:pPr algn="l" rtl="0" fontAlgn="base">
              <a:lnSpc>
                <a:spcPct val="100000"/>
              </a:lnSpc>
              <a:spcBef>
                <a:spcPts val="1800"/>
              </a:spcBef>
            </a:pPr>
            <a:r>
              <a:rPr lang="en-US" sz="4000" b="0" i="0" u="none" strike="noStrike" dirty="0">
                <a:solidFill>
                  <a:srgbClr val="000000"/>
                </a:solidFill>
                <a:effectLst/>
              </a:rPr>
              <a:t>Traditional Flow for Delay Evaluation</a:t>
            </a:r>
            <a:endParaRPr lang="en-US" sz="4000" b="0" i="0" dirty="0">
              <a:solidFill>
                <a:srgbClr val="000000"/>
              </a:solidFill>
              <a:effectLst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46578-31D3-E804-9448-B14E6C0B6816}"/>
              </a:ext>
            </a:extLst>
          </p:cNvPr>
          <p:cNvCxnSpPr>
            <a:cxnSpLocks/>
          </p:cNvCxnSpPr>
          <p:nvPr/>
        </p:nvCxnSpPr>
        <p:spPr>
          <a:xfrm>
            <a:off x="838200" y="1206409"/>
            <a:ext cx="10515600" cy="0"/>
          </a:xfrm>
          <a:prstGeom prst="line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3" name="Graphic 82" descr="User outline">
            <a:extLst>
              <a:ext uri="{FF2B5EF4-FFF2-40B4-BE49-F238E27FC236}">
                <a16:creationId xmlns:a16="http://schemas.microsoft.com/office/drawing/2014/main" id="{C766B22C-EDAD-2045-D48C-5DEDBD7D65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1641" y="3359915"/>
            <a:ext cx="577622" cy="577622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5E313C9F-6494-5314-D220-04E6A1933CF6}"/>
              </a:ext>
            </a:extLst>
          </p:cNvPr>
          <p:cNvSpPr txBox="1">
            <a:spLocks/>
          </p:cNvSpPr>
          <p:nvPr/>
        </p:nvSpPr>
        <p:spPr>
          <a:xfrm>
            <a:off x="1427608" y="2850556"/>
            <a:ext cx="1238414" cy="553998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Digital Designer</a:t>
            </a:r>
            <a:endParaRPr lang="en-US" dirty="0"/>
          </a:p>
        </p:txBody>
      </p:sp>
      <p:pic>
        <p:nvPicPr>
          <p:cNvPr id="123" name="Graphic 122" descr="Document outline">
            <a:extLst>
              <a:ext uri="{FF2B5EF4-FFF2-40B4-BE49-F238E27FC236}">
                <a16:creationId xmlns:a16="http://schemas.microsoft.com/office/drawing/2014/main" id="{638AB05D-190B-02A3-B699-C523402D7C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5298" y="3429662"/>
            <a:ext cx="415853" cy="415853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6498318E-2312-50C9-E335-B00FB442B68D}"/>
              </a:ext>
            </a:extLst>
          </p:cNvPr>
          <p:cNvSpPr txBox="1">
            <a:spLocks/>
          </p:cNvSpPr>
          <p:nvPr/>
        </p:nvSpPr>
        <p:spPr>
          <a:xfrm>
            <a:off x="588299" y="2989056"/>
            <a:ext cx="618014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Spec</a:t>
            </a:r>
            <a:endParaRPr lang="en-US" dirty="0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41BBE8EE-09A8-0242-DD64-70AC1C63A02D}"/>
              </a:ext>
            </a:extLst>
          </p:cNvPr>
          <p:cNvCxnSpPr>
            <a:cxnSpLocks/>
          </p:cNvCxnSpPr>
          <p:nvPr/>
        </p:nvCxnSpPr>
        <p:spPr>
          <a:xfrm flipV="1">
            <a:off x="1132012" y="3633808"/>
            <a:ext cx="477229" cy="37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" descr="Document outline">
            <a:extLst>
              <a:ext uri="{FF2B5EF4-FFF2-40B4-BE49-F238E27FC236}">
                <a16:creationId xmlns:a16="http://schemas.microsoft.com/office/drawing/2014/main" id="{346DAD5D-FD52-DD2B-5BD2-BCF8B0384A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82507" y="3429662"/>
            <a:ext cx="415853" cy="4158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3BD3198-4585-E309-179C-7915F7251C21}"/>
              </a:ext>
            </a:extLst>
          </p:cNvPr>
          <p:cNvSpPr txBox="1">
            <a:spLocks/>
          </p:cNvSpPr>
          <p:nvPr/>
        </p:nvSpPr>
        <p:spPr>
          <a:xfrm>
            <a:off x="2988816" y="2989056"/>
            <a:ext cx="618014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RTL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3D9FDD5-7B16-1CF1-177F-9E2D3A22BE17}"/>
              </a:ext>
            </a:extLst>
          </p:cNvPr>
          <p:cNvCxnSpPr>
            <a:cxnSpLocks/>
          </p:cNvCxnSpPr>
          <p:nvPr/>
        </p:nvCxnSpPr>
        <p:spPr>
          <a:xfrm flipV="1">
            <a:off x="2437595" y="3633808"/>
            <a:ext cx="477229" cy="37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6252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C8CE9CB-054E-AA75-B283-B4C5DD32D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6651"/>
            <a:ext cx="10515600" cy="859373"/>
          </a:xfrm>
        </p:spPr>
        <p:txBody>
          <a:bodyPr anchor="ctr">
            <a:noAutofit/>
          </a:bodyPr>
          <a:lstStyle/>
          <a:p>
            <a:pPr algn="l" rtl="0" fontAlgn="base">
              <a:lnSpc>
                <a:spcPct val="100000"/>
              </a:lnSpc>
              <a:spcBef>
                <a:spcPts val="1800"/>
              </a:spcBef>
            </a:pPr>
            <a:r>
              <a:rPr lang="en-US" sz="4000" b="0" i="0" u="none" strike="noStrike" dirty="0">
                <a:solidFill>
                  <a:srgbClr val="000000"/>
                </a:solidFill>
                <a:effectLst/>
              </a:rPr>
              <a:t>Traditional Flow for Delay Evaluation</a:t>
            </a:r>
            <a:endParaRPr lang="en-US" sz="4000" b="0" i="0" dirty="0">
              <a:solidFill>
                <a:srgbClr val="000000"/>
              </a:solidFill>
              <a:effectLst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46578-31D3-E804-9448-B14E6C0B6816}"/>
              </a:ext>
            </a:extLst>
          </p:cNvPr>
          <p:cNvCxnSpPr>
            <a:cxnSpLocks/>
          </p:cNvCxnSpPr>
          <p:nvPr/>
        </p:nvCxnSpPr>
        <p:spPr>
          <a:xfrm>
            <a:off x="838200" y="1206409"/>
            <a:ext cx="10515600" cy="0"/>
          </a:xfrm>
          <a:prstGeom prst="line">
            <a:avLst/>
          </a:prstGeom>
          <a:ln w="28575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3" name="Graphic 82" descr="User outline">
            <a:extLst>
              <a:ext uri="{FF2B5EF4-FFF2-40B4-BE49-F238E27FC236}">
                <a16:creationId xmlns:a16="http://schemas.microsoft.com/office/drawing/2014/main" id="{C766B22C-EDAD-2045-D48C-5DEDBD7D65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21641" y="3359915"/>
            <a:ext cx="577622" cy="577622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>
                <a:alpha val="43137"/>
              </a:srgbClr>
            </a:outerShdw>
          </a:effectLst>
        </p:spPr>
      </p:pic>
      <p:sp>
        <p:nvSpPr>
          <p:cNvPr id="122" name="TextBox 121">
            <a:extLst>
              <a:ext uri="{FF2B5EF4-FFF2-40B4-BE49-F238E27FC236}">
                <a16:creationId xmlns:a16="http://schemas.microsoft.com/office/drawing/2014/main" id="{5E313C9F-6494-5314-D220-04E6A1933CF6}"/>
              </a:ext>
            </a:extLst>
          </p:cNvPr>
          <p:cNvSpPr txBox="1">
            <a:spLocks/>
          </p:cNvSpPr>
          <p:nvPr/>
        </p:nvSpPr>
        <p:spPr>
          <a:xfrm>
            <a:off x="1427608" y="2850556"/>
            <a:ext cx="1238414" cy="553998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Digital Designer</a:t>
            </a:r>
            <a:endParaRPr lang="en-US" dirty="0"/>
          </a:p>
        </p:txBody>
      </p:sp>
      <p:pic>
        <p:nvPicPr>
          <p:cNvPr id="123" name="Graphic 122" descr="Document outline">
            <a:extLst>
              <a:ext uri="{FF2B5EF4-FFF2-40B4-BE49-F238E27FC236}">
                <a16:creationId xmlns:a16="http://schemas.microsoft.com/office/drawing/2014/main" id="{638AB05D-190B-02A3-B699-C523402D7C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5298" y="3429662"/>
            <a:ext cx="415853" cy="415853"/>
          </a:xfrm>
          <a:prstGeom prst="rect">
            <a:avLst/>
          </a:prstGeom>
        </p:spPr>
      </p:pic>
      <p:sp>
        <p:nvSpPr>
          <p:cNvPr id="124" name="TextBox 123">
            <a:extLst>
              <a:ext uri="{FF2B5EF4-FFF2-40B4-BE49-F238E27FC236}">
                <a16:creationId xmlns:a16="http://schemas.microsoft.com/office/drawing/2014/main" id="{6498318E-2312-50C9-E335-B00FB442B68D}"/>
              </a:ext>
            </a:extLst>
          </p:cNvPr>
          <p:cNvSpPr txBox="1">
            <a:spLocks/>
          </p:cNvSpPr>
          <p:nvPr/>
        </p:nvSpPr>
        <p:spPr>
          <a:xfrm>
            <a:off x="588299" y="2989056"/>
            <a:ext cx="618014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Spec</a:t>
            </a:r>
            <a:endParaRPr lang="en-US" dirty="0"/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41BBE8EE-09A8-0242-DD64-70AC1C63A02D}"/>
              </a:ext>
            </a:extLst>
          </p:cNvPr>
          <p:cNvCxnSpPr>
            <a:cxnSpLocks/>
          </p:cNvCxnSpPr>
          <p:nvPr/>
        </p:nvCxnSpPr>
        <p:spPr>
          <a:xfrm flipV="1">
            <a:off x="1132012" y="3633808"/>
            <a:ext cx="477229" cy="37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" descr="Document outline">
            <a:extLst>
              <a:ext uri="{FF2B5EF4-FFF2-40B4-BE49-F238E27FC236}">
                <a16:creationId xmlns:a16="http://schemas.microsoft.com/office/drawing/2014/main" id="{346DAD5D-FD52-DD2B-5BD2-BCF8B0384AF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82507" y="3429662"/>
            <a:ext cx="415853" cy="41585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3BD3198-4585-E309-179C-7915F7251C21}"/>
              </a:ext>
            </a:extLst>
          </p:cNvPr>
          <p:cNvSpPr txBox="1">
            <a:spLocks/>
          </p:cNvSpPr>
          <p:nvPr/>
        </p:nvSpPr>
        <p:spPr>
          <a:xfrm>
            <a:off x="2988816" y="2989056"/>
            <a:ext cx="618014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RTL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3D9FDD5-7B16-1CF1-177F-9E2D3A22BE17}"/>
              </a:ext>
            </a:extLst>
          </p:cNvPr>
          <p:cNvCxnSpPr>
            <a:cxnSpLocks/>
          </p:cNvCxnSpPr>
          <p:nvPr/>
        </p:nvCxnSpPr>
        <p:spPr>
          <a:xfrm flipV="1">
            <a:off x="2437595" y="3633808"/>
            <a:ext cx="477229" cy="37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0BFF9254-F73E-5DF9-2D68-972B99796BAF}"/>
              </a:ext>
            </a:extLst>
          </p:cNvPr>
          <p:cNvSpPr/>
          <p:nvPr/>
        </p:nvSpPr>
        <p:spPr>
          <a:xfrm>
            <a:off x="4165810" y="2005901"/>
            <a:ext cx="1706452" cy="3458812"/>
          </a:xfrm>
          <a:prstGeom prst="rect">
            <a:avLst/>
          </a:prstGeom>
          <a:solidFill>
            <a:schemeClr val="accent2">
              <a:lumMod val="60000"/>
              <a:lumOff val="40000"/>
              <a:alpha val="44000"/>
            </a:schemeClr>
          </a:solidFill>
          <a:ln w="254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A255C4C-01D6-A3C9-339A-E9C14B62B2A8}"/>
              </a:ext>
            </a:extLst>
          </p:cNvPr>
          <p:cNvSpPr/>
          <p:nvPr/>
        </p:nvSpPr>
        <p:spPr>
          <a:xfrm>
            <a:off x="4266489" y="2569606"/>
            <a:ext cx="1505094" cy="369332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Elaboration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4167FD-2194-D2A5-0F6F-899B409B18EA}"/>
              </a:ext>
            </a:extLst>
          </p:cNvPr>
          <p:cNvSpPr/>
          <p:nvPr/>
        </p:nvSpPr>
        <p:spPr>
          <a:xfrm>
            <a:off x="4266489" y="3031716"/>
            <a:ext cx="1505094" cy="638725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Boolean Minimization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08029D-F9B2-1EBA-BB9A-5A474746F606}"/>
              </a:ext>
            </a:extLst>
          </p:cNvPr>
          <p:cNvSpPr/>
          <p:nvPr/>
        </p:nvSpPr>
        <p:spPr>
          <a:xfrm>
            <a:off x="4270385" y="3763219"/>
            <a:ext cx="1497303" cy="597586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Technology Mapping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B9AE6C-99C8-0445-7117-2240FDC2593B}"/>
              </a:ext>
            </a:extLst>
          </p:cNvPr>
          <p:cNvSpPr/>
          <p:nvPr/>
        </p:nvSpPr>
        <p:spPr>
          <a:xfrm>
            <a:off x="4266490" y="4453584"/>
            <a:ext cx="1505093" cy="857778"/>
          </a:xfrm>
          <a:prstGeom prst="rect">
            <a:avLst/>
          </a:prstGeom>
          <a:solidFill>
            <a:schemeClr val="bg1"/>
          </a:solidFill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Technology Dependent Optimization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020D22-CBAE-AEA6-2C56-AD6B61543D69}"/>
              </a:ext>
            </a:extLst>
          </p:cNvPr>
          <p:cNvSpPr txBox="1"/>
          <p:nvPr/>
        </p:nvSpPr>
        <p:spPr>
          <a:xfrm>
            <a:off x="4155883" y="2119400"/>
            <a:ext cx="1726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Logic Synthesis</a:t>
            </a:r>
          </a:p>
        </p:txBody>
      </p:sp>
      <p:pic>
        <p:nvPicPr>
          <p:cNvPr id="13" name="Graphic 12" descr="Document outline">
            <a:extLst>
              <a:ext uri="{FF2B5EF4-FFF2-40B4-BE49-F238E27FC236}">
                <a16:creationId xmlns:a16="http://schemas.microsoft.com/office/drawing/2014/main" id="{0309C3B0-71BB-CE54-954E-0DB5228248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17174" y="3429662"/>
            <a:ext cx="415853" cy="4158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EF64CBD-160F-B024-71C1-5076AAF989CC}"/>
              </a:ext>
            </a:extLst>
          </p:cNvPr>
          <p:cNvSpPr txBox="1">
            <a:spLocks/>
          </p:cNvSpPr>
          <p:nvPr/>
        </p:nvSpPr>
        <p:spPr>
          <a:xfrm>
            <a:off x="6227358" y="2989056"/>
            <a:ext cx="995483" cy="276999"/>
          </a:xfrm>
          <a:prstGeom prst="rect">
            <a:avLst/>
          </a:prstGeom>
          <a:noFill/>
          <a:ln w="12700">
            <a:noFill/>
          </a:ln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n-US" dirty="0">
                <a:ln w="6350">
                  <a:noFill/>
                </a:ln>
                <a:effectLst>
                  <a:glow>
                    <a:srgbClr val="00B050">
                      <a:alpha val="50000"/>
                    </a:srgbClr>
                  </a:glow>
                </a:effectLst>
              </a:rPr>
              <a:t>Netlist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57EF66D-041A-F2FE-D198-0959D6F05D1C}"/>
              </a:ext>
            </a:extLst>
          </p:cNvPr>
          <p:cNvCxnSpPr>
            <a:cxnSpLocks/>
          </p:cNvCxnSpPr>
          <p:nvPr/>
        </p:nvCxnSpPr>
        <p:spPr>
          <a:xfrm flipV="1">
            <a:off x="3587902" y="3633808"/>
            <a:ext cx="477229" cy="37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C0547E0-A093-D3FE-AD0F-0B1B8F3EDC4F}"/>
              </a:ext>
            </a:extLst>
          </p:cNvPr>
          <p:cNvCxnSpPr>
            <a:cxnSpLocks/>
          </p:cNvCxnSpPr>
          <p:nvPr/>
        </p:nvCxnSpPr>
        <p:spPr>
          <a:xfrm flipV="1">
            <a:off x="5941823" y="3633808"/>
            <a:ext cx="477229" cy="3780"/>
          </a:xfrm>
          <a:prstGeom prst="straightConnector1">
            <a:avLst/>
          </a:prstGeom>
          <a:ln w="12700">
            <a:solidFill>
              <a:schemeClr val="tx1"/>
            </a:solidFill>
            <a:headEnd type="none"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177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2618</TotalTime>
  <Words>2086</Words>
  <Application>Microsoft Macintosh PowerPoint</Application>
  <PresentationFormat>Widescreen</PresentationFormat>
  <Paragraphs>480</Paragraphs>
  <Slides>61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6" baseType="lpstr">
      <vt:lpstr>Aptos</vt:lpstr>
      <vt:lpstr>Aptos Display</vt:lpstr>
      <vt:lpstr>Arial</vt:lpstr>
      <vt:lpstr>Cambria Math</vt:lpstr>
      <vt:lpstr>Office Theme</vt:lpstr>
      <vt:lpstr>CircuitSeer: RTL Post-PnR Delay Prediction via Coupling Functional and Structural Representation</vt:lpstr>
      <vt:lpstr>Outline</vt:lpstr>
      <vt:lpstr>Background and Motivation​ </vt:lpstr>
      <vt:lpstr>Background and Motivation​ </vt:lpstr>
      <vt:lpstr>Background and Motivation​ </vt:lpstr>
      <vt:lpstr>Background and Motivation​ </vt:lpstr>
      <vt:lpstr>Traditional Flow for Delay Evaluation</vt:lpstr>
      <vt:lpstr>Traditional Flow for Delay Evaluation</vt:lpstr>
      <vt:lpstr>Traditional Flow for Delay Evaluation</vt:lpstr>
      <vt:lpstr>Traditional Flow for Delay Evaluation</vt:lpstr>
      <vt:lpstr>Traditional Flow for Delay Evaluation</vt:lpstr>
      <vt:lpstr>Traditional Flow for Delay Evaluation</vt:lpstr>
      <vt:lpstr>Traditional Flow for Delay Evaluation</vt:lpstr>
      <vt:lpstr>Traditional Flow for Delay Evaluation</vt:lpstr>
      <vt:lpstr>Traditional Flow for Delay Evaluation</vt:lpstr>
      <vt:lpstr>Traditional Flow for Delay Evaluation</vt:lpstr>
      <vt:lpstr>Prior Work: AI/ML-Based Delay Predictor</vt:lpstr>
      <vt:lpstr>Prior Work: AI/ML-Based Delay Predictor</vt:lpstr>
      <vt:lpstr>Prior Work: AI/ML-Based Delay Predictor</vt:lpstr>
      <vt:lpstr>Prior Work: AI/ML-Based Delay Predictor</vt:lpstr>
      <vt:lpstr>Prior Work: AI/ML-Based Delay Predictor</vt:lpstr>
      <vt:lpstr>Prior Work: AI/ML-Based Delay Predictor</vt:lpstr>
      <vt:lpstr>Prior Work: AI/ML-Based Delay Predictor</vt:lpstr>
      <vt:lpstr>Challenges with Post-PnR Delay Prediction</vt:lpstr>
      <vt:lpstr>Challenges with Post-PnR Delay Prediction</vt:lpstr>
      <vt:lpstr>Challenges with Post-PnR Delay Prediction</vt:lpstr>
      <vt:lpstr>Challenges with Post-PnR Delay Prediction</vt:lpstr>
      <vt:lpstr>CircuitSeer: Prediction Flow</vt:lpstr>
      <vt:lpstr>CircuitSeer: Prediction Flow</vt:lpstr>
      <vt:lpstr>CircuitSeer: Prediction Flow</vt:lpstr>
      <vt:lpstr>CircuitSeer: Prediction Flow</vt:lpstr>
      <vt:lpstr>CircuitSeer: Prediction Flow</vt:lpstr>
      <vt:lpstr>CircuitSeer: Prediction Flow</vt:lpstr>
      <vt:lpstr>CircuitSeer: Unoptimized Netlist</vt:lpstr>
      <vt:lpstr>CircuitSeer: Unoptimized Netlist</vt:lpstr>
      <vt:lpstr>CircuitSeer: Unoptimized Netlist</vt:lpstr>
      <vt:lpstr>CircuitSeer: Graph Transformation</vt:lpstr>
      <vt:lpstr>CircuitSeer: Graph Transformation</vt:lpstr>
      <vt:lpstr>CircuitSeer: Graph Transformation</vt:lpstr>
      <vt:lpstr>CircuitSeer: Graph Transformation</vt:lpstr>
      <vt:lpstr>CircuitSeer: Graph Transformation</vt:lpstr>
      <vt:lpstr>CircuitSeer: Inference Flow</vt:lpstr>
      <vt:lpstr>CircuitSeer: Inference Flow</vt:lpstr>
      <vt:lpstr>CircuitSeer: Inference Flow</vt:lpstr>
      <vt:lpstr>CircuitSeer: Inference Flow</vt:lpstr>
      <vt:lpstr>CircuitSeer: Inference Flow</vt:lpstr>
      <vt:lpstr>Evaluation: Implementation and Baselines</vt:lpstr>
      <vt:lpstr>Evaluation: Hardware Designs</vt:lpstr>
      <vt:lpstr>Evaluation: Metrics</vt:lpstr>
      <vt:lpstr>Evaluation: MAPE</vt:lpstr>
      <vt:lpstr>Evaluation: MAPE</vt:lpstr>
      <vt:lpstr>Evaluation: Scatter Plot</vt:lpstr>
      <vt:lpstr>Evaluation: Scatter Plot</vt:lpstr>
      <vt:lpstr>Evaluation: Heatmap</vt:lpstr>
      <vt:lpstr>Evaluation: Heatmap</vt:lpstr>
      <vt:lpstr>Evaluation: Runtime Evaluation</vt:lpstr>
      <vt:lpstr>Evaluation: Runtime Evaluation</vt:lpstr>
      <vt:lpstr>Evaluation: Ablation Study</vt:lpstr>
      <vt:lpstr>Evaluation: Ablation Study</vt:lpstr>
      <vt:lpstr>Conclusion</vt:lpstr>
      <vt:lpstr>Thank You 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CircuitSeer: RTL Post-PnR Delay Prediction via Coupling Functional and Structural Representation</dc:title>
  <dc:creator>Sanjay Gandham</dc:creator>
  <cp:lastModifiedBy>Sanjay Gandham</cp:lastModifiedBy>
  <cp:revision>10</cp:revision>
  <dcterms:created xsi:type="dcterms:W3CDTF">2024-10-26T22:03:12Z</dcterms:created>
  <dcterms:modified xsi:type="dcterms:W3CDTF">2024-10-29T01:24:28Z</dcterms:modified>
</cp:coreProperties>
</file>