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4C7787-C789-4E50-BDF3-DD91BAD9E250}" v="28" dt="2021-12-17T10:57:16.219"/>
    <p1510:client id="{275133FF-5A53-4675-A317-B378966C15A9}" v="1" dt="2021-12-17T10:51:44.784"/>
    <p1510:client id="{D274CA7A-1F01-4B1C-81B6-69F63C5185F4}" v="2" dt="2021-12-17T10:55:30.218"/>
    <p1510:client id="{FFA9886D-47BC-44BE-B17F-E7C92D132E68}" v="46" dt="2021-12-17T10:55:36.0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04/04/2022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04/04/2022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77" name="think-cell Slide" r:id="rId6" imgW="360" imgH="360" progId="">
                  <p:embed/>
                </p:oleObj>
              </mc:Choice>
              <mc:Fallback>
                <p:oleObj name="think-cell Slide" r:id="rId6" imgW="360" imgH="360" progId="">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65"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89"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13"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01"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81"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05"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77"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25"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49" name="think-cell Slide" r:id="rId9" imgW="360" imgH="360" progId="">
                  <p:embed/>
                </p:oleObj>
              </mc:Choice>
              <mc:Fallback>
                <p:oleObj name="think-cell Slide" r:id="rId9" imgW="360" imgH="360" progId="">
                  <p:embed/>
                  <p:pic>
                    <p:nvPicPr>
                      <p:cNvPr id="0" name="Picture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97" name="think-cell Slide" r:id="rId5" imgW="360" imgH="360" progId="">
                  <p:embed/>
                </p:oleObj>
              </mc:Choice>
              <mc:Fallback>
                <p:oleObj name="think-cell Slide" r:id="rId5" imgW="360" imgH="360" progId="">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221"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4/4/2022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53" name="think-cell Slide" r:id="rId25" imgW="360" imgH="360" progId="">
                  <p:embed/>
                </p:oleObj>
              </mc:Choice>
              <mc:Fallback>
                <p:oleObj name="think-cell Slide" r:id="rId25" imgW="360" imgH="360" progId="">
                  <p:embed/>
                  <p:pic>
                    <p:nvPicPr>
                      <p:cNvPr id="0" name="Picture 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61" name="think-cell Slide" r:id="rId14" imgW="360" imgH="360" progId="">
                  <p:embed/>
                </p:oleObj>
              </mc:Choice>
              <mc:Fallback>
                <p:oleObj name="think-cell Slide" r:id="rId14" imgW="360" imgH="360" progId="">
                  <p:embed/>
                  <p:pic>
                    <p:nvPicPr>
                      <p:cNvPr id="0" name="Picture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souravhianl/casestudy"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5.jpeg"/><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a:lnSpc>
                <a:spcPct val="114000"/>
              </a:lnSpc>
            </a:pPr>
            <a:r>
              <a:rPr lang="en-IN" altLang="en-US" b="1" dirty="0"/>
              <a:t>On Demand Car Wash System</a:t>
            </a:r>
          </a:p>
          <a:p>
            <a:pPr>
              <a:lnSpc>
                <a:spcPct val="114000"/>
              </a:lnSpc>
            </a:pPr>
            <a:r>
              <a:rPr lang="en-IN" altLang="en-US" dirty="0"/>
              <a:t>Working on end to end case study of On demand car wash  Application along with authentication, Swagger </a:t>
            </a:r>
            <a:r>
              <a:rPr lang="en-US" altLang="en-US" dirty="0"/>
              <a:t>and React used for user interface.</a:t>
            </a:r>
            <a:endParaRPr lang="en-US" altLang="nl-NL" b="1" dirty="0"/>
          </a:p>
          <a:p>
            <a:pPr eaLnBrk="1" hangingPunct="1">
              <a:lnSpc>
                <a:spcPct val="114000"/>
              </a:lnSpc>
            </a:pPr>
            <a:r>
              <a:rPr lang="en-IN" altLang="nl-NL" b="1" dirty="0"/>
              <a:t>JavaScript and React for web developers in Degreed Platform</a:t>
            </a:r>
          </a:p>
          <a:p>
            <a:pPr eaLnBrk="1" hangingPunct="1">
              <a:lnSpc>
                <a:spcPct val="114000"/>
              </a:lnSpc>
            </a:pPr>
            <a:r>
              <a:rPr lang="en-IN" altLang="en-US" dirty="0"/>
              <a:t>Completed this course with optimal Knowledge of MVC ,Web API , RESTful services , Components.</a:t>
            </a:r>
          </a:p>
          <a:p>
            <a:pPr eaLnBrk="1" hangingPunct="1">
              <a:lnSpc>
                <a:spcPct val="114000"/>
              </a:lnSpc>
            </a:pPr>
            <a:endParaRPr lang="en-IN" altLang="nl-NL" dirty="0"/>
          </a:p>
          <a:p>
            <a:pPr eaLnBrk="1" hangingPunct="1">
              <a:lnSpc>
                <a:spcPct val="114000"/>
              </a:lnSpc>
            </a:pPr>
            <a:r>
              <a:rPr lang="en-IN" altLang="en-US" dirty="0"/>
              <a:t>                                                                       </a:t>
            </a:r>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2677"/>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18560" y="1582094"/>
            <a:ext cx="3826052" cy="184350"/>
          </a:xfrm>
        </p:spPr>
        <p:txBody>
          <a:bodyPr/>
          <a:lstStyle/>
          <a:p>
            <a:pPr eaLnBrk="1" hangingPunct="1"/>
            <a:r>
              <a:rPr lang="nl-NL" altLang="nl-NL" dirty="0"/>
              <a:t>Sourav.kumar-hianl@capgemini.com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1462" y="1843215"/>
            <a:ext cx="2382837" cy="330200"/>
          </a:xfrm>
        </p:spPr>
        <p:txBody>
          <a:bodyPr/>
          <a:lstStyle/>
          <a:p>
            <a:pPr eaLnBrk="1" hangingPunct="1"/>
            <a:r>
              <a:rPr lang="nl-NL" altLang="nl-NL" dirty="0"/>
              <a:t>+91 8342983859</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sz="1050" dirty="0"/>
              <a:t>Proficient in </a:t>
            </a:r>
            <a:r>
              <a:rPr lang="en-US" sz="1050" b="1" dirty="0"/>
              <a:t>JAVA and OOPs </a:t>
            </a:r>
            <a:r>
              <a:rPr lang="en-US" sz="1050" dirty="0"/>
              <a:t>concepts. </a:t>
            </a:r>
          </a:p>
          <a:p>
            <a:pPr marL="171450" indent="-171450">
              <a:buFont typeface="Arial" panose="020B0604020202020204" pitchFamily="34" charset="0"/>
              <a:buChar char="•"/>
            </a:pPr>
            <a:r>
              <a:rPr lang="en-US" sz="1050" dirty="0"/>
              <a:t>Hands on experience in creating </a:t>
            </a:r>
            <a:r>
              <a:rPr lang="en-US" sz="1050" b="1" dirty="0"/>
              <a:t>Web Application </a:t>
            </a:r>
            <a:r>
              <a:rPr lang="en-US" sz="1050" dirty="0"/>
              <a:t>with </a:t>
            </a:r>
            <a:r>
              <a:rPr lang="en-US" sz="1050" b="1" dirty="0"/>
              <a:t>Spring boot , Java</a:t>
            </a:r>
            <a:r>
              <a:rPr lang="en-US" sz="1050" b="1"/>
              <a:t>, Rest </a:t>
            </a:r>
            <a:r>
              <a:rPr lang="en-US" sz="1050" b="1" dirty="0"/>
              <a:t>API,</a:t>
            </a:r>
            <a:r>
              <a:rPr lang="en-US" sz="1050" dirty="0"/>
              <a:t> </a:t>
            </a:r>
            <a:r>
              <a:rPr lang="en-US" sz="1050" b="1" dirty="0"/>
              <a:t>React</a:t>
            </a:r>
            <a:r>
              <a:rPr lang="en-US" sz="1050" dirty="0"/>
              <a:t>.</a:t>
            </a:r>
            <a:endParaRPr lang="en-US" sz="1050" b="1" dirty="0"/>
          </a:p>
          <a:p>
            <a:pPr marL="171450" indent="-171450">
              <a:buFont typeface="Arial" panose="020B0604020202020204" pitchFamily="34" charset="0"/>
              <a:buChar char="•"/>
            </a:pPr>
            <a:r>
              <a:rPr lang="en-US" sz="1050" dirty="0"/>
              <a:t>Hands on experience in developing web pages using </a:t>
            </a:r>
            <a:r>
              <a:rPr lang="en-US" sz="1050" b="1" dirty="0"/>
              <a:t>HTML5, CSS3, Object Oriented Programming, JSON, XML</a:t>
            </a:r>
            <a:r>
              <a:rPr lang="en-US" sz="1050" dirty="0"/>
              <a:t>. Good understanding of Document Object Model (DOM) and DOM Functions.</a:t>
            </a:r>
          </a:p>
          <a:p>
            <a:pPr marL="171450" indent="-171450">
              <a:buFont typeface="Arial" panose="020B0604020202020204" pitchFamily="34" charset="0"/>
              <a:buChar char="•"/>
            </a:pPr>
            <a:r>
              <a:rPr lang="en-US" altLang="en-US" sz="1050" dirty="0"/>
              <a:t>Proficient </a:t>
            </a:r>
            <a:r>
              <a:rPr lang="en-US" altLang="en-US" sz="1050" b="1" dirty="0"/>
              <a:t>React developer</a:t>
            </a:r>
            <a:r>
              <a:rPr lang="en-US" altLang="en-US" sz="1050" dirty="0"/>
              <a:t> with working knowledge on </a:t>
            </a:r>
            <a:r>
              <a:rPr lang="en-US" altLang="en-US" sz="1050" b="1" dirty="0"/>
              <a:t>React</a:t>
            </a:r>
            <a:r>
              <a:rPr lang="en-US" altLang="en-US" sz="1050" dirty="0"/>
              <a:t>.</a:t>
            </a:r>
          </a:p>
          <a:p>
            <a:pPr marL="171450" indent="-171450">
              <a:buFont typeface="Arial" panose="020B0604020202020204" pitchFamily="34" charset="0"/>
              <a:buChar char="•"/>
            </a:pPr>
            <a:r>
              <a:rPr lang="en-US" altLang="nl-NL" sz="1050" dirty="0"/>
              <a:t>Implemented </a:t>
            </a:r>
            <a:r>
              <a:rPr lang="en-US" altLang="nl-NL" sz="1050" b="1" dirty="0"/>
              <a:t>Rest API</a:t>
            </a:r>
            <a:r>
              <a:rPr lang="en-US" altLang="nl-NL" sz="1050" dirty="0"/>
              <a:t> and React in case study and up skilling this knowledge continuously.</a:t>
            </a:r>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US" altLang="en-US" dirty="0"/>
              <a:t>SOURAV KUMAR HIANL</a:t>
            </a:r>
            <a:endParaRPr lang="en-IN" altLang="en-US" dirty="0"/>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7556" y="196170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625902122"/>
              </p:ext>
            </p:extLst>
          </p:nvPr>
        </p:nvGraphicFramePr>
        <p:xfrm>
          <a:off x="9267290" y="1340089"/>
          <a:ext cx="2924710" cy="4970870"/>
        </p:xfrm>
        <a:graphic>
          <a:graphicData uri="http://schemas.openxmlformats.org/drawingml/2006/table">
            <a:tbl>
              <a:tblPr firstRow="1" bandRow="1">
                <a:tableStyleId>{0E3FDE45-AF77-4B5C-9715-49D594BDF05E}</a:tableStyleId>
              </a:tblPr>
              <a:tblGrid>
                <a:gridCol w="554804">
                  <a:extLst>
                    <a:ext uri="{9D8B030D-6E8A-4147-A177-3AD203B41FA5}">
                      <a16:colId xmlns:a16="http://schemas.microsoft.com/office/drawing/2014/main" val="3331298770"/>
                    </a:ext>
                  </a:extLst>
                </a:gridCol>
                <a:gridCol w="2369906">
                  <a:extLst>
                    <a:ext uri="{9D8B030D-6E8A-4147-A177-3AD203B41FA5}">
                      <a16:colId xmlns:a16="http://schemas.microsoft.com/office/drawing/2014/main" val="879084521"/>
                    </a:ext>
                  </a:extLst>
                </a:gridCol>
              </a:tblGrid>
              <a:tr h="422178">
                <a:tc>
                  <a:txBody>
                    <a:bodyPr/>
                    <a:lstStyle/>
                    <a:p>
                      <a:r>
                        <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JAVA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JAVA Basics, OOPS, Generics, Collections, Arrays, Loops, Data Types in JAVA;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7292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SPRING</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Spring microservices, Entity Framework</a:t>
                      </a:r>
                    </a:p>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MVC</a:t>
                      </a:r>
                    </a:p>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security</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7292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800" u="none" strike="noStrike" kern="1200" cap="none" spc="0" normalizeH="0" baseline="0" noProof="0" dirty="0">
                          <a:ln>
                            <a:noFill/>
                          </a:ln>
                          <a:effectLst/>
                          <a:uLnTx/>
                          <a:uFillTx/>
                        </a:rPr>
                        <a:t>J-UNIT</a:t>
                      </a:r>
                    </a:p>
                  </a:txBody>
                  <a:tcPr/>
                </a:tc>
                <a:tc>
                  <a:txBody>
                    <a:bodyPr/>
                    <a:lstStyle/>
                    <a:p>
                      <a:r>
                        <a:rPr lang="en-US" sz="800" dirty="0">
                          <a:solidFill>
                            <a:schemeClr val="tx1"/>
                          </a:solidFill>
                        </a:rPr>
                        <a:t>Mockito and Junit Testing</a:t>
                      </a:r>
                    </a:p>
                  </a:txBody>
                  <a:tcPr/>
                </a:tc>
                <a:extLst>
                  <a:ext uri="{0D108BD9-81ED-4DB2-BD59-A6C34878D82A}">
                    <a16:rowId xmlns:a16="http://schemas.microsoft.com/office/drawing/2014/main" val="3229840877"/>
                  </a:ext>
                </a:extLst>
              </a:tr>
              <a:tr h="72921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Framework-React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Fundamentals components ,Java Script, Working with states &amp; props in React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Event Handling in React ,  Routing ,Life Cycle Method, Working with HTTP in React.</a:t>
                      </a:r>
                    </a:p>
                  </a:txBody>
                  <a:tcPr/>
                </a:tc>
                <a:extLst>
                  <a:ext uri="{0D108BD9-81ED-4DB2-BD59-A6C34878D82A}">
                    <a16:rowId xmlns:a16="http://schemas.microsoft.com/office/drawing/2014/main" val="668073409"/>
                  </a:ext>
                </a:extLst>
              </a:tr>
              <a:tr h="57569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 &amp; Karma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42217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IN"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298680090"/>
                  </a:ext>
                </a:extLst>
              </a:tr>
              <a:tr h="42217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 Optimized UI Designed</a:t>
                      </a:r>
                    </a:p>
                  </a:txBody>
                  <a:tcPr/>
                </a:tc>
                <a:extLst>
                  <a:ext uri="{0D108BD9-81ED-4DB2-BD59-A6C34878D82A}">
                    <a16:rowId xmlns:a16="http://schemas.microsoft.com/office/drawing/2014/main" val="9512774"/>
                  </a:ext>
                </a:extLst>
              </a:tr>
              <a:tr h="36528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Visual Studio 2019, Visual Studio code, Swagger, Postman, SSMS, </a:t>
                      </a: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Intellij</a:t>
                      </a: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p>
                  </a:txBody>
                  <a:tcPr/>
                </a:tc>
                <a:extLst>
                  <a:ext uri="{0D108BD9-81ED-4DB2-BD59-A6C34878D82A}">
                    <a16:rowId xmlns:a16="http://schemas.microsoft.com/office/drawing/2014/main" val="645317192"/>
                  </a:ext>
                </a:extLst>
              </a:tr>
              <a:tr h="57569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448617" y="547041"/>
            <a:ext cx="2424112" cy="601383"/>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Technology</a:t>
            </a:r>
          </a:p>
          <a:p>
            <a:pPr lvl="0">
              <a:lnSpc>
                <a:spcPct val="114000"/>
              </a:lnSpc>
              <a:defRPr/>
            </a:pPr>
            <a:r>
              <a:rPr lang="en-US" altLang="nl-NL" sz="1000" dirty="0">
                <a:solidFill>
                  <a:prstClr val="black"/>
                </a:solidFill>
                <a:latin typeface="Verdana" panose="020B0604030504040204" pitchFamily="34" charset="0"/>
              </a:rPr>
              <a:t>Computer science &amp; Eng. :2017-2021</a:t>
            </a:r>
          </a:p>
        </p:txBody>
      </p:sp>
      <p:sp>
        <p:nvSpPr>
          <p:cNvPr id="6" name="Rectangle 5">
            <a:extLst>
              <a:ext uri="{FF2B5EF4-FFF2-40B4-BE49-F238E27FC236}">
                <a16:creationId xmlns:a16="http://schemas.microsoft.com/office/drawing/2014/main" id="{1616387D-79C4-4D2C-8F4C-617036B1459A}"/>
              </a:ext>
            </a:extLst>
          </p:cNvPr>
          <p:cNvSpPr/>
          <p:nvPr/>
        </p:nvSpPr>
        <p:spPr>
          <a:xfrm>
            <a:off x="9374109" y="1112443"/>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pic>
        <p:nvPicPr>
          <p:cNvPr id="20" name="Picture Placeholder 11">
            <a:hlinkClick r:id="rId3"/>
            <a:extLst>
              <a:ext uri="{FF2B5EF4-FFF2-40B4-BE49-F238E27FC236}">
                <a16:creationId xmlns:a16="http://schemas.microsoft.com/office/drawing/2014/main" id="{311022F4-75D7-4325-9179-434BEB3293F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ltGray">
          <a:xfrm>
            <a:off x="4837113" y="5057937"/>
            <a:ext cx="591693" cy="493584"/>
          </a:xfrm>
          <a:prstGeom prst="ellipse">
            <a:avLst/>
          </a:prstGeom>
          <a:solidFill>
            <a:schemeClr val="bg1"/>
          </a:solidFill>
        </p:spPr>
      </p:pic>
      <p:pic>
        <p:nvPicPr>
          <p:cNvPr id="8" name="Picture Placeholder 7" descr="A person in a green shirt&#10;&#10;Description automatically generated with medium confidence">
            <a:extLst>
              <a:ext uri="{FF2B5EF4-FFF2-40B4-BE49-F238E27FC236}">
                <a16:creationId xmlns:a16="http://schemas.microsoft.com/office/drawing/2014/main" id="{BF3ECD6E-F4B6-4ABB-A51A-D72720EA1CAB}"/>
              </a:ext>
            </a:extLst>
          </p:cNvPr>
          <p:cNvPicPr>
            <a:picLocks noGrp="1" noChangeAspect="1"/>
          </p:cNvPicPr>
          <p:nvPr>
            <p:ph type="pic" sz="quarter" idx="46"/>
          </p:nvPr>
        </p:nvPicPr>
        <p:blipFill>
          <a:blip r:embed="rId5">
            <a:extLst>
              <a:ext uri="{28A0092B-C50C-407E-A947-70E740481C1C}">
                <a14:useLocalDpi xmlns:a14="http://schemas.microsoft.com/office/drawing/2010/main" val="0"/>
              </a:ext>
            </a:extLst>
          </a:blip>
          <a:srcRect t="11351" b="11351"/>
          <a:stretch>
            <a:fillRect/>
          </a:stretch>
        </p:blipFill>
        <p:spPr>
          <a:xfrm>
            <a:off x="383259" y="287492"/>
            <a:ext cx="1672844" cy="1674214"/>
          </a:xfrm>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430857F-5B57-4BA6-87F2-356B3F6438EF}">
  <ds:schemaRefs>
    <ds:schemaRef ds:uri="e228188f-2722-48a5-a8b1-93d2645b5710"/>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2395</TotalTime>
  <Words>299</Words>
  <Application>Microsoft Office PowerPoint</Application>
  <PresentationFormat>Widescreen</PresentationFormat>
  <Paragraphs>53</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Kumar Hianl, Sourav</cp:lastModifiedBy>
  <cp:revision>40</cp:revision>
  <dcterms:created xsi:type="dcterms:W3CDTF">2020-09-22T06:24:34Z</dcterms:created>
  <dcterms:modified xsi:type="dcterms:W3CDTF">2022-04-04T13:43:58Z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