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6"/>
  </p:notesMasterIdLst>
  <p:sldIdLst>
    <p:sldId id="256" r:id="rId2"/>
    <p:sldId id="257" r:id="rId3"/>
    <p:sldId id="267" r:id="rId4"/>
    <p:sldId id="264" r:id="rId5"/>
    <p:sldId id="258" r:id="rId6"/>
    <p:sldId id="266" r:id="rId7"/>
    <p:sldId id="269" r:id="rId8"/>
    <p:sldId id="268" r:id="rId9"/>
    <p:sldId id="260" r:id="rId10"/>
    <p:sldId id="259" r:id="rId11"/>
    <p:sldId id="263" r:id="rId12"/>
    <p:sldId id="261" r:id="rId13"/>
    <p:sldId id="27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101"/>
    <a:srgbClr val="000099"/>
    <a:srgbClr val="FF0066"/>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7" autoAdjust="0"/>
    <p:restoredTop sz="98399" autoAdjust="0"/>
  </p:normalViewPr>
  <p:slideViewPr>
    <p:cSldViewPr snapToGrid="0">
      <p:cViewPr>
        <p:scale>
          <a:sx n="51" d="100"/>
          <a:sy n="51" d="100"/>
        </p:scale>
        <p:origin x="-1392" y="-552"/>
      </p:cViewPr>
      <p:guideLst>
        <p:guide orient="horz" pos="2160"/>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3A20-2708-436B-A3A5-03F1788BD682}" type="datetimeFigureOut">
              <a:rPr lang="en-US" smtClean="0"/>
              <a:pPr/>
              <a:t>11/16/2019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BABF-C17F-491E-96B3-29BC88956AC5}" type="slidenum">
              <a:rPr lang="en-US" smtClean="0"/>
              <a:pPr/>
              <a:t>‹#›</a:t>
            </a:fld>
            <a:endParaRPr lang="en-US" dirty="0"/>
          </a:p>
        </p:txBody>
      </p:sp>
    </p:spTree>
    <p:extLst>
      <p:ext uri="{BB962C8B-B14F-4D97-AF65-F5344CB8AC3E}">
        <p14:creationId xmlns:p14="http://schemas.microsoft.com/office/powerpoint/2010/main" val="215063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1</a:t>
            </a:fld>
            <a:endParaRPr lang="en-US" dirty="0"/>
          </a:p>
        </p:txBody>
      </p:sp>
    </p:spTree>
    <p:extLst>
      <p:ext uri="{BB962C8B-B14F-4D97-AF65-F5344CB8AC3E}">
        <p14:creationId xmlns:p14="http://schemas.microsoft.com/office/powerpoint/2010/main" val="197706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4</a:t>
            </a:fld>
            <a:endParaRPr lang="en-US" dirty="0"/>
          </a:p>
        </p:txBody>
      </p:sp>
    </p:spTree>
    <p:extLst>
      <p:ext uri="{BB962C8B-B14F-4D97-AF65-F5344CB8AC3E}">
        <p14:creationId xmlns:p14="http://schemas.microsoft.com/office/powerpoint/2010/main" val="179078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latin typeface="Cambria" panose="02040503050406030204" pitchFamily="18" charset="0"/>
            </a:endParaRPr>
          </a:p>
        </p:txBody>
      </p:sp>
      <p:sp>
        <p:nvSpPr>
          <p:cNvPr id="4" name="Slide Number Placeholder 3"/>
          <p:cNvSpPr>
            <a:spLocks noGrp="1"/>
          </p:cNvSpPr>
          <p:nvPr>
            <p:ph type="sldNum" sz="quarter" idx="10"/>
          </p:nvPr>
        </p:nvSpPr>
        <p:spPr/>
        <p:txBody>
          <a:bodyPr/>
          <a:lstStyle/>
          <a:p>
            <a:fld id="{29C2BABF-C17F-491E-96B3-29BC88956AC5}" type="slidenum">
              <a:rPr lang="en-US" smtClean="0"/>
              <a:pPr/>
              <a:t>5</a:t>
            </a:fld>
            <a:endParaRPr lang="en-US" dirty="0"/>
          </a:p>
        </p:txBody>
      </p:sp>
    </p:spTree>
    <p:extLst>
      <p:ext uri="{BB962C8B-B14F-4D97-AF65-F5344CB8AC3E}">
        <p14:creationId xmlns:p14="http://schemas.microsoft.com/office/powerpoint/2010/main" val="27670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10</a:t>
            </a:fld>
            <a:endParaRPr lang="en-US" dirty="0"/>
          </a:p>
        </p:txBody>
      </p:sp>
    </p:spTree>
    <p:extLst>
      <p:ext uri="{BB962C8B-B14F-4D97-AF65-F5344CB8AC3E}">
        <p14:creationId xmlns:p14="http://schemas.microsoft.com/office/powerpoint/2010/main" val="84990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12</a:t>
            </a:fld>
            <a:endParaRPr lang="en-US" dirty="0"/>
          </a:p>
        </p:txBody>
      </p:sp>
    </p:spTree>
    <p:extLst>
      <p:ext uri="{BB962C8B-B14F-4D97-AF65-F5344CB8AC3E}">
        <p14:creationId xmlns:p14="http://schemas.microsoft.com/office/powerpoint/2010/main" val="71161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EFBEF0-138E-4ECE-93FE-79117E30437B}"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dirty="0"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061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F9765-CBF0-4231-A764-B775AA17B912}"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dirty="0"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392313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C7AB9-2B0F-4BB2-BC62-314DB2C245D5}"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dirty="0"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27989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dirty="0"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39269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84BA6-8F68-4A88-9B85-D305DD6A2720}"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dirty="0"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0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D0D650-6BB8-4DC9-BBC4-9ABD742B94E2}" type="datetime1">
              <a:rPr lang="en-US" smtClean="0"/>
              <a:t>11/16/2019</a:t>
            </a:fld>
            <a:endParaRPr lang="en-US" dirty="0"/>
          </a:p>
        </p:txBody>
      </p:sp>
      <p:sp>
        <p:nvSpPr>
          <p:cNvPr id="6" name="Footer Placeholder 5"/>
          <p:cNvSpPr>
            <a:spLocks noGrp="1"/>
          </p:cNvSpPr>
          <p:nvPr>
            <p:ph type="ftr" sz="quarter" idx="11"/>
          </p:nvPr>
        </p:nvSpPr>
        <p:spPr/>
        <p:txBody>
          <a:bodyPr/>
          <a:lstStyle/>
          <a:p>
            <a:r>
              <a:rPr lang="en-US" dirty="0" smtClean="0"/>
              <a:t>Bengalathon 2018 - 19: An IT &amp; E Department Initiative</a:t>
            </a:r>
            <a:endParaRPr lang="en-US" dirty="0"/>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287265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D98FAC-4080-4EFD-8250-538A5B04452C}" type="datetime1">
              <a:rPr lang="en-US" smtClean="0"/>
              <a:t>11/16/2019</a:t>
            </a:fld>
            <a:endParaRPr lang="en-US" dirty="0"/>
          </a:p>
        </p:txBody>
      </p:sp>
      <p:sp>
        <p:nvSpPr>
          <p:cNvPr id="8" name="Footer Placeholder 7"/>
          <p:cNvSpPr>
            <a:spLocks noGrp="1"/>
          </p:cNvSpPr>
          <p:nvPr>
            <p:ph type="ftr" sz="quarter" idx="11"/>
          </p:nvPr>
        </p:nvSpPr>
        <p:spPr/>
        <p:txBody>
          <a:bodyPr/>
          <a:lstStyle/>
          <a:p>
            <a:r>
              <a:rPr lang="en-US" dirty="0" smtClean="0"/>
              <a:t>Bengalathon 2018 - 19: An IT &amp; E Department Initiative</a:t>
            </a:r>
            <a:endParaRPr lang="en-US" dirty="0"/>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84283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58AD76-4B32-43C6-96F5-9431AD428682}" type="datetime1">
              <a:rPr lang="en-US" smtClean="0"/>
              <a:t>11/16/2019</a:t>
            </a:fld>
            <a:endParaRPr lang="en-US" dirty="0"/>
          </a:p>
        </p:txBody>
      </p:sp>
      <p:sp>
        <p:nvSpPr>
          <p:cNvPr id="4" name="Footer Placeholder 3"/>
          <p:cNvSpPr>
            <a:spLocks noGrp="1"/>
          </p:cNvSpPr>
          <p:nvPr>
            <p:ph type="ftr" sz="quarter" idx="11"/>
          </p:nvPr>
        </p:nvSpPr>
        <p:spPr/>
        <p:txBody>
          <a:bodyPr/>
          <a:lstStyle/>
          <a:p>
            <a:r>
              <a:rPr lang="en-US" dirty="0" smtClean="0"/>
              <a:t>Bengalathon 2018 - 19: An IT &amp; E Department Initiative</a:t>
            </a:r>
            <a:endParaRPr lang="en-US" dirty="0"/>
          </a:p>
        </p:txBody>
      </p:sp>
      <p:sp>
        <p:nvSpPr>
          <p:cNvPr id="5" name="Slide Number Placeholder 4"/>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7568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E6218B-F93A-4142-86AC-1AE53D5EB4E8}" type="datetime1">
              <a:rPr lang="en-US" smtClean="0"/>
              <a:t>11/16/2019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Bengalathon 2018 - 19: An IT &amp; E Department Initiative</a:t>
            </a:r>
            <a:endParaRPr lang="en-US" dirty="0"/>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1469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D5D63-5B25-44DA-8F65-4E344C0D7348}" type="datetime1">
              <a:rPr lang="en-US" smtClean="0"/>
              <a:t>11/16/2019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Bengalathon 2018 - 19: An IT &amp; E Department Initiative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339926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4F7F-A459-45C4-94B1-654FD887BABD}" type="datetime1">
              <a:rPr lang="en-US" smtClean="0"/>
              <a:t>11/16/2019</a:t>
            </a:fld>
            <a:endParaRPr lang="en-US" dirty="0"/>
          </a:p>
        </p:txBody>
      </p:sp>
      <p:sp>
        <p:nvSpPr>
          <p:cNvPr id="6" name="Footer Placeholder 5"/>
          <p:cNvSpPr>
            <a:spLocks noGrp="1"/>
          </p:cNvSpPr>
          <p:nvPr>
            <p:ph type="ftr" sz="quarter" idx="11"/>
          </p:nvPr>
        </p:nvSpPr>
        <p:spPr/>
        <p:txBody>
          <a:bodyPr/>
          <a:lstStyle/>
          <a:p>
            <a:r>
              <a:rPr lang="en-US" dirty="0" smtClean="0"/>
              <a:t>Bengalathon 2018 - 19: An IT &amp; E Department Initiative</a:t>
            </a:r>
            <a:endParaRPr lang="en-US" dirty="0"/>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dirty="0"/>
          </a:p>
        </p:txBody>
      </p:sp>
    </p:spTree>
    <p:extLst>
      <p:ext uri="{BB962C8B-B14F-4D97-AF65-F5344CB8AC3E}">
        <p14:creationId xmlns:p14="http://schemas.microsoft.com/office/powerpoint/2010/main" val="14139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73043-7781-41B6-A96D-7B0FADE0666D}" type="datetime1">
              <a:rPr lang="en-US" smtClean="0"/>
              <a:t>11/16/2019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Bengalathon 2018 - 19: An IT &amp; E Department Initiative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7D5BEC-95F8-47B9-9E8F-BBA8E530B6C3}"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48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806" y="0"/>
            <a:ext cx="12894905" cy="2059844"/>
          </a:xfrm>
        </p:spPr>
        <p:txBody>
          <a:bodyPr anchor="ctr">
            <a:normAutofit/>
          </a:bodyPr>
          <a:lstStyle/>
          <a:p>
            <a:pPr algn="ctr"/>
            <a:r>
              <a:rPr lang="en-US" sz="6400" b="1" dirty="0" smtClean="0">
                <a:solidFill>
                  <a:srgbClr val="00B0F0"/>
                </a:solidFill>
                <a:latin typeface="Times New Roman" pitchFamily="18" charset="0"/>
                <a:cs typeface="Times New Roman" pitchFamily="18" charset="0"/>
              </a:rPr>
              <a:t>Quick Accident Response</a:t>
            </a:r>
            <a:endParaRPr lang="en-US" sz="6400" b="1" dirty="0">
              <a:solidFill>
                <a:srgbClr val="00B0F0"/>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6" name="TextBox 5"/>
          <p:cNvSpPr txBox="1"/>
          <p:nvPr/>
        </p:nvSpPr>
        <p:spPr>
          <a:xfrm>
            <a:off x="-1" y="4749282"/>
            <a:ext cx="12503021" cy="1138773"/>
          </a:xfrm>
          <a:prstGeom prst="rect">
            <a:avLst/>
          </a:prstGeom>
          <a:noFill/>
        </p:spPr>
        <p:txBody>
          <a:bodyPr wrap="square" rtlCol="0">
            <a:spAutoFit/>
          </a:bodyPr>
          <a:lstStyle/>
          <a:p>
            <a:pPr algn="ctr"/>
            <a:r>
              <a:rPr lang="en-US" sz="3400" i="1" spc="200" dirty="0" smtClean="0">
                <a:solidFill>
                  <a:schemeClr val="tx2">
                    <a:lumMod val="75000"/>
                  </a:schemeClr>
                </a:solidFill>
                <a:latin typeface="Cambria" panose="02040503050406030204" pitchFamily="18" charset="0"/>
              </a:rPr>
              <a:t>Representing Dept. of IT ,</a:t>
            </a:r>
          </a:p>
          <a:p>
            <a:pPr algn="ctr"/>
            <a:r>
              <a:rPr lang="en-US" sz="3400" b="1" i="1" spc="200" dirty="0" smtClean="0">
                <a:solidFill>
                  <a:schemeClr val="tx2">
                    <a:lumMod val="75000"/>
                  </a:schemeClr>
                </a:solidFill>
                <a:latin typeface="Cambria" panose="02040503050406030204" pitchFamily="18" charset="0"/>
              </a:rPr>
              <a:t>RCC Institute Of Information Technology</a:t>
            </a:r>
            <a:endParaRPr lang="en-US" sz="3400" b="1" i="1" spc="200"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1014609" y="4329404"/>
            <a:ext cx="10350077" cy="55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p:cNvSpPr txBox="1">
            <a:spLocks/>
          </p:cNvSpPr>
          <p:nvPr/>
        </p:nvSpPr>
        <p:spPr>
          <a:xfrm>
            <a:off x="1323985" y="1678231"/>
            <a:ext cx="6590931" cy="13928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3400" i="1" cap="none" dirty="0" smtClean="0">
                <a:solidFill>
                  <a:schemeClr val="tx2">
                    <a:lumMod val="75000"/>
                  </a:schemeClr>
                </a:solidFill>
                <a:latin typeface="Cambria" panose="02040503050406030204" pitchFamily="18" charset="0"/>
              </a:rPr>
              <a:t>Presented By:</a:t>
            </a:r>
          </a:p>
          <a:p>
            <a:r>
              <a:rPr lang="en-US" sz="3200" i="1" cap="none" dirty="0" smtClean="0">
                <a:solidFill>
                  <a:schemeClr val="tx2">
                    <a:lumMod val="75000"/>
                  </a:schemeClr>
                </a:solidFill>
                <a:latin typeface="Cambria" panose="02040503050406030204" pitchFamily="18" charset="0"/>
              </a:rPr>
              <a:t>		</a:t>
            </a:r>
            <a:endParaRPr lang="en-US" sz="3200" i="1" cap="none" dirty="0">
              <a:solidFill>
                <a:schemeClr val="tx2">
                  <a:lumMod val="75000"/>
                </a:schemeClr>
              </a:solidFill>
              <a:latin typeface="Cambria" panose="02040503050406030204" pitchFamily="18" charset="0"/>
            </a:endParaRPr>
          </a:p>
        </p:txBody>
      </p:sp>
      <p:sp>
        <p:nvSpPr>
          <p:cNvPr id="9" name="TextBox 8"/>
          <p:cNvSpPr txBox="1"/>
          <p:nvPr/>
        </p:nvSpPr>
        <p:spPr>
          <a:xfrm>
            <a:off x="4238037" y="1846180"/>
            <a:ext cx="5766066" cy="1738938"/>
          </a:xfrm>
          <a:prstGeom prst="rect">
            <a:avLst/>
          </a:prstGeom>
          <a:noFill/>
        </p:spPr>
        <p:txBody>
          <a:bodyPr wrap="square" rtlCol="0">
            <a:spAutoFit/>
          </a:bodyPr>
          <a:lstStyle/>
          <a:p>
            <a:pPr marL="342900" indent="-342900">
              <a:lnSpc>
                <a:spcPct val="50000"/>
              </a:lnSpc>
              <a:spcBef>
                <a:spcPts val="1200"/>
              </a:spcBef>
              <a:spcAft>
                <a:spcPts val="200"/>
              </a:spcAft>
              <a:buClr>
                <a:schemeClr val="accent1"/>
              </a:buClr>
              <a:buSzPct val="100000"/>
              <a:buFont typeface="Arial" pitchFamily="34" charset="0"/>
              <a:buChar char="•"/>
            </a:pPr>
            <a:r>
              <a:rPr lang="en-US" sz="3600" i="1" spc="200" dirty="0">
                <a:solidFill>
                  <a:schemeClr val="tx2">
                    <a:lumMod val="75000"/>
                  </a:schemeClr>
                </a:solidFill>
                <a:latin typeface="Times New Roman" pitchFamily="18" charset="0"/>
                <a:cs typeface="Times New Roman" pitchFamily="18" charset="0"/>
              </a:rPr>
              <a:t>Sourav Jaiswal</a:t>
            </a:r>
          </a:p>
          <a:p>
            <a:pPr marL="342900" indent="-342900">
              <a:lnSpc>
                <a:spcPct val="50000"/>
              </a:lnSpc>
              <a:spcBef>
                <a:spcPts val="1200"/>
              </a:spcBef>
              <a:spcAft>
                <a:spcPts val="200"/>
              </a:spcAft>
              <a:buClr>
                <a:schemeClr val="accent1"/>
              </a:buClr>
              <a:buSzPct val="100000"/>
              <a:buFont typeface="Arial" pitchFamily="34" charset="0"/>
              <a:buChar char="•"/>
            </a:pPr>
            <a:r>
              <a:rPr lang="en-US" sz="3600" i="1" spc="200" dirty="0">
                <a:solidFill>
                  <a:schemeClr val="tx2">
                    <a:lumMod val="75000"/>
                  </a:schemeClr>
                </a:solidFill>
                <a:latin typeface="Times New Roman" pitchFamily="18" charset="0"/>
                <a:cs typeface="Times New Roman" pitchFamily="18" charset="0"/>
              </a:rPr>
              <a:t>Raunak Gupta</a:t>
            </a:r>
          </a:p>
          <a:p>
            <a:pPr marL="342900" indent="-342900">
              <a:lnSpc>
                <a:spcPct val="50000"/>
              </a:lnSpc>
              <a:spcBef>
                <a:spcPts val="1200"/>
              </a:spcBef>
              <a:spcAft>
                <a:spcPts val="200"/>
              </a:spcAft>
              <a:buClr>
                <a:schemeClr val="accent1"/>
              </a:buClr>
              <a:buSzPct val="100000"/>
              <a:buFont typeface="Arial" pitchFamily="34" charset="0"/>
              <a:buChar char="•"/>
            </a:pPr>
            <a:r>
              <a:rPr lang="en-US" sz="3600" i="1" spc="200" dirty="0">
                <a:solidFill>
                  <a:schemeClr val="tx2">
                    <a:lumMod val="75000"/>
                  </a:schemeClr>
                </a:solidFill>
                <a:latin typeface="Times New Roman" pitchFamily="18" charset="0"/>
                <a:cs typeface="Times New Roman" pitchFamily="18" charset="0"/>
              </a:rPr>
              <a:t>Poulomi Sen</a:t>
            </a:r>
          </a:p>
          <a:p>
            <a:pPr marL="342900" indent="-342900">
              <a:lnSpc>
                <a:spcPct val="50000"/>
              </a:lnSpc>
              <a:spcBef>
                <a:spcPts val="1200"/>
              </a:spcBef>
              <a:spcAft>
                <a:spcPts val="200"/>
              </a:spcAft>
              <a:buClr>
                <a:schemeClr val="accent1"/>
              </a:buClr>
              <a:buSzPct val="100000"/>
              <a:buFont typeface="Arial" pitchFamily="34" charset="0"/>
              <a:buChar char="•"/>
            </a:pPr>
            <a:r>
              <a:rPr lang="en-US" sz="3600" i="1" spc="200" dirty="0">
                <a:solidFill>
                  <a:schemeClr val="tx2">
                    <a:lumMod val="75000"/>
                  </a:schemeClr>
                </a:solidFill>
                <a:latin typeface="Times New Roman" pitchFamily="18" charset="0"/>
                <a:cs typeface="Times New Roman" pitchFamily="18" charset="0"/>
              </a:rPr>
              <a:t>Sukanya Saha</a:t>
            </a:r>
            <a:endParaRPr lang="en-IN" sz="3600" i="1" spc="200" dirty="0">
              <a:solidFill>
                <a:schemeClr val="tx2">
                  <a:lumMod val="75000"/>
                </a:schemeClr>
              </a:solidFill>
              <a:latin typeface="Times New Roman" pitchFamily="18" charset="0"/>
              <a:cs typeface="Times New Roman" pitchFamily="18" charset="0"/>
            </a:endParaRPr>
          </a:p>
        </p:txBody>
      </p:sp>
      <p:sp>
        <p:nvSpPr>
          <p:cNvPr id="10" name="TextBox 9"/>
          <p:cNvSpPr txBox="1"/>
          <p:nvPr/>
        </p:nvSpPr>
        <p:spPr>
          <a:xfrm>
            <a:off x="1163899" y="3766291"/>
            <a:ext cx="7942778" cy="769441"/>
          </a:xfrm>
          <a:prstGeom prst="rect">
            <a:avLst/>
          </a:prstGeom>
          <a:noFill/>
        </p:spPr>
        <p:txBody>
          <a:bodyPr wrap="square" rtlCol="0">
            <a:spAutoFit/>
          </a:bodyPr>
          <a:lstStyle/>
          <a:p>
            <a:r>
              <a:rPr lang="en-US" sz="3400" i="1" spc="200" dirty="0" smtClean="0">
                <a:solidFill>
                  <a:schemeClr val="tx2">
                    <a:lumMod val="75000"/>
                  </a:schemeClr>
                </a:solidFill>
                <a:latin typeface="Cambria" panose="02040503050406030204" pitchFamily="18" charset="0"/>
              </a:rPr>
              <a:t>Team Name :</a:t>
            </a:r>
            <a:r>
              <a:rPr lang="en-IN" sz="3400" dirty="0" smtClean="0"/>
              <a:t>   </a:t>
            </a:r>
            <a:r>
              <a:rPr lang="en-IN" sz="4400" b="1" i="1" spc="200" dirty="0" smtClean="0">
                <a:solidFill>
                  <a:schemeClr val="tx2">
                    <a:lumMod val="75000"/>
                  </a:schemeClr>
                </a:solidFill>
                <a:latin typeface="Times New Roman" pitchFamily="18" charset="0"/>
                <a:cs typeface="Times New Roman" pitchFamily="18" charset="0"/>
              </a:rPr>
              <a:t>Raspberry</a:t>
            </a:r>
            <a:endParaRPr lang="en-US" sz="3400" b="1" i="1" spc="2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08415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836" y="402063"/>
            <a:ext cx="10058400" cy="713778"/>
          </a:xfrm>
        </p:spPr>
        <p:txBody>
          <a:bodyPr/>
          <a:lstStyle/>
          <a:p>
            <a:r>
              <a:rPr lang="en-US" b="1" i="1" dirty="0" smtClean="0">
                <a:latin typeface="Cambria" panose="02040503050406030204" pitchFamily="18" charset="0"/>
              </a:rPr>
              <a:t>Solution Architecture</a:t>
            </a:r>
            <a:endParaRPr lang="en-US" b="1" i="1" dirty="0">
              <a:latin typeface="Cambria" panose="0204050305040603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F03AD4C-2BBE-4F9B-A081-1D1E83E50DEC}" type="datetime1">
              <a:rPr lang="en-US" smtClean="0"/>
              <a:t>11/16/2019</a:t>
            </a:fld>
            <a:endParaRPr lang="en-US" dirty="0"/>
          </a:p>
        </p:txBody>
      </p:sp>
      <p:sp>
        <p:nvSpPr>
          <p:cNvPr id="10" name="Footer Placeholder 9"/>
          <p:cNvSpPr>
            <a:spLocks noGrp="1"/>
          </p:cNvSpPr>
          <p:nvPr>
            <p:ph type="ftr" sz="quarter" idx="11"/>
          </p:nvPr>
        </p:nvSpPr>
        <p:spPr/>
        <p:txBody>
          <a:bodyPr/>
          <a:lstStyle/>
          <a:p>
            <a:r>
              <a:rPr lang="en-US" dirty="0" smtClean="0"/>
              <a:t>Bengalathon 2018 - 19: An IT &amp; E Department Initiative</a:t>
            </a:r>
            <a:endParaRPr lang="en-US" dirty="0"/>
          </a:p>
        </p:txBody>
      </p:sp>
      <p:sp>
        <p:nvSpPr>
          <p:cNvPr id="11" name="Slide Number Placeholder 10"/>
          <p:cNvSpPr>
            <a:spLocks noGrp="1"/>
          </p:cNvSpPr>
          <p:nvPr>
            <p:ph type="sldNum" sz="quarter" idx="12"/>
          </p:nvPr>
        </p:nvSpPr>
        <p:spPr/>
        <p:txBody>
          <a:bodyPr/>
          <a:lstStyle/>
          <a:p>
            <a:fld id="{2B7D5BEC-95F8-47B9-9E8F-BBA8E530B6C3}" type="slidenum">
              <a:rPr lang="en-US" smtClean="0"/>
              <a:pPr/>
              <a:t>10</a:t>
            </a:fld>
            <a:endParaRPr lang="en-US" dirty="0"/>
          </a:p>
        </p:txBody>
      </p:sp>
      <p:sp>
        <p:nvSpPr>
          <p:cNvPr id="3" name="Rectangle 2"/>
          <p:cNvSpPr/>
          <p:nvPr/>
        </p:nvSpPr>
        <p:spPr>
          <a:xfrm>
            <a:off x="1040524" y="1702676"/>
            <a:ext cx="10720552" cy="945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040524" y="2238721"/>
            <a:ext cx="1781504" cy="1608083"/>
          </a:xfrm>
          <a:prstGeom prst="rect">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latin typeface="Microsoft YaHei Light" pitchFamily="34" charset="-122"/>
                <a:ea typeface="Microsoft YaHei Light" pitchFamily="34" charset="-122"/>
              </a:rPr>
              <a:t>SOUND</a:t>
            </a:r>
            <a:r>
              <a:rPr lang="en-US" b="1" dirty="0" smtClean="0">
                <a:solidFill>
                  <a:sysClr val="windowText" lastClr="000000"/>
                </a:solidFill>
                <a:latin typeface="Microsoft YaHei Light" pitchFamily="34" charset="-122"/>
                <a:ea typeface="Microsoft YaHei Light" pitchFamily="34" charset="-122"/>
              </a:rPr>
              <a:t> SENSOR</a:t>
            </a:r>
            <a:endParaRPr lang="en-IN" b="1" dirty="0">
              <a:solidFill>
                <a:sysClr val="windowText" lastClr="000000"/>
              </a:solidFill>
              <a:latin typeface="Microsoft YaHei Light" pitchFamily="34" charset="-122"/>
              <a:ea typeface="Microsoft YaHei Light" pitchFamily="34" charset="-122"/>
            </a:endParaRPr>
          </a:p>
        </p:txBody>
      </p:sp>
      <p:sp>
        <p:nvSpPr>
          <p:cNvPr id="12" name="Rectangle 11"/>
          <p:cNvSpPr/>
          <p:nvPr/>
        </p:nvSpPr>
        <p:spPr>
          <a:xfrm>
            <a:off x="1040524" y="4451143"/>
            <a:ext cx="1781504" cy="1608083"/>
          </a:xfrm>
          <a:prstGeom prst="rect">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ysClr val="windowText" lastClr="000000"/>
              </a:solidFill>
              <a:latin typeface="Microsoft YaHei Light" pitchFamily="34" charset="-122"/>
              <a:ea typeface="Microsoft YaHei Light" pitchFamily="34" charset="-122"/>
            </a:endParaRPr>
          </a:p>
        </p:txBody>
      </p:sp>
      <p:sp>
        <p:nvSpPr>
          <p:cNvPr id="13" name="Rectangle 12"/>
          <p:cNvSpPr/>
          <p:nvPr/>
        </p:nvSpPr>
        <p:spPr>
          <a:xfrm>
            <a:off x="8744673" y="1458309"/>
            <a:ext cx="2034000" cy="2033753"/>
          </a:xfrm>
          <a:prstGeom prst="rect">
            <a:avLst/>
          </a:prstGeom>
          <a:solidFill>
            <a:schemeClr val="bg1"/>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ysClr val="windowText" lastClr="000000"/>
                </a:solidFill>
                <a:latin typeface="Microsoft YaHei Light" pitchFamily="34" charset="-122"/>
                <a:ea typeface="Microsoft YaHei Light" pitchFamily="34" charset="-122"/>
              </a:rPr>
              <a:t>GPS  </a:t>
            </a:r>
          </a:p>
          <a:p>
            <a:pPr algn="r"/>
            <a:r>
              <a:rPr lang="en-US" b="1" dirty="0" smtClean="0">
                <a:solidFill>
                  <a:sysClr val="windowText" lastClr="000000"/>
                </a:solidFill>
                <a:latin typeface="Microsoft YaHei Light" pitchFamily="34" charset="-122"/>
                <a:ea typeface="Microsoft YaHei Light" pitchFamily="34" charset="-122"/>
              </a:rPr>
              <a:t>MODULE</a:t>
            </a:r>
            <a:endParaRPr lang="en-IN" b="1" dirty="0">
              <a:solidFill>
                <a:sysClr val="windowText" lastClr="000000"/>
              </a:solidFill>
              <a:latin typeface="Microsoft YaHei Light" pitchFamily="34" charset="-122"/>
              <a:ea typeface="Microsoft YaHei Light" pitchFamily="34" charset="-122"/>
            </a:endParaRPr>
          </a:p>
        </p:txBody>
      </p:sp>
      <p:sp>
        <p:nvSpPr>
          <p:cNvPr id="14" name="Rectangle 13"/>
          <p:cNvSpPr/>
          <p:nvPr/>
        </p:nvSpPr>
        <p:spPr>
          <a:xfrm>
            <a:off x="8744673" y="3812626"/>
            <a:ext cx="2160000" cy="2160000"/>
          </a:xfrm>
          <a:prstGeom prst="rect">
            <a:avLst/>
          </a:prstGeom>
          <a:solidFill>
            <a:schemeClr val="bg1"/>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ysClr val="windowText" lastClr="000000"/>
                </a:solidFill>
                <a:latin typeface="Microsoft YaHei Light" pitchFamily="34" charset="-122"/>
                <a:ea typeface="Microsoft YaHei Light" pitchFamily="34" charset="-122"/>
              </a:rPr>
              <a:t>GSM </a:t>
            </a:r>
            <a:endParaRPr lang="en-US" b="1" dirty="0" smtClean="0">
              <a:solidFill>
                <a:sysClr val="windowText" lastClr="000000"/>
              </a:solidFill>
              <a:latin typeface="Microsoft YaHei Light" pitchFamily="34" charset="-122"/>
              <a:ea typeface="Microsoft YaHei Light" pitchFamily="34" charset="-122"/>
            </a:endParaRPr>
          </a:p>
          <a:p>
            <a:pPr algn="r"/>
            <a:r>
              <a:rPr lang="en-US" b="1" dirty="0" smtClean="0">
                <a:solidFill>
                  <a:sysClr val="windowText" lastClr="000000"/>
                </a:solidFill>
                <a:latin typeface="Microsoft YaHei Light" pitchFamily="34" charset="-122"/>
                <a:ea typeface="Microsoft YaHei Light" pitchFamily="34" charset="-122"/>
              </a:rPr>
              <a:t>MODULE</a:t>
            </a:r>
            <a:endParaRPr lang="en-IN" b="1" dirty="0">
              <a:solidFill>
                <a:sysClr val="windowText" lastClr="000000"/>
              </a:solidFill>
              <a:latin typeface="Microsoft YaHei Light" pitchFamily="34" charset="-122"/>
              <a:ea typeface="Microsoft YaHei Light" pitchFamily="34" charset="-122"/>
            </a:endParaRPr>
          </a:p>
        </p:txBody>
      </p:sp>
      <p:sp>
        <p:nvSpPr>
          <p:cNvPr id="5" name="Rectangle 4"/>
          <p:cNvSpPr/>
          <p:nvPr/>
        </p:nvSpPr>
        <p:spPr>
          <a:xfrm>
            <a:off x="4414339" y="1308537"/>
            <a:ext cx="2743200" cy="4664089"/>
          </a:xfrm>
          <a:prstGeom prst="rect">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Microsoft YaHei Light" pitchFamily="34" charset="-122"/>
                <a:ea typeface="Microsoft YaHei Light" pitchFamily="34" charset="-122"/>
              </a:rPr>
              <a:t>AURDINO</a:t>
            </a:r>
          </a:p>
          <a:p>
            <a:pPr algn="ctr"/>
            <a:r>
              <a:rPr lang="en-US" b="1" dirty="0" smtClean="0">
                <a:solidFill>
                  <a:sysClr val="windowText" lastClr="000000"/>
                </a:solidFill>
                <a:latin typeface="Microsoft YaHei Light" pitchFamily="34" charset="-122"/>
                <a:ea typeface="Microsoft YaHei Light" pitchFamily="34" charset="-122"/>
              </a:rPr>
              <a:t>UNO</a:t>
            </a:r>
          </a:p>
          <a:p>
            <a:pPr algn="ctr"/>
            <a:r>
              <a:rPr lang="en-US" b="1" dirty="0" smtClean="0">
                <a:solidFill>
                  <a:sysClr val="windowText" lastClr="000000"/>
                </a:solidFill>
                <a:latin typeface="Microsoft YaHei Light" pitchFamily="34" charset="-122"/>
                <a:ea typeface="Microsoft YaHei Light" pitchFamily="34" charset="-122"/>
              </a:rPr>
              <a:t>BOARD</a:t>
            </a:r>
            <a:endParaRPr lang="en-IN" b="1" dirty="0">
              <a:solidFill>
                <a:sysClr val="windowText" lastClr="000000"/>
              </a:solidFill>
              <a:latin typeface="Microsoft YaHei Light" pitchFamily="34" charset="-122"/>
              <a:ea typeface="Microsoft YaHei Light" pitchFamily="34" charset="-122"/>
            </a:endParaRPr>
          </a:p>
        </p:txBody>
      </p:sp>
      <p:cxnSp>
        <p:nvCxnSpPr>
          <p:cNvPr id="15" name="Straight Connector 14"/>
          <p:cNvCxnSpPr/>
          <p:nvPr/>
        </p:nvCxnSpPr>
        <p:spPr>
          <a:xfrm>
            <a:off x="2648603" y="2711686"/>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64371" y="3074294"/>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4370" y="3431645"/>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4369" y="4913599"/>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64371" y="5292032"/>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4371" y="5633618"/>
            <a:ext cx="630621"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778668" y="2211131"/>
            <a:ext cx="685801" cy="315311"/>
          </a:xfrm>
          <a:prstGeom prst="bentConnector3">
            <a:avLst>
              <a:gd name="adj1" fmla="val -575"/>
            </a:avLst>
          </a:prstGeom>
          <a:ln w="57150">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flipH="1" flipV="1">
            <a:off x="2773408" y="4413111"/>
            <a:ext cx="685801" cy="315311"/>
          </a:xfrm>
          <a:prstGeom prst="bentConnector3">
            <a:avLst>
              <a:gd name="adj1" fmla="val -575"/>
            </a:avLst>
          </a:prstGeom>
          <a:ln w="57150">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2958653" y="3431664"/>
            <a:ext cx="762009" cy="415140"/>
          </a:xfrm>
          <a:prstGeom prst="bentConnector3">
            <a:avLst>
              <a:gd name="adj1" fmla="val 99655"/>
            </a:avLst>
          </a:prstGeom>
          <a:ln w="57150">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71189" y="3862570"/>
            <a:ext cx="720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49885" y="3962419"/>
            <a:ext cx="324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70753" y="4051755"/>
            <a:ext cx="108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016744" y="5633618"/>
            <a:ext cx="762009" cy="415140"/>
          </a:xfrm>
          <a:prstGeom prst="bentConnector3">
            <a:avLst>
              <a:gd name="adj1" fmla="val 99655"/>
            </a:avLst>
          </a:prstGeom>
          <a:ln w="57150">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29280" y="6064524"/>
            <a:ext cx="720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607976" y="6164373"/>
            <a:ext cx="324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28844" y="6253709"/>
            <a:ext cx="108000" cy="0"/>
          </a:xfrm>
          <a:prstGeom prst="line">
            <a:avLst/>
          </a:prstGeom>
          <a:ln w="571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3116307" y="2782631"/>
            <a:ext cx="1298032" cy="291664"/>
          </a:xfrm>
          <a:prstGeom prst="bentConnector3">
            <a:avLst/>
          </a:prstGeom>
          <a:ln w="57150">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3126813" y="5000377"/>
            <a:ext cx="1332000" cy="291664"/>
          </a:xfrm>
          <a:prstGeom prst="bentConnector3">
            <a:avLst/>
          </a:prstGeom>
          <a:ln w="57150">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466083" y="2144110"/>
            <a:ext cx="551793"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57539" y="2438404"/>
            <a:ext cx="1620000" cy="0"/>
          </a:xfrm>
          <a:prstGeom prst="line">
            <a:avLst/>
          </a:prstGeom>
          <a:ln w="57150">
            <a:solidFill>
              <a:srgbClr val="000099"/>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204836" y="2627596"/>
            <a:ext cx="1584000" cy="0"/>
          </a:xfrm>
          <a:prstGeom prst="line">
            <a:avLst/>
          </a:prstGeom>
          <a:ln w="57150">
            <a:solidFill>
              <a:srgbClr val="00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502861" y="2984954"/>
            <a:ext cx="551793"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492355" y="4535282"/>
            <a:ext cx="551793"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529133" y="5376126"/>
            <a:ext cx="551793"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16200000" flipV="1">
            <a:off x="8150766" y="1489847"/>
            <a:ext cx="685800" cy="622726"/>
          </a:xfrm>
          <a:prstGeom prst="bentConnector3">
            <a:avLst>
              <a:gd name="adj1" fmla="val -575"/>
            </a:avLst>
          </a:prstGeom>
          <a:ln w="57150">
            <a:solidFill>
              <a:srgbClr val="00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6200000" flipV="1">
            <a:off x="8161272" y="3881019"/>
            <a:ext cx="685800" cy="622726"/>
          </a:xfrm>
          <a:prstGeom prst="bentConnector3">
            <a:avLst>
              <a:gd name="adj1" fmla="val -575"/>
            </a:avLst>
          </a:prstGeom>
          <a:ln w="57150">
            <a:solidFill>
              <a:srgbClr val="00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0800000" flipV="1">
            <a:off x="8192810" y="2984954"/>
            <a:ext cx="311363" cy="310040"/>
          </a:xfrm>
          <a:prstGeom prst="bentConnector3">
            <a:avLst>
              <a:gd name="adj1" fmla="val 100634"/>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832810" y="3305505"/>
            <a:ext cx="720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011506" y="3405354"/>
            <a:ext cx="324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132374" y="3510456"/>
            <a:ext cx="108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10800000" flipV="1">
            <a:off x="8329444" y="5376126"/>
            <a:ext cx="311363" cy="310040"/>
          </a:xfrm>
          <a:prstGeom prst="bentConnector3">
            <a:avLst>
              <a:gd name="adj1" fmla="val 100634"/>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969444" y="5696677"/>
            <a:ext cx="720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148140" y="5796526"/>
            <a:ext cx="324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269008" y="5901628"/>
            <a:ext cx="108000" cy="0"/>
          </a:xfrm>
          <a:prstGeom prst="line">
            <a:avLst/>
          </a:prstGeom>
          <a:ln w="571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36513" y="4845342"/>
            <a:ext cx="1620000" cy="0"/>
          </a:xfrm>
          <a:prstGeom prst="line">
            <a:avLst/>
          </a:prstGeom>
          <a:ln w="57150">
            <a:solidFill>
              <a:srgbClr val="000099"/>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99576" y="5050300"/>
            <a:ext cx="1584000" cy="0"/>
          </a:xfrm>
          <a:prstGeom prst="line">
            <a:avLst/>
          </a:prstGeom>
          <a:ln w="57150">
            <a:solidFill>
              <a:srgbClr val="00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963913" y="1689262"/>
            <a:ext cx="601713" cy="373701"/>
          </a:xfrm>
          <a:prstGeom prst="rect">
            <a:avLst/>
          </a:prstGeom>
          <a:noFill/>
        </p:spPr>
        <p:txBody>
          <a:bodyPr wrap="square" rtlCol="0">
            <a:spAutoFit/>
          </a:bodyPr>
          <a:lstStyle/>
          <a:p>
            <a:r>
              <a:rPr lang="en-US" dirty="0" smtClean="0"/>
              <a:t>+</a:t>
            </a:r>
            <a:r>
              <a:rPr lang="en-US" dirty="0" err="1" smtClean="0"/>
              <a:t>vcc</a:t>
            </a:r>
            <a:endParaRPr lang="en-IN" dirty="0"/>
          </a:p>
        </p:txBody>
      </p:sp>
      <p:sp>
        <p:nvSpPr>
          <p:cNvPr id="92" name="TextBox 91"/>
          <p:cNvSpPr txBox="1"/>
          <p:nvPr/>
        </p:nvSpPr>
        <p:spPr>
          <a:xfrm>
            <a:off x="3255856" y="4066263"/>
            <a:ext cx="601713" cy="373701"/>
          </a:xfrm>
          <a:prstGeom prst="rect">
            <a:avLst/>
          </a:prstGeom>
          <a:noFill/>
        </p:spPr>
        <p:txBody>
          <a:bodyPr wrap="square" rtlCol="0">
            <a:spAutoFit/>
          </a:bodyPr>
          <a:lstStyle/>
          <a:p>
            <a:r>
              <a:rPr lang="en-US" dirty="0" smtClean="0"/>
              <a:t>+</a:t>
            </a:r>
            <a:r>
              <a:rPr lang="en-US" dirty="0" err="1" smtClean="0"/>
              <a:t>vcc</a:t>
            </a:r>
            <a:endParaRPr lang="en-IN" dirty="0"/>
          </a:p>
        </p:txBody>
      </p:sp>
      <p:sp>
        <p:nvSpPr>
          <p:cNvPr id="93" name="TextBox 92"/>
          <p:cNvSpPr txBox="1"/>
          <p:nvPr/>
        </p:nvSpPr>
        <p:spPr>
          <a:xfrm>
            <a:off x="7902460" y="1084608"/>
            <a:ext cx="601713" cy="373701"/>
          </a:xfrm>
          <a:prstGeom prst="rect">
            <a:avLst/>
          </a:prstGeom>
          <a:noFill/>
        </p:spPr>
        <p:txBody>
          <a:bodyPr wrap="square" rtlCol="0">
            <a:spAutoFit/>
          </a:bodyPr>
          <a:lstStyle/>
          <a:p>
            <a:r>
              <a:rPr lang="en-US" dirty="0" smtClean="0"/>
              <a:t>+</a:t>
            </a:r>
            <a:r>
              <a:rPr lang="en-US" dirty="0" err="1" smtClean="0"/>
              <a:t>vcc</a:t>
            </a:r>
            <a:endParaRPr lang="en-IN" dirty="0"/>
          </a:p>
        </p:txBody>
      </p:sp>
      <p:sp>
        <p:nvSpPr>
          <p:cNvPr id="94" name="TextBox 93"/>
          <p:cNvSpPr txBox="1"/>
          <p:nvPr/>
        </p:nvSpPr>
        <p:spPr>
          <a:xfrm>
            <a:off x="7577954" y="3683942"/>
            <a:ext cx="601713" cy="373701"/>
          </a:xfrm>
          <a:prstGeom prst="rect">
            <a:avLst/>
          </a:prstGeom>
          <a:noFill/>
        </p:spPr>
        <p:txBody>
          <a:bodyPr wrap="square" rtlCol="0">
            <a:spAutoFit/>
          </a:bodyPr>
          <a:lstStyle/>
          <a:p>
            <a:r>
              <a:rPr lang="en-US" dirty="0" smtClean="0"/>
              <a:t>+</a:t>
            </a:r>
            <a:r>
              <a:rPr lang="en-US" dirty="0" err="1" smtClean="0"/>
              <a:t>vcc</a:t>
            </a:r>
            <a:endParaRPr lang="en-IN" dirty="0"/>
          </a:p>
        </p:txBody>
      </p:sp>
      <p:sp>
        <p:nvSpPr>
          <p:cNvPr id="97" name="TextBox 96"/>
          <p:cNvSpPr txBox="1"/>
          <p:nvPr/>
        </p:nvSpPr>
        <p:spPr>
          <a:xfrm>
            <a:off x="8995043" y="2801420"/>
            <a:ext cx="691053" cy="338554"/>
          </a:xfrm>
          <a:prstGeom prst="rect">
            <a:avLst/>
          </a:prstGeom>
          <a:noFill/>
        </p:spPr>
        <p:txBody>
          <a:bodyPr wrap="square" rtlCol="0">
            <a:spAutoFit/>
          </a:bodyPr>
          <a:lstStyle/>
          <a:p>
            <a:r>
              <a:rPr lang="en-US" sz="1600" dirty="0" smtClean="0"/>
              <a:t>GND</a:t>
            </a:r>
            <a:endParaRPr lang="en-IN" sz="1600" dirty="0"/>
          </a:p>
        </p:txBody>
      </p:sp>
      <p:sp>
        <p:nvSpPr>
          <p:cNvPr id="98" name="TextBox 97"/>
          <p:cNvSpPr txBox="1"/>
          <p:nvPr/>
        </p:nvSpPr>
        <p:spPr>
          <a:xfrm>
            <a:off x="8763798" y="2217757"/>
            <a:ext cx="974856" cy="584775"/>
          </a:xfrm>
          <a:prstGeom prst="rect">
            <a:avLst/>
          </a:prstGeom>
          <a:noFill/>
        </p:spPr>
        <p:txBody>
          <a:bodyPr wrap="square" rtlCol="0">
            <a:spAutoFit/>
          </a:bodyPr>
          <a:lstStyle/>
          <a:p>
            <a:r>
              <a:rPr lang="en-US" sz="1600" dirty="0" smtClean="0"/>
              <a:t>RX</a:t>
            </a:r>
            <a:br>
              <a:rPr lang="en-US" sz="1600" dirty="0" smtClean="0"/>
            </a:br>
            <a:r>
              <a:rPr lang="en-US" sz="1600" dirty="0" smtClean="0"/>
              <a:t>TX</a:t>
            </a:r>
            <a:endParaRPr lang="en-IN" sz="1600" dirty="0"/>
          </a:p>
        </p:txBody>
      </p:sp>
      <p:sp>
        <p:nvSpPr>
          <p:cNvPr id="99" name="TextBox 98"/>
          <p:cNvSpPr txBox="1"/>
          <p:nvPr/>
        </p:nvSpPr>
        <p:spPr>
          <a:xfrm>
            <a:off x="8714475" y="4680010"/>
            <a:ext cx="974856" cy="584775"/>
          </a:xfrm>
          <a:prstGeom prst="rect">
            <a:avLst/>
          </a:prstGeom>
          <a:noFill/>
        </p:spPr>
        <p:txBody>
          <a:bodyPr wrap="square" rtlCol="0">
            <a:spAutoFit/>
          </a:bodyPr>
          <a:lstStyle/>
          <a:p>
            <a:r>
              <a:rPr lang="en-US" sz="1600" dirty="0" smtClean="0"/>
              <a:t>RX</a:t>
            </a:r>
            <a:br>
              <a:rPr lang="en-US" sz="1600" dirty="0" smtClean="0"/>
            </a:br>
            <a:r>
              <a:rPr lang="en-US" sz="1600" dirty="0" smtClean="0"/>
              <a:t>TX</a:t>
            </a:r>
            <a:endParaRPr lang="en-IN" sz="1600" dirty="0"/>
          </a:p>
        </p:txBody>
      </p:sp>
      <p:sp>
        <p:nvSpPr>
          <p:cNvPr id="100" name="TextBox 99"/>
          <p:cNvSpPr txBox="1"/>
          <p:nvPr/>
        </p:nvSpPr>
        <p:spPr>
          <a:xfrm>
            <a:off x="9038888" y="5199172"/>
            <a:ext cx="691053" cy="338554"/>
          </a:xfrm>
          <a:prstGeom prst="rect">
            <a:avLst/>
          </a:prstGeom>
          <a:noFill/>
        </p:spPr>
        <p:txBody>
          <a:bodyPr wrap="square" rtlCol="0">
            <a:spAutoFit/>
          </a:bodyPr>
          <a:lstStyle/>
          <a:p>
            <a:r>
              <a:rPr lang="en-US" sz="1600" dirty="0" smtClean="0"/>
              <a:t>GND</a:t>
            </a:r>
            <a:endParaRPr lang="en-IN" sz="1600" dirty="0"/>
          </a:p>
        </p:txBody>
      </p:sp>
      <p:sp>
        <p:nvSpPr>
          <p:cNvPr id="101" name="TextBox 100"/>
          <p:cNvSpPr txBox="1"/>
          <p:nvPr/>
        </p:nvSpPr>
        <p:spPr>
          <a:xfrm>
            <a:off x="2165326" y="3262368"/>
            <a:ext cx="691053" cy="338554"/>
          </a:xfrm>
          <a:prstGeom prst="rect">
            <a:avLst/>
          </a:prstGeom>
          <a:noFill/>
        </p:spPr>
        <p:txBody>
          <a:bodyPr wrap="square" rtlCol="0">
            <a:spAutoFit/>
          </a:bodyPr>
          <a:lstStyle/>
          <a:p>
            <a:r>
              <a:rPr lang="en-US" sz="1600" dirty="0" smtClean="0"/>
              <a:t>GND</a:t>
            </a:r>
            <a:endParaRPr lang="en-IN" sz="1600" dirty="0"/>
          </a:p>
        </p:txBody>
      </p:sp>
      <p:sp>
        <p:nvSpPr>
          <p:cNvPr id="102" name="TextBox 101"/>
          <p:cNvSpPr txBox="1"/>
          <p:nvPr/>
        </p:nvSpPr>
        <p:spPr>
          <a:xfrm>
            <a:off x="2179581" y="5448575"/>
            <a:ext cx="691053" cy="338554"/>
          </a:xfrm>
          <a:prstGeom prst="rect">
            <a:avLst/>
          </a:prstGeom>
          <a:noFill/>
        </p:spPr>
        <p:txBody>
          <a:bodyPr wrap="square" rtlCol="0">
            <a:spAutoFit/>
          </a:bodyPr>
          <a:lstStyle/>
          <a:p>
            <a:r>
              <a:rPr lang="en-US" sz="1600" dirty="0" smtClean="0"/>
              <a:t>GND</a:t>
            </a:r>
            <a:endParaRPr lang="en-IN" sz="1600" dirty="0"/>
          </a:p>
        </p:txBody>
      </p:sp>
      <p:sp>
        <p:nvSpPr>
          <p:cNvPr id="103" name="TextBox 102"/>
          <p:cNvSpPr txBox="1"/>
          <p:nvPr/>
        </p:nvSpPr>
        <p:spPr>
          <a:xfrm>
            <a:off x="2201908" y="2896931"/>
            <a:ext cx="740979" cy="338554"/>
          </a:xfrm>
          <a:prstGeom prst="rect">
            <a:avLst/>
          </a:prstGeom>
          <a:noFill/>
        </p:spPr>
        <p:txBody>
          <a:bodyPr wrap="square" rtlCol="0">
            <a:spAutoFit/>
          </a:bodyPr>
          <a:lstStyle/>
          <a:p>
            <a:r>
              <a:rPr lang="en-US" sz="1600" dirty="0" smtClean="0"/>
              <a:t>OUT</a:t>
            </a:r>
            <a:endParaRPr lang="en-IN" dirty="0"/>
          </a:p>
        </p:txBody>
      </p:sp>
      <p:sp>
        <p:nvSpPr>
          <p:cNvPr id="104" name="TextBox 103"/>
          <p:cNvSpPr txBox="1"/>
          <p:nvPr/>
        </p:nvSpPr>
        <p:spPr>
          <a:xfrm>
            <a:off x="2199283" y="5133265"/>
            <a:ext cx="740979" cy="338554"/>
          </a:xfrm>
          <a:prstGeom prst="rect">
            <a:avLst/>
          </a:prstGeom>
          <a:noFill/>
        </p:spPr>
        <p:txBody>
          <a:bodyPr wrap="square" rtlCol="0">
            <a:spAutoFit/>
          </a:bodyPr>
          <a:lstStyle/>
          <a:p>
            <a:r>
              <a:rPr lang="en-US" sz="1600" dirty="0" smtClean="0"/>
              <a:t>OUT</a:t>
            </a:r>
            <a:endParaRPr lang="en-IN" dirty="0"/>
          </a:p>
        </p:txBody>
      </p:sp>
      <p:sp>
        <p:nvSpPr>
          <p:cNvPr id="105" name="TextBox 104"/>
          <p:cNvSpPr txBox="1"/>
          <p:nvPr/>
        </p:nvSpPr>
        <p:spPr>
          <a:xfrm>
            <a:off x="6717408" y="2279294"/>
            <a:ext cx="974856" cy="584775"/>
          </a:xfrm>
          <a:prstGeom prst="rect">
            <a:avLst/>
          </a:prstGeom>
          <a:noFill/>
        </p:spPr>
        <p:txBody>
          <a:bodyPr wrap="square" rtlCol="0">
            <a:spAutoFit/>
          </a:bodyPr>
          <a:lstStyle/>
          <a:p>
            <a:r>
              <a:rPr lang="en-US" sz="1600" dirty="0" smtClean="0"/>
              <a:t>TX</a:t>
            </a:r>
            <a:br>
              <a:rPr lang="en-US" sz="1600" dirty="0" smtClean="0"/>
            </a:br>
            <a:r>
              <a:rPr lang="en-US" sz="1600" dirty="0" smtClean="0"/>
              <a:t>RX</a:t>
            </a:r>
            <a:endParaRPr lang="en-IN" sz="1600" dirty="0"/>
          </a:p>
        </p:txBody>
      </p:sp>
      <p:sp>
        <p:nvSpPr>
          <p:cNvPr id="106" name="TextBox 105"/>
          <p:cNvSpPr txBox="1"/>
          <p:nvPr/>
        </p:nvSpPr>
        <p:spPr>
          <a:xfrm>
            <a:off x="6775204" y="4654693"/>
            <a:ext cx="974856" cy="584775"/>
          </a:xfrm>
          <a:prstGeom prst="rect">
            <a:avLst/>
          </a:prstGeom>
          <a:noFill/>
        </p:spPr>
        <p:txBody>
          <a:bodyPr wrap="square" rtlCol="0">
            <a:spAutoFit/>
          </a:bodyPr>
          <a:lstStyle/>
          <a:p>
            <a:r>
              <a:rPr lang="en-US" sz="1600" dirty="0" smtClean="0"/>
              <a:t>TX’</a:t>
            </a:r>
            <a:br>
              <a:rPr lang="en-US" sz="1600" dirty="0" smtClean="0"/>
            </a:br>
            <a:r>
              <a:rPr lang="en-US" sz="1600" dirty="0" smtClean="0"/>
              <a:t>RX’</a:t>
            </a:r>
            <a:endParaRPr lang="en-IN" sz="1600" dirty="0"/>
          </a:p>
        </p:txBody>
      </p:sp>
      <p:sp>
        <p:nvSpPr>
          <p:cNvPr id="107" name="TextBox 106"/>
          <p:cNvSpPr txBox="1"/>
          <p:nvPr/>
        </p:nvSpPr>
        <p:spPr>
          <a:xfrm>
            <a:off x="1010308" y="4804884"/>
            <a:ext cx="2017986" cy="646331"/>
          </a:xfrm>
          <a:prstGeom prst="rect">
            <a:avLst/>
          </a:prstGeom>
          <a:noFill/>
        </p:spPr>
        <p:txBody>
          <a:bodyPr wrap="square" rtlCol="0">
            <a:spAutoFit/>
          </a:bodyPr>
          <a:lstStyle/>
          <a:p>
            <a:r>
              <a:rPr lang="en-US" b="1" dirty="0">
                <a:solidFill>
                  <a:sysClr val="windowText" lastClr="000000"/>
                </a:solidFill>
                <a:latin typeface="Microsoft YaHei Light" pitchFamily="34" charset="-122"/>
                <a:ea typeface="Microsoft YaHei Light" pitchFamily="34" charset="-122"/>
              </a:rPr>
              <a:t>VIBRATIONAL SENSOR</a:t>
            </a:r>
            <a:endParaRPr lang="en-IN" b="1" dirty="0">
              <a:solidFill>
                <a:sysClr val="windowText" lastClr="000000"/>
              </a:solidFill>
              <a:latin typeface="Microsoft YaHei Light" pitchFamily="34" charset="-122"/>
              <a:ea typeface="Microsoft YaHei Light" pitchFamily="34" charset="-122"/>
            </a:endParaRPr>
          </a:p>
        </p:txBody>
      </p:sp>
      <p:cxnSp>
        <p:nvCxnSpPr>
          <p:cNvPr id="109" name="Straight Arrow Connector 108"/>
          <p:cNvCxnSpPr/>
          <p:nvPr/>
        </p:nvCxnSpPr>
        <p:spPr>
          <a:xfrm flipH="1">
            <a:off x="1885281" y="1474076"/>
            <a:ext cx="2483063" cy="0"/>
          </a:xfrm>
          <a:prstGeom prst="straightConnector1">
            <a:avLst/>
          </a:prstGeom>
          <a:ln w="57150">
            <a:solidFill>
              <a:srgbClr val="FF010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891905" y="1350288"/>
            <a:ext cx="0" cy="252000"/>
          </a:xfrm>
          <a:prstGeom prst="line">
            <a:avLst/>
          </a:prstGeom>
          <a:ln w="38100">
            <a:solidFill>
              <a:srgbClr val="FF0101"/>
            </a:solidFill>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1742195" y="1271458"/>
            <a:ext cx="432000" cy="432000"/>
          </a:xfrm>
          <a:prstGeom prst="ellipse">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4" name="Elbow Connector 113"/>
          <p:cNvCxnSpPr>
            <a:endCxn id="3" idx="1"/>
          </p:cNvCxnSpPr>
          <p:nvPr/>
        </p:nvCxnSpPr>
        <p:spPr>
          <a:xfrm rot="10800000" flipV="1">
            <a:off x="1040525" y="1487457"/>
            <a:ext cx="917671" cy="262515"/>
          </a:xfrm>
          <a:prstGeom prst="bentConnector3">
            <a:avLst>
              <a:gd name="adj1" fmla="val 102577"/>
            </a:avLst>
          </a:prstGeom>
          <a:ln w="38100">
            <a:solidFill>
              <a:srgbClr val="FF010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64758" y="1769678"/>
            <a:ext cx="720000" cy="0"/>
          </a:xfrm>
          <a:prstGeom prst="line">
            <a:avLst/>
          </a:prstGeom>
          <a:ln w="38100">
            <a:solidFill>
              <a:srgbClr val="FF010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43454" y="1837995"/>
            <a:ext cx="324000" cy="0"/>
          </a:xfrm>
          <a:prstGeom prst="line">
            <a:avLst/>
          </a:prstGeom>
          <a:ln w="38100">
            <a:solidFill>
              <a:srgbClr val="FF010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64322" y="1927331"/>
            <a:ext cx="108000" cy="0"/>
          </a:xfrm>
          <a:prstGeom prst="line">
            <a:avLst/>
          </a:prstGeom>
          <a:ln w="38100">
            <a:solidFill>
              <a:srgbClr val="FF010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351071" y="1086792"/>
            <a:ext cx="2256905" cy="369332"/>
          </a:xfrm>
          <a:prstGeom prst="rect">
            <a:avLst/>
          </a:prstGeom>
          <a:noFill/>
        </p:spPr>
        <p:txBody>
          <a:bodyPr wrap="square" rtlCol="0">
            <a:spAutoFit/>
          </a:bodyPr>
          <a:lstStyle/>
          <a:p>
            <a:r>
              <a:rPr lang="en-US" dirty="0" smtClean="0"/>
              <a:t>LED</a:t>
            </a:r>
            <a:endParaRPr lang="en-IN" dirty="0"/>
          </a:p>
        </p:txBody>
      </p:sp>
      <p:sp>
        <p:nvSpPr>
          <p:cNvPr id="121" name="TextBox 120"/>
          <p:cNvSpPr txBox="1"/>
          <p:nvPr/>
        </p:nvSpPr>
        <p:spPr>
          <a:xfrm>
            <a:off x="4414339" y="1304799"/>
            <a:ext cx="740979" cy="338554"/>
          </a:xfrm>
          <a:prstGeom prst="rect">
            <a:avLst/>
          </a:prstGeom>
          <a:noFill/>
        </p:spPr>
        <p:txBody>
          <a:bodyPr wrap="square" rtlCol="0">
            <a:spAutoFit/>
          </a:bodyPr>
          <a:lstStyle/>
          <a:p>
            <a:r>
              <a:rPr lang="en-US" sz="1600" dirty="0" smtClean="0"/>
              <a:t>OUT</a:t>
            </a:r>
            <a:endParaRPr lang="en-IN" dirty="0"/>
          </a:p>
        </p:txBody>
      </p:sp>
      <p:sp>
        <p:nvSpPr>
          <p:cNvPr id="122" name="TextBox 121"/>
          <p:cNvSpPr txBox="1"/>
          <p:nvPr/>
        </p:nvSpPr>
        <p:spPr>
          <a:xfrm>
            <a:off x="4368344" y="2617866"/>
            <a:ext cx="696505" cy="369332"/>
          </a:xfrm>
          <a:prstGeom prst="rect">
            <a:avLst/>
          </a:prstGeom>
          <a:noFill/>
        </p:spPr>
        <p:txBody>
          <a:bodyPr wrap="square" rtlCol="0">
            <a:spAutoFit/>
          </a:bodyPr>
          <a:lstStyle/>
          <a:p>
            <a:r>
              <a:rPr lang="en-US" dirty="0" smtClean="0"/>
              <a:t>Pin 1</a:t>
            </a:r>
            <a:endParaRPr lang="en-IN" dirty="0"/>
          </a:p>
        </p:txBody>
      </p:sp>
      <p:sp>
        <p:nvSpPr>
          <p:cNvPr id="123" name="TextBox 122"/>
          <p:cNvSpPr txBox="1"/>
          <p:nvPr/>
        </p:nvSpPr>
        <p:spPr>
          <a:xfrm>
            <a:off x="4388226" y="4804884"/>
            <a:ext cx="696505" cy="369332"/>
          </a:xfrm>
          <a:prstGeom prst="rect">
            <a:avLst/>
          </a:prstGeom>
          <a:noFill/>
        </p:spPr>
        <p:txBody>
          <a:bodyPr wrap="square" rtlCol="0">
            <a:spAutoFit/>
          </a:bodyPr>
          <a:lstStyle/>
          <a:p>
            <a:r>
              <a:rPr lang="en-US" dirty="0" smtClean="0"/>
              <a:t>Pin 2</a:t>
            </a:r>
            <a:endParaRPr lang="en-IN" dirty="0"/>
          </a:p>
        </p:txBody>
      </p:sp>
    </p:spTree>
    <p:extLst>
      <p:ext uri="{BB962C8B-B14F-4D97-AF65-F5344CB8AC3E}">
        <p14:creationId xmlns:p14="http://schemas.microsoft.com/office/powerpoint/2010/main" val="500993012"/>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328" y="1023750"/>
            <a:ext cx="10058400" cy="795664"/>
          </a:xfrm>
        </p:spPr>
        <p:txBody>
          <a:bodyPr/>
          <a:lstStyle/>
          <a:p>
            <a:r>
              <a:rPr lang="en-US" b="1" i="1" dirty="0" smtClean="0">
                <a:latin typeface="Cambria" panose="02040503050406030204" pitchFamily="18" charset="0"/>
              </a:rPr>
              <a:t>Unique Selling Point(USP)</a:t>
            </a:r>
            <a:endParaRPr lang="en-US" b="1" i="1"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C80694C-D52D-4008-B212-93B363AE702F}" type="datetime1">
              <a:rPr lang="en-US" smtClean="0"/>
              <a:t>11/16/2019</a:t>
            </a:fld>
            <a:endParaRPr lang="en-US" dirty="0"/>
          </a:p>
        </p:txBody>
      </p:sp>
      <p:sp>
        <p:nvSpPr>
          <p:cNvPr id="9" name="Footer Placeholder 8"/>
          <p:cNvSpPr>
            <a:spLocks noGrp="1"/>
          </p:cNvSpPr>
          <p:nvPr>
            <p:ph type="ftr" sz="quarter" idx="11"/>
          </p:nvPr>
        </p:nvSpPr>
        <p:spPr/>
        <p:txBody>
          <a:bodyPr/>
          <a:lstStyle/>
          <a:p>
            <a:r>
              <a:rPr lang="en-US" dirty="0" smtClean="0"/>
              <a:t>Bengalathon 2018 - 19: An IT &amp; E Department Initiative</a:t>
            </a:r>
            <a:endParaRPr lang="en-US" dirty="0"/>
          </a:p>
        </p:txBody>
      </p:sp>
      <p:sp>
        <p:nvSpPr>
          <p:cNvPr id="10" name="Slide Number Placeholder 9"/>
          <p:cNvSpPr>
            <a:spLocks noGrp="1"/>
          </p:cNvSpPr>
          <p:nvPr>
            <p:ph type="sldNum" sz="quarter" idx="12"/>
          </p:nvPr>
        </p:nvSpPr>
        <p:spPr/>
        <p:txBody>
          <a:bodyPr/>
          <a:lstStyle/>
          <a:p>
            <a:fld id="{2B7D5BEC-95F8-47B9-9E8F-BBA8E530B6C3}" type="slidenum">
              <a:rPr lang="en-US" smtClean="0"/>
              <a:pPr/>
              <a:t>11</a:t>
            </a:fld>
            <a:endParaRPr lang="en-US" dirty="0"/>
          </a:p>
        </p:txBody>
      </p:sp>
      <p:sp>
        <p:nvSpPr>
          <p:cNvPr id="12" name="TextBox 2"/>
          <p:cNvSpPr txBox="1"/>
          <p:nvPr/>
        </p:nvSpPr>
        <p:spPr>
          <a:xfrm>
            <a:off x="777551" y="2010092"/>
            <a:ext cx="10636898" cy="39921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ts val="3400"/>
              </a:lnSpc>
              <a:buFont typeface="+mj-lt"/>
              <a:buAutoNum type="arabicPeriod"/>
            </a:pPr>
            <a:r>
              <a:rPr lang="en-US" sz="2500" dirty="0">
                <a:ea typeface="Calibri"/>
                <a:cs typeface="Times New Roman"/>
              </a:rPr>
              <a:t>Our system alerts the Police Control Room and nearest hospitals by sharing the </a:t>
            </a:r>
            <a:r>
              <a:rPr lang="en-US" sz="2500" i="1" dirty="0">
                <a:ea typeface="Calibri"/>
                <a:cs typeface="Times New Roman"/>
              </a:rPr>
              <a:t>live location </a:t>
            </a:r>
            <a:r>
              <a:rPr lang="en-US" sz="2500" dirty="0">
                <a:ea typeface="Calibri"/>
                <a:cs typeface="Times New Roman"/>
              </a:rPr>
              <a:t>of the </a:t>
            </a:r>
            <a:r>
              <a:rPr lang="en-US" sz="2500" dirty="0" smtClean="0">
                <a:ea typeface="Calibri"/>
                <a:cs typeface="Times New Roman"/>
              </a:rPr>
              <a:t>accident</a:t>
            </a:r>
            <a:r>
              <a:rPr lang="en-US" sz="2500" dirty="0">
                <a:ea typeface="Calibri"/>
                <a:cs typeface="Times New Roman"/>
              </a:rPr>
              <a:t> </a:t>
            </a:r>
            <a:r>
              <a:rPr lang="en-US" sz="2500" i="1" dirty="0" smtClean="0">
                <a:ea typeface="Calibri"/>
                <a:cs typeface="Times New Roman"/>
              </a:rPr>
              <a:t>without any time delay.</a:t>
            </a:r>
          </a:p>
          <a:p>
            <a:pPr marL="342900" indent="-342900" algn="just">
              <a:lnSpc>
                <a:spcPts val="3400"/>
              </a:lnSpc>
              <a:buFont typeface="+mj-lt"/>
              <a:buAutoNum type="arabicPeriod"/>
            </a:pPr>
            <a:r>
              <a:rPr lang="en-US" sz="2500" dirty="0" smtClean="0">
                <a:ea typeface="Calibri"/>
                <a:cs typeface="Times New Roman"/>
              </a:rPr>
              <a:t>We can collect data from accident overtime and train sensors to be more accurate using </a:t>
            </a:r>
            <a:r>
              <a:rPr lang="en-US" sz="2500" i="1" dirty="0" smtClean="0">
                <a:ea typeface="Calibri"/>
                <a:cs typeface="Times New Roman"/>
              </a:rPr>
              <a:t>Machine Learning algorithm</a:t>
            </a:r>
            <a:r>
              <a:rPr lang="en-US" sz="2500" dirty="0" smtClean="0">
                <a:ea typeface="Calibri"/>
                <a:cs typeface="Times New Roman"/>
              </a:rPr>
              <a:t>.</a:t>
            </a:r>
          </a:p>
          <a:p>
            <a:pPr marL="342900" indent="-342900" algn="just">
              <a:lnSpc>
                <a:spcPts val="3400"/>
              </a:lnSpc>
              <a:buFont typeface="+mj-lt"/>
              <a:buAutoNum type="arabicPeriod"/>
            </a:pPr>
            <a:r>
              <a:rPr lang="en-US" sz="2500" dirty="0" smtClean="0">
                <a:ea typeface="Calibri"/>
                <a:cs typeface="Times New Roman"/>
              </a:rPr>
              <a:t>While sending accident location to PCRs we could also send the notification to </a:t>
            </a:r>
            <a:r>
              <a:rPr lang="en-US" sz="2500" i="1" dirty="0" smtClean="0">
                <a:ea typeface="Calibri"/>
                <a:cs typeface="Times New Roman"/>
              </a:rPr>
              <a:t>victim’s acquaintance</a:t>
            </a:r>
            <a:r>
              <a:rPr lang="en-US" sz="2500" dirty="0" smtClean="0">
                <a:ea typeface="Calibri"/>
                <a:cs typeface="Times New Roman"/>
              </a:rPr>
              <a:t>. </a:t>
            </a:r>
          </a:p>
          <a:p>
            <a:pPr marL="342900" indent="-342900" algn="just">
              <a:lnSpc>
                <a:spcPts val="3400"/>
              </a:lnSpc>
              <a:buFont typeface="+mj-lt"/>
              <a:buAutoNum type="arabicPeriod"/>
            </a:pPr>
            <a:r>
              <a:rPr lang="en-US" sz="2500" dirty="0" smtClean="0">
                <a:ea typeface="Calibri"/>
                <a:cs typeface="Times New Roman"/>
              </a:rPr>
              <a:t>The </a:t>
            </a:r>
            <a:r>
              <a:rPr lang="en-US" sz="2500" dirty="0">
                <a:ea typeface="Calibri"/>
                <a:cs typeface="Times New Roman"/>
              </a:rPr>
              <a:t>unit </a:t>
            </a:r>
            <a:r>
              <a:rPr lang="en-US" sz="2500" dirty="0" smtClean="0">
                <a:ea typeface="Calibri"/>
                <a:cs typeface="Times New Roman"/>
              </a:rPr>
              <a:t> being </a:t>
            </a:r>
            <a:r>
              <a:rPr lang="en-US" sz="2500" i="1" dirty="0" smtClean="0">
                <a:ea typeface="Calibri"/>
                <a:cs typeface="Times New Roman"/>
              </a:rPr>
              <a:t>small</a:t>
            </a:r>
            <a:r>
              <a:rPr lang="en-US" sz="2500" dirty="0" smtClean="0">
                <a:ea typeface="Calibri"/>
                <a:cs typeface="Times New Roman"/>
              </a:rPr>
              <a:t> can </a:t>
            </a:r>
            <a:r>
              <a:rPr lang="en-US" sz="2500" dirty="0">
                <a:ea typeface="Calibri"/>
                <a:cs typeface="Times New Roman"/>
              </a:rPr>
              <a:t>be easily fitted inside the vehicle</a:t>
            </a:r>
            <a:r>
              <a:rPr lang="en-US" sz="2500" dirty="0" smtClean="0">
                <a:ea typeface="Calibri"/>
                <a:cs typeface="Times New Roman"/>
              </a:rPr>
              <a:t>.</a:t>
            </a:r>
          </a:p>
          <a:p>
            <a:pPr marL="342900" lvl="0" indent="-342900" algn="just">
              <a:lnSpc>
                <a:spcPts val="3400"/>
              </a:lnSpc>
              <a:buFont typeface="+mj-lt"/>
              <a:buAutoNum type="arabicPeriod"/>
            </a:pPr>
            <a:r>
              <a:rPr lang="en-US" sz="2500" dirty="0">
                <a:ea typeface="Calibri"/>
                <a:cs typeface="Times New Roman"/>
              </a:rPr>
              <a:t>The GPS module of the system will also help in easy tracking of the vehicle</a:t>
            </a:r>
            <a:r>
              <a:rPr lang="en-US" sz="2500" dirty="0" smtClean="0">
                <a:ea typeface="Calibri"/>
                <a:cs typeface="Times New Roman"/>
              </a:rPr>
              <a:t>.</a:t>
            </a:r>
          </a:p>
          <a:p>
            <a:pPr marL="342900" indent="-342900" algn="just">
              <a:lnSpc>
                <a:spcPts val="3400"/>
              </a:lnSpc>
              <a:buFont typeface="+mj-lt"/>
              <a:buAutoNum type="arabicPeriod"/>
            </a:pPr>
            <a:r>
              <a:rPr lang="en-US" sz="2500" dirty="0">
                <a:ea typeface="Calibri"/>
                <a:cs typeface="Times New Roman"/>
              </a:rPr>
              <a:t>Unsubsidized commercial cost of the product will be around ₹1500</a:t>
            </a:r>
            <a:r>
              <a:rPr lang="en-US" sz="2500" dirty="0" smtClean="0">
                <a:ea typeface="Calibri"/>
                <a:cs typeface="Times New Roman"/>
              </a:rPr>
              <a:t>.</a:t>
            </a:r>
            <a:endParaRPr lang="en-US" dirty="0" smtClean="0">
              <a:ea typeface="Calibri"/>
              <a:cs typeface="Times New Roman"/>
            </a:endParaRPr>
          </a:p>
        </p:txBody>
      </p:sp>
    </p:spTree>
    <p:extLst>
      <p:ext uri="{BB962C8B-B14F-4D97-AF65-F5344CB8AC3E}">
        <p14:creationId xmlns:p14="http://schemas.microsoft.com/office/powerpoint/2010/main" val="75588712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400"/>
                                        <p:tgtEl>
                                          <p:spTgt spid="12">
                                            <p:txEl>
                                              <p:pRg st="0" end="0"/>
                                            </p:txEl>
                                          </p:spTgt>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400"/>
                                        <p:tgtEl>
                                          <p:spTgt spid="12">
                                            <p:txEl>
                                              <p:pRg st="1" end="1"/>
                                            </p:txEl>
                                          </p:spTgt>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400"/>
                                        <p:tgtEl>
                                          <p:spTgt spid="12">
                                            <p:txEl>
                                              <p:pRg st="2" end="2"/>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400"/>
                                        <p:tgtEl>
                                          <p:spTgt spid="12">
                                            <p:txEl>
                                              <p:pRg st="3" end="3"/>
                                            </p:txEl>
                                          </p:spTgt>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4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4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43" y="889173"/>
            <a:ext cx="10058400" cy="782017"/>
          </a:xfrm>
        </p:spPr>
        <p:txBody>
          <a:bodyPr/>
          <a:lstStyle/>
          <a:p>
            <a:r>
              <a:rPr lang="en-US" b="1" i="1" dirty="0" smtClean="0">
                <a:latin typeface="Cambria" panose="02040503050406030204" pitchFamily="18" charset="0"/>
              </a:rPr>
              <a:t>Risk, Issues and Mitigation plan</a:t>
            </a:r>
            <a:endParaRPr lang="en-US" b="1" i="1" dirty="0">
              <a:latin typeface="Cambria" panose="02040503050406030204" pitchFamily="18" charset="0"/>
            </a:endParaRPr>
          </a:p>
        </p:txBody>
      </p:sp>
      <p:sp>
        <p:nvSpPr>
          <p:cNvPr id="3" name="Content Placeholder 2"/>
          <p:cNvSpPr>
            <a:spLocks noGrp="1"/>
          </p:cNvSpPr>
          <p:nvPr>
            <p:ph idx="1"/>
          </p:nvPr>
        </p:nvSpPr>
        <p:spPr>
          <a:xfrm>
            <a:off x="1249680" y="1887160"/>
            <a:ext cx="10058400" cy="4023360"/>
          </a:xfrm>
        </p:spPr>
        <p:txBody>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0" indent="0">
              <a:lnSpc>
                <a:spcPct val="120000"/>
              </a:lnSpc>
              <a:spcBef>
                <a:spcPts val="1000"/>
              </a:spcBef>
              <a:spcAft>
                <a:spcPts val="0"/>
              </a:spcAft>
              <a:buClr>
                <a:srgbClr val="B71E42"/>
              </a:buClr>
              <a:buNone/>
            </a:pPr>
            <a:r>
              <a:rPr lang="en-US" sz="1700" b="1" kern="0" dirty="0">
                <a:solidFill>
                  <a:srgbClr val="000000"/>
                </a:solidFill>
                <a:ea typeface="Times New Roman" panose="02020603050405020304" pitchFamily="18" charset="0"/>
                <a:cs typeface="Times New Roman" panose="02020603050405020304" pitchFamily="18" charset="0"/>
              </a:rPr>
              <a:t>We have realized that there are some risks involved in these concepts .  We have listed some of them with it’s mitigation plan .</a:t>
            </a:r>
            <a:endParaRPr lang="en-US" sz="1700" b="1" kern="0" dirty="0">
              <a:solidFill>
                <a:srgbClr val="3E762A"/>
              </a:solidFill>
              <a:ea typeface="Times New Roman" panose="02020603050405020304" pitchFamily="18" charset="0"/>
              <a:cs typeface="Times New Roman" panose="02020603050405020304" pitchFamily="18" charset="0"/>
            </a:endParaRPr>
          </a:p>
          <a:p>
            <a:pPr marL="228600" lvl="0" indent="-228600">
              <a:lnSpc>
                <a:spcPct val="120000"/>
              </a:lnSpc>
              <a:spcBef>
                <a:spcPts val="1000"/>
              </a:spcBef>
              <a:spcAft>
                <a:spcPts val="0"/>
              </a:spcAft>
              <a:buClr>
                <a:srgbClr val="B71E42"/>
              </a:buClr>
              <a:buFont typeface="Arial" panose="020B0604020202020204" pitchFamily="34" charset="0"/>
              <a:buChar char="•"/>
            </a:pPr>
            <a:r>
              <a:rPr lang="en-US" sz="1700" b="1" dirty="0">
                <a:solidFill>
                  <a:prstClr val="black"/>
                </a:solidFill>
                <a:ea typeface="Arial" panose="020B0604020202020204" pitchFamily="34" charset="0"/>
                <a:cs typeface="Times New Roman" panose="02020603050405020304" pitchFamily="18" charset="0"/>
              </a:rPr>
              <a:t>Sensors might break during accident </a:t>
            </a:r>
            <a:r>
              <a:rPr lang="en-US" sz="1700" dirty="0">
                <a:solidFill>
                  <a:prstClr val="black"/>
                </a:solidFill>
                <a:ea typeface="Arial" panose="020B0604020202020204" pitchFamily="34" charset="0"/>
                <a:cs typeface="Times New Roman" panose="02020603050405020304" pitchFamily="18" charset="0"/>
              </a:rPr>
              <a:t>– To solve this problem we can use a </a:t>
            </a:r>
            <a:r>
              <a:rPr lang="en-US" sz="1700" dirty="0" smtClean="0">
                <a:solidFill>
                  <a:prstClr val="black"/>
                </a:solidFill>
                <a:ea typeface="Arial" panose="020B0604020202020204" pitchFamily="34" charset="0"/>
                <a:cs typeface="Times New Roman" panose="02020603050405020304" pitchFamily="18" charset="0"/>
              </a:rPr>
              <a:t>series of circuit (depending upon the size of the vehicle) which </a:t>
            </a:r>
            <a:r>
              <a:rPr lang="en-US" sz="1700" dirty="0">
                <a:solidFill>
                  <a:prstClr val="black"/>
                </a:solidFill>
                <a:ea typeface="Arial" panose="020B0604020202020204" pitchFamily="34" charset="0"/>
                <a:cs typeface="Times New Roman" panose="02020603050405020304" pitchFamily="18" charset="0"/>
              </a:rPr>
              <a:t>will work on feedback system. </a:t>
            </a:r>
            <a:endParaRPr lang="en-US" sz="1700" dirty="0" smtClean="0">
              <a:solidFill>
                <a:prstClr val="black"/>
              </a:solidFill>
              <a:ea typeface="Arial" panose="020B0604020202020204" pitchFamily="34" charset="0"/>
              <a:cs typeface="Times New Roman" panose="02020603050405020304" pitchFamily="18" charset="0"/>
            </a:endParaRPr>
          </a:p>
          <a:p>
            <a:pPr marL="228600" lvl="0" indent="-228600">
              <a:lnSpc>
                <a:spcPct val="120000"/>
              </a:lnSpc>
              <a:spcBef>
                <a:spcPts val="1000"/>
              </a:spcBef>
              <a:spcAft>
                <a:spcPts val="0"/>
              </a:spcAft>
              <a:buClr>
                <a:srgbClr val="B71E42"/>
              </a:buClr>
              <a:buFont typeface="Arial" panose="020B0604020202020204" pitchFamily="34" charset="0"/>
              <a:buChar char="•"/>
            </a:pPr>
            <a:r>
              <a:rPr lang="en-US" sz="1700" b="1" dirty="0" smtClean="0">
                <a:solidFill>
                  <a:prstClr val="black"/>
                </a:solidFill>
                <a:ea typeface="Arial" panose="020B0604020202020204" pitchFamily="34" charset="0"/>
                <a:cs typeface="Times New Roman" panose="02020603050405020304" pitchFamily="18" charset="0"/>
              </a:rPr>
              <a:t>Availability of  ambulance </a:t>
            </a:r>
            <a:r>
              <a:rPr lang="en-US" sz="1700" dirty="0" smtClean="0">
                <a:solidFill>
                  <a:prstClr val="black"/>
                </a:solidFill>
                <a:ea typeface="Arial" panose="020B0604020202020204" pitchFamily="34" charset="0"/>
                <a:cs typeface="Times New Roman" panose="02020603050405020304" pitchFamily="18" charset="0"/>
              </a:rPr>
              <a:t>– If there are more people injured than the available capacity of hospital then multiple hospitals can be engaged to manage the situation. </a:t>
            </a:r>
          </a:p>
          <a:p>
            <a:pPr marL="228600" lvl="0" indent="-228600">
              <a:lnSpc>
                <a:spcPct val="120000"/>
              </a:lnSpc>
              <a:spcBef>
                <a:spcPts val="1000"/>
              </a:spcBef>
              <a:spcAft>
                <a:spcPts val="0"/>
              </a:spcAft>
              <a:buClr>
                <a:srgbClr val="B71E42"/>
              </a:buClr>
              <a:buFont typeface="Arial" panose="020B0604020202020204" pitchFamily="34" charset="0"/>
              <a:buChar char="•"/>
            </a:pPr>
            <a:r>
              <a:rPr lang="en-US" sz="1700" b="1" dirty="0" smtClean="0">
                <a:solidFill>
                  <a:prstClr val="black"/>
                </a:solidFill>
                <a:ea typeface="Arial" panose="020B0604020202020204" pitchFamily="34" charset="0"/>
                <a:cs typeface="Times New Roman" panose="02020603050405020304" pitchFamily="18" charset="0"/>
              </a:rPr>
              <a:t>Time </a:t>
            </a:r>
            <a:r>
              <a:rPr lang="en-US" sz="1700" b="1" dirty="0">
                <a:solidFill>
                  <a:prstClr val="black"/>
                </a:solidFill>
                <a:ea typeface="Arial" panose="020B0604020202020204" pitchFamily="34" charset="0"/>
                <a:cs typeface="Times New Roman" panose="02020603050405020304" pitchFamily="18" charset="0"/>
              </a:rPr>
              <a:t>d</a:t>
            </a:r>
            <a:r>
              <a:rPr lang="en-US" sz="1700" b="1" dirty="0" smtClean="0">
                <a:solidFill>
                  <a:prstClr val="black"/>
                </a:solidFill>
                <a:ea typeface="Arial" panose="020B0604020202020204" pitchFamily="34" charset="0"/>
                <a:cs typeface="Times New Roman" panose="02020603050405020304" pitchFamily="18" charset="0"/>
              </a:rPr>
              <a:t>elay in ambulance to reach</a:t>
            </a:r>
            <a:r>
              <a:rPr lang="en-US" sz="1700" dirty="0" smtClean="0">
                <a:solidFill>
                  <a:prstClr val="black"/>
                </a:solidFill>
                <a:ea typeface="Arial" panose="020B0604020202020204" pitchFamily="34" charset="0"/>
                <a:cs typeface="Times New Roman" panose="02020603050405020304" pitchFamily="18" charset="0"/>
              </a:rPr>
              <a:t>- In very remote scenario where an ambulance will take a lot of time to reach the accident location, a sergeant can deploy any other car  to transport the victim to nearest location.</a:t>
            </a:r>
            <a:endParaRPr lang="en-US" sz="1700" dirty="0">
              <a:solidFill>
                <a:prstClr val="black"/>
              </a:solidFill>
              <a:ea typeface="Arial" panose="020B0604020202020204" pitchFamily="34" charset="0"/>
              <a:cs typeface="Times New Roman" panose="02020603050405020304" pitchFamily="18" charset="0"/>
            </a:endParaRPr>
          </a:p>
          <a:p>
            <a:pPr marL="228600" lvl="0" indent="-228600">
              <a:lnSpc>
                <a:spcPct val="120000"/>
              </a:lnSpc>
              <a:spcBef>
                <a:spcPts val="1000"/>
              </a:spcBef>
              <a:spcAft>
                <a:spcPts val="0"/>
              </a:spcAft>
              <a:buClr>
                <a:srgbClr val="B71E42"/>
              </a:buClr>
              <a:buFont typeface="Arial" panose="020B0604020202020204" pitchFamily="34" charset="0"/>
              <a:buChar char="•"/>
            </a:pPr>
            <a:r>
              <a:rPr lang="en-US" sz="1700" b="1" dirty="0">
                <a:solidFill>
                  <a:prstClr val="black"/>
                </a:solidFill>
                <a:ea typeface="Arial" panose="020B0604020202020204" pitchFamily="34" charset="0"/>
                <a:cs typeface="Times New Roman" panose="02020603050405020304" pitchFamily="18" charset="0"/>
              </a:rPr>
              <a:t>Road b</a:t>
            </a:r>
            <a:r>
              <a:rPr lang="en-US" sz="1700" b="1" dirty="0" smtClean="0">
                <a:solidFill>
                  <a:prstClr val="black"/>
                </a:solidFill>
                <a:ea typeface="Arial" panose="020B0604020202020204" pitchFamily="34" charset="0"/>
                <a:cs typeface="Times New Roman" panose="02020603050405020304" pitchFamily="18" charset="0"/>
              </a:rPr>
              <a:t>lock </a:t>
            </a:r>
            <a:r>
              <a:rPr lang="en-US" sz="1700" dirty="0" smtClean="0">
                <a:solidFill>
                  <a:prstClr val="black"/>
                </a:solidFill>
                <a:ea typeface="Arial" panose="020B0604020202020204" pitchFamily="34" charset="0"/>
                <a:cs typeface="Times New Roman" panose="02020603050405020304" pitchFamily="18" charset="0"/>
              </a:rPr>
              <a:t>-  </a:t>
            </a:r>
            <a:r>
              <a:rPr lang="en-US" sz="1700" dirty="0">
                <a:solidFill>
                  <a:prstClr val="black"/>
                </a:solidFill>
                <a:ea typeface="Arial" panose="020B0604020202020204" pitchFamily="34" charset="0"/>
                <a:cs typeface="Times New Roman" panose="02020603050405020304" pitchFamily="18" charset="0"/>
              </a:rPr>
              <a:t>If for some reason there is a road block and Google Maps have not been updated about the situation , then the  sergeant present at that road will pre-notify </a:t>
            </a:r>
            <a:r>
              <a:rPr lang="en-US" sz="1700" dirty="0" smtClean="0">
                <a:solidFill>
                  <a:prstClr val="black"/>
                </a:solidFill>
                <a:ea typeface="Arial" panose="020B0604020202020204" pitchFamily="34" charset="0"/>
                <a:cs typeface="Times New Roman" panose="02020603050405020304" pitchFamily="18" charset="0"/>
              </a:rPr>
              <a:t>the situation so that the ambulance can avail alternative path.</a:t>
            </a:r>
            <a:endParaRPr lang="en-US" sz="1700" dirty="0">
              <a:solidFill>
                <a:prstClr val="black"/>
              </a:solidFill>
              <a:ea typeface="Arial" panose="020B0604020202020204" pitchFamily="34" charset="0"/>
              <a:cs typeface="Times New Roman" panose="02020603050405020304" pitchFamily="18" charset="0"/>
            </a:endParaRPr>
          </a:p>
          <a:p>
            <a:pPr marL="228600" lvl="0" indent="-228600">
              <a:lnSpc>
                <a:spcPct val="120000"/>
              </a:lnSpc>
              <a:spcBef>
                <a:spcPts val="1000"/>
              </a:spcBef>
              <a:spcAft>
                <a:spcPts val="0"/>
              </a:spcAft>
              <a:buClr>
                <a:srgbClr val="B71E42"/>
              </a:buClr>
              <a:buFont typeface="Arial" panose="020B0604020202020204" pitchFamily="34" charset="0"/>
              <a:buChar char="•"/>
            </a:pPr>
            <a:endParaRPr lang="en-US" sz="1900" dirty="0">
              <a:solidFill>
                <a:prstClr val="black"/>
              </a:solidFill>
              <a:latin typeface="Gill Sans MT"/>
            </a:endParaRPr>
          </a:p>
        </p:txBody>
      </p:sp>
      <p:sp>
        <p:nvSpPr>
          <p:cNvPr id="9" name="Date Placeholder 8"/>
          <p:cNvSpPr>
            <a:spLocks noGrp="1"/>
          </p:cNvSpPr>
          <p:nvPr>
            <p:ph type="dt" sz="half" idx="10"/>
          </p:nvPr>
        </p:nvSpPr>
        <p:spPr/>
        <p:txBody>
          <a:bodyPr/>
          <a:lstStyle/>
          <a:p>
            <a:fld id="{B2EB2F9D-B3E9-4C9A-B9B9-112347A2411E}" type="datetime1">
              <a:rPr lang="en-US" smtClean="0"/>
              <a:t>11/16/2019</a:t>
            </a:fld>
            <a:endParaRPr lang="en-US" dirty="0"/>
          </a:p>
        </p:txBody>
      </p:sp>
      <p:sp>
        <p:nvSpPr>
          <p:cNvPr id="10" name="Footer Placeholder 9"/>
          <p:cNvSpPr>
            <a:spLocks noGrp="1"/>
          </p:cNvSpPr>
          <p:nvPr>
            <p:ph type="ftr" sz="quarter" idx="11"/>
          </p:nvPr>
        </p:nvSpPr>
        <p:spPr/>
        <p:txBody>
          <a:bodyPr/>
          <a:lstStyle/>
          <a:p>
            <a:r>
              <a:rPr lang="en-US" dirty="0" smtClean="0"/>
              <a:t>Bengalathon 2018 - 19: An IT &amp; E Department Initiative</a:t>
            </a:r>
            <a:endParaRPr lang="en-US" dirty="0"/>
          </a:p>
        </p:txBody>
      </p:sp>
      <p:sp>
        <p:nvSpPr>
          <p:cNvPr id="11" name="Slide Number Placeholder 10"/>
          <p:cNvSpPr>
            <a:spLocks noGrp="1"/>
          </p:cNvSpPr>
          <p:nvPr>
            <p:ph type="sldNum" sz="quarter" idx="12"/>
          </p:nvPr>
        </p:nvSpPr>
        <p:spPr/>
        <p:txBody>
          <a:bodyPr/>
          <a:lstStyle/>
          <a:p>
            <a:fld id="{2B7D5BEC-95F8-47B9-9E8F-BBA8E530B6C3}" type="slidenum">
              <a:rPr lang="en-US" smtClean="0"/>
              <a:pPr/>
              <a:t>12</a:t>
            </a:fld>
            <a:endParaRPr lang="en-US" dirty="0"/>
          </a:p>
        </p:txBody>
      </p:sp>
    </p:spTree>
    <p:extLst>
      <p:ext uri="{BB962C8B-B14F-4D97-AF65-F5344CB8AC3E}">
        <p14:creationId xmlns:p14="http://schemas.microsoft.com/office/powerpoint/2010/main" val="333563587"/>
      </p:ext>
    </p:extLst>
  </p:cSld>
  <p:clrMapOvr>
    <a:masterClrMapping/>
  </p:clrMapOvr>
  <mc:AlternateContent xmlns:mc="http://schemas.openxmlformats.org/markup-compatibility/2006" xmlns:p14="http://schemas.microsoft.com/office/powerpoint/2010/main">
    <mc:Choice Requires="p14">
      <p:transition spd="med" p14:dur="700">
        <p:push/>
      </p:transition>
    </mc:Choice>
    <mc:Fallback xmlns="">
      <p:transition spd="med">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13</a:t>
            </a:fld>
            <a:endParaRPr lang="en-US" dirty="0"/>
          </a:p>
        </p:txBody>
      </p:sp>
      <p:sp>
        <p:nvSpPr>
          <p:cNvPr id="7" name="Title 1"/>
          <p:cNvSpPr>
            <a:spLocks noGrp="1"/>
          </p:cNvSpPr>
          <p:nvPr>
            <p:ph type="title"/>
          </p:nvPr>
        </p:nvSpPr>
        <p:spPr>
          <a:xfrm>
            <a:off x="1166648" y="426182"/>
            <a:ext cx="10058400" cy="782017"/>
          </a:xfrm>
        </p:spPr>
        <p:txBody>
          <a:bodyPr/>
          <a:lstStyle/>
          <a:p>
            <a:r>
              <a:rPr lang="en-US" b="1" i="1" dirty="0" smtClean="0">
                <a:latin typeface="Cambria" panose="02040503050406030204" pitchFamily="18" charset="0"/>
              </a:rPr>
              <a:t>Revenue Model</a:t>
            </a:r>
            <a:endParaRPr lang="en-US" b="1" i="1" dirty="0">
              <a:latin typeface="Cambria" panose="02040503050406030204" pitchFamily="18" charset="0"/>
            </a:endParaRPr>
          </a:p>
        </p:txBody>
      </p:sp>
      <p:sp>
        <p:nvSpPr>
          <p:cNvPr id="8" name="Rectangle 7"/>
          <p:cNvSpPr/>
          <p:nvPr/>
        </p:nvSpPr>
        <p:spPr>
          <a:xfrm>
            <a:off x="1166648" y="1702676"/>
            <a:ext cx="10058400" cy="6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41432" y="1333344"/>
            <a:ext cx="11445768" cy="369332"/>
          </a:xfrm>
          <a:prstGeom prst="rect">
            <a:avLst/>
          </a:prstGeom>
          <a:noFill/>
        </p:spPr>
        <p:txBody>
          <a:bodyPr wrap="square" rtlCol="0">
            <a:spAutoFit/>
          </a:bodyPr>
          <a:lstStyle/>
          <a:p>
            <a:pPr algn="ctr"/>
            <a:r>
              <a:rPr lang="en-US" b="1" kern="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 tentative costs of the components </a:t>
            </a:r>
            <a:r>
              <a:rPr lang="en-US" b="1" kern="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are </a:t>
            </a:r>
            <a:r>
              <a:rPr lang="en-IN" dirty="0" smtClean="0"/>
              <a:t>:</a:t>
            </a:r>
            <a:endParaRPr lang="en-US" b="1" kern="0" dirty="0">
              <a:solidFill>
                <a:srgbClr val="3E762A"/>
              </a:solidFill>
              <a:latin typeface="Georgia" panose="02040502050405020303" pitchFamily="18" charset="0"/>
              <a:ea typeface="Times New Roman" panose="02020603050405020304" pitchFamily="18" charset="0"/>
              <a:cs typeface="Times New Roman" panose="02020603050405020304" pitchFamily="18" charset="0"/>
            </a:endParaRPr>
          </a:p>
        </p:txBody>
      </p:sp>
      <p:sp>
        <p:nvSpPr>
          <p:cNvPr id="12" name="TextBox 11"/>
          <p:cNvSpPr txBox="1"/>
          <p:nvPr/>
        </p:nvSpPr>
        <p:spPr>
          <a:xfrm>
            <a:off x="772508" y="4087830"/>
            <a:ext cx="10783616" cy="2139047"/>
          </a:xfrm>
          <a:prstGeom prst="rect">
            <a:avLst/>
          </a:prstGeom>
          <a:noFill/>
        </p:spPr>
        <p:txBody>
          <a:bodyPr wrap="square" rtlCol="0">
            <a:spAutoFit/>
          </a:bodyPr>
          <a:lstStyle/>
          <a:p>
            <a:pPr lvl="0" algn="ctr"/>
            <a:r>
              <a:rPr lang="en-US" dirty="0" smtClean="0">
                <a:latin typeface="Arial" pitchFamily="34" charset="0"/>
                <a:ea typeface="Arial" pitchFamily="34" charset="0"/>
                <a:cs typeface="Arial" pitchFamily="34" charset="0"/>
              </a:rPr>
              <a:t>It </a:t>
            </a:r>
            <a:r>
              <a:rPr lang="en-US" dirty="0">
                <a:latin typeface="Arial" pitchFamily="34" charset="0"/>
                <a:ea typeface="Arial" pitchFamily="34" charset="0"/>
                <a:cs typeface="Arial" pitchFamily="34" charset="0"/>
              </a:rPr>
              <a:t>can be </a:t>
            </a:r>
            <a:r>
              <a:rPr lang="en-US" dirty="0" smtClean="0">
                <a:latin typeface="Arial" pitchFamily="34" charset="0"/>
                <a:ea typeface="Arial" pitchFamily="34" charset="0"/>
                <a:cs typeface="Arial" pitchFamily="34" charset="0"/>
              </a:rPr>
              <a:t>vended to </a:t>
            </a:r>
            <a:r>
              <a:rPr lang="en-US" dirty="0">
                <a:latin typeface="Arial" pitchFamily="34" charset="0"/>
                <a:ea typeface="Arial" pitchFamily="34" charset="0"/>
                <a:cs typeface="Arial" pitchFamily="34" charset="0"/>
              </a:rPr>
              <a:t>customers for </a:t>
            </a:r>
            <a:r>
              <a:rPr lang="en-US" dirty="0" smtClean="0">
                <a:latin typeface="Arial" pitchFamily="34" charset="0"/>
                <a:ea typeface="Arial" pitchFamily="34" charset="0"/>
                <a:cs typeface="Arial" pitchFamily="34" charset="0"/>
              </a:rPr>
              <a:t>₹2000 thus generating revenue.</a:t>
            </a:r>
          </a:p>
          <a:p>
            <a:pPr lvl="0" algn="ctr"/>
            <a:r>
              <a:rPr lang="en-US" dirty="0" smtClean="0">
                <a:latin typeface="Arial" pitchFamily="34" charset="0"/>
                <a:ea typeface="Arial" pitchFamily="34" charset="0"/>
                <a:cs typeface="Arial" pitchFamily="34" charset="0"/>
              </a:rPr>
              <a:t>Thus generating a profit of </a:t>
            </a:r>
            <a:r>
              <a:rPr lang="en-US" i="1" dirty="0" smtClean="0">
                <a:latin typeface="Arial" pitchFamily="34" charset="0"/>
                <a:ea typeface="Arial" pitchFamily="34" charset="0"/>
                <a:cs typeface="Arial" pitchFamily="34" charset="0"/>
              </a:rPr>
              <a:t>₹500 per vehicle</a:t>
            </a:r>
          </a:p>
          <a:p>
            <a:pPr lvl="0">
              <a:spcBef>
                <a:spcPts val="1000"/>
              </a:spcBef>
              <a:buClr>
                <a:srgbClr val="B71E42"/>
              </a:buClr>
              <a:buSzPct val="100000"/>
            </a:pPr>
            <a:r>
              <a:rPr lang="en-US" dirty="0" smtClean="0">
                <a:solidFill>
                  <a:prstClr val="black"/>
                </a:solidFill>
                <a:latin typeface="Arial" pitchFamily="34" charset="0"/>
                <a:ea typeface="Arial" pitchFamily="34" charset="0"/>
                <a:cs typeface="Arial" pitchFamily="34" charset="0"/>
              </a:rPr>
              <a:t>Government can mandated this setup to </a:t>
            </a:r>
            <a:r>
              <a:rPr lang="en-US" dirty="0">
                <a:solidFill>
                  <a:prstClr val="black"/>
                </a:solidFill>
                <a:latin typeface="Arial" pitchFamily="34" charset="0"/>
                <a:ea typeface="Arial" pitchFamily="34" charset="0"/>
                <a:cs typeface="Arial" pitchFamily="34" charset="0"/>
              </a:rPr>
              <a:t>be installed with every car registering under different RTOs</a:t>
            </a:r>
            <a:r>
              <a:rPr lang="en-US" dirty="0" smtClean="0">
                <a:solidFill>
                  <a:prstClr val="black"/>
                </a:solidFill>
                <a:latin typeface="Arial" pitchFamily="34" charset="0"/>
                <a:ea typeface="Arial" pitchFamily="34" charset="0"/>
                <a:cs typeface="Arial" pitchFamily="34" charset="0"/>
              </a:rPr>
              <a:t>.</a:t>
            </a:r>
          </a:p>
          <a:p>
            <a:pPr marL="285750" lvl="0" indent="-285750">
              <a:spcBef>
                <a:spcPts val="1000"/>
              </a:spcBef>
              <a:buClr>
                <a:srgbClr val="B71E42"/>
              </a:buClr>
              <a:buSzPct val="100000"/>
              <a:buFont typeface="Arial" pitchFamily="34" charset="0"/>
              <a:buChar char="•"/>
            </a:pPr>
            <a:r>
              <a:rPr lang="en-US" dirty="0" smtClean="0">
                <a:solidFill>
                  <a:prstClr val="black"/>
                </a:solidFill>
                <a:latin typeface="Arial" pitchFamily="34" charset="0"/>
                <a:ea typeface="Arial" pitchFamily="34" charset="0"/>
                <a:cs typeface="Arial" pitchFamily="34" charset="0"/>
              </a:rPr>
              <a:t> </a:t>
            </a:r>
            <a:r>
              <a:rPr lang="en-US" dirty="0">
                <a:solidFill>
                  <a:prstClr val="black"/>
                </a:solidFill>
                <a:latin typeface="Arial" pitchFamily="34" charset="0"/>
                <a:ea typeface="Arial" pitchFamily="34" charset="0"/>
                <a:cs typeface="Arial" pitchFamily="34" charset="0"/>
              </a:rPr>
              <a:t>P</a:t>
            </a:r>
            <a:r>
              <a:rPr lang="en-US" dirty="0" smtClean="0">
                <a:solidFill>
                  <a:prstClr val="black"/>
                </a:solidFill>
                <a:latin typeface="Arial" pitchFamily="34" charset="0"/>
                <a:ea typeface="Arial" pitchFamily="34" charset="0"/>
                <a:cs typeface="Arial" pitchFamily="34" charset="0"/>
              </a:rPr>
              <a:t>romotions </a:t>
            </a:r>
            <a:r>
              <a:rPr lang="en-US" dirty="0">
                <a:solidFill>
                  <a:prstClr val="black"/>
                </a:solidFill>
                <a:latin typeface="Arial" pitchFamily="34" charset="0"/>
                <a:ea typeface="Arial" pitchFamily="34" charset="0"/>
                <a:cs typeface="Arial" pitchFamily="34" charset="0"/>
              </a:rPr>
              <a:t>at various fuel refilling stations will be made to install this system in the old cars</a:t>
            </a:r>
            <a:r>
              <a:rPr lang="en-US" dirty="0" smtClean="0">
                <a:solidFill>
                  <a:prstClr val="black"/>
                </a:solidFill>
                <a:latin typeface="Arial" pitchFamily="34" charset="0"/>
                <a:ea typeface="Arial" pitchFamily="34" charset="0"/>
                <a:cs typeface="Arial" pitchFamily="34" charset="0"/>
              </a:rPr>
              <a:t>.</a:t>
            </a:r>
          </a:p>
          <a:p>
            <a:pPr marL="285750" lvl="0" indent="-285750">
              <a:spcBef>
                <a:spcPts val="1000"/>
              </a:spcBef>
              <a:buClr>
                <a:srgbClr val="B71E42"/>
              </a:buClr>
              <a:buSzPct val="100000"/>
              <a:buFont typeface="Arial" pitchFamily="34" charset="0"/>
              <a:buChar char="•"/>
            </a:pPr>
            <a:r>
              <a:rPr lang="en-US" dirty="0" smtClean="0">
                <a:solidFill>
                  <a:prstClr val="black"/>
                </a:solidFill>
                <a:latin typeface="Arial" pitchFamily="34" charset="0"/>
                <a:ea typeface="Arial" pitchFamily="34" charset="0"/>
                <a:cs typeface="Arial" pitchFamily="34" charset="0"/>
              </a:rPr>
              <a:t>This product can also be an USP for any vehicle model and vehicle manufacturer can promote this installation as an added safety measure.</a:t>
            </a:r>
            <a:endParaRPr lang="en-US" dirty="0">
              <a:solidFill>
                <a:prstClr val="black"/>
              </a:solidFill>
              <a:latin typeface="Arial" pitchFamily="34" charset="0"/>
              <a:ea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1955382"/>
              </p:ext>
            </p:extLst>
          </p:nvPr>
        </p:nvGraphicFramePr>
        <p:xfrm>
          <a:off x="1785003" y="1863453"/>
          <a:ext cx="8128000" cy="222504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dirty="0" smtClean="0"/>
                        <a:t>Sound &amp; Vibration</a:t>
                      </a:r>
                      <a:r>
                        <a:rPr lang="en-US" baseline="0" dirty="0" smtClean="0"/>
                        <a:t> sensor</a:t>
                      </a:r>
                      <a:endParaRPr lang="en-IN" dirty="0"/>
                    </a:p>
                  </a:txBody>
                  <a:tcPr/>
                </a:tc>
                <a:tc>
                  <a:txBody>
                    <a:bodyPr/>
                    <a:lstStyle/>
                    <a:p>
                      <a:pPr algn="ctr"/>
                      <a:r>
                        <a:rPr lang="en-US" dirty="0" smtClean="0"/>
                        <a:t>₹300</a:t>
                      </a:r>
                      <a:endParaRPr lang="en-IN" dirty="0"/>
                    </a:p>
                  </a:txBody>
                  <a:tcPr/>
                </a:tc>
              </a:tr>
              <a:tr h="370840">
                <a:tc>
                  <a:txBody>
                    <a:bodyPr/>
                    <a:lstStyle/>
                    <a:p>
                      <a:pPr algn="ctr"/>
                      <a:r>
                        <a:rPr lang="en-US" dirty="0" err="1" smtClean="0"/>
                        <a:t>Aurdino</a:t>
                      </a:r>
                      <a:r>
                        <a:rPr lang="en-US" dirty="0" smtClean="0"/>
                        <a:t> Board</a:t>
                      </a:r>
                      <a:endParaRPr lang="en-IN" dirty="0"/>
                    </a:p>
                  </a:txBody>
                  <a:tcPr/>
                </a:tc>
                <a:tc>
                  <a:txBody>
                    <a:bodyPr/>
                    <a:lstStyle/>
                    <a:p>
                      <a:pPr algn="ctr"/>
                      <a:r>
                        <a:rPr lang="en-US" dirty="0" smtClean="0"/>
                        <a:t>₹500</a:t>
                      </a:r>
                      <a:endParaRPr lang="en-IN" dirty="0"/>
                    </a:p>
                  </a:txBody>
                  <a:tcPr/>
                </a:tc>
              </a:tr>
              <a:tr h="370840">
                <a:tc>
                  <a:txBody>
                    <a:bodyPr/>
                    <a:lstStyle/>
                    <a:p>
                      <a:pPr algn="ctr"/>
                      <a:r>
                        <a:rPr lang="en-US" dirty="0" smtClean="0"/>
                        <a:t>GPS Module</a:t>
                      </a:r>
                      <a:endParaRPr lang="en-IN" dirty="0"/>
                    </a:p>
                  </a:txBody>
                  <a:tcPr/>
                </a:tc>
                <a:tc>
                  <a:txBody>
                    <a:bodyPr/>
                    <a:lstStyle/>
                    <a:p>
                      <a:pPr algn="ctr"/>
                      <a:r>
                        <a:rPr lang="en-US" dirty="0" smtClean="0"/>
                        <a:t>₹100</a:t>
                      </a:r>
                      <a:endParaRPr lang="en-IN" dirty="0"/>
                    </a:p>
                  </a:txBody>
                  <a:tcPr/>
                </a:tc>
              </a:tr>
              <a:tr h="370840">
                <a:tc>
                  <a:txBody>
                    <a:bodyPr/>
                    <a:lstStyle/>
                    <a:p>
                      <a:pPr algn="ctr"/>
                      <a:r>
                        <a:rPr lang="en-US" dirty="0" smtClean="0"/>
                        <a:t>GSM Module</a:t>
                      </a:r>
                      <a:endParaRPr lang="en-IN" dirty="0"/>
                    </a:p>
                  </a:txBody>
                  <a:tcPr/>
                </a:tc>
                <a:tc>
                  <a:txBody>
                    <a:bodyPr/>
                    <a:lstStyle/>
                    <a:p>
                      <a:pPr algn="ctr"/>
                      <a:r>
                        <a:rPr lang="en-US" dirty="0" smtClean="0"/>
                        <a:t>₹600</a:t>
                      </a:r>
                      <a:endParaRPr lang="en-IN" dirty="0"/>
                    </a:p>
                  </a:txBody>
                  <a:tcPr/>
                </a:tc>
              </a:tr>
              <a:tr h="370840">
                <a:tc>
                  <a:txBody>
                    <a:bodyPr/>
                    <a:lstStyle/>
                    <a:p>
                      <a:pPr algn="ctr"/>
                      <a:r>
                        <a:rPr lang="en-US" dirty="0" smtClean="0"/>
                        <a:t>API for</a:t>
                      </a:r>
                      <a:r>
                        <a:rPr lang="en-US" baseline="0" dirty="0" smtClean="0"/>
                        <a:t> Google Maps</a:t>
                      </a:r>
                      <a:endParaRPr lang="en-IN"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Free</a:t>
                      </a:r>
                      <a:endParaRPr lang="en-IN" dirty="0"/>
                    </a:p>
                  </a:txBody>
                  <a:tcPr>
                    <a:lnB w="12700" cap="flat" cmpd="sng" algn="ctr">
                      <a:solidFill>
                        <a:schemeClr val="tx1"/>
                      </a:solidFill>
                      <a:prstDash val="solid"/>
                      <a:round/>
                      <a:headEnd type="none" w="med" len="med"/>
                      <a:tailEnd type="none" w="med" len="med"/>
                    </a:lnB>
                  </a:tcPr>
                </a:tc>
              </a:tr>
              <a:tr h="370840">
                <a:tc>
                  <a:txBody>
                    <a:bodyPr/>
                    <a:lstStyle/>
                    <a:p>
                      <a:pPr algn="r"/>
                      <a:r>
                        <a:rPr lang="en-US" b="1" dirty="0" smtClean="0"/>
                        <a:t>Total cost : </a:t>
                      </a:r>
                      <a:endParaRPr lang="en-IN"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₹1500</a:t>
                      </a:r>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14966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500"/>
                                        <p:tgtEl>
                                          <p:spTgt spid="12">
                                            <p:txEl>
                                              <p:pRg st="2" end="2"/>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88" y="2580522"/>
            <a:ext cx="10515600" cy="1325563"/>
          </a:xfrm>
        </p:spPr>
        <p:txBody>
          <a:bodyPr>
            <a:normAutofit/>
          </a:bodyPr>
          <a:lstStyle/>
          <a:p>
            <a:pPr algn="ctr"/>
            <a:r>
              <a:rPr lang="en-US" sz="8800" b="1" dirty="0" smtClean="0">
                <a:latin typeface="Yu Gothic Medium" pitchFamily="34" charset="-128"/>
                <a:ea typeface="Yu Gothic Medium" pitchFamily="34" charset="-128"/>
              </a:rPr>
              <a:t>Thank You</a:t>
            </a:r>
            <a:endParaRPr lang="en-US" sz="8800" b="1" dirty="0">
              <a:latin typeface="Yu Gothic Medium" pitchFamily="34" charset="-128"/>
              <a:ea typeface="Yu Gothic Medium" pitchFamily="34" charset="-12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3" name="Date Placeholder 2"/>
          <p:cNvSpPr>
            <a:spLocks noGrp="1"/>
          </p:cNvSpPr>
          <p:nvPr>
            <p:ph type="dt" sz="half" idx="10"/>
          </p:nvPr>
        </p:nvSpPr>
        <p:spPr/>
        <p:txBody>
          <a:bodyPr/>
          <a:lstStyle/>
          <a:p>
            <a:fld id="{E91F11F2-6738-4F77-AADF-D361C2B3C305}" type="datetime1">
              <a:rPr lang="en-US" smtClean="0"/>
              <a:t>11/16/2019</a:t>
            </a:fld>
            <a:endParaRPr lang="en-US" dirty="0"/>
          </a:p>
        </p:txBody>
      </p:sp>
      <p:sp>
        <p:nvSpPr>
          <p:cNvPr id="4" name="Footer Placeholder 3"/>
          <p:cNvSpPr>
            <a:spLocks noGrp="1"/>
          </p:cNvSpPr>
          <p:nvPr>
            <p:ph type="ftr" sz="quarter" idx="11"/>
          </p:nvPr>
        </p:nvSpPr>
        <p:spPr/>
        <p:txBody>
          <a:bodyPr/>
          <a:lstStyle/>
          <a:p>
            <a:r>
              <a:rPr lang="en-US" dirty="0" smtClean="0"/>
              <a:t>Bengalathon 2018 - 19: An IT &amp; E Department Initiative</a:t>
            </a:r>
            <a:endParaRPr lang="en-US" dirty="0"/>
          </a:p>
        </p:txBody>
      </p:sp>
      <p:sp>
        <p:nvSpPr>
          <p:cNvPr id="8" name="Slide Number Placeholder 7"/>
          <p:cNvSpPr>
            <a:spLocks noGrp="1"/>
          </p:cNvSpPr>
          <p:nvPr>
            <p:ph type="sldNum" sz="quarter" idx="12"/>
          </p:nvPr>
        </p:nvSpPr>
        <p:spPr/>
        <p:txBody>
          <a:bodyPr/>
          <a:lstStyle/>
          <a:p>
            <a:fld id="{2B7D5BEC-95F8-47B9-9E8F-BBA8E530B6C3}" type="slidenum">
              <a:rPr lang="en-US" smtClean="0"/>
              <a:pPr/>
              <a:t>14</a:t>
            </a:fld>
            <a:endParaRPr lang="en-US" dirty="0"/>
          </a:p>
        </p:txBody>
      </p:sp>
      <p:sp>
        <p:nvSpPr>
          <p:cNvPr id="5" name="Rectangle 4"/>
          <p:cNvSpPr/>
          <p:nvPr/>
        </p:nvSpPr>
        <p:spPr>
          <a:xfrm>
            <a:off x="1085288" y="1716833"/>
            <a:ext cx="10058400" cy="130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79100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6163"/>
            <a:ext cx="10058400" cy="877551"/>
          </a:xfrm>
          <a:ln>
            <a:noFill/>
          </a:ln>
        </p:spPr>
        <p:txBody>
          <a:bodyPr anchor="ctr"/>
          <a:lstStyle/>
          <a:p>
            <a:r>
              <a:rPr lang="en-US" b="1" i="1" dirty="0" smtClean="0">
                <a:latin typeface="Cambria" panose="02040503050406030204" pitchFamily="18" charset="0"/>
              </a:rPr>
              <a:t>Our understanding of the challenge</a:t>
            </a:r>
            <a:endParaRPr lang="en-US" b="1" i="1"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1BD11D2-2087-435E-A0DE-D2A97AA43210}" type="datetime1">
              <a:rPr lang="en-US" smtClean="0"/>
              <a:t>11/16/2019</a:t>
            </a:fld>
            <a:endParaRPr lang="en-US" dirty="0"/>
          </a:p>
        </p:txBody>
      </p:sp>
      <p:sp>
        <p:nvSpPr>
          <p:cNvPr id="8" name="Footer Placeholder 7"/>
          <p:cNvSpPr>
            <a:spLocks noGrp="1"/>
          </p:cNvSpPr>
          <p:nvPr>
            <p:ph type="ftr" sz="quarter" idx="11"/>
          </p:nvPr>
        </p:nvSpPr>
        <p:spPr/>
        <p:txBody>
          <a:bodyPr/>
          <a:lstStyle/>
          <a:p>
            <a:r>
              <a:rPr lang="en-US" dirty="0" smtClean="0"/>
              <a:t>Bengalathon 2018 - 19: An IT &amp; E Department Initiative</a:t>
            </a:r>
            <a:endParaRPr lang="en-US" dirty="0"/>
          </a:p>
        </p:txBody>
      </p:sp>
      <p:sp>
        <p:nvSpPr>
          <p:cNvPr id="9" name="Slide Number Placeholder 8"/>
          <p:cNvSpPr>
            <a:spLocks noGrp="1"/>
          </p:cNvSpPr>
          <p:nvPr>
            <p:ph type="sldNum" sz="quarter" idx="12"/>
          </p:nvPr>
        </p:nvSpPr>
        <p:spPr/>
        <p:txBody>
          <a:bodyPr/>
          <a:lstStyle/>
          <a:p>
            <a:fld id="{2B7D5BEC-95F8-47B9-9E8F-BBA8E530B6C3}" type="slidenum">
              <a:rPr lang="en-US" smtClean="0"/>
              <a:pPr/>
              <a:t>2</a:t>
            </a:fld>
            <a:endParaRPr lang="en-US" dirty="0"/>
          </a:p>
        </p:txBody>
      </p:sp>
      <p:sp>
        <p:nvSpPr>
          <p:cNvPr id="5" name="TextBox 4"/>
          <p:cNvSpPr txBox="1"/>
          <p:nvPr/>
        </p:nvSpPr>
        <p:spPr>
          <a:xfrm>
            <a:off x="1628382" y="1986296"/>
            <a:ext cx="8655485" cy="523220"/>
          </a:xfrm>
          <a:prstGeom prst="rect">
            <a:avLst/>
          </a:prstGeom>
          <a:noFill/>
        </p:spPr>
        <p:txBody>
          <a:bodyPr wrap="square" rtlCol="0">
            <a:spAutoFit/>
          </a:bodyPr>
          <a:lstStyle/>
          <a:p>
            <a:pPr algn="ctr"/>
            <a:r>
              <a:rPr lang="en-US" sz="2800" b="1" u="sng" dirty="0" smtClean="0">
                <a:latin typeface="Bookman Old Style" pitchFamily="18" charset="0"/>
              </a:rPr>
              <a:t>PROBLEM STATEMENT</a:t>
            </a:r>
            <a:endParaRPr lang="en-IN" sz="2800" b="1" u="sng" dirty="0">
              <a:latin typeface="Bookman Old Style" pitchFamily="18" charset="0"/>
            </a:endParaRPr>
          </a:p>
        </p:txBody>
      </p:sp>
      <p:sp>
        <p:nvSpPr>
          <p:cNvPr id="10" name="TextBox 9"/>
          <p:cNvSpPr txBox="1"/>
          <p:nvPr/>
        </p:nvSpPr>
        <p:spPr>
          <a:xfrm>
            <a:off x="1315232" y="2984068"/>
            <a:ext cx="9281786" cy="1569660"/>
          </a:xfrm>
          <a:prstGeom prst="rect">
            <a:avLst/>
          </a:prstGeom>
          <a:noFill/>
          <a:ln w="38100">
            <a:solidFill>
              <a:schemeClr val="accent1"/>
            </a:solidFill>
          </a:ln>
          <a:effectLst/>
        </p:spPr>
        <p:txBody>
          <a:bodyPr wrap="square" rtlCol="0">
            <a:spAutoFit/>
          </a:bodyPr>
          <a:lstStyle/>
          <a:p>
            <a:r>
              <a:rPr lang="en-US" sz="2400" dirty="0" smtClean="0"/>
              <a:t>Quick Accident Response: The solution should be able                             			                                                     on road. The solution needs to be real time and</a:t>
            </a:r>
          </a:p>
          <a:p>
            <a:endParaRPr lang="en-IN" sz="2400" dirty="0"/>
          </a:p>
        </p:txBody>
      </p:sp>
      <p:sp>
        <p:nvSpPr>
          <p:cNvPr id="12" name="TextBox 11"/>
          <p:cNvSpPr txBox="1"/>
          <p:nvPr/>
        </p:nvSpPr>
        <p:spPr>
          <a:xfrm>
            <a:off x="1315231" y="2996594"/>
            <a:ext cx="9281786" cy="830997"/>
          </a:xfrm>
          <a:prstGeom prst="rect">
            <a:avLst/>
          </a:prstGeom>
          <a:noFill/>
        </p:spPr>
        <p:txBody>
          <a:bodyPr wrap="square" rtlCol="0">
            <a:spAutoFit/>
          </a:bodyPr>
          <a:lstStyle/>
          <a:p>
            <a:r>
              <a:rPr lang="en-US" sz="2400" dirty="0" smtClean="0">
                <a:solidFill>
                  <a:prstClr val="black"/>
                </a:solidFill>
              </a:rPr>
              <a:t>							     to </a:t>
            </a:r>
            <a:r>
              <a:rPr lang="en-US" sz="2400" dirty="0">
                <a:solidFill>
                  <a:prstClr val="black"/>
                </a:solidFill>
              </a:rPr>
              <a:t>distinguish “impact” sounds when vehicle ram into each other</a:t>
            </a:r>
            <a:endParaRPr lang="en-IN" dirty="0"/>
          </a:p>
        </p:txBody>
      </p:sp>
      <p:sp>
        <p:nvSpPr>
          <p:cNvPr id="13" name="TextBox 12"/>
          <p:cNvSpPr txBox="1"/>
          <p:nvPr/>
        </p:nvSpPr>
        <p:spPr>
          <a:xfrm flipH="1">
            <a:off x="1315229" y="3718422"/>
            <a:ext cx="9281785" cy="830997"/>
          </a:xfrm>
          <a:prstGeom prst="rect">
            <a:avLst/>
          </a:prstGeom>
          <a:noFill/>
        </p:spPr>
        <p:txBody>
          <a:bodyPr wrap="square" rtlCol="0">
            <a:spAutoFit/>
          </a:bodyPr>
          <a:lstStyle/>
          <a:p>
            <a:r>
              <a:rPr lang="en-US" sz="2400" dirty="0" smtClean="0">
                <a:solidFill>
                  <a:prstClr val="black"/>
                </a:solidFill>
              </a:rPr>
              <a:t>			       the </a:t>
            </a:r>
            <a:r>
              <a:rPr lang="en-US" sz="2400" dirty="0">
                <a:solidFill>
                  <a:prstClr val="black"/>
                </a:solidFill>
              </a:rPr>
              <a:t>nearest PCR van should be alerted so that precious life can be saved.</a:t>
            </a:r>
            <a:endParaRPr lang="en-IN" dirty="0"/>
          </a:p>
        </p:txBody>
      </p:sp>
      <p:sp>
        <p:nvSpPr>
          <p:cNvPr id="14" name="TextBox 13"/>
          <p:cNvSpPr txBox="1"/>
          <p:nvPr/>
        </p:nvSpPr>
        <p:spPr>
          <a:xfrm>
            <a:off x="1315229" y="4824201"/>
            <a:ext cx="10782348" cy="707886"/>
          </a:xfrm>
          <a:prstGeom prst="rect">
            <a:avLst/>
          </a:prstGeom>
          <a:noFill/>
        </p:spPr>
        <p:txBody>
          <a:bodyPr wrap="square" rtlCol="0">
            <a:spAutoFit/>
          </a:bodyPr>
          <a:lstStyle/>
          <a:p>
            <a:r>
              <a:rPr lang="en-US" sz="2000" b="1" dirty="0" smtClean="0">
                <a:solidFill>
                  <a:srgbClr val="0070C0"/>
                </a:solidFill>
              </a:rPr>
              <a:t>On Examining the Statement thoroughly,</a:t>
            </a:r>
          </a:p>
          <a:p>
            <a:pPr algn="ctr"/>
            <a:r>
              <a:rPr lang="en-US" sz="2000" b="1" dirty="0">
                <a:solidFill>
                  <a:srgbClr val="0070C0"/>
                </a:solidFill>
              </a:rPr>
              <a:t>W</a:t>
            </a:r>
            <a:r>
              <a:rPr lang="en-US" sz="2000" b="1" dirty="0" smtClean="0">
                <a:solidFill>
                  <a:srgbClr val="0070C0"/>
                </a:solidFill>
              </a:rPr>
              <a:t>e inferred that there are				</a:t>
            </a:r>
            <a:endParaRPr lang="en-IN" sz="2000" b="1" dirty="0">
              <a:solidFill>
                <a:srgbClr val="0070C0"/>
              </a:solidFill>
            </a:endParaRPr>
          </a:p>
        </p:txBody>
      </p:sp>
      <p:sp>
        <p:nvSpPr>
          <p:cNvPr id="15" name="TextBox 14"/>
          <p:cNvSpPr txBox="1"/>
          <p:nvPr/>
        </p:nvSpPr>
        <p:spPr>
          <a:xfrm>
            <a:off x="5820185" y="5102795"/>
            <a:ext cx="4357107" cy="707886"/>
          </a:xfrm>
          <a:prstGeom prst="rect">
            <a:avLst/>
          </a:prstGeom>
          <a:noFill/>
        </p:spPr>
        <p:txBody>
          <a:bodyPr wrap="square" rtlCol="0">
            <a:spAutoFit/>
          </a:bodyPr>
          <a:lstStyle/>
          <a:p>
            <a:pPr lvl="0" algn="ctr"/>
            <a:r>
              <a:rPr lang="en-US" sz="2400" b="1" dirty="0">
                <a:solidFill>
                  <a:srgbClr val="0070C0"/>
                </a:solidFill>
              </a:rPr>
              <a:t>TWO parts of the </a:t>
            </a:r>
            <a:r>
              <a:rPr lang="en-US" sz="2400" b="1" dirty="0" smtClean="0">
                <a:solidFill>
                  <a:srgbClr val="0070C0"/>
                </a:solidFill>
              </a:rPr>
              <a:t>problem</a:t>
            </a:r>
            <a:endParaRPr lang="en-IN" sz="2400" b="1" dirty="0">
              <a:solidFill>
                <a:srgbClr val="0070C0"/>
              </a:solidFill>
            </a:endParaRPr>
          </a:p>
          <a:p>
            <a:endParaRPr lang="en-IN" sz="1600" dirty="0"/>
          </a:p>
        </p:txBody>
      </p:sp>
      <p:sp>
        <p:nvSpPr>
          <p:cNvPr id="16" name="TextBox 15"/>
          <p:cNvSpPr txBox="1"/>
          <p:nvPr/>
        </p:nvSpPr>
        <p:spPr>
          <a:xfrm>
            <a:off x="1193048" y="2599329"/>
            <a:ext cx="10694152" cy="1938992"/>
          </a:xfrm>
          <a:prstGeom prst="rect">
            <a:avLst/>
          </a:prstGeom>
          <a:noFill/>
        </p:spPr>
        <p:txBody>
          <a:bodyPr wrap="square" rtlCol="0">
            <a:spAutoFit/>
          </a:bodyPr>
          <a:lstStyle/>
          <a:p>
            <a:pPr marL="457200" indent="-457200">
              <a:buFont typeface="+mj-lt"/>
              <a:buAutoNum type="arabicPeriod"/>
            </a:pPr>
            <a:r>
              <a:rPr lang="en-US" sz="2400" dirty="0" smtClean="0">
                <a:solidFill>
                  <a:srgbClr val="FF0000"/>
                </a:solidFill>
              </a:rPr>
              <a:t>To detect accidents by distinguishing the high decibel perceptive events such as , sound of a car crashing , metal screeching , opening of air bags , etc.</a:t>
            </a:r>
          </a:p>
          <a:p>
            <a:pPr marL="457200" indent="-457200">
              <a:buFont typeface="+mj-lt"/>
              <a:buAutoNum type="arabicPeriod"/>
            </a:pPr>
            <a:endParaRPr lang="en-US" sz="2400" dirty="0" smtClean="0">
              <a:solidFill>
                <a:srgbClr val="FF0000"/>
              </a:solidFill>
            </a:endParaRPr>
          </a:p>
          <a:p>
            <a:pPr marL="457200" indent="-457200">
              <a:spcAft>
                <a:spcPts val="600"/>
              </a:spcAft>
              <a:buFont typeface="+mj-lt"/>
              <a:buAutoNum type="arabicPeriod"/>
            </a:pPr>
            <a:r>
              <a:rPr lang="en-US" sz="2400" dirty="0" smtClean="0">
                <a:solidFill>
                  <a:srgbClr val="FF0000"/>
                </a:solidFill>
              </a:rPr>
              <a:t>Alerting the PCR about the accident spot at the earliest possible juncture , which would in-turn inform the nearest hospital about the urgent situation..</a:t>
            </a:r>
            <a:endParaRPr lang="en-IN" sz="2400" dirty="0">
              <a:solidFill>
                <a:srgbClr val="FF0000"/>
              </a:solidFill>
            </a:endParaRPr>
          </a:p>
        </p:txBody>
      </p:sp>
      <p:sp>
        <p:nvSpPr>
          <p:cNvPr id="17" name="TextBox 16"/>
          <p:cNvSpPr txBox="1"/>
          <p:nvPr/>
        </p:nvSpPr>
        <p:spPr>
          <a:xfrm>
            <a:off x="1304141" y="4729656"/>
            <a:ext cx="10378107" cy="1323439"/>
          </a:xfrm>
          <a:prstGeom prst="rect">
            <a:avLst/>
          </a:prstGeom>
          <a:noFill/>
        </p:spPr>
        <p:txBody>
          <a:bodyPr wrap="square" rtlCol="0">
            <a:spAutoFit/>
          </a:bodyPr>
          <a:lstStyle/>
          <a:p>
            <a:pPr algn="just"/>
            <a:r>
              <a:rPr lang="en-US" sz="2000" dirty="0" smtClean="0">
                <a:solidFill>
                  <a:srgbClr val="002060"/>
                </a:solidFill>
                <a:latin typeface="Lucida Sans Unicode" pitchFamily="34" charset="0"/>
                <a:cs typeface="Lucida Sans Unicode" pitchFamily="34" charset="0"/>
              </a:rPr>
              <a:t>We have carefully analyzed each of the problems and devised the best possible solution of the same.</a:t>
            </a:r>
          </a:p>
          <a:p>
            <a:pPr algn="just"/>
            <a:endParaRPr lang="en-US" sz="2000" dirty="0" smtClean="0">
              <a:solidFill>
                <a:srgbClr val="002060"/>
              </a:solidFill>
              <a:latin typeface="Lucida Sans Unicode" pitchFamily="34" charset="0"/>
              <a:cs typeface="Lucida Sans Unicode" pitchFamily="34" charset="0"/>
            </a:endParaRPr>
          </a:p>
          <a:p>
            <a:pPr algn="just"/>
            <a:r>
              <a:rPr lang="en-US" sz="2000" dirty="0">
                <a:solidFill>
                  <a:srgbClr val="002060"/>
                </a:solidFill>
                <a:latin typeface="Lucida Sans Unicode" pitchFamily="34" charset="0"/>
                <a:cs typeface="Lucida Sans Unicode" pitchFamily="34" charset="0"/>
              </a:rPr>
              <a:t>	</a:t>
            </a:r>
            <a:r>
              <a:rPr lang="en-US" sz="2000" dirty="0" smtClean="0">
                <a:solidFill>
                  <a:schemeClr val="accent3">
                    <a:lumMod val="50000"/>
                  </a:schemeClr>
                </a:solidFill>
                <a:latin typeface="Lucida Sans Unicode" pitchFamily="34" charset="0"/>
                <a:cs typeface="Lucida Sans Unicode" pitchFamily="34" charset="0"/>
              </a:rPr>
              <a:t>Each part of solution will be extensively explained in the following slides.</a:t>
            </a:r>
            <a:r>
              <a:rPr lang="en-US" sz="2000" dirty="0" smtClean="0">
                <a:solidFill>
                  <a:srgbClr val="002060"/>
                </a:solidFill>
                <a:latin typeface="Lucida Sans Unicode" pitchFamily="34" charset="0"/>
                <a:cs typeface="Lucida Sans Unicode" pitchFamily="34" charset="0"/>
              </a:rPr>
              <a:t>  </a:t>
            </a:r>
            <a:endParaRPr lang="en-IN" sz="2000" dirty="0">
              <a:solidFill>
                <a:srgbClr val="00206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2304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Scale>
                                      <p:cBhvr>
                                        <p:cTn id="1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0"/>
                                        </p:tgtEl>
                                        <p:attrNameLst>
                                          <p:attrName>ppt_x</p:attrName>
                                          <p:attrName>ppt_y</p:attrName>
                                        </p:attrNameLst>
                                      </p:cBhvr>
                                    </p:animMotion>
                                    <p:animEffect transition="in" filter="fade">
                                      <p:cBhvr>
                                        <p:cTn id="13" dur="500"/>
                                        <p:tgtEl>
                                          <p:spTgt spid="10"/>
                                        </p:tgtEl>
                                      </p:cBhvr>
                                    </p:animEffect>
                                  </p:childTnLst>
                                </p:cTn>
                              </p:par>
                              <p:par>
                                <p:cTn id="14" presetID="52" presetClass="entr" presetSubtype="0" fill="hold" grpId="1" nodeType="withEffect">
                                  <p:stCondLst>
                                    <p:cond delay="0"/>
                                  </p:stCondLst>
                                  <p:iterate type="lt">
                                    <p:tmPct val="0"/>
                                  </p:iterate>
                                  <p:childTnLst>
                                    <p:set>
                                      <p:cBhvr>
                                        <p:cTn id="15" dur="1" fill="hold">
                                          <p:stCondLst>
                                            <p:cond delay="0"/>
                                          </p:stCondLst>
                                        </p:cTn>
                                        <p:tgtEl>
                                          <p:spTgt spid="12"/>
                                        </p:tgtEl>
                                        <p:attrNameLst>
                                          <p:attrName>style.visibility</p:attrName>
                                        </p:attrNameLst>
                                      </p:cBhvr>
                                      <p:to>
                                        <p:strVal val="visible"/>
                                      </p:to>
                                    </p:set>
                                    <p:animScale>
                                      <p:cBhvr>
                                        <p:cTn id="16"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500" decel="50000" fill="hold">
                                          <p:stCondLst>
                                            <p:cond delay="0"/>
                                          </p:stCondLst>
                                        </p:cTn>
                                        <p:tgtEl>
                                          <p:spTgt spid="12"/>
                                        </p:tgtEl>
                                        <p:attrNameLst>
                                          <p:attrName>ppt_x</p:attrName>
                                          <p:attrName>ppt_y</p:attrName>
                                        </p:attrNameLst>
                                      </p:cBhvr>
                                    </p:animMotion>
                                    <p:animEffect transition="in" filter="fade">
                                      <p:cBhvr>
                                        <p:cTn id="18" dur="500"/>
                                        <p:tgtEl>
                                          <p:spTgt spid="12"/>
                                        </p:tgtEl>
                                      </p:cBhvr>
                                    </p:animEffect>
                                  </p:childTnLst>
                                </p:cTn>
                              </p:par>
                              <p:par>
                                <p:cTn id="19" presetID="52" presetClass="entr" presetSubtype="0" fill="hold" grpId="1" nodeType="withEffect">
                                  <p:stCondLst>
                                    <p:cond delay="0"/>
                                  </p:stCondLst>
                                  <p:iterate type="lt">
                                    <p:tmPct val="0"/>
                                  </p:iterate>
                                  <p:childTnLst>
                                    <p:set>
                                      <p:cBhvr>
                                        <p:cTn id="20" dur="1" fill="hold">
                                          <p:stCondLst>
                                            <p:cond delay="0"/>
                                          </p:stCondLst>
                                        </p:cTn>
                                        <p:tgtEl>
                                          <p:spTgt spid="13"/>
                                        </p:tgtEl>
                                        <p:attrNameLst>
                                          <p:attrName>style.visibility</p:attrName>
                                        </p:attrNameLst>
                                      </p:cBhvr>
                                      <p:to>
                                        <p:strVal val="visible"/>
                                      </p:to>
                                    </p:set>
                                    <p:animScale>
                                      <p:cBhvr>
                                        <p:cTn id="21"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13"/>
                                        </p:tgtEl>
                                        <p:attrNameLst>
                                          <p:attrName>ppt_x</p:attrName>
                                          <p:attrName>ppt_y</p:attrName>
                                        </p:attrNameLst>
                                      </p:cBhvr>
                                    </p:animMotion>
                                    <p:animEffect transition="in" filter="fade">
                                      <p:cBhvr>
                                        <p:cTn id="23" dur="500"/>
                                        <p:tgtEl>
                                          <p:spTgt spid="13"/>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16" presetClass="emph" presetSubtype="0" fill="hold" grpId="0" nodeType="afterEffect">
                                  <p:stCondLst>
                                    <p:cond delay="0"/>
                                  </p:stCondLst>
                                  <p:iterate type="lt">
                                    <p:tmPct val="1698"/>
                                  </p:iterate>
                                  <p:childTnLst>
                                    <p:set>
                                      <p:cBhvr override="childStyle">
                                        <p:cTn id="33" dur="850" fill="hold"/>
                                        <p:tgtEl>
                                          <p:spTgt spid="12"/>
                                        </p:tgtEl>
                                        <p:attrNameLst>
                                          <p:attrName>style.color</p:attrName>
                                        </p:attrNameLst>
                                      </p:cBhvr>
                                      <p:to>
                                        <p:clrVal>
                                          <a:srgbClr val="EC0000"/>
                                        </p:clrVal>
                                      </p:to>
                                    </p:set>
                                    <p:set>
                                      <p:cBhvr>
                                        <p:cTn id="34" dur="850" fill="hold"/>
                                        <p:tgtEl>
                                          <p:spTgt spid="12"/>
                                        </p:tgtEl>
                                        <p:attrNameLst>
                                          <p:attrName>fillcolor</p:attrName>
                                        </p:attrNameLst>
                                      </p:cBhvr>
                                      <p:to>
                                        <p:clrVal>
                                          <a:srgbClr val="EC0000"/>
                                        </p:clrVal>
                                      </p:to>
                                    </p:set>
                                    <p:set>
                                      <p:cBhvr>
                                        <p:cTn id="35" dur="850" fill="hold"/>
                                        <p:tgtEl>
                                          <p:spTgt spid="12"/>
                                        </p:tgtEl>
                                        <p:attrNameLst>
                                          <p:attrName>fill.type</p:attrName>
                                        </p:attrNameLst>
                                      </p:cBhvr>
                                      <p:to>
                                        <p:strVal val="solid"/>
                                      </p:to>
                                    </p:set>
                                  </p:childTnLst>
                                </p:cTn>
                              </p:par>
                            </p:childTnLst>
                          </p:cTn>
                        </p:par>
                        <p:par>
                          <p:cTn id="36" fill="hold">
                            <p:stCondLst>
                              <p:cond delay="3115"/>
                            </p:stCondLst>
                            <p:childTnLst>
                              <p:par>
                                <p:cTn id="37" presetID="16" presetClass="emph" presetSubtype="0" fill="hold" grpId="0" nodeType="afterEffect">
                                  <p:stCondLst>
                                    <p:cond delay="0"/>
                                  </p:stCondLst>
                                  <p:iterate type="lt">
                                    <p:tmPct val="1186"/>
                                  </p:iterate>
                                  <p:childTnLst>
                                    <p:set>
                                      <p:cBhvr override="childStyle">
                                        <p:cTn id="38" dur="850" fill="hold"/>
                                        <p:tgtEl>
                                          <p:spTgt spid="13"/>
                                        </p:tgtEl>
                                        <p:attrNameLst>
                                          <p:attrName>style.color</p:attrName>
                                        </p:attrNameLst>
                                      </p:cBhvr>
                                      <p:to>
                                        <p:clrVal>
                                          <a:srgbClr val="EC0000"/>
                                        </p:clrVal>
                                      </p:to>
                                    </p:set>
                                    <p:set>
                                      <p:cBhvr>
                                        <p:cTn id="39" dur="850" fill="hold"/>
                                        <p:tgtEl>
                                          <p:spTgt spid="13"/>
                                        </p:tgtEl>
                                        <p:attrNameLst>
                                          <p:attrName>fillcolor</p:attrName>
                                        </p:attrNameLst>
                                      </p:cBhvr>
                                      <p:to>
                                        <p:clrVal>
                                          <a:srgbClr val="EC0000"/>
                                        </p:clrVal>
                                      </p:to>
                                    </p:set>
                                    <p:set>
                                      <p:cBhvr>
                                        <p:cTn id="40" dur="850" fill="hold"/>
                                        <p:tgtEl>
                                          <p:spTgt spid="13"/>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16" presetClass="exit" presetSubtype="21" fill="hold" grpId="1" nodeType="clickEffect">
                                  <p:stCondLst>
                                    <p:cond delay="0"/>
                                  </p:stCondLst>
                                  <p:childTnLst>
                                    <p:animEffect transition="out" filter="barn(inVertic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6" presetClass="exit" presetSubtype="21" fill="hold" grpId="1" nodeType="withEffect">
                                  <p:stCondLst>
                                    <p:cond delay="0"/>
                                  </p:stCondLst>
                                  <p:childTnLst>
                                    <p:animEffect transition="out" filter="barn(inVertical)">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6" presetClass="exit" presetSubtype="21" fill="hold" grpId="1" nodeType="withEffect">
                                  <p:stCondLst>
                                    <p:cond delay="0"/>
                                  </p:stCondLst>
                                  <p:childTnLst>
                                    <p:animEffect transition="out" filter="barn(inVertical)">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childTnLst>
                          </p:cTn>
                        </p:par>
                        <p:par>
                          <p:cTn id="52" fill="hold">
                            <p:stCondLst>
                              <p:cond delay="500"/>
                            </p:stCondLst>
                            <p:childTnLst>
                              <p:par>
                                <p:cTn id="53" presetID="57" presetClass="path" presetSubtype="0" accel="50000" decel="50000" fill="hold" grpId="1" nodeType="afterEffect">
                                  <p:stCondLst>
                                    <p:cond delay="0"/>
                                  </p:stCondLst>
                                  <p:childTnLst>
                                    <p:animMotion origin="layout" path="M 4.0706E-6 -2.08092E-6 L 4.0706E-6 -0.22705 C 4.0706E-6 -0.32855 -0.1132 -0.45295 -0.2049 -0.45295 L -0.40915 -0.45295 " pathEditMode="relative" rAng="0" ptsTypes="FfFF">
                                      <p:cBhvr>
                                        <p:cTn id="54" dur="2000" fill="hold"/>
                                        <p:tgtEl>
                                          <p:spTgt spid="15"/>
                                        </p:tgtEl>
                                        <p:attrNameLst>
                                          <p:attrName>ppt_x</p:attrName>
                                          <p:attrName>ppt_y</p:attrName>
                                        </p:attrNameLst>
                                      </p:cBhvr>
                                      <p:rCtr x="-20464" y="-22659"/>
                                    </p:animMotion>
                                  </p:childTnLst>
                                </p:cTn>
                              </p:par>
                              <p:par>
                                <p:cTn id="55" presetID="35" presetClass="path" presetSubtype="0" accel="50000" decel="50000" fill="hold" grpId="2" nodeType="withEffect">
                                  <p:stCondLst>
                                    <p:cond delay="0"/>
                                  </p:stCondLst>
                                  <p:iterate type="lt">
                                    <p:tmPct val="0"/>
                                  </p:iterate>
                                  <p:childTnLst>
                                    <p:animMotion origin="layout" path="M -2.31861E-6 1.38728E-6 L -0.25361 -0.04786 " pathEditMode="relative" rAng="0" ptsTypes="AA">
                                      <p:cBhvr>
                                        <p:cTn id="56" dur="2000" fill="hold"/>
                                        <p:tgtEl>
                                          <p:spTgt spid="12"/>
                                        </p:tgtEl>
                                        <p:attrNameLst>
                                          <p:attrName>ppt_x</p:attrName>
                                          <p:attrName>ppt_y</p:attrName>
                                        </p:attrNameLst>
                                      </p:cBhvr>
                                      <p:rCtr x="-12687" y="-2405"/>
                                    </p:animMotion>
                                  </p:childTnLst>
                                </p:cTn>
                              </p:par>
                              <p:par>
                                <p:cTn id="57" presetID="10" presetClass="exit" presetSubtype="0" fill="hold" grpId="3" nodeType="withEffect">
                                  <p:stCondLst>
                                    <p:cond delay="1100"/>
                                  </p:stCondLst>
                                  <p:iterate type="lt">
                                    <p:tmPct val="0"/>
                                  </p:iterate>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35" presetClass="path" presetSubtype="0" accel="50000" decel="50000" fill="hold" grpId="2" nodeType="withEffect">
                                  <p:stCondLst>
                                    <p:cond delay="200"/>
                                  </p:stCondLst>
                                  <p:iterate type="lt">
                                    <p:tmPct val="0"/>
                                  </p:iterate>
                                  <p:childTnLst>
                                    <p:animMotion origin="layout" path="M -2.31861E-6 -9.24855E-7 L -0.24866 -0.03491 " pathEditMode="relative" rAng="0" ptsTypes="AA">
                                      <p:cBhvr>
                                        <p:cTn id="61" dur="2000" fill="hold"/>
                                        <p:tgtEl>
                                          <p:spTgt spid="13"/>
                                        </p:tgtEl>
                                        <p:attrNameLst>
                                          <p:attrName>ppt_x</p:attrName>
                                          <p:attrName>ppt_y</p:attrName>
                                        </p:attrNameLst>
                                      </p:cBhvr>
                                      <p:rCtr x="-12440" y="-1757"/>
                                    </p:animMotion>
                                  </p:childTnLst>
                                </p:cTn>
                              </p:par>
                              <p:par>
                                <p:cTn id="62" presetID="10" presetClass="exit" presetSubtype="0" fill="hold" grpId="3" nodeType="withEffect">
                                  <p:stCondLst>
                                    <p:cond delay="1100"/>
                                  </p:stCondLst>
                                  <p:iterate type="lt">
                                    <p:tmPct val="0"/>
                                  </p:iterate>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 presetClass="entr" presetSubtype="0" fill="hold" grpId="0" nodeType="withEffect">
                                  <p:stCondLst>
                                    <p:cond delay="1400"/>
                                  </p:stCondLst>
                                  <p:childTnLst>
                                    <p:set>
                                      <p:cBhvr>
                                        <p:cTn id="66" dur="1" fill="hold">
                                          <p:stCondLst>
                                            <p:cond delay="0"/>
                                          </p:stCondLst>
                                        </p:cTn>
                                        <p:tgtEl>
                                          <p:spTgt spid="16"/>
                                        </p:tgtEl>
                                        <p:attrNameLst>
                                          <p:attrName>style.visibility</p:attrName>
                                        </p:attrNameLst>
                                      </p:cBhvr>
                                      <p:to>
                                        <p:strVal val="visible"/>
                                      </p:to>
                                    </p:set>
                                  </p:childTnLst>
                                </p:cTn>
                              </p:par>
                              <p:par>
                                <p:cTn id="67" presetID="10" presetClass="entr" presetSubtype="0" fill="hold" grpId="0" nodeType="withEffect">
                                  <p:stCondLst>
                                    <p:cond delay="170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0" grpId="0" animBg="1"/>
      <p:bldP spid="10" grpId="1" animBg="1"/>
      <p:bldP spid="12" grpId="0"/>
      <p:bldP spid="12" grpId="1"/>
      <p:bldP spid="12" grpId="2"/>
      <p:bldP spid="12" grpId="3"/>
      <p:bldP spid="13" grpId="0"/>
      <p:bldP spid="13" grpId="1"/>
      <p:bldP spid="13" grpId="2"/>
      <p:bldP spid="13" grpId="3"/>
      <p:bldP spid="14" grpId="0"/>
      <p:bldP spid="14" grpId="1"/>
      <p:bldP spid="15" grpId="0"/>
      <p:bldP spid="15" grpId="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99527" y="1693887"/>
            <a:ext cx="10058399" cy="150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3</a:t>
            </a:fld>
            <a:endParaRPr lang="en-US" dirty="0"/>
          </a:p>
        </p:txBody>
      </p:sp>
      <p:sp>
        <p:nvSpPr>
          <p:cNvPr id="8" name="Title 1"/>
          <p:cNvSpPr txBox="1">
            <a:spLocks/>
          </p:cNvSpPr>
          <p:nvPr/>
        </p:nvSpPr>
        <p:spPr>
          <a:xfrm>
            <a:off x="1091640" y="305717"/>
            <a:ext cx="10058400" cy="112153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latin typeface="Cambria" panose="02040503050406030204" pitchFamily="18" charset="0"/>
              </a:rPr>
              <a:t>Objective</a:t>
            </a:r>
          </a:p>
        </p:txBody>
      </p:sp>
      <p:sp>
        <p:nvSpPr>
          <p:cNvPr id="10" name="Rectangle 9"/>
          <p:cNvSpPr/>
          <p:nvPr/>
        </p:nvSpPr>
        <p:spPr>
          <a:xfrm>
            <a:off x="671448" y="1290156"/>
            <a:ext cx="10914556" cy="4088299"/>
          </a:xfrm>
          <a:prstGeom prst="rect">
            <a:avLst/>
          </a:prstGeom>
        </p:spPr>
        <p:txBody>
          <a:bodyPr wrap="square">
            <a:spAutoFit/>
          </a:bodyPr>
          <a:lstStyle/>
          <a:p>
            <a:endParaRPr lang="en-US" sz="2000" dirty="0"/>
          </a:p>
          <a:p>
            <a:pPr marL="342900" lvl="0" indent="-342900">
              <a:lnSpc>
                <a:spcPct val="200000"/>
              </a:lnSpc>
              <a:spcBef>
                <a:spcPts val="200"/>
              </a:spcBef>
              <a:buFont typeface="+mj-lt"/>
              <a:buAutoNum type="arabicPeriod"/>
            </a:pPr>
            <a:r>
              <a:rPr lang="en-US" sz="2000" dirty="0" smtClean="0">
                <a:solidFill>
                  <a:schemeClr val="tx1">
                    <a:lumMod val="75000"/>
                    <a:lumOff val="25000"/>
                  </a:schemeClr>
                </a:solidFill>
              </a:rPr>
              <a:t>To validate the use of </a:t>
            </a:r>
            <a:r>
              <a:rPr lang="en-US" sz="2000" i="1" dirty="0" smtClean="0">
                <a:solidFill>
                  <a:schemeClr val="tx1">
                    <a:lumMod val="75000"/>
                    <a:lumOff val="25000"/>
                  </a:schemeClr>
                </a:solidFill>
              </a:rPr>
              <a:t>sound</a:t>
            </a:r>
            <a:r>
              <a:rPr lang="en-US" sz="2000" dirty="0" smtClean="0">
                <a:solidFill>
                  <a:schemeClr val="tx1">
                    <a:lumMod val="75000"/>
                    <a:lumOff val="25000"/>
                  </a:schemeClr>
                </a:solidFill>
              </a:rPr>
              <a:t> and</a:t>
            </a:r>
            <a:r>
              <a:rPr lang="en-US" sz="2000" i="1" dirty="0" smtClean="0">
                <a:solidFill>
                  <a:schemeClr val="tx1">
                    <a:lumMod val="75000"/>
                    <a:lumOff val="25000"/>
                  </a:schemeClr>
                </a:solidFill>
              </a:rPr>
              <a:t> jerk </a:t>
            </a:r>
            <a:r>
              <a:rPr lang="en-US" sz="2000" dirty="0" smtClean="0">
                <a:solidFill>
                  <a:schemeClr val="tx1">
                    <a:lumMod val="75000"/>
                    <a:lumOff val="25000"/>
                  </a:schemeClr>
                </a:solidFill>
              </a:rPr>
              <a:t>sensors in detecting the occurrence of accident.</a:t>
            </a:r>
          </a:p>
          <a:p>
            <a:pPr marL="342900" lvl="0" indent="-342900">
              <a:spcBef>
                <a:spcPts val="600"/>
              </a:spcBef>
              <a:buFont typeface="+mj-lt"/>
              <a:buAutoNum type="arabicPeriod"/>
            </a:pPr>
            <a:r>
              <a:rPr lang="en-US" sz="2000" dirty="0" smtClean="0">
                <a:solidFill>
                  <a:schemeClr val="tx1">
                    <a:lumMod val="75000"/>
                    <a:lumOff val="25000"/>
                  </a:schemeClr>
                </a:solidFill>
              </a:rPr>
              <a:t>To </a:t>
            </a:r>
            <a:r>
              <a:rPr lang="en-US" sz="2000" dirty="0">
                <a:solidFill>
                  <a:schemeClr val="tx1">
                    <a:lumMod val="75000"/>
                    <a:lumOff val="25000"/>
                  </a:schemeClr>
                </a:solidFill>
              </a:rPr>
              <a:t>use </a:t>
            </a:r>
            <a:r>
              <a:rPr lang="en-US" sz="2000" dirty="0" smtClean="0">
                <a:solidFill>
                  <a:schemeClr val="tx1">
                    <a:lumMod val="75000"/>
                    <a:lumOff val="25000"/>
                  </a:schemeClr>
                </a:solidFill>
              </a:rPr>
              <a:t>an </a:t>
            </a:r>
            <a:r>
              <a:rPr lang="en-US" sz="2000" i="1" dirty="0" err="1" smtClean="0">
                <a:solidFill>
                  <a:schemeClr val="tx1">
                    <a:lumMod val="75000"/>
                    <a:lumOff val="25000"/>
                  </a:schemeClr>
                </a:solidFill>
              </a:rPr>
              <a:t>Aurdino</a:t>
            </a:r>
            <a:r>
              <a:rPr lang="en-US" sz="2000" i="1" dirty="0" smtClean="0">
                <a:solidFill>
                  <a:schemeClr val="tx1">
                    <a:lumMod val="75000"/>
                    <a:lumOff val="25000"/>
                  </a:schemeClr>
                </a:solidFill>
              </a:rPr>
              <a:t> setup </a:t>
            </a:r>
            <a:r>
              <a:rPr lang="en-US" sz="2000" dirty="0" smtClean="0">
                <a:solidFill>
                  <a:schemeClr val="tx1">
                    <a:lumMod val="75000"/>
                    <a:lumOff val="25000"/>
                  </a:schemeClr>
                </a:solidFill>
              </a:rPr>
              <a:t>for sending the </a:t>
            </a:r>
            <a:r>
              <a:rPr lang="en-US" sz="2000" dirty="0">
                <a:solidFill>
                  <a:schemeClr val="tx1">
                    <a:lumMod val="75000"/>
                    <a:lumOff val="25000"/>
                  </a:schemeClr>
                </a:solidFill>
              </a:rPr>
              <a:t>current coordinates of the accident location to </a:t>
            </a:r>
            <a:r>
              <a:rPr lang="en-US" sz="2000" dirty="0" smtClean="0">
                <a:solidFill>
                  <a:schemeClr val="tx1">
                    <a:lumMod val="75000"/>
                    <a:lumOff val="25000"/>
                  </a:schemeClr>
                </a:solidFill>
              </a:rPr>
              <a:t>the Police Control Room </a:t>
            </a:r>
            <a:r>
              <a:rPr lang="en-US" sz="2000" dirty="0">
                <a:solidFill>
                  <a:schemeClr val="tx1">
                    <a:lumMod val="75000"/>
                    <a:lumOff val="25000"/>
                  </a:schemeClr>
                </a:solidFill>
              </a:rPr>
              <a:t>(PCR).</a:t>
            </a:r>
          </a:p>
          <a:p>
            <a:pPr marL="342900" lvl="0" indent="-342900">
              <a:spcBef>
                <a:spcPts val="600"/>
              </a:spcBef>
              <a:buFont typeface="+mj-lt"/>
              <a:buAutoNum type="arabicPeriod"/>
            </a:pPr>
            <a:r>
              <a:rPr lang="en-US" sz="2000" dirty="0" smtClean="0">
                <a:solidFill>
                  <a:schemeClr val="tx1">
                    <a:lumMod val="75000"/>
                    <a:lumOff val="25000"/>
                  </a:schemeClr>
                </a:solidFill>
              </a:rPr>
              <a:t>To intimate </a:t>
            </a:r>
            <a:r>
              <a:rPr lang="en-US" sz="2000" i="1" dirty="0" smtClean="0">
                <a:solidFill>
                  <a:schemeClr val="tx1">
                    <a:lumMod val="75000"/>
                    <a:lumOff val="25000"/>
                  </a:schemeClr>
                </a:solidFill>
              </a:rPr>
              <a:t>nearby hospitals </a:t>
            </a:r>
            <a:r>
              <a:rPr lang="en-US" sz="2000" dirty="0" smtClean="0">
                <a:solidFill>
                  <a:schemeClr val="tx1">
                    <a:lumMod val="75000"/>
                    <a:lumOff val="25000"/>
                  </a:schemeClr>
                </a:solidFill>
              </a:rPr>
              <a:t>from the PCR through the APP.</a:t>
            </a:r>
            <a:endParaRPr lang="en-US" sz="2000" dirty="0">
              <a:solidFill>
                <a:schemeClr val="tx1">
                  <a:lumMod val="75000"/>
                  <a:lumOff val="25000"/>
                </a:schemeClr>
              </a:solidFill>
            </a:endParaRPr>
          </a:p>
          <a:p>
            <a:pPr marL="342900" indent="-342900">
              <a:spcBef>
                <a:spcPts val="600"/>
              </a:spcBef>
              <a:buFont typeface="+mj-lt"/>
              <a:buAutoNum type="arabicPeriod"/>
            </a:pPr>
            <a:r>
              <a:rPr lang="en-US" sz="2000" dirty="0">
                <a:solidFill>
                  <a:schemeClr val="tx1">
                    <a:lumMod val="75000"/>
                    <a:lumOff val="25000"/>
                  </a:schemeClr>
                </a:solidFill>
              </a:rPr>
              <a:t>To enable nearby hospitals to </a:t>
            </a:r>
            <a:r>
              <a:rPr lang="en-US" sz="2000" dirty="0" smtClean="0">
                <a:solidFill>
                  <a:schemeClr val="tx1">
                    <a:lumMod val="75000"/>
                    <a:lumOff val="25000"/>
                  </a:schemeClr>
                </a:solidFill>
              </a:rPr>
              <a:t>accept request </a:t>
            </a:r>
            <a:r>
              <a:rPr lang="en-US" sz="2000" dirty="0">
                <a:solidFill>
                  <a:schemeClr val="tx1">
                    <a:lumMod val="75000"/>
                    <a:lumOff val="25000"/>
                  </a:schemeClr>
                </a:solidFill>
              </a:rPr>
              <a:t>as per their availability. Simultaneously the system will make sure that only one hospital </a:t>
            </a:r>
            <a:r>
              <a:rPr lang="en-US" sz="2000" dirty="0" smtClean="0">
                <a:solidFill>
                  <a:schemeClr val="tx1">
                    <a:lumMod val="75000"/>
                    <a:lumOff val="25000"/>
                  </a:schemeClr>
                </a:solidFill>
              </a:rPr>
              <a:t>is assigned , based </a:t>
            </a:r>
            <a:r>
              <a:rPr lang="en-US" sz="2000" dirty="0">
                <a:solidFill>
                  <a:schemeClr val="tx1">
                    <a:lumMod val="75000"/>
                    <a:lumOff val="25000"/>
                  </a:schemeClr>
                </a:solidFill>
              </a:rPr>
              <a:t>on some suitability factors resolved by  a conflict  resolution algorithm.</a:t>
            </a:r>
          </a:p>
          <a:p>
            <a:pPr marL="342900" lvl="0" indent="-342900">
              <a:spcBef>
                <a:spcPts val="600"/>
              </a:spcBef>
              <a:buFont typeface="+mj-lt"/>
              <a:buAutoNum type="arabicPeriod"/>
            </a:pPr>
            <a:r>
              <a:rPr lang="en-US" sz="2000" dirty="0">
                <a:solidFill>
                  <a:schemeClr val="tx1">
                    <a:lumMod val="75000"/>
                    <a:lumOff val="25000"/>
                  </a:schemeClr>
                </a:solidFill>
              </a:rPr>
              <a:t>To use Google MAPS to find the best </a:t>
            </a:r>
            <a:r>
              <a:rPr lang="en-US" sz="2000" dirty="0" smtClean="0">
                <a:solidFill>
                  <a:schemeClr val="tx1">
                    <a:lumMod val="75000"/>
                    <a:lumOff val="25000"/>
                  </a:schemeClr>
                </a:solidFill>
              </a:rPr>
              <a:t>optimal route </a:t>
            </a:r>
            <a:r>
              <a:rPr lang="en-US" sz="2000" dirty="0">
                <a:solidFill>
                  <a:schemeClr val="tx1">
                    <a:lumMod val="75000"/>
                    <a:lumOff val="25000"/>
                  </a:schemeClr>
                </a:solidFill>
              </a:rPr>
              <a:t>from hospital to the accident location and </a:t>
            </a:r>
            <a:r>
              <a:rPr lang="en-US" sz="2000" dirty="0" smtClean="0">
                <a:solidFill>
                  <a:schemeClr val="tx1">
                    <a:lumMod val="75000"/>
                    <a:lumOff val="25000"/>
                  </a:schemeClr>
                </a:solidFill>
              </a:rPr>
              <a:t>vice-versa.</a:t>
            </a:r>
            <a:endParaRPr lang="en-US" sz="2000" dirty="0">
              <a:solidFill>
                <a:schemeClr val="tx1">
                  <a:lumMod val="75000"/>
                  <a:lumOff val="25000"/>
                </a:schemeClr>
              </a:solidFill>
            </a:endParaRPr>
          </a:p>
          <a:p>
            <a:pPr marL="342900" indent="-342900">
              <a:buFont typeface="+mj-lt"/>
              <a:buAutoNum type="arabicPeriod"/>
            </a:pPr>
            <a:endParaRPr lang="en-US" dirty="0"/>
          </a:p>
        </p:txBody>
      </p:sp>
      <p:sp>
        <p:nvSpPr>
          <p:cNvPr id="3" name="TextBox 2"/>
          <p:cNvSpPr txBox="1"/>
          <p:nvPr/>
        </p:nvSpPr>
        <p:spPr>
          <a:xfrm>
            <a:off x="1598170" y="2191238"/>
            <a:ext cx="8686800" cy="1754326"/>
          </a:xfrm>
          <a:prstGeom prst="rect">
            <a:avLst/>
          </a:prstGeom>
          <a:noFill/>
        </p:spPr>
        <p:txBody>
          <a:bodyPr wrap="square" rtlCol="0">
            <a:spAutoFit/>
          </a:bodyPr>
          <a:lstStyle/>
          <a:p>
            <a:pPr marL="285750" indent="-285750">
              <a:buFont typeface="Arial" pitchFamily="34" charset="0"/>
              <a:buChar char="•"/>
            </a:pPr>
            <a:r>
              <a:rPr lang="en-US" dirty="0" smtClean="0"/>
              <a:t>400 people die due to road accident everyday.</a:t>
            </a:r>
          </a:p>
          <a:p>
            <a:pPr marL="285750" indent="-285750">
              <a:buFont typeface="Arial" pitchFamily="34" charset="0"/>
              <a:buChar char="•"/>
            </a:pPr>
            <a:r>
              <a:rPr lang="en-US" dirty="0" smtClean="0"/>
              <a:t>17 people die in average  every hour out of 55 road accident.</a:t>
            </a:r>
          </a:p>
          <a:p>
            <a:pPr marL="285750" indent="-285750">
              <a:buFont typeface="Arial" pitchFamily="34" charset="0"/>
              <a:buChar char="•"/>
            </a:pPr>
            <a:r>
              <a:rPr lang="en-US" dirty="0" smtClean="0"/>
              <a:t>Indian road accidents :- 480652</a:t>
            </a:r>
          </a:p>
          <a:p>
            <a:pPr marL="285750" indent="-285750">
              <a:buFont typeface="Arial" pitchFamily="34" charset="0"/>
              <a:buChar char="•"/>
            </a:pPr>
            <a:r>
              <a:rPr lang="en-US" dirty="0" smtClean="0"/>
              <a:t>Total deaths:- 150785</a:t>
            </a:r>
          </a:p>
          <a:p>
            <a:pPr marL="285750" indent="-285750">
              <a:buFont typeface="Arial" pitchFamily="34" charset="0"/>
              <a:buChar char="•"/>
            </a:pPr>
            <a:r>
              <a:rPr lang="en-US" dirty="0" smtClean="0"/>
              <a:t>Injured very seriously:- 494624</a:t>
            </a:r>
            <a:endParaRPr lang="en-IN" dirty="0" smtClean="0"/>
          </a:p>
          <a:p>
            <a:pPr marL="285750" indent="-285750">
              <a:buFont typeface="Arial" pitchFamily="34" charset="0"/>
              <a:buChar char="•"/>
            </a:pPr>
            <a:endParaRPr lang="en-IN" dirty="0"/>
          </a:p>
        </p:txBody>
      </p:sp>
      <p:sp>
        <p:nvSpPr>
          <p:cNvPr id="9" name="TextBox 8"/>
          <p:cNvSpPr txBox="1"/>
          <p:nvPr/>
        </p:nvSpPr>
        <p:spPr>
          <a:xfrm>
            <a:off x="725214" y="4256690"/>
            <a:ext cx="10432712" cy="1200329"/>
          </a:xfrm>
          <a:prstGeom prst="rect">
            <a:avLst/>
          </a:prstGeom>
          <a:noFill/>
        </p:spPr>
        <p:txBody>
          <a:bodyPr wrap="square" rtlCol="0">
            <a:spAutoFit/>
          </a:bodyPr>
          <a:lstStyle/>
          <a:p>
            <a:r>
              <a:rPr lang="en-US" dirty="0" smtClean="0"/>
              <a:t>During a real time market survey conducted by our team, we interviewed some of the ambulance drivers they informed that most of the accident victims suffer to death due to delay in receiving initial treatment. Late intimation and transition delay due to road congestion are two main reasons behind delayed transit of accident victims to hospitals.</a:t>
            </a:r>
          </a:p>
        </p:txBody>
      </p:sp>
      <p:sp>
        <p:nvSpPr>
          <p:cNvPr id="14" name="TextBox 13"/>
          <p:cNvSpPr txBox="1"/>
          <p:nvPr/>
        </p:nvSpPr>
        <p:spPr>
          <a:xfrm>
            <a:off x="725214" y="1475456"/>
            <a:ext cx="10582866" cy="369332"/>
          </a:xfrm>
          <a:prstGeom prst="rect">
            <a:avLst/>
          </a:prstGeom>
          <a:noFill/>
        </p:spPr>
        <p:txBody>
          <a:bodyPr wrap="square" rtlCol="0">
            <a:spAutoFit/>
          </a:bodyPr>
          <a:lstStyle/>
          <a:p>
            <a:r>
              <a:rPr lang="en-US" dirty="0" smtClean="0"/>
              <a:t>According to information available in ZEE news , a central road ministry research in 2016 says:</a:t>
            </a:r>
            <a:endParaRPr lang="en-IN" dirty="0"/>
          </a:p>
        </p:txBody>
      </p:sp>
      <p:sp>
        <p:nvSpPr>
          <p:cNvPr id="12" name="Title 1"/>
          <p:cNvSpPr txBox="1">
            <a:spLocks/>
          </p:cNvSpPr>
          <p:nvPr/>
        </p:nvSpPr>
        <p:spPr>
          <a:xfrm>
            <a:off x="1099527" y="305717"/>
            <a:ext cx="10058400" cy="112153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smtClean="0">
                <a:latin typeface="Cambria" panose="02040503050406030204" pitchFamily="18" charset="0"/>
              </a:rPr>
              <a:t>Motivation</a:t>
            </a:r>
            <a:endParaRPr lang="en-US" b="1" i="1" dirty="0">
              <a:latin typeface="Cambria" panose="02040503050406030204" pitchFamily="18" charset="0"/>
            </a:endParaRPr>
          </a:p>
        </p:txBody>
      </p:sp>
      <p:sp>
        <p:nvSpPr>
          <p:cNvPr id="2" name="TextBox 1"/>
          <p:cNvSpPr txBox="1"/>
          <p:nvPr/>
        </p:nvSpPr>
        <p:spPr>
          <a:xfrm>
            <a:off x="1194116" y="5457019"/>
            <a:ext cx="9853448" cy="923330"/>
          </a:xfrm>
          <a:prstGeom prst="rect">
            <a:avLst/>
          </a:prstGeom>
          <a:noFill/>
        </p:spPr>
        <p:txBody>
          <a:bodyPr wrap="square" rtlCol="0">
            <a:spAutoFit/>
          </a:bodyPr>
          <a:lstStyle/>
          <a:p>
            <a:pPr algn="ctr"/>
            <a:r>
              <a:rPr lang="en-US" b="1" dirty="0" smtClean="0">
                <a:solidFill>
                  <a:schemeClr val="accent2">
                    <a:lumMod val="50000"/>
                  </a:schemeClr>
                </a:solidFill>
              </a:rPr>
              <a:t>Quick Ambulance Service System(QASS) have </a:t>
            </a:r>
            <a:r>
              <a:rPr lang="en-US" b="1" dirty="0">
                <a:solidFill>
                  <a:schemeClr val="accent2">
                    <a:lumMod val="50000"/>
                  </a:schemeClr>
                </a:solidFill>
              </a:rPr>
              <a:t>the potential of reducing the time between the occurrence of accidents and the notification of emergency medical services . </a:t>
            </a:r>
          </a:p>
          <a:p>
            <a:endParaRPr lang="en-IN" b="1" dirty="0">
              <a:solidFill>
                <a:schemeClr val="accent2">
                  <a:lumMod val="50000"/>
                </a:schemeClr>
              </a:solidFill>
            </a:endParaRPr>
          </a:p>
        </p:txBody>
      </p:sp>
    </p:spTree>
    <p:extLst>
      <p:ext uri="{BB962C8B-B14F-4D97-AF65-F5344CB8AC3E}">
        <p14:creationId xmlns:p14="http://schemas.microsoft.com/office/powerpoint/2010/main" val="1791949945"/>
      </p:ext>
    </p:extLst>
  </p:cSld>
  <p:clrMapOvr>
    <a:masterClrMapping/>
  </p:clrMapOvr>
  <mc:AlternateContent xmlns:mc="http://schemas.openxmlformats.org/markup-compatibility/2006" xmlns:p14="http://schemas.microsoft.com/office/powerpoint/2010/main">
    <mc:Choice Requires="p14">
      <p:transition spd="med" p14:dur="700">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400"/>
                                        <p:tgtEl>
                                          <p:spTgt spid="14">
                                            <p:txEl>
                                              <p:pRg st="0" end="0"/>
                                            </p:txEl>
                                          </p:spTgt>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400"/>
                                        <p:tgtEl>
                                          <p:spTgt spid="3">
                                            <p:txEl>
                                              <p:pRg st="4" end="4"/>
                                            </p:txEl>
                                          </p:spTgt>
                                        </p:tgtEl>
                                      </p:cBhvr>
                                    </p:animEffect>
                                  </p:childTnLst>
                                </p:cTn>
                              </p:par>
                            </p:childTnLst>
                          </p:cTn>
                        </p:par>
                        <p:par>
                          <p:cTn id="24" fill="hold">
                            <p:stCondLst>
                              <p:cond delay="800"/>
                            </p:stCondLst>
                            <p:childTnLst>
                              <p:par>
                                <p:cTn id="25" presetID="10" presetClass="entr" presetSubtype="0"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4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4">
                                            <p:txEl>
                                              <p:pRg st="0" end="0"/>
                                            </p:txEl>
                                          </p:spTgt>
                                        </p:tgtEl>
                                      </p:cBhvr>
                                    </p:animEffect>
                                    <p:set>
                                      <p:cBhvr>
                                        <p:cTn id="43" dur="1" fill="hold">
                                          <p:stCondLst>
                                            <p:cond delay="499"/>
                                          </p:stCondLst>
                                        </p:cTn>
                                        <p:tgtEl>
                                          <p:spTgt spid="14">
                                            <p:txEl>
                                              <p:pRg st="0" end="0"/>
                                            </p:txEl>
                                          </p:spTgt>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3">
                                            <p:txEl>
                                              <p:pRg st="0" end="0"/>
                                            </p:txEl>
                                          </p:spTgt>
                                        </p:tgtEl>
                                      </p:cBhvr>
                                    </p:animEffect>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
                                            <p:txEl>
                                              <p:pRg st="1" end="1"/>
                                            </p:txEl>
                                          </p:spTgt>
                                        </p:tgtEl>
                                      </p:cBhvr>
                                    </p:animEffect>
                                    <p:set>
                                      <p:cBhvr>
                                        <p:cTn id="49" dur="1" fill="hold">
                                          <p:stCondLst>
                                            <p:cond delay="499"/>
                                          </p:stCondLst>
                                        </p:cTn>
                                        <p:tgtEl>
                                          <p:spTgt spid="3">
                                            <p:txEl>
                                              <p:pRg st="1" end="1"/>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
                                            <p:txEl>
                                              <p:pRg st="2" end="2"/>
                                            </p:txEl>
                                          </p:spTgt>
                                        </p:tgtEl>
                                      </p:cBhvr>
                                    </p:animEffect>
                                    <p:set>
                                      <p:cBhvr>
                                        <p:cTn id="52" dur="1" fill="hold">
                                          <p:stCondLst>
                                            <p:cond delay="499"/>
                                          </p:stCondLst>
                                        </p:cTn>
                                        <p:tgtEl>
                                          <p:spTgt spid="3">
                                            <p:txEl>
                                              <p:pRg st="2" end="2"/>
                                            </p:txEl>
                                          </p:spTgt>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
                                            <p:txEl>
                                              <p:pRg st="3" end="3"/>
                                            </p:txEl>
                                          </p:spTgt>
                                        </p:tgtEl>
                                      </p:cBhvr>
                                    </p:animEffect>
                                    <p:set>
                                      <p:cBhvr>
                                        <p:cTn id="55" dur="1" fill="hold">
                                          <p:stCondLst>
                                            <p:cond delay="499"/>
                                          </p:stCondLst>
                                        </p:cTn>
                                        <p:tgtEl>
                                          <p:spTgt spid="3">
                                            <p:txEl>
                                              <p:pRg st="3" end="3"/>
                                            </p:txEl>
                                          </p:spTgt>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
                                            <p:txEl>
                                              <p:pRg st="4" end="4"/>
                                            </p:txEl>
                                          </p:spTgt>
                                        </p:tgtEl>
                                      </p:cBhvr>
                                    </p:animEffect>
                                    <p:set>
                                      <p:cBhvr>
                                        <p:cTn id="58" dur="1" fill="hold">
                                          <p:stCondLst>
                                            <p:cond delay="499"/>
                                          </p:stCondLst>
                                        </p:cTn>
                                        <p:tgtEl>
                                          <p:spTgt spid="3">
                                            <p:txEl>
                                              <p:pRg st="4" end="4"/>
                                            </p:txEl>
                                          </p:spTgt>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9">
                                            <p:txEl>
                                              <p:pRg st="0" end="0"/>
                                            </p:txEl>
                                          </p:spTgt>
                                        </p:tgtEl>
                                      </p:cBhvr>
                                    </p:animEffect>
                                    <p:set>
                                      <p:cBhvr>
                                        <p:cTn id="61" dur="1" fill="hold">
                                          <p:stCondLst>
                                            <p:cond delay="499"/>
                                          </p:stCondLst>
                                        </p:cTn>
                                        <p:tgtEl>
                                          <p:spTgt spid="9">
                                            <p:txEl>
                                              <p:pRg st="0" end="0"/>
                                            </p:txEl>
                                          </p:spTgt>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Effect transition="in" filter="fade">
                                      <p:cBhvr>
                                        <p:cTn id="67" dur="500"/>
                                        <p:tgtEl>
                                          <p:spTgt spid="10">
                                            <p:txEl>
                                              <p:pRg st="1" end="1"/>
                                            </p:txEl>
                                          </p:spTgt>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0">
                                            <p:txEl>
                                              <p:pRg st="2" end="2"/>
                                            </p:txEl>
                                          </p:spTgt>
                                        </p:tgtEl>
                                        <p:attrNameLst>
                                          <p:attrName>style.visibility</p:attrName>
                                        </p:attrNameLst>
                                      </p:cBhvr>
                                      <p:to>
                                        <p:strVal val="visible"/>
                                      </p:to>
                                    </p:set>
                                    <p:animEffect transition="in" filter="fade">
                                      <p:cBhvr>
                                        <p:cTn id="71" dur="400"/>
                                        <p:tgtEl>
                                          <p:spTgt spid="10">
                                            <p:txEl>
                                              <p:pRg st="2" end="2"/>
                                            </p:txEl>
                                          </p:spTgt>
                                        </p:tgtEl>
                                      </p:cBhvr>
                                    </p:animEffect>
                                  </p:childTnLst>
                                </p:cTn>
                              </p:par>
                            </p:childTnLst>
                          </p:cTn>
                        </p:par>
                        <p:par>
                          <p:cTn id="72" fill="hold">
                            <p:stCondLst>
                              <p:cond delay="900"/>
                            </p:stCondLst>
                            <p:childTnLst>
                              <p:par>
                                <p:cTn id="73" presetID="10" presetClass="entr" presetSubtype="0" fill="hold" grpId="0" nodeType="after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animEffect transition="in" filter="fade">
                                      <p:cBhvr>
                                        <p:cTn id="75" dur="400"/>
                                        <p:tgtEl>
                                          <p:spTgt spid="10">
                                            <p:txEl>
                                              <p:pRg st="3" end="3"/>
                                            </p:txEl>
                                          </p:spTgt>
                                        </p:tgtEl>
                                      </p:cBhvr>
                                    </p:animEffect>
                                  </p:childTnLst>
                                </p:cTn>
                              </p:par>
                            </p:childTnLst>
                          </p:cTn>
                        </p:par>
                        <p:par>
                          <p:cTn id="76" fill="hold">
                            <p:stCondLst>
                              <p:cond delay="1300"/>
                            </p:stCondLst>
                            <p:childTnLst>
                              <p:par>
                                <p:cTn id="77" presetID="10" presetClass="entr" presetSubtype="0" fill="hold" grpId="0" nodeType="after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fade">
                                      <p:cBhvr>
                                        <p:cTn id="79" dur="400"/>
                                        <p:tgtEl>
                                          <p:spTgt spid="10">
                                            <p:txEl>
                                              <p:pRg st="4" end="4"/>
                                            </p:txEl>
                                          </p:spTgt>
                                        </p:tgtEl>
                                      </p:cBhvr>
                                    </p:animEffect>
                                  </p:childTnLst>
                                </p:cTn>
                              </p:par>
                            </p:childTnLst>
                          </p:cTn>
                        </p:par>
                        <p:par>
                          <p:cTn id="80" fill="hold">
                            <p:stCondLst>
                              <p:cond delay="1700"/>
                            </p:stCondLst>
                            <p:childTnLst>
                              <p:par>
                                <p:cTn id="81" presetID="10" presetClass="entr" presetSubtype="0" fill="hold" grpId="0" nodeType="afterEffect">
                                  <p:stCondLst>
                                    <p:cond delay="0"/>
                                  </p:stCondLst>
                                  <p:childTnLst>
                                    <p:set>
                                      <p:cBhvr>
                                        <p:cTn id="82" dur="1" fill="hold">
                                          <p:stCondLst>
                                            <p:cond delay="0"/>
                                          </p:stCondLst>
                                        </p:cTn>
                                        <p:tgtEl>
                                          <p:spTgt spid="10">
                                            <p:txEl>
                                              <p:pRg st="5" end="5"/>
                                            </p:txEl>
                                          </p:spTgt>
                                        </p:tgtEl>
                                        <p:attrNameLst>
                                          <p:attrName>style.visibility</p:attrName>
                                        </p:attrNameLst>
                                      </p:cBhvr>
                                      <p:to>
                                        <p:strVal val="visible"/>
                                      </p:to>
                                    </p:set>
                                    <p:animEffect transition="in" filter="fade">
                                      <p:cBhvr>
                                        <p:cTn id="83" dur="4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uiExpand="1" build="p"/>
      <p:bldP spid="3" grpId="0" uiExpand="1" build="p"/>
      <p:bldP spid="3" grpId="1" uiExpand="1" build="allAtOnce"/>
      <p:bldP spid="9" grpId="0" build="p"/>
      <p:bldP spid="9" grpId="1" build="allAtOnce"/>
      <p:bldP spid="14" grpId="0" build="p"/>
      <p:bldP spid="14" grpId="1" build="allAtOnce"/>
      <p:bldP spid="12" grpId="0"/>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35" y="1755996"/>
            <a:ext cx="10780926" cy="5012266"/>
          </a:xfrm>
        </p:spPr>
        <p:txBody>
          <a:bodyPr>
            <a:normAutofit/>
          </a:bodyPr>
          <a:lstStyle/>
          <a:p>
            <a:pPr marL="0" indent="0">
              <a:buNone/>
            </a:pPr>
            <a:r>
              <a:rPr lang="en-US" sz="2400" b="1" dirty="0" smtClean="0">
                <a:latin typeface="Times New Roman" pitchFamily="18" charset="0"/>
                <a:cs typeface="Times New Roman" pitchFamily="18" charset="0"/>
              </a:rPr>
              <a:t>	Our solution to this problem statement can be broken into Three phase :</a:t>
            </a:r>
          </a:p>
          <a:p>
            <a:pPr marL="0" indent="0" algn="just">
              <a:buNone/>
            </a:pPr>
            <a:r>
              <a:rPr lang="en-US" sz="2400" b="1" dirty="0" smtClean="0">
                <a:solidFill>
                  <a:srgbClr val="002060"/>
                </a:solidFill>
                <a:latin typeface="Arial Narrow" pitchFamily="34" charset="0"/>
              </a:rPr>
              <a:t>Detecting Phase: 	</a:t>
            </a:r>
            <a:r>
              <a:rPr lang="en-US" sz="2400" dirty="0" smtClean="0"/>
              <a:t>This phase deals with the </a:t>
            </a:r>
            <a:r>
              <a:rPr lang="en-US" sz="2400" dirty="0" smtClean="0">
                <a:solidFill>
                  <a:schemeClr val="accent2">
                    <a:lumMod val="75000"/>
                  </a:schemeClr>
                </a:solidFill>
              </a:rPr>
              <a:t>detection of an accident </a:t>
            </a:r>
            <a:r>
              <a:rPr lang="en-US" sz="2400" dirty="0" smtClean="0"/>
              <a:t>, we would 			use Sound and Jerk sensors to detect Accidents.</a:t>
            </a:r>
          </a:p>
          <a:p>
            <a:pPr marL="0" indent="0" algn="just">
              <a:buNone/>
            </a:pPr>
            <a:r>
              <a:rPr lang="en-US" sz="2400" b="1" dirty="0" smtClean="0">
                <a:solidFill>
                  <a:srgbClr val="002060"/>
                </a:solidFill>
                <a:latin typeface="Arial Narrow" pitchFamily="34" charset="0"/>
              </a:rPr>
              <a:t>Transmission Phase: 	</a:t>
            </a:r>
            <a:r>
              <a:rPr lang="en-US" sz="2400" dirty="0" smtClean="0"/>
              <a:t>This phase deals with </a:t>
            </a:r>
            <a:r>
              <a:rPr lang="en-US" sz="2400" dirty="0" smtClean="0">
                <a:solidFill>
                  <a:schemeClr val="accent2">
                    <a:lumMod val="75000"/>
                  </a:schemeClr>
                </a:solidFill>
              </a:rPr>
              <a:t>extracting the current location </a:t>
            </a:r>
            <a:r>
              <a:rPr lang="en-US" sz="2400" dirty="0" smtClean="0"/>
              <a:t>of the 			accident and sending it to the Police Control Room, we would 			achieve this with the help of an Aurdino setup.</a:t>
            </a:r>
          </a:p>
          <a:p>
            <a:pPr marL="0" indent="0" algn="just">
              <a:buNone/>
            </a:pPr>
            <a:r>
              <a:rPr lang="en-US" sz="2400" b="1" dirty="0" smtClean="0">
                <a:solidFill>
                  <a:srgbClr val="002060"/>
                </a:solidFill>
                <a:latin typeface="Arial Narrow" pitchFamily="34" charset="0"/>
              </a:rPr>
              <a:t>Receiving Phase: 	</a:t>
            </a:r>
            <a:r>
              <a:rPr lang="en-US" sz="2400" dirty="0" smtClean="0"/>
              <a:t>This phase will have an optimal algorithm to </a:t>
            </a:r>
            <a:r>
              <a:rPr lang="en-US" sz="2400" dirty="0" smtClean="0">
                <a:solidFill>
                  <a:schemeClr val="accent2">
                    <a:lumMod val="75000"/>
                  </a:schemeClr>
                </a:solidFill>
              </a:rPr>
              <a:t>find the nearest 			available hospital</a:t>
            </a:r>
            <a:r>
              <a:rPr lang="en-US" sz="2400" dirty="0" smtClean="0"/>
              <a:t> and the best route through which ambulance 			can reach the Accident location. We would try to minimize the 			time taken for victims to reach hospital which will increase the 			chances of saving their life.</a:t>
            </a:r>
          </a:p>
        </p:txBody>
      </p:sp>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4</a:t>
            </a:fld>
            <a:endParaRPr lang="en-US" dirty="0"/>
          </a:p>
        </p:txBody>
      </p:sp>
      <p:sp>
        <p:nvSpPr>
          <p:cNvPr id="7" name="Title 1"/>
          <p:cNvSpPr>
            <a:spLocks noGrp="1"/>
          </p:cNvSpPr>
          <p:nvPr>
            <p:ph type="title"/>
          </p:nvPr>
        </p:nvSpPr>
        <p:spPr>
          <a:xfrm>
            <a:off x="917398" y="-283024"/>
            <a:ext cx="10058400" cy="1450757"/>
          </a:xfrm>
        </p:spPr>
        <p:txBody>
          <a:bodyPr/>
          <a:lstStyle/>
          <a:p>
            <a:pPr algn="ctr"/>
            <a:r>
              <a:rPr lang="en-US" b="1" i="1" dirty="0" smtClean="0">
                <a:latin typeface="Cambria" panose="02040503050406030204" pitchFamily="18" charset="0"/>
              </a:rPr>
              <a:t>Proposed Solution</a:t>
            </a:r>
            <a:endParaRPr lang="en-US" b="1" i="1" dirty="0">
              <a:latin typeface="Cambria" panose="02040503050406030204" pitchFamily="18" charset="0"/>
            </a:endParaRPr>
          </a:p>
        </p:txBody>
      </p:sp>
      <p:sp>
        <p:nvSpPr>
          <p:cNvPr id="8" name="TextBox 7"/>
          <p:cNvSpPr txBox="1"/>
          <p:nvPr/>
        </p:nvSpPr>
        <p:spPr>
          <a:xfrm>
            <a:off x="629586" y="1271826"/>
            <a:ext cx="10553075" cy="523220"/>
          </a:xfrm>
          <a:prstGeom prst="rect">
            <a:avLst/>
          </a:prstGeom>
          <a:noFill/>
        </p:spPr>
        <p:txBody>
          <a:bodyPr wrap="square" rtlCol="0">
            <a:spAutoFit/>
          </a:bodyPr>
          <a:lstStyle/>
          <a:p>
            <a:pPr algn="ctr"/>
            <a:r>
              <a:rPr lang="en-US" sz="2800" b="1" dirty="0" smtClean="0"/>
              <a:t>Solution Name: </a:t>
            </a:r>
            <a:r>
              <a:rPr lang="en-US" sz="2800" b="1" dirty="0">
                <a:solidFill>
                  <a:srgbClr val="00B0F0"/>
                </a:solidFill>
              </a:rPr>
              <a:t>Q</a:t>
            </a:r>
            <a:r>
              <a:rPr lang="en-US" sz="2800" b="1" dirty="0" smtClean="0">
                <a:solidFill>
                  <a:srgbClr val="00B0F0"/>
                </a:solidFill>
              </a:rPr>
              <a:t>uick Ambulance </a:t>
            </a:r>
            <a:r>
              <a:rPr lang="en-US" sz="2800" b="1" dirty="0">
                <a:solidFill>
                  <a:srgbClr val="00B0F0"/>
                </a:solidFill>
              </a:rPr>
              <a:t>S</a:t>
            </a:r>
            <a:r>
              <a:rPr lang="en-US" sz="2800" b="1" dirty="0" smtClean="0">
                <a:solidFill>
                  <a:srgbClr val="00B0F0"/>
                </a:solidFill>
              </a:rPr>
              <a:t>ervice System (QASS)</a:t>
            </a:r>
            <a:endParaRPr lang="en-IN" sz="2800" b="1" dirty="0">
              <a:solidFill>
                <a:srgbClr val="00B0F0"/>
              </a:solidFill>
            </a:endParaRPr>
          </a:p>
        </p:txBody>
      </p:sp>
    </p:spTree>
    <p:extLst>
      <p:ext uri="{BB962C8B-B14F-4D97-AF65-F5344CB8AC3E}">
        <p14:creationId xmlns:p14="http://schemas.microsoft.com/office/powerpoint/2010/main" val="3622898754"/>
      </p:ext>
    </p:extLst>
  </p:cSld>
  <p:clrMapOvr>
    <a:masterClrMapping/>
  </p:clrMapOvr>
  <mc:AlternateContent xmlns:mc="http://schemas.openxmlformats.org/markup-compatibility/2006" xmlns:p14="http://schemas.microsoft.com/office/powerpoint/2010/main">
    <mc:Choice Requires="p14">
      <p:transition spd="med" p14:dur="700">
        <p14:pan/>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1" y="225127"/>
            <a:ext cx="10058400" cy="768369"/>
          </a:xfrm>
        </p:spPr>
        <p:txBody>
          <a:bodyPr/>
          <a:lstStyle/>
          <a:p>
            <a:pPr algn="ctr"/>
            <a:r>
              <a:rPr lang="en-US" b="1" i="1" dirty="0" smtClean="0">
                <a:latin typeface="Cambria" panose="02040503050406030204" pitchFamily="18" charset="0"/>
              </a:rPr>
              <a:t>Detection Phase</a:t>
            </a:r>
            <a:endParaRPr lang="en-US" b="1" i="1" dirty="0">
              <a:latin typeface="Cambria" panose="0204050305040603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11/16/2019</a:t>
            </a:fld>
            <a:endParaRPr lang="en-US" dirty="0"/>
          </a:p>
        </p:txBody>
      </p:sp>
      <p:sp>
        <p:nvSpPr>
          <p:cNvPr id="8" name="Footer Placeholder 7"/>
          <p:cNvSpPr>
            <a:spLocks noGrp="1"/>
          </p:cNvSpPr>
          <p:nvPr>
            <p:ph type="ftr" sz="quarter" idx="11"/>
          </p:nvPr>
        </p:nvSpPr>
        <p:spPr/>
        <p:txBody>
          <a:bodyPr/>
          <a:lstStyle/>
          <a:p>
            <a:r>
              <a:rPr lang="en-US" dirty="0" smtClean="0"/>
              <a:t>Bengalathon 2018 - 19: An IT &amp; E Department Initiative</a:t>
            </a:r>
            <a:endParaRPr lang="en-US" dirty="0"/>
          </a:p>
        </p:txBody>
      </p:sp>
      <p:sp>
        <p:nvSpPr>
          <p:cNvPr id="9" name="Slide Number Placeholder 8"/>
          <p:cNvSpPr>
            <a:spLocks noGrp="1"/>
          </p:cNvSpPr>
          <p:nvPr>
            <p:ph type="sldNum" sz="quarter" idx="12"/>
          </p:nvPr>
        </p:nvSpPr>
        <p:spPr/>
        <p:txBody>
          <a:bodyPr/>
          <a:lstStyle/>
          <a:p>
            <a:fld id="{2B7D5BEC-95F8-47B9-9E8F-BBA8E530B6C3}" type="slidenum">
              <a:rPr lang="en-US" smtClean="0"/>
              <a:pPr/>
              <a:t>5</a:t>
            </a:fld>
            <a:endParaRPr lang="en-US" dirty="0"/>
          </a:p>
        </p:txBody>
      </p:sp>
      <p:sp>
        <p:nvSpPr>
          <p:cNvPr id="5" name="TextBox 4"/>
          <p:cNvSpPr txBox="1"/>
          <p:nvPr/>
        </p:nvSpPr>
        <p:spPr>
          <a:xfrm>
            <a:off x="745395" y="2831412"/>
            <a:ext cx="11230723" cy="2900794"/>
          </a:xfrm>
          <a:prstGeom prst="rect">
            <a:avLst/>
          </a:prstGeom>
          <a:noFill/>
        </p:spPr>
        <p:txBody>
          <a:bodyPr wrap="square" rtlCol="0">
            <a:spAutoFit/>
          </a:bodyPr>
          <a:lstStyle/>
          <a:p>
            <a:pPr lvl="0" algn="just"/>
            <a:r>
              <a:rPr lang="en-US" sz="2350" dirty="0" smtClean="0">
                <a:solidFill>
                  <a:srgbClr val="002060"/>
                </a:solidFill>
                <a:latin typeface="Times New Roman" pitchFamily="18" charset="0"/>
                <a:ea typeface="Arial Unicode MS" pitchFamily="34" charset="-128"/>
                <a:cs typeface="Times New Roman" pitchFamily="18" charset="0"/>
              </a:rPr>
              <a:t>The sound </a:t>
            </a:r>
            <a:r>
              <a:rPr lang="en-US" sz="2350" dirty="0">
                <a:solidFill>
                  <a:srgbClr val="002060"/>
                </a:solidFill>
                <a:latin typeface="Times New Roman" pitchFamily="18" charset="0"/>
                <a:ea typeface="Arial Unicode MS" pitchFamily="34" charset="-128"/>
                <a:cs typeface="Times New Roman" pitchFamily="18" charset="0"/>
              </a:rPr>
              <a:t>sensor </a:t>
            </a:r>
            <a:r>
              <a:rPr lang="en-US" sz="2350" dirty="0" smtClean="0">
                <a:solidFill>
                  <a:srgbClr val="002060"/>
                </a:solidFill>
                <a:latin typeface="Times New Roman" pitchFamily="18" charset="0"/>
                <a:ea typeface="Arial Unicode MS" pitchFamily="34" charset="-128"/>
                <a:cs typeface="Times New Roman" pitchFamily="18" charset="0"/>
              </a:rPr>
              <a:t>will get activated upon receiving sound frequencies that will match the sensor’s in-built </a:t>
            </a:r>
            <a:r>
              <a:rPr lang="en-US" sz="2350" dirty="0">
                <a:solidFill>
                  <a:srgbClr val="002060"/>
                </a:solidFill>
                <a:latin typeface="Times New Roman" pitchFamily="18" charset="0"/>
                <a:ea typeface="Arial Unicode MS" pitchFamily="34" charset="-128"/>
                <a:cs typeface="Times New Roman" pitchFamily="18" charset="0"/>
              </a:rPr>
              <a:t>sampling pattern of different types of </a:t>
            </a:r>
            <a:r>
              <a:rPr lang="en-US" sz="2350" dirty="0" smtClean="0">
                <a:solidFill>
                  <a:srgbClr val="002060"/>
                </a:solidFill>
                <a:latin typeface="Times New Roman" pitchFamily="18" charset="0"/>
                <a:ea typeface="Arial Unicode MS" pitchFamily="34" charset="-128"/>
                <a:cs typeface="Times New Roman" pitchFamily="18" charset="0"/>
              </a:rPr>
              <a:t> sounds that </a:t>
            </a:r>
            <a:r>
              <a:rPr lang="en-US" sz="2350" dirty="0">
                <a:solidFill>
                  <a:srgbClr val="002060"/>
                </a:solidFill>
                <a:latin typeface="Times New Roman" pitchFamily="18" charset="0"/>
                <a:ea typeface="Arial Unicode MS" pitchFamily="34" charset="-128"/>
                <a:cs typeface="Times New Roman" pitchFamily="18" charset="0"/>
              </a:rPr>
              <a:t>occurs </a:t>
            </a:r>
            <a:r>
              <a:rPr lang="en-US" sz="2350" dirty="0" smtClean="0">
                <a:solidFill>
                  <a:srgbClr val="002060"/>
                </a:solidFill>
                <a:latin typeface="Times New Roman" pitchFamily="18" charset="0"/>
                <a:ea typeface="Arial Unicode MS" pitchFamily="34" charset="-128"/>
                <a:cs typeface="Times New Roman" pitchFamily="18" charset="0"/>
              </a:rPr>
              <a:t>during an accident.</a:t>
            </a:r>
          </a:p>
          <a:p>
            <a:pPr lvl="0" algn="just"/>
            <a:endParaRPr lang="en-US" sz="2350" dirty="0" smtClean="0">
              <a:solidFill>
                <a:srgbClr val="002060"/>
              </a:solidFill>
              <a:latin typeface="Times New Roman" pitchFamily="18" charset="0"/>
              <a:ea typeface="Arial Unicode MS" pitchFamily="34" charset="-128"/>
              <a:cs typeface="Times New Roman" pitchFamily="18" charset="0"/>
            </a:endParaRPr>
          </a:p>
          <a:p>
            <a:pPr lvl="0"/>
            <a:r>
              <a:rPr lang="en-US" sz="2350" dirty="0" smtClean="0">
                <a:solidFill>
                  <a:srgbClr val="002060"/>
                </a:solidFill>
                <a:latin typeface="Times New Roman" pitchFamily="18" charset="0"/>
                <a:ea typeface="Arial Unicode MS" pitchFamily="34" charset="-128"/>
                <a:cs typeface="Times New Roman" pitchFamily="18" charset="0"/>
              </a:rPr>
              <a:t>The jerk sensor will have a threshold limit beyond which it will activate during an accident.</a:t>
            </a:r>
          </a:p>
          <a:p>
            <a:pPr lvl="0"/>
            <a:endParaRPr lang="en-US" sz="2350" dirty="0">
              <a:solidFill>
                <a:srgbClr val="002060"/>
              </a:solidFill>
              <a:latin typeface="Times New Roman" pitchFamily="18" charset="0"/>
              <a:ea typeface="Arial Unicode MS" pitchFamily="34" charset="-128"/>
              <a:cs typeface="Times New Roman" pitchFamily="18" charset="0"/>
            </a:endParaRPr>
          </a:p>
          <a:p>
            <a:pPr lvl="0" algn="ctr"/>
            <a:r>
              <a:rPr lang="en-US" sz="2350" b="1" dirty="0" smtClean="0">
                <a:latin typeface="Times New Roman" pitchFamily="18" charset="0"/>
                <a:ea typeface="Arial Unicode MS" pitchFamily="34" charset="-128"/>
                <a:cs typeface="Times New Roman" pitchFamily="18" charset="0"/>
              </a:rPr>
              <a:t>Activation of both sensor </a:t>
            </a:r>
            <a:r>
              <a:rPr lang="en-US" sz="2350" b="1" smtClean="0">
                <a:latin typeface="Times New Roman" pitchFamily="18" charset="0"/>
                <a:ea typeface="Arial Unicode MS" pitchFamily="34" charset="-128"/>
                <a:cs typeface="Times New Roman" pitchFamily="18" charset="0"/>
              </a:rPr>
              <a:t>will lead </a:t>
            </a:r>
            <a:r>
              <a:rPr lang="en-US" sz="2350" b="1" dirty="0" smtClean="0">
                <a:latin typeface="Times New Roman" pitchFamily="18" charset="0"/>
                <a:ea typeface="Arial Unicode MS" pitchFamily="34" charset="-128"/>
                <a:cs typeface="Times New Roman" pitchFamily="18" charset="0"/>
              </a:rPr>
              <a:t>to the activation of the module.</a:t>
            </a:r>
            <a:endParaRPr lang="en-US" sz="2350" b="1" dirty="0">
              <a:latin typeface="Times New Roman" pitchFamily="18" charset="0"/>
              <a:ea typeface="Arial Unicode MS" pitchFamily="34" charset="-128"/>
              <a:cs typeface="Times New Roman" pitchFamily="18" charset="0"/>
            </a:endParaRPr>
          </a:p>
          <a:p>
            <a:pPr algn="ctr"/>
            <a:endParaRPr lang="en-IN" b="1" dirty="0"/>
          </a:p>
        </p:txBody>
      </p:sp>
      <p:sp>
        <p:nvSpPr>
          <p:cNvPr id="15" name="Rectangle 14"/>
          <p:cNvSpPr/>
          <p:nvPr/>
        </p:nvSpPr>
        <p:spPr>
          <a:xfrm>
            <a:off x="989351" y="1664684"/>
            <a:ext cx="10343213" cy="2698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64498" y="1926716"/>
            <a:ext cx="10396572" cy="461665"/>
          </a:xfrm>
          <a:prstGeom prst="rect">
            <a:avLst/>
          </a:prstGeom>
          <a:noFill/>
        </p:spPr>
        <p:txBody>
          <a:bodyPr wrap="square" rtlCol="0">
            <a:spAutoFit/>
          </a:bodyPr>
          <a:lstStyle/>
          <a:p>
            <a:pPr>
              <a:spcBef>
                <a:spcPts val="600"/>
              </a:spcBef>
            </a:pPr>
            <a:r>
              <a:rPr lang="en-US" sz="2400" b="1" dirty="0" smtClean="0">
                <a:latin typeface="Century Schoolbook" pitchFamily="18" charset="0"/>
                <a:ea typeface="Arial Unicode MS" pitchFamily="34" charset="-128"/>
                <a:cs typeface="Arial Unicode MS" pitchFamily="34" charset="-128"/>
              </a:rPr>
              <a:t>Detection of Accident </a:t>
            </a:r>
            <a:r>
              <a:rPr lang="en-US" sz="2400" dirty="0" smtClean="0">
                <a:latin typeface="Century Schoolbook" pitchFamily="18" charset="0"/>
                <a:ea typeface="Arial Unicode MS" pitchFamily="34" charset="-128"/>
                <a:cs typeface="Arial Unicode MS" pitchFamily="34" charset="-128"/>
              </a:rPr>
              <a:t>: </a:t>
            </a:r>
            <a:r>
              <a:rPr lang="en-US" sz="2400" dirty="0">
                <a:solidFill>
                  <a:srgbClr val="002060"/>
                </a:solidFill>
                <a:latin typeface="Times New Roman" pitchFamily="18" charset="0"/>
                <a:ea typeface="Arial Unicode MS" pitchFamily="34" charset="-128"/>
                <a:cs typeface="Times New Roman" pitchFamily="18" charset="0"/>
              </a:rPr>
              <a:t>A</a:t>
            </a:r>
            <a:r>
              <a:rPr lang="en-US" sz="2400" dirty="0" smtClean="0">
                <a:latin typeface="Century Schoolbook" pitchFamily="18" charset="0"/>
                <a:ea typeface="Arial Unicode MS" pitchFamily="34" charset="-128"/>
                <a:cs typeface="Arial Unicode MS" pitchFamily="34" charset="-128"/>
              </a:rPr>
              <a:t> </a:t>
            </a:r>
            <a:r>
              <a:rPr lang="en-US" sz="2400" i="1" dirty="0">
                <a:solidFill>
                  <a:srgbClr val="002060"/>
                </a:solidFill>
                <a:latin typeface="Times New Roman" pitchFamily="18" charset="0"/>
                <a:ea typeface="Arial Unicode MS" pitchFamily="34" charset="-128"/>
                <a:cs typeface="Times New Roman" pitchFamily="18" charset="0"/>
              </a:rPr>
              <a:t>s</a:t>
            </a:r>
            <a:r>
              <a:rPr lang="en-US" sz="2400" i="1" dirty="0" smtClean="0">
                <a:solidFill>
                  <a:srgbClr val="002060"/>
                </a:solidFill>
                <a:latin typeface="Times New Roman" pitchFamily="18" charset="0"/>
                <a:ea typeface="Arial Unicode MS" pitchFamily="34" charset="-128"/>
                <a:cs typeface="Times New Roman" pitchFamily="18" charset="0"/>
              </a:rPr>
              <a:t>ound </a:t>
            </a:r>
            <a:r>
              <a:rPr lang="en-US" sz="2400" dirty="0" smtClean="0">
                <a:solidFill>
                  <a:srgbClr val="002060"/>
                </a:solidFill>
                <a:latin typeface="Times New Roman" pitchFamily="18" charset="0"/>
                <a:ea typeface="Arial Unicode MS" pitchFamily="34" charset="-128"/>
                <a:cs typeface="Times New Roman" pitchFamily="18" charset="0"/>
              </a:rPr>
              <a:t>and a </a:t>
            </a:r>
            <a:r>
              <a:rPr lang="en-US" sz="2400" i="1" dirty="0" smtClean="0">
                <a:solidFill>
                  <a:srgbClr val="002060"/>
                </a:solidFill>
                <a:latin typeface="Times New Roman" pitchFamily="18" charset="0"/>
                <a:ea typeface="Arial Unicode MS" pitchFamily="34" charset="-128"/>
                <a:cs typeface="Times New Roman" pitchFamily="18" charset="0"/>
              </a:rPr>
              <a:t>jerk</a:t>
            </a:r>
            <a:r>
              <a:rPr lang="en-US" sz="2400" dirty="0" smtClean="0">
                <a:solidFill>
                  <a:srgbClr val="002060"/>
                </a:solidFill>
                <a:latin typeface="Times New Roman" pitchFamily="18" charset="0"/>
                <a:ea typeface="Arial Unicode MS" pitchFamily="34" charset="-128"/>
                <a:cs typeface="Times New Roman" pitchFamily="18" charset="0"/>
              </a:rPr>
              <a:t> </a:t>
            </a:r>
            <a:r>
              <a:rPr lang="en-US" sz="2400" i="1" dirty="0" smtClean="0">
                <a:solidFill>
                  <a:srgbClr val="002060"/>
                </a:solidFill>
                <a:latin typeface="Times New Roman" pitchFamily="18" charset="0"/>
                <a:ea typeface="Arial Unicode MS" pitchFamily="34" charset="-128"/>
                <a:cs typeface="Times New Roman" pitchFamily="18" charset="0"/>
              </a:rPr>
              <a:t>sensor</a:t>
            </a:r>
            <a:r>
              <a:rPr lang="en-US" sz="2400" dirty="0" smtClean="0">
                <a:solidFill>
                  <a:srgbClr val="002060"/>
                </a:solidFill>
                <a:latin typeface="Times New Roman" pitchFamily="18" charset="0"/>
                <a:ea typeface="Arial Unicode MS" pitchFamily="34" charset="-128"/>
                <a:cs typeface="Times New Roman" pitchFamily="18" charset="0"/>
              </a:rPr>
              <a:t> will be used here.</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725" y="1288472"/>
            <a:ext cx="2409974" cy="23508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129" y="4047424"/>
            <a:ext cx="2089167" cy="19944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8265" y="1471961"/>
            <a:ext cx="2985886" cy="1993625"/>
          </a:xfrm>
          <a:prstGeom prst="rect">
            <a:avLst/>
          </a:prstGeom>
        </p:spPr>
      </p:pic>
      <p:sp>
        <p:nvSpPr>
          <p:cNvPr id="18" name="TextBox 17"/>
          <p:cNvSpPr txBox="1"/>
          <p:nvPr/>
        </p:nvSpPr>
        <p:spPr>
          <a:xfrm>
            <a:off x="1197791" y="888362"/>
            <a:ext cx="9027320" cy="400110"/>
          </a:xfrm>
          <a:prstGeom prst="rect">
            <a:avLst/>
          </a:prstGeom>
          <a:noFill/>
        </p:spPr>
        <p:txBody>
          <a:bodyPr wrap="square" rtlCol="0">
            <a:spAutoFit/>
          </a:bodyPr>
          <a:lstStyle/>
          <a:p>
            <a:pPr algn="ctr"/>
            <a:r>
              <a:rPr lang="en-US" sz="2000" b="1" dirty="0"/>
              <a:t>T</a:t>
            </a:r>
            <a:r>
              <a:rPr lang="en-US" sz="2000" b="1" dirty="0" smtClean="0"/>
              <a:t>hreshold limit of jerk and an in-built frequencies of sound.</a:t>
            </a:r>
            <a:endParaRPr lang="en-IN" sz="2000" b="1"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8264" y="1467510"/>
            <a:ext cx="2985886" cy="1993052"/>
          </a:xfrm>
          <a:prstGeom prst="rect">
            <a:avLst/>
          </a:prstGeom>
        </p:spPr>
      </p:pic>
      <p:sp>
        <p:nvSpPr>
          <p:cNvPr id="11" name="TextBox 10"/>
          <p:cNvSpPr txBox="1"/>
          <p:nvPr/>
        </p:nvSpPr>
        <p:spPr>
          <a:xfrm>
            <a:off x="2802584" y="3647314"/>
            <a:ext cx="6262588" cy="400110"/>
          </a:xfrm>
          <a:prstGeom prst="rect">
            <a:avLst/>
          </a:prstGeom>
          <a:noFill/>
        </p:spPr>
        <p:txBody>
          <a:bodyPr wrap="square" rtlCol="0">
            <a:spAutoFit/>
          </a:bodyPr>
          <a:lstStyle/>
          <a:p>
            <a:pPr algn="ctr"/>
            <a:r>
              <a:rPr lang="en-US" sz="2000" b="1" dirty="0" smtClean="0"/>
              <a:t>Jerk  and sound frequency produced during accident:</a:t>
            </a:r>
            <a:endParaRPr lang="en-IN" sz="2000" b="1" dirty="0"/>
          </a:p>
        </p:txBody>
      </p:sp>
      <p:pic>
        <p:nvPicPr>
          <p:cNvPr id="12" name="Picture 11"/>
          <p:cNvPicPr>
            <a:picLocks noChangeAspect="1"/>
          </p:cNvPicPr>
          <p:nvPr/>
        </p:nvPicPr>
        <p:blipFill>
          <a:blip r:embed="rId8">
            <a:extLst>
              <a:ext uri="{BEBA8EAE-BF5A-486C-A8C5-ECC9F3942E4B}">
                <a14:imgProps xmlns:a14="http://schemas.microsoft.com/office/drawing/2010/main">
                  <a14:imgLayer r:embed="rId9">
                    <a14:imgEffect>
                      <a14:artisticGlowEdges trans="57000" smoothness="10"/>
                    </a14:imgEffect>
                  </a14:imgLayer>
                </a14:imgProps>
              </a:ext>
              <a:ext uri="{28A0092B-C50C-407E-A947-70E740481C1C}">
                <a14:useLocalDpi xmlns:a14="http://schemas.microsoft.com/office/drawing/2010/main" val="0"/>
              </a:ext>
            </a:extLst>
          </a:blip>
          <a:stretch>
            <a:fillRect/>
          </a:stretch>
        </p:blipFill>
        <p:spPr>
          <a:xfrm>
            <a:off x="6758264" y="4047424"/>
            <a:ext cx="2987046" cy="1994400"/>
          </a:xfrm>
          <a:prstGeom prst="rect">
            <a:avLst/>
          </a:prstGeom>
        </p:spPr>
      </p:pic>
      <p:sp>
        <p:nvSpPr>
          <p:cNvPr id="19" name="TextBox 18"/>
          <p:cNvSpPr txBox="1"/>
          <p:nvPr/>
        </p:nvSpPr>
        <p:spPr>
          <a:xfrm>
            <a:off x="2470350" y="982301"/>
            <a:ext cx="5786203" cy="461665"/>
          </a:xfrm>
          <a:prstGeom prst="rect">
            <a:avLst/>
          </a:prstGeom>
          <a:noFill/>
        </p:spPr>
        <p:txBody>
          <a:bodyPr wrap="square" rtlCol="0">
            <a:spAutoFit/>
          </a:bodyPr>
          <a:lstStyle/>
          <a:p>
            <a:pPr algn="ctr"/>
            <a:r>
              <a:rPr lang="en-US" sz="2400" b="1" dirty="0" smtClean="0"/>
              <a:t>Sensors detecting accident</a:t>
            </a:r>
            <a:endParaRPr lang="en-IN" sz="2400" b="1" dirty="0"/>
          </a:p>
        </p:txBody>
      </p:sp>
      <p:sp>
        <p:nvSpPr>
          <p:cNvPr id="22" name="TextBox 21"/>
          <p:cNvSpPr txBox="1"/>
          <p:nvPr/>
        </p:nvSpPr>
        <p:spPr>
          <a:xfrm>
            <a:off x="4082747" y="1915524"/>
            <a:ext cx="2188567" cy="1323439"/>
          </a:xfrm>
          <a:prstGeom prst="rect">
            <a:avLst/>
          </a:prstGeom>
          <a:noFill/>
        </p:spPr>
        <p:txBody>
          <a:bodyPr wrap="square" rtlCol="0">
            <a:spAutoFit/>
          </a:bodyPr>
          <a:lstStyle/>
          <a:p>
            <a:r>
              <a:rPr lang="en-US" sz="1600" dirty="0" smtClean="0"/>
              <a:t>Threshold jerk limit: </a:t>
            </a:r>
          </a:p>
          <a:p>
            <a:r>
              <a:rPr lang="en-US" sz="1600" dirty="0"/>
              <a:t>	</a:t>
            </a:r>
            <a:r>
              <a:rPr lang="en-US" sz="1600" dirty="0" smtClean="0">
                <a:solidFill>
                  <a:srgbClr val="FF0000"/>
                </a:solidFill>
              </a:rPr>
              <a:t>Exceeded</a:t>
            </a:r>
          </a:p>
          <a:p>
            <a:r>
              <a:rPr lang="en-US" sz="1600" dirty="0">
                <a:solidFill>
                  <a:srgbClr val="FF0000"/>
                </a:solidFill>
              </a:rPr>
              <a:t>	</a:t>
            </a:r>
            <a:r>
              <a:rPr lang="en-US" sz="1600" dirty="0" smtClean="0">
                <a:solidFill>
                  <a:srgbClr val="7030A0"/>
                </a:solidFill>
              </a:rPr>
              <a:t>AND</a:t>
            </a:r>
          </a:p>
          <a:p>
            <a:r>
              <a:rPr lang="en-US" sz="1600" dirty="0" smtClean="0"/>
              <a:t>Frequency spectral :</a:t>
            </a:r>
          </a:p>
          <a:p>
            <a:r>
              <a:rPr lang="en-US" sz="1600" dirty="0"/>
              <a:t>	</a:t>
            </a:r>
            <a:r>
              <a:rPr lang="en-US" sz="1600" dirty="0" smtClean="0">
                <a:solidFill>
                  <a:srgbClr val="FF0000"/>
                </a:solidFill>
              </a:rPr>
              <a:t>Match Found</a:t>
            </a:r>
            <a:endParaRPr lang="en-US" sz="1600" dirty="0" smtClean="0"/>
          </a:p>
        </p:txBody>
      </p:sp>
      <p:sp>
        <p:nvSpPr>
          <p:cNvPr id="24" name="TextBox 23"/>
          <p:cNvSpPr txBox="1"/>
          <p:nvPr/>
        </p:nvSpPr>
        <p:spPr>
          <a:xfrm>
            <a:off x="751070" y="4130457"/>
            <a:ext cx="10568066" cy="1938992"/>
          </a:xfrm>
          <a:prstGeom prst="rect">
            <a:avLst/>
          </a:prstGeom>
          <a:noFill/>
        </p:spPr>
        <p:txBody>
          <a:bodyPr wrap="square" rtlCol="0">
            <a:spAutoFit/>
          </a:bodyPr>
          <a:lstStyle/>
          <a:p>
            <a:r>
              <a:rPr lang="en-US" sz="2000" dirty="0" smtClean="0"/>
              <a:t>Once the sensor gets activated it will in-turn activate the Aurdino set-up  which will trigger the next phase(communication phase) of our solution.</a:t>
            </a:r>
          </a:p>
          <a:p>
            <a:endParaRPr lang="en-US" sz="2000" dirty="0"/>
          </a:p>
          <a:p>
            <a:r>
              <a:rPr lang="en-US" sz="2000" dirty="0" smtClean="0"/>
              <a:t>We can increase the efficiency of sensors overtime </a:t>
            </a:r>
            <a:r>
              <a:rPr lang="en-US" sz="2000" b="1" dirty="0" smtClean="0"/>
              <a:t>collecting necessary data from accidents and implementing  a </a:t>
            </a:r>
            <a:r>
              <a:rPr lang="en-US" sz="2000" b="1" i="1" u="sng" dirty="0" smtClean="0"/>
              <a:t>Machine </a:t>
            </a:r>
            <a:r>
              <a:rPr lang="en-US" sz="2000" b="1" i="1" u="sng" dirty="0"/>
              <a:t>L</a:t>
            </a:r>
            <a:r>
              <a:rPr lang="en-US" sz="2000" b="1" i="1" u="sng" dirty="0" smtClean="0"/>
              <a:t>earning </a:t>
            </a:r>
            <a:r>
              <a:rPr lang="en-US" sz="2000" b="1" dirty="0" smtClean="0"/>
              <a:t>algorithm to train these sensor</a:t>
            </a:r>
            <a:r>
              <a:rPr lang="en-US" sz="2000" dirty="0" smtClean="0"/>
              <a:t>. The errors in-built Limits will get more and more rectified by the collected data which will make the unit more accurate. </a:t>
            </a:r>
            <a:endParaRPr lang="en-IN" sz="200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9635" y="1402007"/>
            <a:ext cx="2462157" cy="2350471"/>
          </a:xfrm>
          <a:prstGeom prst="rect">
            <a:avLst/>
          </a:prstGeom>
        </p:spPr>
      </p:pic>
      <p:cxnSp>
        <p:nvCxnSpPr>
          <p:cNvPr id="21" name="Straight Connector 20"/>
          <p:cNvCxnSpPr/>
          <p:nvPr/>
        </p:nvCxnSpPr>
        <p:spPr>
          <a:xfrm>
            <a:off x="1707667" y="1912639"/>
            <a:ext cx="190375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985109"/>
      </p:ext>
    </p:extLst>
  </p:cSld>
  <p:clrMapOvr>
    <a:masterClrMapping/>
  </p:clrMapOvr>
  <mc:AlternateContent xmlns:mc="http://schemas.openxmlformats.org/markup-compatibility/2006" xmlns:p14="http://schemas.microsoft.com/office/powerpoint/2010/main">
    <mc:Choice Requires="p14">
      <p:transition spd="med" p14:dur="700">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 presetClass="entr" presetSubtype="0" fill="hold" nodeType="withEffect">
                                  <p:stCondLst>
                                    <p:cond delay="200"/>
                                  </p:stCondLst>
                                  <p:childTnLst>
                                    <p:set>
                                      <p:cBhvr>
                                        <p:cTn id="68" dur="1" fill="hold">
                                          <p:stCondLst>
                                            <p:cond delay="0"/>
                                          </p:stCondLst>
                                        </p:cTn>
                                        <p:tgtEl>
                                          <p:spTgt spid="21"/>
                                        </p:tgtEl>
                                        <p:attrNameLst>
                                          <p:attrName>style.visibility</p:attrName>
                                        </p:attrNameLst>
                                      </p:cBhvr>
                                      <p:to>
                                        <p:strVal val="visible"/>
                                      </p:to>
                                    </p:set>
                                  </p:childTnLst>
                                </p:cTn>
                              </p:par>
                              <p:par>
                                <p:cTn id="69" presetID="10" presetClass="entr" presetSubtype="0" fill="hold" grpId="0" nodeType="withEffect">
                                  <p:stCondLst>
                                    <p:cond delay="20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2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P spid="18" grpId="0"/>
      <p:bldP spid="18" grpId="1"/>
      <p:bldP spid="11" grpId="0"/>
      <p:bldP spid="11" grpId="1"/>
      <p:bldP spid="19"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6</a:t>
            </a:fld>
            <a:endParaRPr lang="en-US" dirty="0"/>
          </a:p>
        </p:txBody>
      </p:sp>
      <p:sp>
        <p:nvSpPr>
          <p:cNvPr id="7" name="Title 1"/>
          <p:cNvSpPr txBox="1">
            <a:spLocks/>
          </p:cNvSpPr>
          <p:nvPr/>
        </p:nvSpPr>
        <p:spPr>
          <a:xfrm>
            <a:off x="974360" y="375028"/>
            <a:ext cx="10058400" cy="76836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smtClean="0">
                <a:latin typeface="Cambria" panose="02040503050406030204" pitchFamily="18" charset="0"/>
              </a:rPr>
              <a:t>Transmission Phase</a:t>
            </a:r>
            <a:endParaRPr lang="en-US" b="1" i="1" dirty="0">
              <a:latin typeface="Cambria" panose="02040503050406030204" pitchFamily="18" charset="0"/>
            </a:endParaRPr>
          </a:p>
        </p:txBody>
      </p:sp>
      <p:sp>
        <p:nvSpPr>
          <p:cNvPr id="2" name="TextBox 1"/>
          <p:cNvSpPr txBox="1"/>
          <p:nvPr/>
        </p:nvSpPr>
        <p:spPr>
          <a:xfrm>
            <a:off x="1304144" y="1880388"/>
            <a:ext cx="10193312" cy="707886"/>
          </a:xfrm>
          <a:prstGeom prst="rect">
            <a:avLst/>
          </a:prstGeom>
          <a:noFill/>
        </p:spPr>
        <p:txBody>
          <a:bodyPr wrap="square" rtlCol="0">
            <a:spAutoFit/>
          </a:bodyPr>
          <a:lstStyle/>
          <a:p>
            <a:pPr algn="ctr"/>
            <a:r>
              <a:rPr lang="en-US" sz="2000" dirty="0" smtClean="0"/>
              <a:t>The Transmission Phase will be carried out by an Aurdino Setup.</a:t>
            </a:r>
          </a:p>
          <a:p>
            <a:pPr algn="ctr"/>
            <a:r>
              <a:rPr lang="en-US" sz="2000" dirty="0" smtClean="0"/>
              <a:t>The Aurdino Setup is made up of three components: </a:t>
            </a:r>
          </a:p>
        </p:txBody>
      </p:sp>
      <p:sp>
        <p:nvSpPr>
          <p:cNvPr id="3" name="TextBox 2"/>
          <p:cNvSpPr txBox="1"/>
          <p:nvPr/>
        </p:nvSpPr>
        <p:spPr>
          <a:xfrm>
            <a:off x="974360" y="2739606"/>
            <a:ext cx="2188564" cy="461665"/>
          </a:xfrm>
          <a:prstGeom prst="rect">
            <a:avLst/>
          </a:prstGeom>
          <a:noFill/>
        </p:spPr>
        <p:txBody>
          <a:bodyPr wrap="square" rtlCol="0">
            <a:spAutoFit/>
          </a:bodyPr>
          <a:lstStyle/>
          <a:p>
            <a:r>
              <a:rPr lang="en-US" sz="2400" b="1" dirty="0" smtClean="0"/>
              <a:t>1. GPS Module</a:t>
            </a:r>
            <a:endParaRPr lang="en-IN" sz="2400" b="1"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0607" r="26177" b="5078"/>
          <a:stretch/>
        </p:blipFill>
        <p:spPr>
          <a:xfrm rot="16200000">
            <a:off x="1253610" y="3004737"/>
            <a:ext cx="1630064" cy="3580300"/>
          </a:xfrm>
          <a:prstGeom prst="rect">
            <a:avLst/>
          </a:prstGeom>
        </p:spPr>
      </p:pic>
      <p:sp>
        <p:nvSpPr>
          <p:cNvPr id="12" name="TextBox 11"/>
          <p:cNvSpPr txBox="1"/>
          <p:nvPr/>
        </p:nvSpPr>
        <p:spPr>
          <a:xfrm>
            <a:off x="4871039" y="2723619"/>
            <a:ext cx="2188564" cy="461665"/>
          </a:xfrm>
          <a:prstGeom prst="rect">
            <a:avLst/>
          </a:prstGeom>
          <a:noFill/>
        </p:spPr>
        <p:txBody>
          <a:bodyPr wrap="square" rtlCol="0">
            <a:spAutoFit/>
          </a:bodyPr>
          <a:lstStyle/>
          <a:p>
            <a:r>
              <a:rPr lang="en-US" sz="2400" b="1" dirty="0"/>
              <a:t>2</a:t>
            </a:r>
            <a:r>
              <a:rPr lang="en-US" sz="2400" b="1" dirty="0" smtClean="0"/>
              <a:t>. GSM Module</a:t>
            </a:r>
            <a:endParaRPr lang="en-IN" sz="2400" b="1" dirty="0"/>
          </a:p>
        </p:txBody>
      </p:sp>
      <p:sp>
        <p:nvSpPr>
          <p:cNvPr id="13" name="TextBox 12"/>
          <p:cNvSpPr txBox="1"/>
          <p:nvPr/>
        </p:nvSpPr>
        <p:spPr>
          <a:xfrm>
            <a:off x="901140" y="5794585"/>
            <a:ext cx="2833141" cy="369332"/>
          </a:xfrm>
          <a:prstGeom prst="rect">
            <a:avLst/>
          </a:prstGeom>
          <a:noFill/>
        </p:spPr>
        <p:txBody>
          <a:bodyPr wrap="square" rtlCol="0">
            <a:spAutoFit/>
          </a:bodyPr>
          <a:lstStyle/>
          <a:p>
            <a:r>
              <a:rPr lang="en-US" b="1" dirty="0" err="1" smtClean="0"/>
              <a:t>Ublox</a:t>
            </a:r>
            <a:r>
              <a:rPr lang="en-US" b="1" dirty="0" smtClean="0"/>
              <a:t> NEO6m GPS Module</a:t>
            </a:r>
            <a:endParaRPr lang="en-IN" b="1" dirty="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1128" t="17718" r="9082" b="9573"/>
          <a:stretch/>
        </p:blipFill>
        <p:spPr>
          <a:xfrm>
            <a:off x="4573996" y="3201271"/>
            <a:ext cx="2782649" cy="2535670"/>
          </a:xfrm>
          <a:prstGeom prst="rect">
            <a:avLst/>
          </a:prstGeom>
        </p:spPr>
      </p:pic>
      <p:sp>
        <p:nvSpPr>
          <p:cNvPr id="16" name="TextBox 15"/>
          <p:cNvSpPr txBox="1"/>
          <p:nvPr/>
        </p:nvSpPr>
        <p:spPr>
          <a:xfrm>
            <a:off x="4871039" y="5794585"/>
            <a:ext cx="2353456" cy="369332"/>
          </a:xfrm>
          <a:prstGeom prst="rect">
            <a:avLst/>
          </a:prstGeom>
          <a:noFill/>
        </p:spPr>
        <p:txBody>
          <a:bodyPr wrap="square" rtlCol="0">
            <a:spAutoFit/>
          </a:bodyPr>
          <a:lstStyle/>
          <a:p>
            <a:r>
              <a:rPr lang="en-US" b="1" dirty="0" smtClean="0"/>
              <a:t>Sim900a GSM Module</a:t>
            </a:r>
            <a:endParaRPr lang="en-IN" b="1" dirty="0"/>
          </a:p>
        </p:txBody>
      </p:sp>
      <p:sp>
        <p:nvSpPr>
          <p:cNvPr id="17" name="TextBox 16"/>
          <p:cNvSpPr txBox="1"/>
          <p:nvPr/>
        </p:nvSpPr>
        <p:spPr>
          <a:xfrm>
            <a:off x="8348887" y="2739606"/>
            <a:ext cx="3226701" cy="461665"/>
          </a:xfrm>
          <a:prstGeom prst="rect">
            <a:avLst/>
          </a:prstGeom>
          <a:noFill/>
        </p:spPr>
        <p:txBody>
          <a:bodyPr wrap="square" rtlCol="0">
            <a:spAutoFit/>
          </a:bodyPr>
          <a:lstStyle/>
          <a:p>
            <a:r>
              <a:rPr lang="en-US" sz="2400" b="1" dirty="0"/>
              <a:t>3</a:t>
            </a:r>
            <a:r>
              <a:rPr lang="en-US" sz="2400" b="1" dirty="0" smtClean="0"/>
              <a:t>. Aurdino UNO Board</a:t>
            </a:r>
            <a:endParaRPr lang="en-IN" sz="2400" b="1" dirty="0"/>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3114" y="3164815"/>
            <a:ext cx="3602474" cy="2520000"/>
          </a:xfrm>
          <a:prstGeom prst="rect">
            <a:avLst/>
          </a:prstGeom>
        </p:spPr>
      </p:pic>
      <p:sp>
        <p:nvSpPr>
          <p:cNvPr id="20" name="TextBox 19"/>
          <p:cNvSpPr txBox="1"/>
          <p:nvPr/>
        </p:nvSpPr>
        <p:spPr>
          <a:xfrm>
            <a:off x="9076951" y="5794585"/>
            <a:ext cx="2420505" cy="369332"/>
          </a:xfrm>
          <a:prstGeom prst="rect">
            <a:avLst/>
          </a:prstGeom>
          <a:noFill/>
        </p:spPr>
        <p:txBody>
          <a:bodyPr wrap="square" rtlCol="0">
            <a:spAutoFit/>
          </a:bodyPr>
          <a:lstStyle>
            <a:defPPr>
              <a:defRPr lang="en-US"/>
            </a:defPPr>
          </a:lstStyle>
          <a:p>
            <a:r>
              <a:rPr lang="en-US" b="1" dirty="0" err="1" smtClean="0"/>
              <a:t>Aurdino</a:t>
            </a:r>
            <a:r>
              <a:rPr lang="en-US" b="1" dirty="0" smtClean="0"/>
              <a:t> UNO </a:t>
            </a:r>
            <a:r>
              <a:rPr lang="en-US" b="1" dirty="0"/>
              <a:t>Board</a:t>
            </a:r>
            <a:endParaRPr lang="en-IN" b="1" dirty="0"/>
          </a:p>
        </p:txBody>
      </p:sp>
    </p:spTree>
    <p:extLst>
      <p:ext uri="{BB962C8B-B14F-4D97-AF65-F5344CB8AC3E}">
        <p14:creationId xmlns:p14="http://schemas.microsoft.com/office/powerpoint/2010/main" val="1047620872"/>
      </p:ext>
    </p:extLst>
  </p:cSld>
  <p:clrMapOvr>
    <a:masterClrMapping/>
  </p:clrMapOvr>
  <mc:AlternateContent xmlns:mc="http://schemas.openxmlformats.org/markup-compatibility/2006" xmlns:p14="http://schemas.microsoft.com/office/powerpoint/2010/main">
    <mc:Choice Requires="p14">
      <p:transition spd="med" p14:dur="700">
        <p14:pan/>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227" y="1741096"/>
            <a:ext cx="10163331" cy="3297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24880" b="31754"/>
          <a:stretch/>
        </p:blipFill>
        <p:spPr>
          <a:xfrm rot="10800000">
            <a:off x="5369206" y="3792511"/>
            <a:ext cx="2143125" cy="92939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28135" b="13214"/>
          <a:stretch/>
        </p:blipFill>
        <p:spPr>
          <a:xfrm>
            <a:off x="584616" y="3267855"/>
            <a:ext cx="5124242" cy="1843791"/>
          </a:xfrm>
          <a:prstGeom prst="rect">
            <a:avLst/>
          </a:prstGeom>
        </p:spPr>
      </p:pic>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7</a:t>
            </a:fld>
            <a:endParaRPr lang="en-US" dirty="0"/>
          </a:p>
        </p:txBody>
      </p:sp>
      <p:sp>
        <p:nvSpPr>
          <p:cNvPr id="7" name="Title 1"/>
          <p:cNvSpPr txBox="1">
            <a:spLocks/>
          </p:cNvSpPr>
          <p:nvPr/>
        </p:nvSpPr>
        <p:spPr>
          <a:xfrm>
            <a:off x="974360" y="375028"/>
            <a:ext cx="10058400" cy="76836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smtClean="0">
                <a:latin typeface="Cambria" panose="02040503050406030204" pitchFamily="18" charset="0"/>
              </a:rPr>
              <a:t>Transmission Phase</a:t>
            </a:r>
            <a:endParaRPr lang="en-US" b="1" i="1"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655184" y="3687365"/>
            <a:ext cx="2957851" cy="2069074"/>
          </a:xfrm>
          <a:prstGeom prst="rect">
            <a:avLst/>
          </a:prstGeom>
        </p:spPr>
      </p:pic>
      <p:cxnSp>
        <p:nvCxnSpPr>
          <p:cNvPr id="14" name="Elbow Connector 13"/>
          <p:cNvCxnSpPr/>
          <p:nvPr/>
        </p:nvCxnSpPr>
        <p:spPr>
          <a:xfrm flipV="1">
            <a:off x="7210269" y="3432748"/>
            <a:ext cx="914400" cy="757002"/>
          </a:xfrm>
          <a:prstGeom prst="bentConnector3">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2" idx="0"/>
          </p:cNvCxnSpPr>
          <p:nvPr/>
        </p:nvCxnSpPr>
        <p:spPr>
          <a:xfrm>
            <a:off x="7185172" y="4397113"/>
            <a:ext cx="914401" cy="324789"/>
          </a:xfrm>
          <a:prstGeom prst="bentConnector3">
            <a:avLst>
              <a:gd name="adj1"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63493" y="5126636"/>
            <a:ext cx="1903751" cy="374754"/>
          </a:xfrm>
          <a:prstGeom prst="rect">
            <a:avLst/>
          </a:prstGeom>
          <a:noFill/>
        </p:spPr>
        <p:txBody>
          <a:bodyPr wrap="square" rtlCol="0">
            <a:spAutoFit/>
          </a:bodyPr>
          <a:lstStyle/>
          <a:p>
            <a:r>
              <a:rPr lang="en-US" dirty="0" smtClean="0"/>
              <a:t>Accident Occurs</a:t>
            </a:r>
            <a:endParaRPr lang="en-IN" dirty="0"/>
          </a:p>
        </p:txBody>
      </p:sp>
      <p:sp>
        <p:nvSpPr>
          <p:cNvPr id="26" name="TextBox 25"/>
          <p:cNvSpPr txBox="1"/>
          <p:nvPr/>
        </p:nvSpPr>
        <p:spPr>
          <a:xfrm>
            <a:off x="5708858" y="4664971"/>
            <a:ext cx="2325734" cy="923330"/>
          </a:xfrm>
          <a:prstGeom prst="rect">
            <a:avLst/>
          </a:prstGeom>
          <a:noFill/>
        </p:spPr>
        <p:txBody>
          <a:bodyPr wrap="square" rtlCol="0">
            <a:spAutoFit/>
          </a:bodyPr>
          <a:lstStyle/>
          <a:p>
            <a:r>
              <a:rPr lang="en-US" dirty="0" smtClean="0"/>
              <a:t>Sensors detect accident and starts to initialize Aurdino </a:t>
            </a:r>
            <a:endParaRPr lang="en-IN" dirty="0"/>
          </a:p>
        </p:txBody>
      </p:sp>
      <p:sp>
        <p:nvSpPr>
          <p:cNvPr id="2" name="TextBox 1"/>
          <p:cNvSpPr txBox="1"/>
          <p:nvPr/>
        </p:nvSpPr>
        <p:spPr>
          <a:xfrm>
            <a:off x="10263471" y="3949267"/>
            <a:ext cx="1557607" cy="646331"/>
          </a:xfrm>
          <a:prstGeom prst="rect">
            <a:avLst/>
          </a:prstGeom>
          <a:noFill/>
        </p:spPr>
        <p:txBody>
          <a:bodyPr wrap="square" rtlCol="0">
            <a:spAutoFit/>
          </a:bodyPr>
          <a:lstStyle/>
          <a:p>
            <a:r>
              <a:rPr lang="en-US" dirty="0" smtClean="0"/>
              <a:t>Aurdino Being </a:t>
            </a:r>
            <a:r>
              <a:rPr lang="en-US" dirty="0" err="1" smtClean="0"/>
              <a:t>Initialised</a:t>
            </a:r>
            <a:endParaRPr lang="en-IN" dirty="0"/>
          </a:p>
        </p:txBody>
      </p:sp>
      <p:cxnSp>
        <p:nvCxnSpPr>
          <p:cNvPr id="16" name="Elbow Connector 15"/>
          <p:cNvCxnSpPr/>
          <p:nvPr/>
        </p:nvCxnSpPr>
        <p:spPr>
          <a:xfrm flipV="1">
            <a:off x="7215152" y="3432748"/>
            <a:ext cx="914400" cy="757002"/>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7185171" y="4390731"/>
            <a:ext cx="914401" cy="324789"/>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8819" y="3432747"/>
            <a:ext cx="8409482" cy="707886"/>
          </a:xfrm>
          <a:prstGeom prst="rect">
            <a:avLst/>
          </a:prstGeom>
          <a:noFill/>
        </p:spPr>
        <p:txBody>
          <a:bodyPr wrap="square" rtlCol="0">
            <a:spAutoFit/>
          </a:bodyPr>
          <a:lstStyle/>
          <a:p>
            <a:pPr algn="ctr"/>
            <a:r>
              <a:rPr lang="en-US" sz="4000" b="1" dirty="0" smtClean="0"/>
              <a:t>How will this Setup work?</a:t>
            </a:r>
            <a:endParaRPr lang="en-IN" sz="4000" b="1" dirty="0"/>
          </a:p>
        </p:txBody>
      </p:sp>
      <p:sp>
        <p:nvSpPr>
          <p:cNvPr id="9" name="TextBox 8"/>
          <p:cNvSpPr txBox="1"/>
          <p:nvPr/>
        </p:nvSpPr>
        <p:spPr>
          <a:xfrm>
            <a:off x="1488543" y="1602675"/>
            <a:ext cx="9553731" cy="369332"/>
          </a:xfrm>
          <a:prstGeom prst="rect">
            <a:avLst/>
          </a:prstGeom>
          <a:noFill/>
        </p:spPr>
        <p:txBody>
          <a:bodyPr wrap="square" rtlCol="0">
            <a:spAutoFit/>
          </a:bodyPr>
          <a:lstStyle/>
          <a:p>
            <a:r>
              <a:rPr lang="en-US" dirty="0" smtClean="0"/>
              <a:t>Step 1: As soon as the sound and jerk Sensor detects an Accident it will Initiate the Aurdino board.</a:t>
            </a:r>
            <a:endParaRPr lang="en-IN" dirty="0"/>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28845" r="27636"/>
          <a:stretch/>
        </p:blipFill>
        <p:spPr>
          <a:xfrm rot="16200000">
            <a:off x="1664162" y="3286773"/>
            <a:ext cx="1374334" cy="3157976"/>
          </a:xfrm>
          <a:prstGeom prst="rect">
            <a:avLst/>
          </a:prstGeom>
        </p:spPr>
      </p:pic>
      <p:sp>
        <p:nvSpPr>
          <p:cNvPr id="19" name="TextBox 18"/>
          <p:cNvSpPr txBox="1"/>
          <p:nvPr/>
        </p:nvSpPr>
        <p:spPr>
          <a:xfrm>
            <a:off x="1488543" y="1817321"/>
            <a:ext cx="9553731" cy="369332"/>
          </a:xfrm>
          <a:prstGeom prst="rect">
            <a:avLst/>
          </a:prstGeom>
          <a:noFill/>
        </p:spPr>
        <p:txBody>
          <a:bodyPr wrap="square" rtlCol="0">
            <a:spAutoFit/>
          </a:bodyPr>
          <a:lstStyle/>
          <a:p>
            <a:r>
              <a:rPr lang="en-US" dirty="0" smtClean="0"/>
              <a:t>Step 2: The initialized  Aurdino will boot-up GPS Module and GSM Module.</a:t>
            </a:r>
            <a:endParaRPr lang="en-IN" dirty="0"/>
          </a:p>
        </p:txBody>
      </p:sp>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11206" t="14579" r="9439" b="8734"/>
          <a:stretch/>
        </p:blipFill>
        <p:spPr>
          <a:xfrm rot="10800000">
            <a:off x="8266170" y="3197629"/>
            <a:ext cx="2823590" cy="2728618"/>
          </a:xfrm>
          <a:prstGeom prst="rect">
            <a:avLst/>
          </a:prstGeom>
        </p:spPr>
      </p:pic>
      <p:cxnSp>
        <p:nvCxnSpPr>
          <p:cNvPr id="21" name="Elbow Connector 20"/>
          <p:cNvCxnSpPr/>
          <p:nvPr/>
        </p:nvCxnSpPr>
        <p:spPr>
          <a:xfrm flipV="1">
            <a:off x="3508744" y="3753293"/>
            <a:ext cx="1573619" cy="733648"/>
          </a:xfrm>
          <a:prstGeom prst="bentConnector3">
            <a:avLst>
              <a:gd name="adj1" fmla="val 385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3597348" y="4082902"/>
            <a:ext cx="1485015" cy="67516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75907" y="5741581"/>
            <a:ext cx="2456121" cy="369332"/>
          </a:xfrm>
          <a:prstGeom prst="rect">
            <a:avLst/>
          </a:prstGeom>
          <a:noFill/>
        </p:spPr>
        <p:txBody>
          <a:bodyPr wrap="square" rtlCol="0">
            <a:spAutoFit/>
          </a:bodyPr>
          <a:lstStyle/>
          <a:p>
            <a:pPr algn="ctr"/>
            <a:r>
              <a:rPr lang="en-US" dirty="0" smtClean="0"/>
              <a:t>GPS Module</a:t>
            </a:r>
            <a:endParaRPr lang="en-IN" dirty="0"/>
          </a:p>
        </p:txBody>
      </p:sp>
      <p:sp>
        <p:nvSpPr>
          <p:cNvPr id="31" name="TextBox 30"/>
          <p:cNvSpPr txBox="1"/>
          <p:nvPr/>
        </p:nvSpPr>
        <p:spPr>
          <a:xfrm>
            <a:off x="8099572" y="5741581"/>
            <a:ext cx="2456121" cy="369332"/>
          </a:xfrm>
          <a:prstGeom prst="rect">
            <a:avLst/>
          </a:prstGeom>
          <a:noFill/>
        </p:spPr>
        <p:txBody>
          <a:bodyPr wrap="square" rtlCol="0">
            <a:spAutoFit/>
          </a:bodyPr>
          <a:lstStyle/>
          <a:p>
            <a:pPr algn="ctr"/>
            <a:r>
              <a:rPr lang="en-US" dirty="0" smtClean="0"/>
              <a:t>GSM Module</a:t>
            </a:r>
            <a:endParaRPr lang="en-IN" dirty="0"/>
          </a:p>
        </p:txBody>
      </p:sp>
      <p:cxnSp>
        <p:nvCxnSpPr>
          <p:cNvPr id="33" name="Elbow Connector 32"/>
          <p:cNvCxnSpPr/>
          <p:nvPr/>
        </p:nvCxnSpPr>
        <p:spPr>
          <a:xfrm>
            <a:off x="7006854" y="3753293"/>
            <a:ext cx="1259316" cy="66719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7006854" y="4250492"/>
            <a:ext cx="1259316" cy="667193"/>
          </a:xfrm>
          <a:prstGeom prst="bentConnector3">
            <a:avLst>
              <a:gd name="adj1" fmla="val 3649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10396" y="4154518"/>
            <a:ext cx="8155632" cy="923330"/>
          </a:xfrm>
          <a:prstGeom prst="rect">
            <a:avLst/>
          </a:prstGeom>
          <a:noFill/>
        </p:spPr>
        <p:txBody>
          <a:bodyPr wrap="square" rtlCol="0">
            <a:spAutoFit/>
          </a:bodyPr>
          <a:lstStyle/>
          <a:p>
            <a:r>
              <a:rPr lang="en-US" dirty="0" smtClean="0"/>
              <a:t>The GPS Module will provide the exact location of the accident.</a:t>
            </a:r>
          </a:p>
          <a:p>
            <a:r>
              <a:rPr lang="en-US" dirty="0" smtClean="0"/>
              <a:t>(in form of latitude and longitude coordinates)</a:t>
            </a:r>
          </a:p>
          <a:p>
            <a:r>
              <a:rPr lang="en-US" dirty="0" smtClean="0"/>
              <a:t>This is an Example Output data of GPS Module: </a:t>
            </a:r>
            <a:endParaRPr lang="en-IN" dirty="0"/>
          </a:p>
        </p:txBody>
      </p:sp>
      <p:sp>
        <p:nvSpPr>
          <p:cNvPr id="45" name="TextBox 44"/>
          <p:cNvSpPr txBox="1"/>
          <p:nvPr/>
        </p:nvSpPr>
        <p:spPr>
          <a:xfrm>
            <a:off x="1476051" y="2033194"/>
            <a:ext cx="9553731" cy="369332"/>
          </a:xfrm>
          <a:prstGeom prst="rect">
            <a:avLst/>
          </a:prstGeom>
          <a:noFill/>
        </p:spPr>
        <p:txBody>
          <a:bodyPr wrap="square" rtlCol="0">
            <a:spAutoFit/>
          </a:bodyPr>
          <a:lstStyle/>
          <a:p>
            <a:r>
              <a:rPr lang="en-US" dirty="0" smtClean="0"/>
              <a:t>Step </a:t>
            </a:r>
            <a:r>
              <a:rPr lang="en-US" dirty="0"/>
              <a:t>3</a:t>
            </a:r>
            <a:r>
              <a:rPr lang="en-US" dirty="0" smtClean="0"/>
              <a:t>: The GPS Module will send out current location in forms of Latitude and Longitude.</a:t>
            </a:r>
            <a:endParaRPr lang="en-IN" dirty="0"/>
          </a:p>
        </p:txBody>
      </p:sp>
      <p:sp>
        <p:nvSpPr>
          <p:cNvPr id="46" name="TextBox 45"/>
          <p:cNvSpPr txBox="1"/>
          <p:nvPr/>
        </p:nvSpPr>
        <p:spPr>
          <a:xfrm>
            <a:off x="3930318" y="5005801"/>
            <a:ext cx="4853918" cy="369332"/>
          </a:xfrm>
          <a:prstGeom prst="rect">
            <a:avLst/>
          </a:prstGeom>
          <a:noFill/>
          <a:ln>
            <a:solidFill>
              <a:srgbClr val="FF0000"/>
            </a:solidFill>
          </a:ln>
        </p:spPr>
        <p:txBody>
          <a:bodyPr wrap="square" rtlCol="0">
            <a:spAutoFit/>
          </a:bodyPr>
          <a:lstStyle/>
          <a:p>
            <a:pPr algn="ctr"/>
            <a:r>
              <a:rPr lang="en-US" dirty="0" smtClean="0">
                <a:solidFill>
                  <a:srgbClr val="FF0000"/>
                </a:solidFill>
              </a:rPr>
              <a:t>$GPRMC ,,A,2235.01122,N,08822.06535,E,,,,A*7d</a:t>
            </a:r>
            <a:endParaRPr lang="en-IN" dirty="0">
              <a:solidFill>
                <a:srgbClr val="FF0000"/>
              </a:solidFill>
            </a:endParaRPr>
          </a:p>
        </p:txBody>
      </p:sp>
      <p:sp>
        <p:nvSpPr>
          <p:cNvPr id="47" name="TextBox 46"/>
          <p:cNvSpPr txBox="1"/>
          <p:nvPr/>
        </p:nvSpPr>
        <p:spPr>
          <a:xfrm>
            <a:off x="1476051" y="2234026"/>
            <a:ext cx="9553731" cy="369332"/>
          </a:xfrm>
          <a:prstGeom prst="rect">
            <a:avLst/>
          </a:prstGeom>
          <a:noFill/>
        </p:spPr>
        <p:txBody>
          <a:bodyPr wrap="square" rtlCol="0">
            <a:spAutoFit/>
          </a:bodyPr>
          <a:lstStyle/>
          <a:p>
            <a:r>
              <a:rPr lang="en-US" dirty="0" smtClean="0"/>
              <a:t>Step 4: This Data will be converted into Location URL by Aurdino board</a:t>
            </a:r>
            <a:endParaRPr lang="en-IN" dirty="0"/>
          </a:p>
        </p:txBody>
      </p:sp>
      <p:sp>
        <p:nvSpPr>
          <p:cNvPr id="48" name="TextBox 47"/>
          <p:cNvSpPr txBox="1"/>
          <p:nvPr/>
        </p:nvSpPr>
        <p:spPr>
          <a:xfrm>
            <a:off x="4622919" y="4398736"/>
            <a:ext cx="2761282" cy="646331"/>
          </a:xfrm>
          <a:prstGeom prst="rect">
            <a:avLst/>
          </a:prstGeom>
          <a:solidFill>
            <a:schemeClr val="accent1">
              <a:lumMod val="20000"/>
              <a:lumOff val="80000"/>
            </a:schemeClr>
          </a:solidFill>
          <a:ln>
            <a:solidFill>
              <a:srgbClr val="FF0000"/>
            </a:solidFill>
          </a:ln>
        </p:spPr>
        <p:txBody>
          <a:bodyPr wrap="square" rtlCol="0">
            <a:spAutoFit/>
          </a:bodyPr>
          <a:lstStyle/>
          <a:p>
            <a:pPr algn="ctr"/>
            <a:r>
              <a:rPr lang="en-US" dirty="0" smtClean="0">
                <a:solidFill>
                  <a:srgbClr val="FF0000"/>
                </a:solidFill>
              </a:rPr>
              <a:t>maps.google.com/</a:t>
            </a:r>
            <a:r>
              <a:rPr lang="en-US" dirty="0" err="1" smtClean="0">
                <a:solidFill>
                  <a:srgbClr val="FF0000"/>
                </a:solidFill>
              </a:rPr>
              <a:t>maps?q</a:t>
            </a:r>
            <a:r>
              <a:rPr lang="en-US" dirty="0" smtClean="0">
                <a:solidFill>
                  <a:srgbClr val="FF0000"/>
                </a:solidFill>
              </a:rPr>
              <a:t>=01122,08822.06535</a:t>
            </a:r>
            <a:endParaRPr lang="en-IN" dirty="0">
              <a:solidFill>
                <a:srgbClr val="FF0000"/>
              </a:solidFill>
            </a:endParaRPr>
          </a:p>
        </p:txBody>
      </p:sp>
      <p:sp>
        <p:nvSpPr>
          <p:cNvPr id="49" name="TextBox 48"/>
          <p:cNvSpPr txBox="1"/>
          <p:nvPr/>
        </p:nvSpPr>
        <p:spPr>
          <a:xfrm>
            <a:off x="1485109" y="2432506"/>
            <a:ext cx="9553731" cy="369332"/>
          </a:xfrm>
          <a:prstGeom prst="rect">
            <a:avLst/>
          </a:prstGeom>
          <a:noFill/>
        </p:spPr>
        <p:txBody>
          <a:bodyPr wrap="square" rtlCol="0">
            <a:spAutoFit/>
          </a:bodyPr>
          <a:lstStyle/>
          <a:p>
            <a:r>
              <a:rPr lang="en-US" dirty="0" smtClean="0"/>
              <a:t>Step </a:t>
            </a:r>
            <a:r>
              <a:rPr lang="en-US" dirty="0"/>
              <a:t>5</a:t>
            </a:r>
            <a:r>
              <a:rPr lang="en-US" dirty="0" smtClean="0"/>
              <a:t>: This Location URL will be sent to GSM Module.</a:t>
            </a:r>
            <a:endParaRPr lang="en-IN" dirty="0"/>
          </a:p>
        </p:txBody>
      </p:sp>
      <p:sp>
        <p:nvSpPr>
          <p:cNvPr id="50" name="TextBox 49"/>
          <p:cNvSpPr txBox="1"/>
          <p:nvPr/>
        </p:nvSpPr>
        <p:spPr>
          <a:xfrm>
            <a:off x="1485109" y="2623133"/>
            <a:ext cx="9553731" cy="369332"/>
          </a:xfrm>
          <a:prstGeom prst="rect">
            <a:avLst/>
          </a:prstGeom>
          <a:noFill/>
        </p:spPr>
        <p:txBody>
          <a:bodyPr wrap="square" rtlCol="0">
            <a:spAutoFit/>
          </a:bodyPr>
          <a:lstStyle/>
          <a:p>
            <a:r>
              <a:rPr lang="en-US" dirty="0" smtClean="0"/>
              <a:t>Step </a:t>
            </a:r>
            <a:r>
              <a:rPr lang="en-US" dirty="0"/>
              <a:t>5</a:t>
            </a:r>
            <a:r>
              <a:rPr lang="en-US" dirty="0" smtClean="0"/>
              <a:t>: The GSM Module will send this URL as message to main PCR.</a:t>
            </a:r>
            <a:endParaRPr lang="en-IN" dirty="0"/>
          </a:p>
        </p:txBody>
      </p:sp>
      <p:cxnSp>
        <p:nvCxnSpPr>
          <p:cNvPr id="52" name="Curved Connector 51"/>
          <p:cNvCxnSpPr/>
          <p:nvPr/>
        </p:nvCxnSpPr>
        <p:spPr>
          <a:xfrm flipV="1">
            <a:off x="10508105" y="2801838"/>
            <a:ext cx="1049311" cy="945703"/>
          </a:xfrm>
          <a:prstGeom prst="curvedConnector3">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10660505" y="2954238"/>
            <a:ext cx="1049311" cy="945703"/>
          </a:xfrm>
          <a:prstGeom prst="curvedConnector3">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0623" y="3545148"/>
            <a:ext cx="476250" cy="476250"/>
          </a:xfrm>
          <a:prstGeom prst="rect">
            <a:avLst/>
          </a:prstGeom>
        </p:spPr>
      </p:pic>
    </p:spTree>
    <p:extLst>
      <p:ext uri="{BB962C8B-B14F-4D97-AF65-F5344CB8AC3E}">
        <p14:creationId xmlns:p14="http://schemas.microsoft.com/office/powerpoint/2010/main" val="3188370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6" presetClass="emph" presetSubtype="0" fill="hold" grpId="1" nodeType="afterEffect">
                                  <p:stCondLst>
                                    <p:cond delay="0"/>
                                  </p:stCondLst>
                                  <p:iterate type="lt">
                                    <p:tmPct val="4000"/>
                                  </p:iterate>
                                  <p:childTnLst>
                                    <p:set>
                                      <p:cBhvr override="childStyle">
                                        <p:cTn id="10" dur="500" fill="hold"/>
                                        <p:tgtEl>
                                          <p:spTgt spid="8">
                                            <p:txEl>
                                              <p:pRg st="0" end="0"/>
                                            </p:txEl>
                                          </p:spTgt>
                                        </p:tgtEl>
                                        <p:attrNameLst>
                                          <p:attrName>style.color</p:attrName>
                                        </p:attrNameLst>
                                      </p:cBhvr>
                                      <p:to>
                                        <p:clrVal>
                                          <a:schemeClr val="accent2"/>
                                        </p:clrVal>
                                      </p:to>
                                    </p:set>
                                    <p:set>
                                      <p:cBhvr>
                                        <p:cTn id="11" dur="500" fill="hold"/>
                                        <p:tgtEl>
                                          <p:spTgt spid="8">
                                            <p:txEl>
                                              <p:pRg st="0" end="0"/>
                                            </p:txEl>
                                          </p:spTgt>
                                        </p:tgtEl>
                                        <p:attrNameLst>
                                          <p:attrName>fillcolor</p:attrName>
                                        </p:attrNameLst>
                                      </p:cBhvr>
                                      <p:to>
                                        <p:clrVal>
                                          <a:schemeClr val="accent2"/>
                                        </p:clrVal>
                                      </p:to>
                                    </p:set>
                                    <p:set>
                                      <p:cBhvr>
                                        <p:cTn id="12" dur="500" fill="hold"/>
                                        <p:tgtEl>
                                          <p:spTgt spid="8">
                                            <p:txEl>
                                              <p:pRg st="0" end="0"/>
                                            </p:txEl>
                                          </p:spTgt>
                                        </p:tgtEl>
                                        <p:attrNameLst>
                                          <p:attrName>fill.type</p:attrName>
                                        </p:attrNameLst>
                                      </p:cBhvr>
                                      <p:to>
                                        <p:strVal val="solid"/>
                                      </p:to>
                                    </p:set>
                                  </p:childTnLst>
                                </p:cTn>
                              </p:par>
                            </p:childTnLst>
                          </p:cTn>
                        </p:par>
                        <p:par>
                          <p:cTn id="13" fill="hold">
                            <p:stCondLst>
                              <p:cond delay="1400"/>
                            </p:stCondLst>
                            <p:childTnLst>
                              <p:par>
                                <p:cTn id="14" presetID="64" presetClass="path" presetSubtype="0" accel="50000" decel="50000" fill="hold" grpId="2" nodeType="afterEffect">
                                  <p:stCondLst>
                                    <p:cond delay="0"/>
                                  </p:stCondLst>
                                  <p:iterate type="lt">
                                    <p:tmPct val="0"/>
                                  </p:iterate>
                                  <p:childTnLst>
                                    <p:animMotion origin="layout" path="M 5.73141E-7 -2.65896E-6 L -0.00117 -0.35237 " pathEditMode="relative" rAng="0" ptsTypes="AA">
                                      <p:cBhvr>
                                        <p:cTn id="15" dur="1300" fill="hold"/>
                                        <p:tgtEl>
                                          <p:spTgt spid="8">
                                            <p:txEl>
                                              <p:pRg st="0" end="0"/>
                                            </p:txEl>
                                          </p:spTgt>
                                        </p:tgtEl>
                                        <p:attrNameLst>
                                          <p:attrName>ppt_x</p:attrName>
                                          <p:attrName>ppt_y</p:attrName>
                                        </p:attrNameLst>
                                      </p:cBhvr>
                                      <p:rCtr x="-65" y="-17618"/>
                                    </p:animMotion>
                                  </p:childTnLst>
                                </p:cTn>
                              </p:par>
                              <p:par>
                                <p:cTn id="16" presetID="10" presetClass="entr" presetSubtype="0" fill="hold" grpId="0" nodeType="withEffect">
                                  <p:stCondLst>
                                    <p:cond delay="9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400"/>
                                        <p:tgtEl>
                                          <p:spTgt spid="9"/>
                                        </p:tgtEl>
                                      </p:cBhvr>
                                    </p:animEffect>
                                  </p:childTnLst>
                                </p:cTn>
                              </p:par>
                            </p:childTnLst>
                          </p:cTn>
                        </p:par>
                        <p:par>
                          <p:cTn id="19" fill="hold">
                            <p:stCondLst>
                              <p:cond delay="27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400"/>
                                        <p:tgtEl>
                                          <p:spTgt spid="10"/>
                                        </p:tgtEl>
                                      </p:cBhvr>
                                    </p:animEffect>
                                  </p:childTnLst>
                                </p:cTn>
                              </p:par>
                            </p:childTnLst>
                          </p:cTn>
                        </p:par>
                        <p:par>
                          <p:cTn id="23" fill="hold">
                            <p:stCondLst>
                              <p:cond delay="31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400"/>
                                        <p:tgtEl>
                                          <p:spTgt spid="11"/>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400"/>
                                        <p:tgtEl>
                                          <p:spTgt spid="14"/>
                                        </p:tgtEl>
                                      </p:cBhvr>
                                    </p:animEffect>
                                  </p:childTnLst>
                                </p:cTn>
                              </p:par>
                              <p:par>
                                <p:cTn id="31" presetID="2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400"/>
                                        <p:tgtEl>
                                          <p:spTgt spid="17"/>
                                        </p:tgtEl>
                                      </p:cBhvr>
                                    </p:animEffect>
                                  </p:childTnLst>
                                </p:cTn>
                              </p:par>
                            </p:childTnLst>
                          </p:cTn>
                        </p:par>
                        <p:par>
                          <p:cTn id="34" fill="hold">
                            <p:stCondLst>
                              <p:cond delay="3900"/>
                            </p:stCondLst>
                            <p:childTnLst>
                              <p:par>
                                <p:cTn id="35" presetID="22" presetClass="entr" presetSubtype="8"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4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32" presetClass="emph" presetSubtype="0" fill="hold" nodeType="withEffect">
                                  <p:stCondLst>
                                    <p:cond delay="0"/>
                                  </p:stCondLst>
                                  <p:childTnLst>
                                    <p:animRot by="120000">
                                      <p:cBhvr>
                                        <p:cTn id="44" dur="100" fill="hold">
                                          <p:stCondLst>
                                            <p:cond delay="0"/>
                                          </p:stCondLst>
                                        </p:cTn>
                                        <p:tgtEl>
                                          <p:spTgt spid="10"/>
                                        </p:tgtEl>
                                        <p:attrNameLst>
                                          <p:attrName>r</p:attrName>
                                        </p:attrNameLst>
                                      </p:cBhvr>
                                    </p:animRot>
                                    <p:animRot by="-240000">
                                      <p:cBhvr>
                                        <p:cTn id="45" dur="200" fill="hold">
                                          <p:stCondLst>
                                            <p:cond delay="200"/>
                                          </p:stCondLst>
                                        </p:cTn>
                                        <p:tgtEl>
                                          <p:spTgt spid="10"/>
                                        </p:tgtEl>
                                        <p:attrNameLst>
                                          <p:attrName>r</p:attrName>
                                        </p:attrNameLst>
                                      </p:cBhvr>
                                    </p:animRot>
                                    <p:animRot by="240000">
                                      <p:cBhvr>
                                        <p:cTn id="46" dur="200" fill="hold">
                                          <p:stCondLst>
                                            <p:cond delay="400"/>
                                          </p:stCondLst>
                                        </p:cTn>
                                        <p:tgtEl>
                                          <p:spTgt spid="10"/>
                                        </p:tgtEl>
                                        <p:attrNameLst>
                                          <p:attrName>r</p:attrName>
                                        </p:attrNameLst>
                                      </p:cBhvr>
                                    </p:animRot>
                                    <p:animRot by="-240000">
                                      <p:cBhvr>
                                        <p:cTn id="47" dur="200" fill="hold">
                                          <p:stCondLst>
                                            <p:cond delay="600"/>
                                          </p:stCondLst>
                                        </p:cTn>
                                        <p:tgtEl>
                                          <p:spTgt spid="10"/>
                                        </p:tgtEl>
                                        <p:attrNameLst>
                                          <p:attrName>r</p:attrName>
                                        </p:attrNameLst>
                                      </p:cBhvr>
                                    </p:animRot>
                                    <p:animRot by="120000">
                                      <p:cBhvr>
                                        <p:cTn id="48" dur="200" fill="hold">
                                          <p:stCondLst>
                                            <p:cond delay="800"/>
                                          </p:stCondLst>
                                        </p:cTn>
                                        <p:tgtEl>
                                          <p:spTgt spid="10"/>
                                        </p:tgtEl>
                                        <p:attrNameLst>
                                          <p:attrName>r</p:attrName>
                                        </p:attrNameLst>
                                      </p:cBhvr>
                                    </p:animRot>
                                  </p:childTnLst>
                                </p:cTn>
                              </p:par>
                            </p:childTnLst>
                          </p:cTn>
                        </p:par>
                        <p:par>
                          <p:cTn id="49" fill="hold">
                            <p:stCondLst>
                              <p:cond delay="1000"/>
                            </p:stCondLst>
                            <p:childTnLst>
                              <p:par>
                                <p:cTn id="50" presetID="32" presetClass="emph" presetSubtype="0" fill="hold" nodeType="afterEffect">
                                  <p:stCondLst>
                                    <p:cond delay="0"/>
                                  </p:stCondLst>
                                  <p:childTnLst>
                                    <p:animRot by="120000">
                                      <p:cBhvr>
                                        <p:cTn id="51" dur="100" fill="hold">
                                          <p:stCondLst>
                                            <p:cond delay="0"/>
                                          </p:stCondLst>
                                        </p:cTn>
                                        <p:tgtEl>
                                          <p:spTgt spid="11"/>
                                        </p:tgtEl>
                                        <p:attrNameLst>
                                          <p:attrName>r</p:attrName>
                                        </p:attrNameLst>
                                      </p:cBhvr>
                                    </p:animRot>
                                    <p:animRot by="-240000">
                                      <p:cBhvr>
                                        <p:cTn id="52" dur="200" fill="hold">
                                          <p:stCondLst>
                                            <p:cond delay="200"/>
                                          </p:stCondLst>
                                        </p:cTn>
                                        <p:tgtEl>
                                          <p:spTgt spid="11"/>
                                        </p:tgtEl>
                                        <p:attrNameLst>
                                          <p:attrName>r</p:attrName>
                                        </p:attrNameLst>
                                      </p:cBhvr>
                                    </p:animRot>
                                    <p:animRot by="240000">
                                      <p:cBhvr>
                                        <p:cTn id="53" dur="200" fill="hold">
                                          <p:stCondLst>
                                            <p:cond delay="400"/>
                                          </p:stCondLst>
                                        </p:cTn>
                                        <p:tgtEl>
                                          <p:spTgt spid="11"/>
                                        </p:tgtEl>
                                        <p:attrNameLst>
                                          <p:attrName>r</p:attrName>
                                        </p:attrNameLst>
                                      </p:cBhvr>
                                    </p:animRot>
                                    <p:animRot by="-240000">
                                      <p:cBhvr>
                                        <p:cTn id="54" dur="200" fill="hold">
                                          <p:stCondLst>
                                            <p:cond delay="600"/>
                                          </p:stCondLst>
                                        </p:cTn>
                                        <p:tgtEl>
                                          <p:spTgt spid="11"/>
                                        </p:tgtEl>
                                        <p:attrNameLst>
                                          <p:attrName>r</p:attrName>
                                        </p:attrNameLst>
                                      </p:cBhvr>
                                    </p:animRot>
                                    <p:animRot by="120000">
                                      <p:cBhvr>
                                        <p:cTn id="55" dur="200" fill="hold">
                                          <p:stCondLst>
                                            <p:cond delay="800"/>
                                          </p:stCondLst>
                                        </p:cTn>
                                        <p:tgtEl>
                                          <p:spTgt spid="11"/>
                                        </p:tgtEl>
                                        <p:attrNameLst>
                                          <p:attrName>r</p:attrName>
                                        </p:attrNameLst>
                                      </p:cBhvr>
                                    </p:animRo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400"/>
                                        <p:tgtEl>
                                          <p:spTgt spid="2"/>
                                        </p:tgtEl>
                                      </p:cBhvr>
                                    </p:animEffect>
                                  </p:childTnLst>
                                </p:cTn>
                              </p:par>
                              <p:par>
                                <p:cTn id="63" presetID="18" presetClass="entr" presetSubtype="3"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strips(upRight)">
                                      <p:cBhvr>
                                        <p:cTn id="65" dur="500"/>
                                        <p:tgtEl>
                                          <p:spTgt spid="16"/>
                                        </p:tgtEl>
                                      </p:cBhvr>
                                    </p:animEffect>
                                  </p:childTnLst>
                                </p:cTn>
                              </p:par>
                              <p:par>
                                <p:cTn id="66" presetID="18" presetClass="entr" presetSubtype="6"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strips(downRight)">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0"/>
                                        </p:tgtEl>
                                      </p:cBhvr>
                                    </p:animEffect>
                                    <p:set>
                                      <p:cBhvr>
                                        <p:cTn id="73" dur="1" fill="hold">
                                          <p:stCondLst>
                                            <p:cond delay="499"/>
                                          </p:stCondLst>
                                        </p:cTn>
                                        <p:tgtEl>
                                          <p:spTgt spid="1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7"/>
                                        </p:tgtEl>
                                      </p:cBhvr>
                                    </p:animEffect>
                                    <p:set>
                                      <p:cBhvr>
                                        <p:cTn id="82" dur="1" fill="hold">
                                          <p:stCondLst>
                                            <p:cond delay="499"/>
                                          </p:stCondLst>
                                        </p:cTn>
                                        <p:tgtEl>
                                          <p:spTgt spid="17"/>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6"/>
                                        </p:tgtEl>
                                      </p:cBhvr>
                                    </p:animEffect>
                                    <p:set>
                                      <p:cBhvr>
                                        <p:cTn id="88" dur="1" fill="hold">
                                          <p:stCondLst>
                                            <p:cond delay="499"/>
                                          </p:stCondLst>
                                        </p:cTn>
                                        <p:tgtEl>
                                          <p:spTgt spid="26"/>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2"/>
                                        </p:tgtEl>
                                      </p:cBhvr>
                                    </p:animEffect>
                                    <p:set>
                                      <p:cBhvr>
                                        <p:cTn id="91" dur="1" fill="hold">
                                          <p:stCondLst>
                                            <p:cond delay="499"/>
                                          </p:stCondLst>
                                        </p:cTn>
                                        <p:tgtEl>
                                          <p:spTgt spid="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16"/>
                                        </p:tgtEl>
                                      </p:cBhvr>
                                    </p:animEffect>
                                    <p:set>
                                      <p:cBhvr>
                                        <p:cTn id="94" dur="1" fill="hold">
                                          <p:stCondLst>
                                            <p:cond delay="499"/>
                                          </p:stCondLst>
                                        </p:cTn>
                                        <p:tgtEl>
                                          <p:spTgt spid="1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par>
                          <p:cTn id="98" fill="hold">
                            <p:stCondLst>
                              <p:cond delay="500"/>
                            </p:stCondLst>
                            <p:childTnLst>
                              <p:par>
                                <p:cTn id="99" presetID="35" presetClass="path" presetSubtype="0" accel="50000" decel="50000" fill="hold" nodeType="afterEffect">
                                  <p:stCondLst>
                                    <p:cond delay="0"/>
                                  </p:stCondLst>
                                  <p:childTnLst>
                                    <p:animMotion origin="layout" path="M -3.51731E-6 4.07407E-6 L -0.258 -0.00417 " pathEditMode="relative" rAng="0" ptsTypes="AA">
                                      <p:cBhvr>
                                        <p:cTn id="100" dur="700" fill="hold"/>
                                        <p:tgtEl>
                                          <p:spTgt spid="12"/>
                                        </p:tgtEl>
                                        <p:attrNameLst>
                                          <p:attrName>ppt_x</p:attrName>
                                          <p:attrName>ppt_y</p:attrName>
                                        </p:attrNameLst>
                                      </p:cBhvr>
                                      <p:rCtr x="-12900" y="-208"/>
                                    </p:animMotion>
                                  </p:childTnLst>
                                </p:cTn>
                              </p:par>
                              <p:par>
                                <p:cTn id="101" presetID="10" presetClass="entr" presetSubtype="0" fill="hold" grpId="0" nodeType="withEffect">
                                  <p:stCondLst>
                                    <p:cond delay="30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par>
                          <p:cTn id="104" fill="hold">
                            <p:stCondLst>
                              <p:cond delay="1300"/>
                            </p:stCondLst>
                            <p:childTnLst>
                              <p:par>
                                <p:cTn id="105" presetID="10" presetClass="entr" presetSubtype="0" fill="hold"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par>
                                <p:cTn id="108" presetID="10" presetClass="entr" presetSubtype="0" fill="hold" nodeType="with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fade">
                                      <p:cBhvr>
                                        <p:cTn id="110" dur="500"/>
                                        <p:tgtEl>
                                          <p:spTgt spid="1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fade">
                                      <p:cBhvr>
                                        <p:cTn id="113" dur="500"/>
                                        <p:tgtEl>
                                          <p:spTgt spid="3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childTnLst>
                          </p:cTn>
                        </p:par>
                        <p:par>
                          <p:cTn id="117" fill="hold">
                            <p:stCondLst>
                              <p:cond delay="1800"/>
                            </p:stCondLst>
                            <p:childTnLst>
                              <p:par>
                                <p:cTn id="118" presetID="18" presetClass="entr" presetSubtype="12" fill="hold"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strips(downLeft)">
                                      <p:cBhvr>
                                        <p:cTn id="120" dur="400"/>
                                        <p:tgtEl>
                                          <p:spTgt spid="21"/>
                                        </p:tgtEl>
                                      </p:cBhvr>
                                    </p:animEffect>
                                  </p:childTnLst>
                                </p:cTn>
                              </p:par>
                              <p:par>
                                <p:cTn id="121" presetID="18" presetClass="entr" presetSubtype="12" fill="hold" nodeType="withEffect">
                                  <p:stCondLst>
                                    <p:cond delay="200"/>
                                  </p:stCondLst>
                                  <p:childTnLst>
                                    <p:set>
                                      <p:cBhvr>
                                        <p:cTn id="122" dur="1" fill="hold">
                                          <p:stCondLst>
                                            <p:cond delay="0"/>
                                          </p:stCondLst>
                                        </p:cTn>
                                        <p:tgtEl>
                                          <p:spTgt spid="27"/>
                                        </p:tgtEl>
                                        <p:attrNameLst>
                                          <p:attrName>style.visibility</p:attrName>
                                        </p:attrNameLst>
                                      </p:cBhvr>
                                      <p:to>
                                        <p:strVal val="visible"/>
                                      </p:to>
                                    </p:set>
                                    <p:animEffect transition="in" filter="strips(downLeft)">
                                      <p:cBhvr>
                                        <p:cTn id="123" dur="400"/>
                                        <p:tgtEl>
                                          <p:spTgt spid="27"/>
                                        </p:tgtEl>
                                      </p:cBhvr>
                                    </p:animEffect>
                                  </p:childTnLst>
                                </p:cTn>
                              </p:par>
                              <p:par>
                                <p:cTn id="124" presetID="18" presetClass="entr" presetSubtype="6" fill="hold" nodeType="withEffect">
                                  <p:stCondLst>
                                    <p:cond delay="200"/>
                                  </p:stCondLst>
                                  <p:childTnLst>
                                    <p:set>
                                      <p:cBhvr>
                                        <p:cTn id="125" dur="1" fill="hold">
                                          <p:stCondLst>
                                            <p:cond delay="0"/>
                                          </p:stCondLst>
                                        </p:cTn>
                                        <p:tgtEl>
                                          <p:spTgt spid="42"/>
                                        </p:tgtEl>
                                        <p:attrNameLst>
                                          <p:attrName>style.visibility</p:attrName>
                                        </p:attrNameLst>
                                      </p:cBhvr>
                                      <p:to>
                                        <p:strVal val="visible"/>
                                      </p:to>
                                    </p:set>
                                    <p:animEffect transition="in" filter="strips(downRight)">
                                      <p:cBhvr>
                                        <p:cTn id="126" dur="400"/>
                                        <p:tgtEl>
                                          <p:spTgt spid="42"/>
                                        </p:tgtEl>
                                      </p:cBhvr>
                                    </p:animEffect>
                                  </p:childTnLst>
                                </p:cTn>
                              </p:par>
                              <p:par>
                                <p:cTn id="127" presetID="18" presetClass="entr" presetSubtype="6" fill="hold" nodeType="withEffect">
                                  <p:stCondLst>
                                    <p:cond delay="200"/>
                                  </p:stCondLst>
                                  <p:childTnLst>
                                    <p:set>
                                      <p:cBhvr>
                                        <p:cTn id="128" dur="1" fill="hold">
                                          <p:stCondLst>
                                            <p:cond delay="0"/>
                                          </p:stCondLst>
                                        </p:cTn>
                                        <p:tgtEl>
                                          <p:spTgt spid="33"/>
                                        </p:tgtEl>
                                        <p:attrNameLst>
                                          <p:attrName>style.visibility</p:attrName>
                                        </p:attrNameLst>
                                      </p:cBhvr>
                                      <p:to>
                                        <p:strVal val="visible"/>
                                      </p:to>
                                    </p:set>
                                    <p:animEffect transition="in" filter="strips(downRight)">
                                      <p:cBhvr>
                                        <p:cTn id="129" dur="4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nodeType="clickEffect">
                                  <p:stCondLst>
                                    <p:cond delay="0"/>
                                  </p:stCondLst>
                                  <p:childTnLst>
                                    <p:animEffect transition="out" filter="fade">
                                      <p:cBhvr>
                                        <p:cTn id="133" dur="400"/>
                                        <p:tgtEl>
                                          <p:spTgt spid="12"/>
                                        </p:tgtEl>
                                      </p:cBhvr>
                                    </p:animEffect>
                                    <p:set>
                                      <p:cBhvr>
                                        <p:cTn id="134" dur="1" fill="hold">
                                          <p:stCondLst>
                                            <p:cond delay="399"/>
                                          </p:stCondLst>
                                        </p:cTn>
                                        <p:tgtEl>
                                          <p:spTgt spid="12"/>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400"/>
                                        <p:tgtEl>
                                          <p:spTgt spid="13"/>
                                        </p:tgtEl>
                                      </p:cBhvr>
                                    </p:animEffect>
                                    <p:set>
                                      <p:cBhvr>
                                        <p:cTn id="137" dur="1" fill="hold">
                                          <p:stCondLst>
                                            <p:cond delay="399"/>
                                          </p:stCondLst>
                                        </p:cTn>
                                        <p:tgtEl>
                                          <p:spTgt spid="13"/>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400"/>
                                        <p:tgtEl>
                                          <p:spTgt spid="31"/>
                                        </p:tgtEl>
                                      </p:cBhvr>
                                    </p:animEffect>
                                    <p:set>
                                      <p:cBhvr>
                                        <p:cTn id="140" dur="1" fill="hold">
                                          <p:stCondLst>
                                            <p:cond delay="399"/>
                                          </p:stCondLst>
                                        </p:cTn>
                                        <p:tgtEl>
                                          <p:spTgt spid="31"/>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400"/>
                                        <p:tgtEl>
                                          <p:spTgt spid="21"/>
                                        </p:tgtEl>
                                      </p:cBhvr>
                                    </p:animEffect>
                                    <p:set>
                                      <p:cBhvr>
                                        <p:cTn id="143" dur="1" fill="hold">
                                          <p:stCondLst>
                                            <p:cond delay="399"/>
                                          </p:stCondLst>
                                        </p:cTn>
                                        <p:tgtEl>
                                          <p:spTgt spid="2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400"/>
                                        <p:tgtEl>
                                          <p:spTgt spid="27"/>
                                        </p:tgtEl>
                                      </p:cBhvr>
                                    </p:animEffect>
                                    <p:set>
                                      <p:cBhvr>
                                        <p:cTn id="146" dur="1" fill="hold">
                                          <p:stCondLst>
                                            <p:cond delay="399"/>
                                          </p:stCondLst>
                                        </p:cTn>
                                        <p:tgtEl>
                                          <p:spTgt spid="27"/>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400"/>
                                        <p:tgtEl>
                                          <p:spTgt spid="30"/>
                                        </p:tgtEl>
                                      </p:cBhvr>
                                    </p:animEffect>
                                    <p:set>
                                      <p:cBhvr>
                                        <p:cTn id="149" dur="1" fill="hold">
                                          <p:stCondLst>
                                            <p:cond delay="399"/>
                                          </p:stCondLst>
                                        </p:cTn>
                                        <p:tgtEl>
                                          <p:spTgt spid="30"/>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400"/>
                                        <p:tgtEl>
                                          <p:spTgt spid="42"/>
                                        </p:tgtEl>
                                      </p:cBhvr>
                                    </p:animEffect>
                                    <p:set>
                                      <p:cBhvr>
                                        <p:cTn id="152" dur="1" fill="hold">
                                          <p:stCondLst>
                                            <p:cond delay="399"/>
                                          </p:stCondLst>
                                        </p:cTn>
                                        <p:tgtEl>
                                          <p:spTgt spid="42"/>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400"/>
                                        <p:tgtEl>
                                          <p:spTgt spid="33"/>
                                        </p:tgtEl>
                                      </p:cBhvr>
                                    </p:animEffect>
                                    <p:set>
                                      <p:cBhvr>
                                        <p:cTn id="155" dur="1" fill="hold">
                                          <p:stCondLst>
                                            <p:cond delay="399"/>
                                          </p:stCondLst>
                                        </p:cTn>
                                        <p:tgtEl>
                                          <p:spTgt spid="33"/>
                                        </p:tgtEl>
                                        <p:attrNameLst>
                                          <p:attrName>style.visibility</p:attrName>
                                        </p:attrNameLst>
                                      </p:cBhvr>
                                      <p:to>
                                        <p:strVal val="hidden"/>
                                      </p:to>
                                    </p:set>
                                  </p:childTnLst>
                                </p:cTn>
                              </p:par>
                              <p:par>
                                <p:cTn id="156" presetID="10" presetClass="entr" presetSubtype="0" fill="hold" grpId="0" nodeType="withEffect">
                                  <p:stCondLst>
                                    <p:cond delay="600"/>
                                  </p:stCondLst>
                                  <p:childTnLst>
                                    <p:set>
                                      <p:cBhvr>
                                        <p:cTn id="157" dur="1" fill="hold">
                                          <p:stCondLst>
                                            <p:cond delay="0"/>
                                          </p:stCondLst>
                                        </p:cTn>
                                        <p:tgtEl>
                                          <p:spTgt spid="45"/>
                                        </p:tgtEl>
                                        <p:attrNameLst>
                                          <p:attrName>style.visibility</p:attrName>
                                        </p:attrNameLst>
                                      </p:cBhvr>
                                      <p:to>
                                        <p:strVal val="visible"/>
                                      </p:to>
                                    </p:set>
                                    <p:animEffect transition="in" filter="fade">
                                      <p:cBhvr>
                                        <p:cTn id="158" dur="500"/>
                                        <p:tgtEl>
                                          <p:spTgt spid="45"/>
                                        </p:tgtEl>
                                      </p:cBhvr>
                                    </p:animEffect>
                                  </p:childTnLst>
                                </p:cTn>
                              </p:par>
                            </p:childTnLst>
                          </p:cTn>
                        </p:par>
                        <p:par>
                          <p:cTn id="159" fill="hold">
                            <p:stCondLst>
                              <p:cond delay="1100"/>
                            </p:stCondLst>
                            <p:childTnLst>
                              <p:par>
                                <p:cTn id="160" presetID="10" presetClass="entr" presetSubtype="0" fill="hold" grpId="0" nodeType="afterEffect">
                                  <p:stCondLst>
                                    <p:cond delay="0"/>
                                  </p:stCondLst>
                                  <p:childTnLst>
                                    <p:set>
                                      <p:cBhvr>
                                        <p:cTn id="161" dur="1" fill="hold">
                                          <p:stCondLst>
                                            <p:cond delay="0"/>
                                          </p:stCondLst>
                                        </p:cTn>
                                        <p:tgtEl>
                                          <p:spTgt spid="44">
                                            <p:txEl>
                                              <p:pRg st="0" end="0"/>
                                            </p:txEl>
                                          </p:spTgt>
                                        </p:tgtEl>
                                        <p:attrNameLst>
                                          <p:attrName>style.visibility</p:attrName>
                                        </p:attrNameLst>
                                      </p:cBhvr>
                                      <p:to>
                                        <p:strVal val="visible"/>
                                      </p:to>
                                    </p:set>
                                    <p:animEffect transition="in" filter="fade">
                                      <p:cBhvr>
                                        <p:cTn id="162" dur="500"/>
                                        <p:tgtEl>
                                          <p:spTgt spid="44">
                                            <p:txEl>
                                              <p:pRg st="0" end="0"/>
                                            </p:txEl>
                                          </p:spTgt>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4">
                                            <p:txEl>
                                              <p:pRg st="1" end="1"/>
                                            </p:txEl>
                                          </p:spTgt>
                                        </p:tgtEl>
                                        <p:attrNameLst>
                                          <p:attrName>style.visibility</p:attrName>
                                        </p:attrNameLst>
                                      </p:cBhvr>
                                      <p:to>
                                        <p:strVal val="visible"/>
                                      </p:to>
                                    </p:set>
                                    <p:animEffect transition="in" filter="fade">
                                      <p:cBhvr>
                                        <p:cTn id="165" dur="500"/>
                                        <p:tgtEl>
                                          <p:spTgt spid="44">
                                            <p:txEl>
                                              <p:pRg st="1" end="1"/>
                                            </p:txEl>
                                          </p:spTgt>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4">
                                            <p:txEl>
                                              <p:pRg st="2" end="2"/>
                                            </p:txEl>
                                          </p:spTgt>
                                        </p:tgtEl>
                                        <p:attrNameLst>
                                          <p:attrName>style.visibility</p:attrName>
                                        </p:attrNameLst>
                                      </p:cBhvr>
                                      <p:to>
                                        <p:strVal val="visible"/>
                                      </p:to>
                                    </p:set>
                                    <p:animEffect transition="in" filter="fade">
                                      <p:cBhvr>
                                        <p:cTn id="168" dur="500"/>
                                        <p:tgtEl>
                                          <p:spTgt spid="44">
                                            <p:txEl>
                                              <p:pRg st="2" end="2"/>
                                            </p:txEl>
                                          </p:spTgt>
                                        </p:tgtEl>
                                      </p:cBhvr>
                                    </p:animEffect>
                                  </p:childTnLst>
                                </p:cTn>
                              </p:par>
                            </p:childTnLst>
                          </p:cTn>
                        </p:par>
                        <p:par>
                          <p:cTn id="169" fill="hold">
                            <p:stCondLst>
                              <p:cond delay="1600"/>
                            </p:stCondLst>
                            <p:childTnLst>
                              <p:par>
                                <p:cTn id="170" presetID="10" presetClass="entr" presetSubtype="0" fill="hold" grpId="0" nodeType="after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fad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44">
                                            <p:txEl>
                                              <p:pRg st="0" end="0"/>
                                            </p:txEl>
                                          </p:spTgt>
                                        </p:tgtEl>
                                      </p:cBhvr>
                                    </p:animEffect>
                                    <p:set>
                                      <p:cBhvr>
                                        <p:cTn id="177" dur="1" fill="hold">
                                          <p:stCondLst>
                                            <p:cond delay="499"/>
                                          </p:stCondLst>
                                        </p:cTn>
                                        <p:tgtEl>
                                          <p:spTgt spid="44">
                                            <p:txEl>
                                              <p:pRg st="0" end="0"/>
                                            </p:txEl>
                                          </p:spTgt>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44">
                                            <p:txEl>
                                              <p:pRg st="1" end="1"/>
                                            </p:txEl>
                                          </p:spTgt>
                                        </p:tgtEl>
                                      </p:cBhvr>
                                    </p:animEffect>
                                    <p:set>
                                      <p:cBhvr>
                                        <p:cTn id="180" dur="1" fill="hold">
                                          <p:stCondLst>
                                            <p:cond delay="499"/>
                                          </p:stCondLst>
                                        </p:cTn>
                                        <p:tgtEl>
                                          <p:spTgt spid="44">
                                            <p:txEl>
                                              <p:pRg st="1" end="1"/>
                                            </p:txEl>
                                          </p:spTgt>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44">
                                            <p:txEl>
                                              <p:pRg st="2" end="2"/>
                                            </p:txEl>
                                          </p:spTgt>
                                        </p:tgtEl>
                                      </p:cBhvr>
                                    </p:animEffect>
                                    <p:set>
                                      <p:cBhvr>
                                        <p:cTn id="183" dur="1" fill="hold">
                                          <p:stCondLst>
                                            <p:cond delay="499"/>
                                          </p:stCondLst>
                                        </p:cTn>
                                        <p:tgtEl>
                                          <p:spTgt spid="44">
                                            <p:txEl>
                                              <p:pRg st="2" end="2"/>
                                            </p:txEl>
                                          </p:spTgt>
                                        </p:tgtEl>
                                        <p:attrNameLst>
                                          <p:attrName>style.visibility</p:attrName>
                                        </p:attrNameLst>
                                      </p:cBhvr>
                                      <p:to>
                                        <p:strVal val="hidden"/>
                                      </p:to>
                                    </p:set>
                                  </p:childTnLst>
                                </p:cTn>
                              </p:par>
                              <p:par>
                                <p:cTn id="184" presetID="10" presetClass="entr" presetSubtype="0" fill="hold" grpId="0" nodeType="withEffect">
                                  <p:stCondLst>
                                    <p:cond delay="0"/>
                                  </p:stCondLst>
                                  <p:childTnLst>
                                    <p:set>
                                      <p:cBhvr>
                                        <p:cTn id="185" dur="1" fill="hold">
                                          <p:stCondLst>
                                            <p:cond delay="0"/>
                                          </p:stCondLst>
                                        </p:cTn>
                                        <p:tgtEl>
                                          <p:spTgt spid="47"/>
                                        </p:tgtEl>
                                        <p:attrNameLst>
                                          <p:attrName>style.visibility</p:attrName>
                                        </p:attrNameLst>
                                      </p:cBhvr>
                                      <p:to>
                                        <p:strVal val="visible"/>
                                      </p:to>
                                    </p:set>
                                    <p:animEffect transition="in" filter="fade">
                                      <p:cBhvr>
                                        <p:cTn id="186" dur="500"/>
                                        <p:tgtEl>
                                          <p:spTgt spid="47"/>
                                        </p:tgtEl>
                                      </p:cBhvr>
                                    </p:animEffect>
                                  </p:childTnLst>
                                </p:cTn>
                              </p:par>
                              <p:par>
                                <p:cTn id="187" presetID="35" presetClass="path" presetSubtype="0" accel="50000" decel="50000" fill="hold" grpId="1" nodeType="withEffect">
                                  <p:stCondLst>
                                    <p:cond delay="0"/>
                                  </p:stCondLst>
                                  <p:childTnLst>
                                    <p:animMotion origin="layout" path="M -0.00456 0.01364 L -0.32031 0.13226 " pathEditMode="relative" rAng="0" ptsTypes="AA">
                                      <p:cBhvr>
                                        <p:cTn id="188" dur="900" fill="hold"/>
                                        <p:tgtEl>
                                          <p:spTgt spid="46"/>
                                        </p:tgtEl>
                                        <p:attrNameLst>
                                          <p:attrName>ppt_x</p:attrName>
                                          <p:attrName>ppt_y</p:attrName>
                                        </p:attrNameLst>
                                      </p:cBhvr>
                                      <p:rCtr x="-15787" y="5919"/>
                                    </p:animMotion>
                                  </p:childTnLst>
                                </p:cTn>
                              </p:par>
                            </p:childTnLst>
                          </p:cTn>
                        </p:par>
                        <p:par>
                          <p:cTn id="189" fill="hold">
                            <p:stCondLst>
                              <p:cond delay="900"/>
                            </p:stCondLst>
                            <p:childTnLst>
                              <p:par>
                                <p:cTn id="190" presetID="18" presetClass="entr" presetSubtype="3" fill="hold" nodeType="afterEffect">
                                  <p:stCondLst>
                                    <p:cond delay="0"/>
                                  </p:stCondLst>
                                  <p:childTnLst>
                                    <p:set>
                                      <p:cBhvr>
                                        <p:cTn id="191" dur="1" fill="hold">
                                          <p:stCondLst>
                                            <p:cond delay="0"/>
                                          </p:stCondLst>
                                        </p:cTn>
                                        <p:tgtEl>
                                          <p:spTgt spid="21"/>
                                        </p:tgtEl>
                                        <p:attrNameLst>
                                          <p:attrName>style.visibility</p:attrName>
                                        </p:attrNameLst>
                                      </p:cBhvr>
                                      <p:to>
                                        <p:strVal val="visible"/>
                                      </p:to>
                                    </p:set>
                                    <p:animEffect transition="in" filter="strips(upRight)">
                                      <p:cBhvr>
                                        <p:cTn id="192" dur="500"/>
                                        <p:tgtEl>
                                          <p:spTgt spid="21"/>
                                        </p:tgtEl>
                                      </p:cBhvr>
                                    </p:animEffect>
                                  </p:childTnLst>
                                </p:cTn>
                              </p:par>
                              <p:par>
                                <p:cTn id="193" presetID="18" presetClass="entr" presetSubtype="3" fill="hold" nodeType="withEffect">
                                  <p:stCondLst>
                                    <p:cond delay="0"/>
                                  </p:stCondLst>
                                  <p:childTnLst>
                                    <p:set>
                                      <p:cBhvr>
                                        <p:cTn id="194" dur="1" fill="hold">
                                          <p:stCondLst>
                                            <p:cond delay="0"/>
                                          </p:stCondLst>
                                        </p:cTn>
                                        <p:tgtEl>
                                          <p:spTgt spid="27"/>
                                        </p:tgtEl>
                                        <p:attrNameLst>
                                          <p:attrName>style.visibility</p:attrName>
                                        </p:attrNameLst>
                                      </p:cBhvr>
                                      <p:to>
                                        <p:strVal val="visible"/>
                                      </p:to>
                                    </p:set>
                                    <p:animEffect transition="in" filter="strips(upRight)">
                                      <p:cBhvr>
                                        <p:cTn id="195" dur="500"/>
                                        <p:tgtEl>
                                          <p:spTgt spid="27"/>
                                        </p:tgtEl>
                                      </p:cBhvr>
                                    </p:animEffect>
                                  </p:childTnLst>
                                </p:cTn>
                              </p:par>
                              <p:par>
                                <p:cTn id="196" presetID="10" presetClass="entr" presetSubtype="0" fill="hold" nodeType="withEffect">
                                  <p:stCondLst>
                                    <p:cond delay="0"/>
                                  </p:stCondLst>
                                  <p:childTnLst>
                                    <p:set>
                                      <p:cBhvr>
                                        <p:cTn id="197" dur="1" fill="hold">
                                          <p:stCondLst>
                                            <p:cond delay="0"/>
                                          </p:stCondLst>
                                        </p:cTn>
                                        <p:tgtEl>
                                          <p:spTgt spid="12"/>
                                        </p:tgtEl>
                                        <p:attrNameLst>
                                          <p:attrName>style.visibility</p:attrName>
                                        </p:attrNameLst>
                                      </p:cBhvr>
                                      <p:to>
                                        <p:strVal val="visible"/>
                                      </p:to>
                                    </p:set>
                                    <p:animEffect transition="in" filter="fade">
                                      <p:cBhvr>
                                        <p:cTn id="198" dur="500"/>
                                        <p:tgtEl>
                                          <p:spTgt spid="12"/>
                                        </p:tgtEl>
                                      </p:cBhvr>
                                    </p:animEffect>
                                  </p:childTnLst>
                                </p:cTn>
                              </p:par>
                            </p:childTnLst>
                          </p:cTn>
                        </p:par>
                        <p:par>
                          <p:cTn id="199" fill="hold">
                            <p:stCondLst>
                              <p:cond delay="1400"/>
                            </p:stCondLst>
                            <p:childTnLst>
                              <p:par>
                                <p:cTn id="200" presetID="56" presetClass="path" presetSubtype="0" accel="50000" decel="50000" fill="hold" grpId="2" nodeType="afterEffect">
                                  <p:stCondLst>
                                    <p:cond delay="0"/>
                                  </p:stCondLst>
                                  <p:childTnLst>
                                    <p:animMotion origin="layout" path="M -0.32031 0.13226 L -0.03582 -0.03699 " pathEditMode="relative" rAng="0" ptsTypes="AA">
                                      <p:cBhvr>
                                        <p:cTn id="201" dur="900" fill="hold"/>
                                        <p:tgtEl>
                                          <p:spTgt spid="46"/>
                                        </p:tgtEl>
                                        <p:attrNameLst>
                                          <p:attrName>ppt_x</p:attrName>
                                          <p:attrName>ppt_y</p:attrName>
                                        </p:attrNameLst>
                                      </p:cBhvr>
                                      <p:rCtr x="14224" y="-8462"/>
                                    </p:animMotion>
                                  </p:childTnLst>
                                </p:cTn>
                              </p:par>
                              <p:par>
                                <p:cTn id="202" presetID="55" presetClass="exit" presetSubtype="0" fill="hold" grpId="3" nodeType="withEffect">
                                  <p:stCondLst>
                                    <p:cond delay="200"/>
                                  </p:stCondLst>
                                  <p:childTnLst>
                                    <p:anim calcmode="lin" valueType="num">
                                      <p:cBhvr>
                                        <p:cTn id="203" dur="700"/>
                                        <p:tgtEl>
                                          <p:spTgt spid="46"/>
                                        </p:tgtEl>
                                        <p:attrNameLst>
                                          <p:attrName>ppt_w</p:attrName>
                                        </p:attrNameLst>
                                      </p:cBhvr>
                                      <p:tavLst>
                                        <p:tav tm="0">
                                          <p:val>
                                            <p:strVal val="ppt_w"/>
                                          </p:val>
                                        </p:tav>
                                        <p:tav tm="100000">
                                          <p:val>
                                            <p:strVal val="ppt_w*0.70"/>
                                          </p:val>
                                        </p:tav>
                                      </p:tavLst>
                                    </p:anim>
                                    <p:anim calcmode="lin" valueType="num">
                                      <p:cBhvr>
                                        <p:cTn id="204" dur="700"/>
                                        <p:tgtEl>
                                          <p:spTgt spid="46"/>
                                        </p:tgtEl>
                                        <p:attrNameLst>
                                          <p:attrName>ppt_h</p:attrName>
                                        </p:attrNameLst>
                                      </p:cBhvr>
                                      <p:tavLst>
                                        <p:tav tm="0">
                                          <p:val>
                                            <p:strVal val="ppt_h"/>
                                          </p:val>
                                        </p:tav>
                                        <p:tav tm="100000">
                                          <p:val>
                                            <p:strVal val="ppt_h"/>
                                          </p:val>
                                        </p:tav>
                                      </p:tavLst>
                                    </p:anim>
                                    <p:animEffect transition="out" filter="fade">
                                      <p:cBhvr>
                                        <p:cTn id="205" dur="700"/>
                                        <p:tgtEl>
                                          <p:spTgt spid="46"/>
                                        </p:tgtEl>
                                      </p:cBhvr>
                                    </p:animEffect>
                                    <p:set>
                                      <p:cBhvr>
                                        <p:cTn id="206" dur="1" fill="hold">
                                          <p:stCondLst>
                                            <p:cond delay="699"/>
                                          </p:stCondLst>
                                        </p:cTn>
                                        <p:tgtEl>
                                          <p:spTgt spid="46"/>
                                        </p:tgtEl>
                                        <p:attrNameLst>
                                          <p:attrName>style.visibility</p:attrName>
                                        </p:attrNameLst>
                                      </p:cBhvr>
                                      <p:to>
                                        <p:strVal val="hidden"/>
                                      </p:to>
                                    </p:set>
                                  </p:childTnLst>
                                </p:cTn>
                              </p:par>
                              <p:par>
                                <p:cTn id="207" presetID="53" presetClass="entr" presetSubtype="16" fill="hold" grpId="0" nodeType="withEffect">
                                  <p:stCondLst>
                                    <p:cond delay="700"/>
                                  </p:stCondLst>
                                  <p:childTnLst>
                                    <p:set>
                                      <p:cBhvr>
                                        <p:cTn id="208" dur="1" fill="hold">
                                          <p:stCondLst>
                                            <p:cond delay="0"/>
                                          </p:stCondLst>
                                        </p:cTn>
                                        <p:tgtEl>
                                          <p:spTgt spid="48"/>
                                        </p:tgtEl>
                                        <p:attrNameLst>
                                          <p:attrName>style.visibility</p:attrName>
                                        </p:attrNameLst>
                                      </p:cBhvr>
                                      <p:to>
                                        <p:strVal val="visible"/>
                                      </p:to>
                                    </p:set>
                                    <p:anim calcmode="lin" valueType="num">
                                      <p:cBhvr>
                                        <p:cTn id="209" dur="500" fill="hold"/>
                                        <p:tgtEl>
                                          <p:spTgt spid="48"/>
                                        </p:tgtEl>
                                        <p:attrNameLst>
                                          <p:attrName>ppt_w</p:attrName>
                                        </p:attrNameLst>
                                      </p:cBhvr>
                                      <p:tavLst>
                                        <p:tav tm="0">
                                          <p:val>
                                            <p:fltVal val="0"/>
                                          </p:val>
                                        </p:tav>
                                        <p:tav tm="100000">
                                          <p:val>
                                            <p:strVal val="#ppt_w"/>
                                          </p:val>
                                        </p:tav>
                                      </p:tavLst>
                                    </p:anim>
                                    <p:anim calcmode="lin" valueType="num">
                                      <p:cBhvr>
                                        <p:cTn id="210" dur="500" fill="hold"/>
                                        <p:tgtEl>
                                          <p:spTgt spid="48"/>
                                        </p:tgtEl>
                                        <p:attrNameLst>
                                          <p:attrName>ppt_h</p:attrName>
                                        </p:attrNameLst>
                                      </p:cBhvr>
                                      <p:tavLst>
                                        <p:tav tm="0">
                                          <p:val>
                                            <p:fltVal val="0"/>
                                          </p:val>
                                        </p:tav>
                                        <p:tav tm="100000">
                                          <p:val>
                                            <p:strVal val="#ppt_h"/>
                                          </p:val>
                                        </p:tav>
                                      </p:tavLst>
                                    </p:anim>
                                    <p:animEffect transition="in" filter="fade">
                                      <p:cBhvr>
                                        <p:cTn id="211" dur="500"/>
                                        <p:tgtEl>
                                          <p:spTgt spid="48"/>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fade">
                                      <p:cBhvr>
                                        <p:cTn id="216" dur="500"/>
                                        <p:tgtEl>
                                          <p:spTgt spid="49"/>
                                        </p:tgtEl>
                                      </p:cBhvr>
                                    </p:animEffect>
                                  </p:childTnLst>
                                </p:cTn>
                              </p:par>
                              <p:par>
                                <p:cTn id="217" presetID="56" presetClass="path" presetSubtype="0" accel="50000" decel="50000" fill="hold" grpId="1" nodeType="withEffect">
                                  <p:stCondLst>
                                    <p:cond delay="200"/>
                                  </p:stCondLst>
                                  <p:childTnLst>
                                    <p:animMotion origin="layout" path="M -0.00117 -0.00416 L 0.29556 -0.02913 " pathEditMode="relative" rAng="0" ptsTypes="AA">
                                      <p:cBhvr>
                                        <p:cTn id="218" dur="600" fill="hold"/>
                                        <p:tgtEl>
                                          <p:spTgt spid="48"/>
                                        </p:tgtEl>
                                        <p:attrNameLst>
                                          <p:attrName>ppt_x</p:attrName>
                                          <p:attrName>ppt_y</p:attrName>
                                        </p:attrNameLst>
                                      </p:cBhvr>
                                      <p:rCtr x="14837" y="-1249"/>
                                    </p:animMotion>
                                  </p:childTnLst>
                                </p:cTn>
                              </p:par>
                              <p:par>
                                <p:cTn id="219" presetID="10" presetClass="entr" presetSubtype="0" fill="hold" nodeType="withEffect">
                                  <p:stCondLst>
                                    <p:cond delay="0"/>
                                  </p:stCondLst>
                                  <p:childTnLst>
                                    <p:set>
                                      <p:cBhvr>
                                        <p:cTn id="220" dur="1" fill="hold">
                                          <p:stCondLst>
                                            <p:cond delay="0"/>
                                          </p:stCondLst>
                                        </p:cTn>
                                        <p:tgtEl>
                                          <p:spTgt spid="13"/>
                                        </p:tgtEl>
                                        <p:attrNameLst>
                                          <p:attrName>style.visibility</p:attrName>
                                        </p:attrNameLst>
                                      </p:cBhvr>
                                      <p:to>
                                        <p:strVal val="visible"/>
                                      </p:to>
                                    </p:set>
                                    <p:animEffect transition="in" filter="fade">
                                      <p:cBhvr>
                                        <p:cTn id="221" dur="500"/>
                                        <p:tgtEl>
                                          <p:spTgt spid="13"/>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50"/>
                                        </p:tgtEl>
                                        <p:attrNameLst>
                                          <p:attrName>style.visibility</p:attrName>
                                        </p:attrNameLst>
                                      </p:cBhvr>
                                      <p:to>
                                        <p:strVal val="visible"/>
                                      </p:to>
                                    </p:set>
                                    <p:animEffect transition="in" filter="fade">
                                      <p:cBhvr>
                                        <p:cTn id="226" dur="500"/>
                                        <p:tgtEl>
                                          <p:spTgt spid="50"/>
                                        </p:tgtEl>
                                      </p:cBhvr>
                                    </p:animEffect>
                                  </p:childTnLst>
                                </p:cTn>
                              </p:par>
                            </p:childTnLst>
                          </p:cTn>
                        </p:par>
                        <p:par>
                          <p:cTn id="227" fill="hold">
                            <p:stCondLst>
                              <p:cond delay="500"/>
                            </p:stCondLst>
                            <p:childTnLst>
                              <p:par>
                                <p:cTn id="228" presetID="1" presetClass="entr" presetSubtype="0" fill="hold" nodeType="afterEffect">
                                  <p:stCondLst>
                                    <p:cond delay="0"/>
                                  </p:stCondLst>
                                  <p:childTnLst>
                                    <p:set>
                                      <p:cBhvr>
                                        <p:cTn id="229" dur="1" fill="hold">
                                          <p:stCondLst>
                                            <p:cond delay="0"/>
                                          </p:stCondLst>
                                        </p:cTn>
                                        <p:tgtEl>
                                          <p:spTgt spid="20"/>
                                        </p:tgtEl>
                                        <p:attrNameLst>
                                          <p:attrName>style.visibility</p:attrName>
                                        </p:attrNameLst>
                                      </p:cBhvr>
                                      <p:to>
                                        <p:strVal val="visible"/>
                                      </p:to>
                                    </p:set>
                                  </p:childTnLst>
                                </p:cTn>
                              </p:par>
                            </p:childTnLst>
                          </p:cTn>
                        </p:par>
                        <p:par>
                          <p:cTn id="230" fill="hold">
                            <p:stCondLst>
                              <p:cond delay="500"/>
                            </p:stCondLst>
                            <p:childTnLst>
                              <p:par>
                                <p:cTn id="231" presetID="0" presetClass="path" presetSubtype="0" accel="50000" decel="50000" fill="hold" nodeType="afterEffect">
                                  <p:stCondLst>
                                    <p:cond delay="0"/>
                                  </p:stCondLst>
                                  <p:childTnLst>
                                    <p:animMotion origin="layout" path="M -3.04155E-6 5.78035E-6 L 0.04051 -0.04369 L 0.04429 -0.09826 L 0.05406 -0.11121 L 0.06018 -0.11999 L 0.07126 -0.13317 L 0.07868 -0.13757 L 0.0861 -0.14196 " pathEditMode="relative" ptsTypes="AAAAAAAA">
                                      <p:cBhvr>
                                        <p:cTn id="232" dur="1500" fill="hold"/>
                                        <p:tgtEl>
                                          <p:spTgt spid="20"/>
                                        </p:tgtEl>
                                        <p:attrNameLst>
                                          <p:attrName>ppt_x</p:attrName>
                                          <p:attrName>ppt_y</p:attrName>
                                        </p:attrNameLst>
                                      </p:cBhvr>
                                    </p:animMotion>
                                  </p:childTnLst>
                                </p:cTn>
                              </p:par>
                              <p:par>
                                <p:cTn id="233" presetID="18" presetClass="entr" presetSubtype="3" fill="hold" nodeType="withEffect">
                                  <p:stCondLst>
                                    <p:cond delay="0"/>
                                  </p:stCondLst>
                                  <p:childTnLst>
                                    <p:set>
                                      <p:cBhvr>
                                        <p:cTn id="234" dur="1" fill="hold">
                                          <p:stCondLst>
                                            <p:cond delay="0"/>
                                          </p:stCondLst>
                                        </p:cTn>
                                        <p:tgtEl>
                                          <p:spTgt spid="53"/>
                                        </p:tgtEl>
                                        <p:attrNameLst>
                                          <p:attrName>style.visibility</p:attrName>
                                        </p:attrNameLst>
                                      </p:cBhvr>
                                      <p:to>
                                        <p:strVal val="visible"/>
                                      </p:to>
                                    </p:set>
                                    <p:animEffect transition="in" filter="strips(upRight)">
                                      <p:cBhvr>
                                        <p:cTn id="235" dur="1500"/>
                                        <p:tgtEl>
                                          <p:spTgt spid="53"/>
                                        </p:tgtEl>
                                      </p:cBhvr>
                                    </p:animEffect>
                                  </p:childTnLst>
                                </p:cTn>
                              </p:par>
                              <p:par>
                                <p:cTn id="236" presetID="18" presetClass="entr" presetSubtype="3" fill="hold" nodeType="withEffect">
                                  <p:stCondLst>
                                    <p:cond delay="0"/>
                                  </p:stCondLst>
                                  <p:childTnLst>
                                    <p:set>
                                      <p:cBhvr>
                                        <p:cTn id="237" dur="1" fill="hold">
                                          <p:stCondLst>
                                            <p:cond delay="0"/>
                                          </p:stCondLst>
                                        </p:cTn>
                                        <p:tgtEl>
                                          <p:spTgt spid="52"/>
                                        </p:tgtEl>
                                        <p:attrNameLst>
                                          <p:attrName>style.visibility</p:attrName>
                                        </p:attrNameLst>
                                      </p:cBhvr>
                                      <p:to>
                                        <p:strVal val="visible"/>
                                      </p:to>
                                    </p:set>
                                    <p:animEffect transition="in" filter="strips(upRight)">
                                      <p:cBhvr>
                                        <p:cTn id="238" dur="16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 grpId="0"/>
      <p:bldP spid="2" grpId="1"/>
      <p:bldP spid="8" grpId="0" build="p"/>
      <p:bldP spid="8" grpId="1" build="p"/>
      <p:bldP spid="8" grpId="2" build="allAtOnce"/>
      <p:bldP spid="9" grpId="0"/>
      <p:bldP spid="19" grpId="0"/>
      <p:bldP spid="30" grpId="0"/>
      <p:bldP spid="30" grpId="1"/>
      <p:bldP spid="31" grpId="0"/>
      <p:bldP spid="31" grpId="1"/>
      <p:bldP spid="44" grpId="0" uiExpand="1" build="p"/>
      <p:bldP spid="44" grpId="1" uiExpand="1" build="p"/>
      <p:bldP spid="45" grpId="0"/>
      <p:bldP spid="46" grpId="0" animBg="1"/>
      <p:bldP spid="46" grpId="1" animBg="1"/>
      <p:bldP spid="46" grpId="2" animBg="1"/>
      <p:bldP spid="46" grpId="3" animBg="1"/>
      <p:bldP spid="47" grpId="0"/>
      <p:bldP spid="48" grpId="0" animBg="1"/>
      <p:bldP spid="48" grpId="1" animBg="1"/>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5F5D6-9DE1-4CCE-9AB9-B3CE74965857}" type="datetime1">
              <a:rPr lang="en-US" smtClean="0"/>
              <a:t>11/16/2019</a:t>
            </a:fld>
            <a:endParaRPr lang="en-US" dirty="0"/>
          </a:p>
        </p:txBody>
      </p:sp>
      <p:sp>
        <p:nvSpPr>
          <p:cNvPr id="5" name="Footer Placeholder 4"/>
          <p:cNvSpPr>
            <a:spLocks noGrp="1"/>
          </p:cNvSpPr>
          <p:nvPr>
            <p:ph type="ftr" sz="quarter" idx="11"/>
          </p:nvPr>
        </p:nvSpPr>
        <p:spPr/>
        <p:txBody>
          <a:bodyPr/>
          <a:lstStyle/>
          <a:p>
            <a:r>
              <a:rPr lang="en-US" smtClean="0"/>
              <a:t>Bengalathon 2018 - 19: An IT &amp; E Department Initiative</a:t>
            </a:r>
            <a:endParaRPr lang="en-US" dirty="0"/>
          </a:p>
        </p:txBody>
      </p:sp>
      <p:sp>
        <p:nvSpPr>
          <p:cNvPr id="6" name="Slide Number Placeholder 5"/>
          <p:cNvSpPr>
            <a:spLocks noGrp="1"/>
          </p:cNvSpPr>
          <p:nvPr>
            <p:ph type="sldNum" sz="quarter" idx="12"/>
          </p:nvPr>
        </p:nvSpPr>
        <p:spPr/>
        <p:txBody>
          <a:bodyPr/>
          <a:lstStyle/>
          <a:p>
            <a:fld id="{2B7D5BEC-95F8-47B9-9E8F-BBA8E530B6C3}" type="slidenum">
              <a:rPr lang="en-US" smtClean="0"/>
              <a:pPr/>
              <a:t>8</a:t>
            </a:fld>
            <a:endParaRPr lang="en-US" dirty="0"/>
          </a:p>
        </p:txBody>
      </p:sp>
      <p:sp>
        <p:nvSpPr>
          <p:cNvPr id="7" name="Title 1"/>
          <p:cNvSpPr txBox="1">
            <a:spLocks/>
          </p:cNvSpPr>
          <p:nvPr/>
        </p:nvSpPr>
        <p:spPr>
          <a:xfrm>
            <a:off x="839448" y="479959"/>
            <a:ext cx="10058400" cy="76836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smtClean="0">
                <a:latin typeface="Cambria" panose="02040503050406030204" pitchFamily="18" charset="0"/>
              </a:rPr>
              <a:t>Receiving Phase</a:t>
            </a:r>
            <a:endParaRPr lang="en-US" b="1" i="1" dirty="0">
              <a:latin typeface="Cambria" panose="02040503050406030204" pitchFamily="18" charset="0"/>
            </a:endParaRPr>
          </a:p>
        </p:txBody>
      </p:sp>
      <p:sp>
        <p:nvSpPr>
          <p:cNvPr id="8" name="Rectangle 7"/>
          <p:cNvSpPr/>
          <p:nvPr/>
        </p:nvSpPr>
        <p:spPr>
          <a:xfrm flipV="1">
            <a:off x="1079292" y="1678898"/>
            <a:ext cx="10043410" cy="195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974360" y="1494232"/>
            <a:ext cx="7684027" cy="369332"/>
          </a:xfrm>
          <a:prstGeom prst="rect">
            <a:avLst/>
          </a:prstGeom>
          <a:noFill/>
        </p:spPr>
        <p:txBody>
          <a:bodyPr wrap="none" rtlCol="0">
            <a:spAutoFit/>
          </a:bodyPr>
          <a:lstStyle/>
          <a:p>
            <a:r>
              <a:rPr lang="en-US" dirty="0" smtClean="0"/>
              <a:t>As soon as PCR will receive the Accident message , the Receiving Phase will start:</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962" y="3782964"/>
            <a:ext cx="1636295" cy="1636295"/>
          </a:xfrm>
          <a:prstGeom prst="rect">
            <a:avLst/>
          </a:prstGeom>
        </p:spPr>
      </p:pic>
      <p:sp>
        <p:nvSpPr>
          <p:cNvPr id="10" name="TextBox 9"/>
          <p:cNvSpPr txBox="1"/>
          <p:nvPr/>
        </p:nvSpPr>
        <p:spPr>
          <a:xfrm>
            <a:off x="9477465" y="3121245"/>
            <a:ext cx="1993693" cy="1323439"/>
          </a:xfrm>
          <a:prstGeom prst="rect">
            <a:avLst/>
          </a:prstGeom>
          <a:noFill/>
        </p:spPr>
        <p:txBody>
          <a:bodyPr wrap="square" rtlCol="0">
            <a:spAutoFit/>
          </a:bodyPr>
          <a:lstStyle/>
          <a:p>
            <a:pPr algn="ctr"/>
            <a:r>
              <a:rPr lang="en-US" sz="2000" dirty="0" smtClean="0">
                <a:solidFill>
                  <a:srgbClr val="FF0000"/>
                </a:solidFill>
                <a:latin typeface="Arial Black" pitchFamily="34" charset="0"/>
              </a:rPr>
              <a:t>An Accident ALERT has been received!!</a:t>
            </a:r>
            <a:endParaRPr lang="en-IN" sz="2000" dirty="0">
              <a:solidFill>
                <a:srgbClr val="FF0000"/>
              </a:solidFill>
              <a:latin typeface="Arial Black"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0609" y="1917023"/>
            <a:ext cx="476250" cy="476250"/>
          </a:xfrm>
          <a:prstGeom prst="rect">
            <a:avLst/>
          </a:prstGeom>
        </p:spPr>
      </p:pic>
      <p:pic>
        <p:nvPicPr>
          <p:cNvPr id="1027" name="Picture 3" descr="C:\Users\cks\Desktop\Bengalathon project\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24999" y="2722662"/>
            <a:ext cx="2098625" cy="20986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32120" t="16650" r="28846" b="14351"/>
          <a:stretch/>
        </p:blipFill>
        <p:spPr>
          <a:xfrm>
            <a:off x="9204390" y="1494233"/>
            <a:ext cx="2535440" cy="280505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6374" y="1303504"/>
            <a:ext cx="2675876" cy="4958923"/>
          </a:xfrm>
          <a:prstGeom prst="rect">
            <a:avLst/>
          </a:prstGeom>
        </p:spPr>
      </p:pic>
      <p:sp>
        <p:nvSpPr>
          <p:cNvPr id="15" name="TextBox 14"/>
          <p:cNvSpPr txBox="1"/>
          <p:nvPr/>
        </p:nvSpPr>
        <p:spPr>
          <a:xfrm>
            <a:off x="9247091" y="4957010"/>
            <a:ext cx="2454442" cy="646331"/>
          </a:xfrm>
          <a:prstGeom prst="rect">
            <a:avLst/>
          </a:prstGeom>
          <a:noFill/>
        </p:spPr>
        <p:txBody>
          <a:bodyPr wrap="square" rtlCol="0">
            <a:spAutoFit/>
          </a:bodyPr>
          <a:lstStyle/>
          <a:p>
            <a:pPr algn="ctr"/>
            <a:r>
              <a:rPr lang="en-US" dirty="0" smtClean="0"/>
              <a:t>Locating nearby hospitals…</a:t>
            </a:r>
            <a:endParaRPr lang="en-IN" dirty="0"/>
          </a:p>
        </p:txBody>
      </p:sp>
      <p:sp>
        <p:nvSpPr>
          <p:cNvPr id="18" name="TextBox 17"/>
          <p:cNvSpPr txBox="1"/>
          <p:nvPr/>
        </p:nvSpPr>
        <p:spPr>
          <a:xfrm>
            <a:off x="9327301" y="4769955"/>
            <a:ext cx="2294021" cy="646331"/>
          </a:xfrm>
          <a:prstGeom prst="rect">
            <a:avLst/>
          </a:prstGeom>
          <a:noFill/>
        </p:spPr>
        <p:txBody>
          <a:bodyPr wrap="square" rtlCol="0">
            <a:spAutoFit/>
          </a:bodyPr>
          <a:lstStyle/>
          <a:p>
            <a:pPr algn="ctr"/>
            <a:r>
              <a:rPr lang="en-US" dirty="0" smtClean="0"/>
              <a:t>2 Hospitals Found..</a:t>
            </a:r>
          </a:p>
          <a:p>
            <a:pPr algn="ctr"/>
            <a:r>
              <a:rPr lang="en-US" dirty="0" smtClean="0"/>
              <a:t>Sending Notification..</a:t>
            </a:r>
            <a:endParaRPr lang="en-IN"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8121" y="3840306"/>
            <a:ext cx="5754195" cy="2233408"/>
          </a:xfrm>
          <a:prstGeom prst="rect">
            <a:avLst/>
          </a:prstGeom>
        </p:spPr>
      </p:pic>
      <p:sp>
        <p:nvSpPr>
          <p:cNvPr id="11" name="TextBox 10"/>
          <p:cNvSpPr txBox="1"/>
          <p:nvPr/>
        </p:nvSpPr>
        <p:spPr>
          <a:xfrm>
            <a:off x="9343343" y="4885456"/>
            <a:ext cx="2261937" cy="369332"/>
          </a:xfrm>
          <a:prstGeom prst="rect">
            <a:avLst/>
          </a:prstGeom>
          <a:noFill/>
        </p:spPr>
        <p:txBody>
          <a:bodyPr wrap="square" rtlCol="0">
            <a:spAutoFit/>
          </a:bodyPr>
          <a:lstStyle/>
          <a:p>
            <a:r>
              <a:rPr lang="en-US" dirty="0" smtClean="0"/>
              <a:t>Hospital H2 Accepted</a:t>
            </a:r>
            <a:endParaRPr lang="en-IN" dirty="0"/>
          </a:p>
        </p:txBody>
      </p:sp>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1081" t="-1093" r="44972" b="1093"/>
          <a:stretch/>
        </p:blipFill>
        <p:spPr>
          <a:xfrm>
            <a:off x="9247091" y="1769742"/>
            <a:ext cx="2412529" cy="2233408"/>
          </a:xfrm>
          <a:prstGeom prst="rect">
            <a:avLst/>
          </a:prstGeom>
        </p:spPr>
      </p:pic>
      <p:sp>
        <p:nvSpPr>
          <p:cNvPr id="16" name="TextBox 15"/>
          <p:cNvSpPr txBox="1"/>
          <p:nvPr/>
        </p:nvSpPr>
        <p:spPr>
          <a:xfrm>
            <a:off x="1079292" y="1892605"/>
            <a:ext cx="7875522" cy="2585323"/>
          </a:xfrm>
          <a:prstGeom prst="rect">
            <a:avLst/>
          </a:prstGeom>
          <a:noFill/>
        </p:spPr>
        <p:txBody>
          <a:bodyPr wrap="square" rtlCol="0">
            <a:spAutoFit/>
          </a:bodyPr>
          <a:lstStyle/>
          <a:p>
            <a:pPr marL="342900" indent="-342900" algn="just">
              <a:buFont typeface="+mj-lt"/>
              <a:buAutoNum type="arabicPeriod"/>
            </a:pPr>
            <a:r>
              <a:rPr lang="en-US" dirty="0" smtClean="0"/>
              <a:t>The Accident Alert containing the coordinates of the Accident will be displayed</a:t>
            </a:r>
          </a:p>
          <a:p>
            <a:pPr marL="342900" indent="-342900" algn="just">
              <a:buFont typeface="+mj-lt"/>
              <a:buAutoNum type="arabicPeriod"/>
            </a:pPr>
            <a:r>
              <a:rPr lang="en-US" dirty="0" smtClean="0"/>
              <a:t>The nearest Hospital from the accident area will be searched.</a:t>
            </a:r>
          </a:p>
          <a:p>
            <a:pPr marL="342900" indent="-342900" algn="just">
              <a:buFont typeface="+mj-lt"/>
              <a:buAutoNum type="arabicPeriod"/>
            </a:pPr>
            <a:r>
              <a:rPr lang="en-US" dirty="0" smtClean="0"/>
              <a:t>As soon as the nearest hospital is found a notification will be sent to this hospitals.</a:t>
            </a:r>
          </a:p>
          <a:p>
            <a:pPr marL="342900" indent="-342900" algn="just">
              <a:buFont typeface="+mj-lt"/>
              <a:buAutoNum type="arabicPeriod"/>
            </a:pPr>
            <a:r>
              <a:rPr lang="en-US" dirty="0" smtClean="0"/>
              <a:t>As soon as any of the hospital accept request it will dispatch its ambulance to the accident area.</a:t>
            </a:r>
          </a:p>
          <a:p>
            <a:pPr marL="342900" indent="-342900" algn="just">
              <a:buFont typeface="+mj-lt"/>
              <a:buAutoNum type="arabicPeriod"/>
            </a:pPr>
            <a:r>
              <a:rPr lang="en-US" dirty="0" smtClean="0"/>
              <a:t>Shortest route will be decided via Google maps.</a:t>
            </a:r>
          </a:p>
          <a:p>
            <a:pPr marL="342900" indent="-342900" algn="just">
              <a:buFont typeface="+mj-lt"/>
              <a:buAutoNum type="arabicPeriod"/>
            </a:pPr>
            <a:r>
              <a:rPr lang="en-US" dirty="0" smtClean="0"/>
              <a:t>All the sergeants will be informed so that the road of the transit can be  vacated</a:t>
            </a:r>
          </a:p>
        </p:txBody>
      </p:sp>
    </p:spTree>
    <p:extLst>
      <p:ext uri="{BB962C8B-B14F-4D97-AF65-F5344CB8AC3E}">
        <p14:creationId xmlns:p14="http://schemas.microsoft.com/office/powerpoint/2010/main" val="628886573"/>
      </p:ext>
    </p:extLst>
  </p:cSld>
  <p:clrMapOvr>
    <a:masterClrMapping/>
  </p:clrMapOvr>
  <mc:AlternateContent xmlns:mc="http://schemas.openxmlformats.org/markup-compatibility/2006" xmlns:p14="http://schemas.microsoft.com/office/powerpoint/2010/main">
    <mc:Choice Requires="p14">
      <p:transition spd="med" p14:dur="700">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00" fill="hold"/>
                                        <p:tgtEl>
                                          <p:spTgt spid="3"/>
                                        </p:tgtEl>
                                        <p:attrNameLst>
                                          <p:attrName>ppt_x</p:attrName>
                                        </p:attrNameLst>
                                      </p:cBhvr>
                                      <p:tavLst>
                                        <p:tav tm="0">
                                          <p:val>
                                            <p:strVal val="0-#ppt_w/2"/>
                                          </p:val>
                                        </p:tav>
                                        <p:tav tm="100000">
                                          <p:val>
                                            <p:strVal val="#ppt_x"/>
                                          </p:val>
                                        </p:tav>
                                      </p:tavLst>
                                    </p:anim>
                                    <p:anim calcmode="lin" valueType="num">
                                      <p:cBhvr additive="base">
                                        <p:cTn id="17" dur="700" fill="hold"/>
                                        <p:tgtEl>
                                          <p:spTgt spid="3"/>
                                        </p:tgtEl>
                                        <p:attrNameLst>
                                          <p:attrName>ppt_y</p:attrName>
                                        </p:attrNameLst>
                                      </p:cBhvr>
                                      <p:tavLst>
                                        <p:tav tm="0">
                                          <p:val>
                                            <p:strVal val="#ppt_y"/>
                                          </p:val>
                                        </p:tav>
                                        <p:tav tm="100000">
                                          <p:val>
                                            <p:strVal val="#ppt_y"/>
                                          </p:val>
                                        </p:tav>
                                      </p:tavLst>
                                    </p:anim>
                                  </p:childTnLst>
                                </p:cTn>
                              </p:par>
                              <p:par>
                                <p:cTn id="18" presetID="9" presetClass="entr" presetSubtype="0" fill="hold" grpId="0" nodeType="withEffect">
                                  <p:stCondLst>
                                    <p:cond delay="50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500"/>
                                        <p:tgtEl>
                                          <p:spTgt spid="1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300"/>
                                        <p:tgtEl>
                                          <p:spTgt spid="3"/>
                                        </p:tgtEl>
                                      </p:cBhvr>
                                    </p:animEffect>
                                    <p:set>
                                      <p:cBhvr>
                                        <p:cTn id="28" dur="1" fill="hold">
                                          <p:stCondLst>
                                            <p:cond delay="2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300"/>
                                        <p:tgtEl>
                                          <p:spTgt spid="10"/>
                                        </p:tgtEl>
                                      </p:cBhvr>
                                    </p:animEffect>
                                    <p:set>
                                      <p:cBhvr>
                                        <p:cTn id="31" dur="1" fill="hold">
                                          <p:stCondLst>
                                            <p:cond delay="299"/>
                                          </p:stCondLst>
                                        </p:cTn>
                                        <p:tgtEl>
                                          <p:spTgt spid="10"/>
                                        </p:tgtEl>
                                        <p:attrNameLst>
                                          <p:attrName>style.visibility</p:attrName>
                                        </p:attrNameLst>
                                      </p:cBhvr>
                                      <p:to>
                                        <p:strVal val="hidden"/>
                                      </p:to>
                                    </p:set>
                                  </p:childTnLst>
                                </p:cTn>
                              </p:par>
                              <p:par>
                                <p:cTn id="32" presetID="1" presetClass="entr" presetSubtype="0" fill="hold" nodeType="withEffect">
                                  <p:stCondLst>
                                    <p:cond delay="200"/>
                                  </p:stCondLst>
                                  <p:childTnLst>
                                    <p:set>
                                      <p:cBhvr>
                                        <p:cTn id="33" dur="1" fill="hold">
                                          <p:stCondLst>
                                            <p:cond delay="0"/>
                                          </p:stCondLst>
                                        </p:cTn>
                                        <p:tgtEl>
                                          <p:spTgt spid="1027"/>
                                        </p:tgtEl>
                                        <p:attrNameLst>
                                          <p:attrName>style.visibility</p:attrName>
                                        </p:attrNameLst>
                                      </p:cBhvr>
                                      <p:to>
                                        <p:strVal val="visible"/>
                                      </p:to>
                                    </p:set>
                                  </p:childTnLst>
                                </p:cTn>
                              </p:par>
                            </p:childTnLst>
                          </p:cTn>
                        </p:par>
                        <p:par>
                          <p:cTn id="34" fill="hold">
                            <p:stCondLst>
                              <p:cond delay="300"/>
                            </p:stCondLst>
                            <p:childTnLst>
                              <p:par>
                                <p:cTn id="35" presetID="10" presetClass="exit" presetSubtype="0" fill="hold" nodeType="afterEffect">
                                  <p:stCondLst>
                                    <p:cond delay="1000"/>
                                  </p:stCondLst>
                                  <p:childTnLst>
                                    <p:animEffect transition="out" filter="fade">
                                      <p:cBhvr>
                                        <p:cTn id="36" dur="500"/>
                                        <p:tgtEl>
                                          <p:spTgt spid="1027"/>
                                        </p:tgtEl>
                                      </p:cBhvr>
                                    </p:animEffect>
                                    <p:set>
                                      <p:cBhvr>
                                        <p:cTn id="37" dur="1" fill="hold">
                                          <p:stCondLst>
                                            <p:cond delay="499"/>
                                          </p:stCondLst>
                                        </p:cTn>
                                        <p:tgtEl>
                                          <p:spTgt spid="1027"/>
                                        </p:tgtEl>
                                        <p:attrNameLst>
                                          <p:attrName>style.visibility</p:attrName>
                                        </p:attrNameLst>
                                      </p:cBhvr>
                                      <p:to>
                                        <p:strVal val="hidden"/>
                                      </p:to>
                                    </p:set>
                                  </p:childTnLst>
                                </p:cTn>
                              </p:par>
                              <p:par>
                                <p:cTn id="38" presetID="10" presetClass="entr" presetSubtype="0" fill="hold" nodeType="withEffect">
                                  <p:stCondLst>
                                    <p:cond delay="11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 presetClass="entr" presetSubtype="0" fill="hold" nodeType="withEffect">
                                  <p:stCondLst>
                                    <p:cond delay="110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1100"/>
                                  </p:stCondLst>
                                  <p:iterate type="lt">
                                    <p:tmAbs val="0"/>
                                  </p:iterate>
                                  <p:childTnLst>
                                    <p:set>
                                      <p:cBhvr>
                                        <p:cTn id="44" dur="1" fill="hold">
                                          <p:stCondLst>
                                            <p:cond delay="0"/>
                                          </p:stCondLst>
                                        </p:cTn>
                                        <p:tgtEl>
                                          <p:spTgt spid="15"/>
                                        </p:tgtEl>
                                        <p:attrNameLst>
                                          <p:attrName>style.visibility</p:attrName>
                                        </p:attrNameLst>
                                      </p:cBhvr>
                                      <p:to>
                                        <p:strVal val="visible"/>
                                      </p:to>
                                    </p:set>
                                  </p:childTnLst>
                                </p:cTn>
                              </p:par>
                              <p:par>
                                <p:cTn id="45" presetID="15" presetClass="emph" presetSubtype="0" grpId="1" nodeType="withEffect">
                                  <p:stCondLst>
                                    <p:cond delay="1100"/>
                                  </p:stCondLst>
                                  <p:iterate type="lt">
                                    <p:tmAbs val="57"/>
                                  </p:iterate>
                                  <p:childTnLst>
                                    <p:set>
                                      <p:cBhvr override="childStyle">
                                        <p:cTn id="46" dur="1700"/>
                                        <p:tgtEl>
                                          <p:spTgt spid="15"/>
                                        </p:tgtEl>
                                        <p:attrNameLst>
                                          <p:attrName>style.fontWeight</p:attrName>
                                        </p:attrNameLst>
                                      </p:cBhvr>
                                      <p:to>
                                        <p:strVal val="bold"/>
                                      </p:to>
                                    </p:set>
                                  </p:childTnLst>
                                </p:cTn>
                              </p:par>
                              <p:par>
                                <p:cTn id="47" presetID="10" presetClass="entr" presetSubtype="0" fill="hold" grpId="0" nodeType="withEffect">
                                  <p:stCondLst>
                                    <p:cond delay="1100"/>
                                  </p:stCondLst>
                                  <p:childTnLst>
                                    <p:set>
                                      <p:cBhvr>
                                        <p:cTn id="48" dur="1" fill="hold">
                                          <p:stCondLst>
                                            <p:cond delay="0"/>
                                          </p:stCondLst>
                                        </p:cTn>
                                        <p:tgtEl>
                                          <p:spTgt spid="16">
                                            <p:txEl>
                                              <p:pRg st="1" end="1"/>
                                            </p:txEl>
                                          </p:spTgt>
                                        </p:tgtEl>
                                        <p:attrNameLst>
                                          <p:attrName>style.visibility</p:attrName>
                                        </p:attrNameLst>
                                      </p:cBhvr>
                                      <p:to>
                                        <p:strVal val="visible"/>
                                      </p:to>
                                    </p:set>
                                    <p:animEffect transition="in" filter="fade">
                                      <p:cBhvr>
                                        <p:cTn id="49" dur="500"/>
                                        <p:tgtEl>
                                          <p:spTgt spid="1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par>
                                <p:cTn id="58" presetID="10" presetClass="exit" presetSubtype="0" fill="hold" grpId="3" nodeType="withEffect">
                                  <p:stCondLst>
                                    <p:cond delay="0"/>
                                  </p:stCondLst>
                                  <p:iterate type="lt">
                                    <p:tmPct val="0"/>
                                  </p:iterate>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par>
                                <p:cTn id="64" presetID="10" presetClass="entr" presetSubtype="0" fill="hold" grpId="0" nodeType="withEffect">
                                  <p:stCondLst>
                                    <p:cond delay="200"/>
                                  </p:stCondLst>
                                  <p:childTnLst>
                                    <p:set>
                                      <p:cBhvr>
                                        <p:cTn id="65" dur="1" fill="hold">
                                          <p:stCondLst>
                                            <p:cond delay="0"/>
                                          </p:stCondLst>
                                        </p:cTn>
                                        <p:tgtEl>
                                          <p:spTgt spid="16">
                                            <p:txEl>
                                              <p:pRg st="2" end="2"/>
                                            </p:txEl>
                                          </p:spTgt>
                                        </p:tgtEl>
                                        <p:attrNameLst>
                                          <p:attrName>style.visibility</p:attrName>
                                        </p:attrNameLst>
                                      </p:cBhvr>
                                      <p:to>
                                        <p:strVal val="visible"/>
                                      </p:to>
                                    </p:set>
                                    <p:animEffect transition="in" filter="fade">
                                      <p:cBhvr>
                                        <p:cTn id="66" dur="500"/>
                                        <p:tgtEl>
                                          <p:spTgt spid="16">
                                            <p:txEl>
                                              <p:pRg st="2" end="2"/>
                                            </p:txEl>
                                          </p:spTgt>
                                        </p:tgtEl>
                                      </p:cBhvr>
                                    </p:animEffect>
                                  </p:childTnLst>
                                </p:cTn>
                              </p:par>
                            </p:childTnLst>
                          </p:cTn>
                        </p:par>
                        <p:par>
                          <p:cTn id="67" fill="hold">
                            <p:stCondLst>
                              <p:cond delay="700"/>
                            </p:stCondLst>
                            <p:childTnLst>
                              <p:par>
                                <p:cTn id="68" presetID="10" presetClass="entr" presetSubtype="0" fill="hold" grpId="0" nodeType="afterEffect">
                                  <p:stCondLst>
                                    <p:cond delay="0"/>
                                  </p:stCondLst>
                                  <p:childTnLst>
                                    <p:set>
                                      <p:cBhvr>
                                        <p:cTn id="69" dur="1" fill="hold">
                                          <p:stCondLst>
                                            <p:cond delay="0"/>
                                          </p:stCondLst>
                                        </p:cTn>
                                        <p:tgtEl>
                                          <p:spTgt spid="18">
                                            <p:txEl>
                                              <p:pRg st="0" end="0"/>
                                            </p:txEl>
                                          </p:spTgt>
                                        </p:tgtEl>
                                        <p:attrNameLst>
                                          <p:attrName>style.visibility</p:attrName>
                                        </p:attrNameLst>
                                      </p:cBhvr>
                                      <p:to>
                                        <p:strVal val="visible"/>
                                      </p:to>
                                    </p:set>
                                    <p:animEffect transition="in" filter="fade">
                                      <p:cBhvr>
                                        <p:cTn id="70" dur="500"/>
                                        <p:tgtEl>
                                          <p:spTgt spid="1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xEl>
                                              <p:pRg st="1" end="1"/>
                                            </p:txEl>
                                          </p:spTgt>
                                        </p:tgtEl>
                                        <p:attrNameLst>
                                          <p:attrName>style.visibility</p:attrName>
                                        </p:attrNameLst>
                                      </p:cBhvr>
                                      <p:to>
                                        <p:strVal val="visible"/>
                                      </p:to>
                                    </p:set>
                                    <p:animEffect transition="in" filter="fade">
                                      <p:cBhvr>
                                        <p:cTn id="73" dur="500"/>
                                        <p:tgtEl>
                                          <p:spTgt spid="18">
                                            <p:txEl>
                                              <p:pRg st="1" end="1"/>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8">
                                            <p:txEl>
                                              <p:pRg st="0" end="0"/>
                                            </p:txEl>
                                          </p:spTgt>
                                        </p:tgtEl>
                                      </p:cBhvr>
                                    </p:animEffect>
                                    <p:set>
                                      <p:cBhvr>
                                        <p:cTn id="81" dur="1" fill="hold">
                                          <p:stCondLst>
                                            <p:cond delay="499"/>
                                          </p:stCondLst>
                                        </p:cTn>
                                        <p:tgtEl>
                                          <p:spTgt spid="18">
                                            <p:txEl>
                                              <p:pRg st="0" end="0"/>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8">
                                            <p:txEl>
                                              <p:pRg st="1" end="1"/>
                                            </p:txEl>
                                          </p:spTgt>
                                        </p:tgtEl>
                                      </p:cBhvr>
                                    </p:animEffect>
                                    <p:set>
                                      <p:cBhvr>
                                        <p:cTn id="84" dur="1" fill="hold">
                                          <p:stCondLst>
                                            <p:cond delay="499"/>
                                          </p:stCondLst>
                                        </p:cTn>
                                        <p:tgtEl>
                                          <p:spTgt spid="18">
                                            <p:txEl>
                                              <p:pRg st="1" end="1"/>
                                            </p:txEl>
                                          </p:spTgt>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500"/>
                                        <p:tgtEl>
                                          <p:spTgt spid="11"/>
                                        </p:tgtEl>
                                      </p:cBhvr>
                                    </p:animEffect>
                                  </p:childTnLst>
                                </p:cTn>
                              </p:par>
                              <p:par>
                                <p:cTn id="88" presetID="10" presetClass="exit" presetSubtype="0" fill="hold" nodeType="withEffect">
                                  <p:stCondLst>
                                    <p:cond delay="0"/>
                                  </p:stCondLst>
                                  <p:childTnLst>
                                    <p:animEffect transition="out" filter="fad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6">
                                            <p:txEl>
                                              <p:pRg st="3" end="3"/>
                                            </p:txEl>
                                          </p:spTgt>
                                        </p:tgtEl>
                                        <p:attrNameLst>
                                          <p:attrName>style.visibility</p:attrName>
                                        </p:attrNameLst>
                                      </p:cBhvr>
                                      <p:to>
                                        <p:strVal val="visible"/>
                                      </p:to>
                                    </p:set>
                                    <p:animEffect transition="in" filter="fade">
                                      <p:cBhvr>
                                        <p:cTn id="93" dur="500"/>
                                        <p:tgtEl>
                                          <p:spTgt spid="16">
                                            <p:txEl>
                                              <p:pRg st="3" end="3"/>
                                            </p:txEl>
                                          </p:spTgt>
                                        </p:tgtEl>
                                      </p:cBhvr>
                                    </p:animEffect>
                                  </p:childTnLst>
                                </p:cTn>
                              </p:par>
                              <p:par>
                                <p:cTn id="94" presetID="10" presetClass="exit" presetSubtype="0" fill="hold" nodeType="withEffect">
                                  <p:stCondLst>
                                    <p:cond delay="20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ntr" presetSubtype="0" fill="hold" nodeType="withEffect">
                                  <p:stCondLst>
                                    <p:cond delay="200"/>
                                  </p:stCondLst>
                                  <p:childTnLst>
                                    <p:set>
                                      <p:cBhvr>
                                        <p:cTn id="98" dur="1" fill="hold">
                                          <p:stCondLst>
                                            <p:cond delay="0"/>
                                          </p:stCondLst>
                                        </p:cTn>
                                        <p:tgtEl>
                                          <p:spTgt spid="12"/>
                                        </p:tgtEl>
                                        <p:attrNameLst>
                                          <p:attrName>style.visibility</p:attrName>
                                        </p:attrNameLst>
                                      </p:cBhvr>
                                      <p:to>
                                        <p:strVal val="visible"/>
                                      </p:to>
                                    </p:set>
                                    <p:animEffect transition="in" filter="fade">
                                      <p:cBhvr>
                                        <p:cTn id="99" dur="500"/>
                                        <p:tgtEl>
                                          <p:spTgt spid="1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6">
                                            <p:txEl>
                                              <p:pRg st="4" end="4"/>
                                            </p:txEl>
                                          </p:spTgt>
                                        </p:tgtEl>
                                        <p:attrNameLst>
                                          <p:attrName>style.visibility</p:attrName>
                                        </p:attrNameLst>
                                      </p:cBhvr>
                                      <p:to>
                                        <p:strVal val="visible"/>
                                      </p:to>
                                    </p:set>
                                    <p:animEffect transition="in" filter="fade">
                                      <p:cBhvr>
                                        <p:cTn id="104" dur="500"/>
                                        <p:tgtEl>
                                          <p:spTgt spid="16">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xEl>
                                              <p:pRg st="5" end="5"/>
                                            </p:txEl>
                                          </p:spTgt>
                                        </p:tgtEl>
                                        <p:attrNameLst>
                                          <p:attrName>style.visibility</p:attrName>
                                        </p:attrNameLst>
                                      </p:cBhvr>
                                      <p:to>
                                        <p:strVal val="visible"/>
                                      </p:to>
                                    </p:set>
                                    <p:animEffect transition="in" filter="fade">
                                      <p:cBhvr>
                                        <p:cTn id="109"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0" grpId="1" uiExpand="1"/>
      <p:bldP spid="15" grpId="0" uiExpand="1"/>
      <p:bldP spid="15" grpId="1" uiExpand="1"/>
      <p:bldP spid="15" grpId="2"/>
      <p:bldP spid="15" grpId="3"/>
      <p:bldP spid="18" grpId="0" uiExpand="1" build="p"/>
      <p:bldP spid="18" grpId="1" uiExpand="1" build="allAtOnce"/>
      <p:bldP spid="11" grpId="0"/>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946" y="1684421"/>
            <a:ext cx="10202779" cy="240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 name="Picture 3" descr="C:\Users\cks\Desktop\Bengalathon project\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1421" y="3370943"/>
            <a:ext cx="2098625" cy="2098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7836" y="289239"/>
            <a:ext cx="10058400" cy="795664"/>
          </a:xfrm>
        </p:spPr>
        <p:txBody>
          <a:bodyPr>
            <a:normAutofit fontScale="90000"/>
          </a:bodyPr>
          <a:lstStyle/>
          <a:p>
            <a:r>
              <a:rPr lang="en-US" b="1" i="1" dirty="0" smtClean="0">
                <a:latin typeface="Cambria" panose="02040503050406030204" pitchFamily="18" charset="0"/>
              </a:rPr>
              <a:t>Quick Functional Flow of our Solution.</a:t>
            </a:r>
            <a:endParaRPr lang="en-US" b="1" i="1" dirty="0">
              <a:latin typeface="Cambria" panose="02040503050406030204" pitchFamily="18" charset="0"/>
            </a:endParaRPr>
          </a:p>
        </p:txBody>
      </p:sp>
      <p:sp>
        <p:nvSpPr>
          <p:cNvPr id="3" name="Content Placeholder 2"/>
          <p:cNvSpPr>
            <a:spLocks noGrp="1"/>
          </p:cNvSpPr>
          <p:nvPr>
            <p:ph idx="1"/>
          </p:nvPr>
        </p:nvSpPr>
        <p:spPr>
          <a:xfrm>
            <a:off x="1097280" y="1845734"/>
            <a:ext cx="10058400" cy="223698"/>
          </a:xfrm>
        </p:spPr>
        <p:txBody>
          <a:bodyPr>
            <a:normAutofit fontScale="55000" lnSpcReduction="20000"/>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p:txBody>
      </p:sp>
      <p:pic>
        <p:nvPicPr>
          <p:cNvPr id="68" name="Picture 3" descr="C:\Users\cks\Desktop\Bengalathon project\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5478" y="999519"/>
            <a:ext cx="2098625" cy="2098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5F6C4183-871B-4CD4-8136-BC2DF10CBDAA}" type="datetime1">
              <a:rPr lang="en-US" smtClean="0"/>
              <a:t>11/16/2019</a:t>
            </a:fld>
            <a:endParaRPr lang="en-US" dirty="0"/>
          </a:p>
        </p:txBody>
      </p:sp>
      <p:sp>
        <p:nvSpPr>
          <p:cNvPr id="9" name="Footer Placeholder 8"/>
          <p:cNvSpPr>
            <a:spLocks noGrp="1"/>
          </p:cNvSpPr>
          <p:nvPr>
            <p:ph type="ftr" sz="quarter" idx="11"/>
          </p:nvPr>
        </p:nvSpPr>
        <p:spPr/>
        <p:txBody>
          <a:bodyPr/>
          <a:lstStyle/>
          <a:p>
            <a:r>
              <a:rPr lang="en-US" dirty="0" smtClean="0"/>
              <a:t>Bengalathon 2018 - 19: An IT &amp; E Department Initiative</a:t>
            </a:r>
            <a:endParaRPr lang="en-US" dirty="0"/>
          </a:p>
        </p:txBody>
      </p:sp>
      <p:sp>
        <p:nvSpPr>
          <p:cNvPr id="11" name="Slide Number Placeholder 10"/>
          <p:cNvSpPr>
            <a:spLocks noGrp="1"/>
          </p:cNvSpPr>
          <p:nvPr>
            <p:ph type="sldNum" sz="quarter" idx="12"/>
          </p:nvPr>
        </p:nvSpPr>
        <p:spPr/>
        <p:txBody>
          <a:bodyPr/>
          <a:lstStyle/>
          <a:p>
            <a:fld id="{2B7D5BEC-95F8-47B9-9E8F-BBA8E530B6C3}" type="slidenum">
              <a:rPr lang="en-US" smtClean="0"/>
              <a:pPr/>
              <a:t>9</a:t>
            </a:fld>
            <a:endParaRPr lang="en-US" dirty="0"/>
          </a:p>
        </p:txBody>
      </p:sp>
      <p:sp>
        <p:nvSpPr>
          <p:cNvPr id="8" name="Oval 7"/>
          <p:cNvSpPr/>
          <p:nvPr/>
        </p:nvSpPr>
        <p:spPr>
          <a:xfrm>
            <a:off x="256675" y="1804737"/>
            <a:ext cx="1716504" cy="110690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n w="18000">
                  <a:noFill/>
                  <a:prstDash val="solid"/>
                  <a:miter lim="800000"/>
                </a:ln>
                <a:solidFill>
                  <a:schemeClr val="tx1"/>
                </a:solidFill>
              </a:rPr>
              <a:t>Accident  occurred</a:t>
            </a:r>
            <a:endParaRPr lang="en-IN" b="1" dirty="0">
              <a:ln w="18000">
                <a:noFill/>
                <a:prstDash val="solid"/>
                <a:miter lim="800000"/>
              </a:ln>
              <a:solidFill>
                <a:schemeClr val="tx1"/>
              </a:solidFill>
            </a:endParaRPr>
          </a:p>
        </p:txBody>
      </p:sp>
      <p:cxnSp>
        <p:nvCxnSpPr>
          <p:cNvPr id="10" name="Straight Arrow Connector 9"/>
          <p:cNvCxnSpPr>
            <a:stCxn id="8" idx="6"/>
          </p:cNvCxnSpPr>
          <p:nvPr/>
        </p:nvCxnSpPr>
        <p:spPr>
          <a:xfrm flipV="1">
            <a:off x="1973179" y="2343923"/>
            <a:ext cx="401053" cy="142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4232" y="2035024"/>
            <a:ext cx="1800726" cy="646331"/>
          </a:xfrm>
          <a:prstGeom prst="rect">
            <a:avLst/>
          </a:prstGeom>
          <a:noFill/>
          <a:ln w="38100">
            <a:solidFill>
              <a:schemeClr val="accent1"/>
            </a:solidFill>
          </a:ln>
        </p:spPr>
        <p:txBody>
          <a:bodyPr wrap="square" rtlCol="0">
            <a:spAutoFit/>
          </a:bodyPr>
          <a:lstStyle/>
          <a:p>
            <a:pPr algn="ctr"/>
            <a:r>
              <a:rPr lang="en-US" b="1" dirty="0" smtClean="0"/>
              <a:t>Sensor  Activation</a:t>
            </a:r>
            <a:endParaRPr lang="en-IN" b="1" dirty="0"/>
          </a:p>
        </p:txBody>
      </p:sp>
      <p:cxnSp>
        <p:nvCxnSpPr>
          <p:cNvPr id="16" name="Straight Arrow Connector 15"/>
          <p:cNvCxnSpPr/>
          <p:nvPr/>
        </p:nvCxnSpPr>
        <p:spPr>
          <a:xfrm>
            <a:off x="4174958" y="2339914"/>
            <a:ext cx="352926" cy="4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27884" y="2016748"/>
            <a:ext cx="1800726" cy="646331"/>
          </a:xfrm>
          <a:prstGeom prst="rect">
            <a:avLst/>
          </a:prstGeom>
          <a:noFill/>
          <a:ln w="38100">
            <a:solidFill>
              <a:schemeClr val="accent1"/>
            </a:solidFill>
          </a:ln>
        </p:spPr>
        <p:txBody>
          <a:bodyPr wrap="square" rtlCol="0">
            <a:spAutoFit/>
          </a:bodyPr>
          <a:lstStyle/>
          <a:p>
            <a:pPr algn="ctr"/>
            <a:r>
              <a:rPr lang="en-US" b="1" dirty="0" smtClean="0"/>
              <a:t>Initialization of Aurdino Setup</a:t>
            </a:r>
            <a:endParaRPr lang="en-IN" b="1" dirty="0"/>
          </a:p>
        </p:txBody>
      </p:sp>
      <p:cxnSp>
        <p:nvCxnSpPr>
          <p:cNvPr id="50" name="Straight Arrow Connector 49"/>
          <p:cNvCxnSpPr>
            <a:stCxn id="18" idx="2"/>
          </p:cNvCxnSpPr>
          <p:nvPr/>
        </p:nvCxnSpPr>
        <p:spPr>
          <a:xfrm>
            <a:off x="5428247" y="2663079"/>
            <a:ext cx="0" cy="5453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4527884" y="3208421"/>
            <a:ext cx="1800726" cy="721895"/>
          </a:xfrm>
          <a:prstGeom prst="roundRect">
            <a:avLst>
              <a:gd name="adj" fmla="val 1888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Aurdino UNO </a:t>
            </a:r>
            <a:endParaRPr lang="en-IN" dirty="0">
              <a:solidFill>
                <a:schemeClr val="tx1"/>
              </a:solidFill>
            </a:endParaRPr>
          </a:p>
        </p:txBody>
      </p:sp>
      <p:cxnSp>
        <p:nvCxnSpPr>
          <p:cNvPr id="53" name="Elbow Connector 52"/>
          <p:cNvCxnSpPr/>
          <p:nvPr/>
        </p:nvCxnSpPr>
        <p:spPr>
          <a:xfrm rot="10800000" flipV="1">
            <a:off x="3705725" y="3569368"/>
            <a:ext cx="822158" cy="684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flipH="1" flipV="1">
            <a:off x="6312565" y="3545304"/>
            <a:ext cx="822158" cy="684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2823408" y="4253368"/>
            <a:ext cx="1764632" cy="52717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GPS Module</a:t>
            </a:r>
            <a:endParaRPr lang="en-IN" dirty="0"/>
          </a:p>
        </p:txBody>
      </p:sp>
      <p:sp>
        <p:nvSpPr>
          <p:cNvPr id="56" name="Rounded Rectangle 55"/>
          <p:cNvSpPr/>
          <p:nvPr/>
        </p:nvSpPr>
        <p:spPr>
          <a:xfrm>
            <a:off x="6248396" y="4253367"/>
            <a:ext cx="1764632" cy="52717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GSM Module</a:t>
            </a:r>
            <a:endParaRPr lang="en-IN" dirty="0"/>
          </a:p>
        </p:txBody>
      </p:sp>
      <p:sp>
        <p:nvSpPr>
          <p:cNvPr id="57" name="TextBox 56"/>
          <p:cNvSpPr txBox="1"/>
          <p:nvPr/>
        </p:nvSpPr>
        <p:spPr>
          <a:xfrm>
            <a:off x="2492243" y="5111316"/>
            <a:ext cx="2426959" cy="369332"/>
          </a:xfrm>
          <a:prstGeom prst="rect">
            <a:avLst/>
          </a:prstGeom>
          <a:noFill/>
          <a:ln>
            <a:solidFill>
              <a:srgbClr val="FF0000"/>
            </a:solidFill>
          </a:ln>
        </p:spPr>
        <p:txBody>
          <a:bodyPr wrap="square" rtlCol="0">
            <a:spAutoFit/>
          </a:bodyPr>
          <a:lstStyle/>
          <a:p>
            <a:pPr algn="ctr"/>
            <a:r>
              <a:rPr lang="en-US" dirty="0" smtClean="0">
                <a:solidFill>
                  <a:srgbClr val="FF0000"/>
                </a:solidFill>
              </a:rPr>
              <a:t>&lt; </a:t>
            </a:r>
            <a:r>
              <a:rPr lang="en-US" i="1" dirty="0" smtClean="0">
                <a:solidFill>
                  <a:srgbClr val="FF0000"/>
                </a:solidFill>
                <a:latin typeface="Arial Unicode MS" pitchFamily="34" charset="-128"/>
                <a:ea typeface="Arial Unicode MS" pitchFamily="34" charset="-128"/>
                <a:cs typeface="Arial Unicode MS" pitchFamily="34" charset="-128"/>
              </a:rPr>
              <a:t>Output Location </a:t>
            </a:r>
            <a:r>
              <a:rPr lang="en-US" dirty="0" smtClean="0">
                <a:solidFill>
                  <a:srgbClr val="FF0000"/>
                </a:solidFill>
              </a:rPr>
              <a:t>&gt;</a:t>
            </a:r>
            <a:endParaRPr lang="en-IN" dirty="0">
              <a:solidFill>
                <a:srgbClr val="FF0000"/>
              </a:solidFill>
            </a:endParaRPr>
          </a:p>
        </p:txBody>
      </p:sp>
      <p:cxnSp>
        <p:nvCxnSpPr>
          <p:cNvPr id="59" name="Straight Arrow Connector 58"/>
          <p:cNvCxnSpPr/>
          <p:nvPr/>
        </p:nvCxnSpPr>
        <p:spPr>
          <a:xfrm>
            <a:off x="3705722" y="4780547"/>
            <a:ext cx="0" cy="330769"/>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820642" y="3938342"/>
            <a:ext cx="0" cy="1152000"/>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633276" y="3545304"/>
            <a:ext cx="1534913" cy="312393"/>
          </a:xfrm>
          <a:prstGeom prst="rect">
            <a:avLst/>
          </a:prstGeom>
          <a:noFill/>
          <a:ln>
            <a:solidFill>
              <a:srgbClr val="FF0000"/>
            </a:solidFill>
          </a:ln>
        </p:spPr>
        <p:txBody>
          <a:bodyPr wrap="square" rtlCol="0">
            <a:spAutoFit/>
          </a:bodyPr>
          <a:lstStyle/>
          <a:p>
            <a:pPr algn="ctr"/>
            <a:r>
              <a:rPr lang="en-US" sz="1430" dirty="0" smtClean="0">
                <a:solidFill>
                  <a:srgbClr val="FF0000"/>
                </a:solidFill>
              </a:rPr>
              <a:t>&lt; </a:t>
            </a:r>
            <a:r>
              <a:rPr lang="en-US" sz="1430" i="1" dirty="0" smtClean="0">
                <a:solidFill>
                  <a:srgbClr val="FF0000"/>
                </a:solidFill>
                <a:latin typeface="Arial Unicode MS" pitchFamily="34" charset="-128"/>
                <a:ea typeface="Arial Unicode MS" pitchFamily="34" charset="-128"/>
                <a:cs typeface="Arial Unicode MS" pitchFamily="34" charset="-128"/>
              </a:rPr>
              <a:t>Live Location </a:t>
            </a:r>
            <a:r>
              <a:rPr lang="en-US" sz="1430" dirty="0" smtClean="0">
                <a:solidFill>
                  <a:srgbClr val="FF0000"/>
                </a:solidFill>
              </a:rPr>
              <a:t>&gt;</a:t>
            </a:r>
            <a:endParaRPr lang="en-IN" sz="1430" dirty="0">
              <a:solidFill>
                <a:srgbClr val="FF0000"/>
              </a:solidFill>
            </a:endParaRP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653" y="4326958"/>
            <a:ext cx="476250" cy="476250"/>
          </a:xfrm>
          <a:prstGeom prst="rect">
            <a:avLst/>
          </a:prstGeom>
        </p:spPr>
      </p:pic>
      <p:cxnSp>
        <p:nvCxnSpPr>
          <p:cNvPr id="65" name="Straight Arrow Connector 64"/>
          <p:cNvCxnSpPr/>
          <p:nvPr/>
        </p:nvCxnSpPr>
        <p:spPr>
          <a:xfrm flipV="1">
            <a:off x="7649060" y="2669697"/>
            <a:ext cx="0" cy="1584000"/>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692046" y="2018752"/>
            <a:ext cx="1946111" cy="646331"/>
          </a:xfrm>
          <a:prstGeom prst="rect">
            <a:avLst/>
          </a:prstGeom>
          <a:noFill/>
          <a:ln w="38100">
            <a:solidFill>
              <a:schemeClr val="accent1"/>
            </a:solidFill>
          </a:ln>
        </p:spPr>
        <p:txBody>
          <a:bodyPr wrap="square" rtlCol="0">
            <a:spAutoFit/>
          </a:bodyPr>
          <a:lstStyle/>
          <a:p>
            <a:pPr algn="ctr"/>
            <a:r>
              <a:rPr lang="en-US" b="1" dirty="0" smtClean="0"/>
              <a:t>Police Control Room</a:t>
            </a:r>
            <a:endParaRPr lang="en-IN" b="1" dirty="0"/>
          </a:p>
        </p:txBody>
      </p:sp>
      <p:cxnSp>
        <p:nvCxnSpPr>
          <p:cNvPr id="67" name="Straight Arrow Connector 66"/>
          <p:cNvCxnSpPr/>
          <p:nvPr/>
        </p:nvCxnSpPr>
        <p:spPr>
          <a:xfrm>
            <a:off x="6332619" y="2358190"/>
            <a:ext cx="352926" cy="4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9" name="Parallelogram 68"/>
          <p:cNvSpPr/>
          <p:nvPr/>
        </p:nvSpPr>
        <p:spPr>
          <a:xfrm>
            <a:off x="9192125" y="1736009"/>
            <a:ext cx="2727159" cy="927069"/>
          </a:xfrm>
          <a:prstGeom prst="parallelogram">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Finding Nearby Hospital and sending requests</a:t>
            </a:r>
            <a:endParaRPr lang="en-IN" sz="2000" dirty="0"/>
          </a:p>
        </p:txBody>
      </p:sp>
      <p:cxnSp>
        <p:nvCxnSpPr>
          <p:cNvPr id="72" name="Straight Arrow Connector 71"/>
          <p:cNvCxnSpPr>
            <a:endCxn id="76" idx="0"/>
          </p:cNvCxnSpPr>
          <p:nvPr/>
        </p:nvCxnSpPr>
        <p:spPr>
          <a:xfrm flipH="1">
            <a:off x="3248684" y="2663078"/>
            <a:ext cx="3627042" cy="1347449"/>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2364362" y="4010527"/>
            <a:ext cx="1768644" cy="64168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Hospital 1</a:t>
            </a:r>
          </a:p>
          <a:p>
            <a:pPr algn="ctr"/>
            <a:r>
              <a:rPr lang="en-US" dirty="0" smtClean="0"/>
              <a:t>(1 km)</a:t>
            </a:r>
            <a:endParaRPr lang="en-IN" dirty="0"/>
          </a:p>
        </p:txBody>
      </p:sp>
      <p:cxnSp>
        <p:nvCxnSpPr>
          <p:cNvPr id="78" name="Straight Arrow Connector 77"/>
          <p:cNvCxnSpPr>
            <a:endCxn id="79" idx="0"/>
          </p:cNvCxnSpPr>
          <p:nvPr/>
        </p:nvCxnSpPr>
        <p:spPr>
          <a:xfrm flipH="1">
            <a:off x="5169728" y="2681355"/>
            <a:ext cx="2261299" cy="1329172"/>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4285406" y="4010527"/>
            <a:ext cx="1768644" cy="64168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Hospital 2 </a:t>
            </a:r>
          </a:p>
          <a:p>
            <a:pPr algn="ctr"/>
            <a:r>
              <a:rPr lang="en-US" dirty="0" smtClean="0"/>
              <a:t>(1.4 Km)</a:t>
            </a:r>
            <a:endParaRPr lang="en-IN" dirty="0"/>
          </a:p>
        </p:txBody>
      </p:sp>
      <p:cxnSp>
        <p:nvCxnSpPr>
          <p:cNvPr id="80" name="Straight Arrow Connector 79"/>
          <p:cNvCxnSpPr>
            <a:endCxn id="81" idx="0"/>
          </p:cNvCxnSpPr>
          <p:nvPr/>
        </p:nvCxnSpPr>
        <p:spPr>
          <a:xfrm>
            <a:off x="8271387" y="2681355"/>
            <a:ext cx="2294006" cy="1329172"/>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8006375" y="4154543"/>
                <a:ext cx="168668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solidFill>
                            <a:srgbClr val="FF0000"/>
                          </a:solidFill>
                          <a:latin typeface="Cambria Math"/>
                          <a:ea typeface="Cambria Math"/>
                        </a:rPr>
                        <m:t>∎∎∎∎∎∎∎∎</m:t>
                      </m:r>
                    </m:oMath>
                  </m:oMathPara>
                </a14:m>
                <a:endParaRPr lang="en-IN" dirty="0"/>
              </a:p>
            </p:txBody>
          </p:sp>
        </mc:Choice>
        <mc:Fallback xmlns="">
          <p:sp>
            <p:nvSpPr>
              <p:cNvPr id="98" name="TextBox 97"/>
              <p:cNvSpPr txBox="1">
                <a:spLocks noRot="1" noChangeAspect="1" noMove="1" noResize="1" noEditPoints="1" noAdjustHandles="1" noChangeArrowheads="1" noChangeShapeType="1" noTextEdit="1"/>
              </p:cNvSpPr>
              <p:nvPr/>
            </p:nvSpPr>
            <p:spPr>
              <a:xfrm>
                <a:off x="8006375" y="4154543"/>
                <a:ext cx="1686680" cy="369332"/>
              </a:xfrm>
              <a:prstGeom prst="rect">
                <a:avLst/>
              </a:prstGeom>
              <a:blipFill rotWithShape="1">
                <a:blip r:embed="rId5"/>
                <a:stretch>
                  <a:fillRect/>
                </a:stretch>
              </a:blipFill>
            </p:spPr>
            <p:txBody>
              <a:bodyPr/>
              <a:lstStyle/>
              <a:p>
                <a:r>
                  <a:rPr lang="en-IN">
                    <a:noFill/>
                  </a:rPr>
                  <a:t> </a:t>
                </a:r>
              </a:p>
            </p:txBody>
          </p:sp>
        </mc:Fallback>
      </mc:AlternateContent>
      <p:sp>
        <p:nvSpPr>
          <p:cNvPr id="81" name="Rounded Rectangle 80"/>
          <p:cNvSpPr/>
          <p:nvPr/>
        </p:nvSpPr>
        <p:spPr>
          <a:xfrm>
            <a:off x="9681071" y="4010527"/>
            <a:ext cx="1768644" cy="64168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Hospital Number N</a:t>
            </a:r>
            <a:endParaRPr lang="en-IN" dirty="0"/>
          </a:p>
        </p:txBody>
      </p:sp>
      <p:cxnSp>
        <p:nvCxnSpPr>
          <p:cNvPr id="101" name="Straight Arrow Connector 100"/>
          <p:cNvCxnSpPr>
            <a:endCxn id="102" idx="0"/>
          </p:cNvCxnSpPr>
          <p:nvPr/>
        </p:nvCxnSpPr>
        <p:spPr>
          <a:xfrm flipH="1">
            <a:off x="7122053" y="2681355"/>
            <a:ext cx="543048" cy="1329172"/>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6237731" y="4010527"/>
            <a:ext cx="1768644" cy="641684"/>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Hospital 3</a:t>
            </a:r>
          </a:p>
          <a:p>
            <a:pPr algn="ctr"/>
            <a:r>
              <a:rPr lang="en-US" dirty="0" smtClean="0"/>
              <a:t>(1.9 Km)</a:t>
            </a:r>
            <a:endParaRPr lang="en-IN" dirty="0"/>
          </a:p>
        </p:txBody>
      </p:sp>
      <p:sp>
        <p:nvSpPr>
          <p:cNvPr id="104" name="TextBox 103"/>
          <p:cNvSpPr txBox="1"/>
          <p:nvPr/>
        </p:nvSpPr>
        <p:spPr>
          <a:xfrm>
            <a:off x="-92244" y="4038981"/>
            <a:ext cx="2430379" cy="584775"/>
          </a:xfrm>
          <a:prstGeom prst="rect">
            <a:avLst/>
          </a:prstGeom>
          <a:noFill/>
        </p:spPr>
        <p:txBody>
          <a:bodyPr wrap="square" rtlCol="0">
            <a:spAutoFit/>
          </a:bodyPr>
          <a:lstStyle/>
          <a:p>
            <a:pPr algn="r"/>
            <a:r>
              <a:rPr lang="en-US" sz="1600" dirty="0" smtClean="0"/>
              <a:t>Hospital ID </a:t>
            </a:r>
            <a:r>
              <a:rPr lang="en-US" sz="1600" dirty="0" smtClean="0">
                <a:sym typeface="Wingdings" pitchFamily="2" charset="2"/>
              </a:rPr>
              <a:t></a:t>
            </a:r>
          </a:p>
          <a:p>
            <a:pPr algn="r"/>
            <a:r>
              <a:rPr lang="en-US" sz="1600" dirty="0" smtClean="0">
                <a:sym typeface="Wingdings" pitchFamily="2" charset="2"/>
              </a:rPr>
              <a:t>Distance From Accident  </a:t>
            </a:r>
            <a:endParaRPr lang="en-IN" sz="1600" dirty="0"/>
          </a:p>
        </p:txBody>
      </p:sp>
      <p:sp>
        <p:nvSpPr>
          <p:cNvPr id="105" name="Multiply 104"/>
          <p:cNvSpPr/>
          <p:nvPr/>
        </p:nvSpPr>
        <p:spPr>
          <a:xfrm>
            <a:off x="4215063" y="3336802"/>
            <a:ext cx="485274" cy="43511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p:cNvSpPr txBox="1"/>
          <p:nvPr/>
        </p:nvSpPr>
        <p:spPr>
          <a:xfrm>
            <a:off x="3586921" y="4884277"/>
            <a:ext cx="5491396" cy="369332"/>
          </a:xfrm>
          <a:prstGeom prst="rect">
            <a:avLst/>
          </a:prstGeom>
          <a:noFill/>
        </p:spPr>
        <p:txBody>
          <a:bodyPr wrap="square" rtlCol="0">
            <a:spAutoFit/>
          </a:bodyPr>
          <a:lstStyle/>
          <a:p>
            <a:pPr algn="ctr"/>
            <a:r>
              <a:rPr lang="en-US" dirty="0" smtClean="0"/>
              <a:t>Hospitals Available For Treatment will accept request</a:t>
            </a:r>
            <a:r>
              <a:rPr lang="en-IN" dirty="0" smtClean="0"/>
              <a:t>.</a:t>
            </a:r>
            <a:endParaRPr lang="en-US" dirty="0" smtClean="0"/>
          </a:p>
        </p:txBody>
      </p:sp>
      <p:cxnSp>
        <p:nvCxnSpPr>
          <p:cNvPr id="107" name="Straight Arrow Connector 106"/>
          <p:cNvCxnSpPr/>
          <p:nvPr/>
        </p:nvCxnSpPr>
        <p:spPr>
          <a:xfrm flipV="1">
            <a:off x="7152304" y="2667945"/>
            <a:ext cx="543049" cy="1332000"/>
          </a:xfrm>
          <a:prstGeom prst="straightConnector1">
            <a:avLst/>
          </a:prstGeom>
          <a:ln w="28575">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201969" y="2681355"/>
            <a:ext cx="2229058" cy="1329172"/>
          </a:xfrm>
          <a:prstGeom prst="straightConnector1">
            <a:avLst/>
          </a:prstGeom>
          <a:ln w="28575">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1" idx="0"/>
          </p:cNvCxnSpPr>
          <p:nvPr/>
        </p:nvCxnSpPr>
        <p:spPr>
          <a:xfrm flipH="1" flipV="1">
            <a:off x="8271388" y="2681355"/>
            <a:ext cx="2294005" cy="1329172"/>
          </a:xfrm>
          <a:prstGeom prst="straightConnector1">
            <a:avLst/>
          </a:prstGeom>
          <a:ln w="28575">
            <a:solidFill>
              <a:srgbClr val="92D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 y="5237567"/>
            <a:ext cx="12168370" cy="369332"/>
          </a:xfrm>
          <a:prstGeom prst="rect">
            <a:avLst/>
          </a:prstGeom>
          <a:noFill/>
        </p:spPr>
        <p:txBody>
          <a:bodyPr wrap="square" rtlCol="0">
            <a:spAutoFit/>
          </a:bodyPr>
          <a:lstStyle/>
          <a:p>
            <a:pPr algn="ctr"/>
            <a:r>
              <a:rPr lang="en-US" dirty="0" smtClean="0"/>
              <a:t>In case multiple requests get accepted PCR will select the hospital nearest to the accident location.</a:t>
            </a:r>
            <a:endParaRPr lang="en-IN" dirty="0"/>
          </a:p>
        </p:txBody>
      </p:sp>
      <p:cxnSp>
        <p:nvCxnSpPr>
          <p:cNvPr id="117" name="Straight Arrow Connector 116"/>
          <p:cNvCxnSpPr>
            <a:stCxn id="66" idx="2"/>
            <a:endCxn id="79" idx="0"/>
          </p:cNvCxnSpPr>
          <p:nvPr/>
        </p:nvCxnSpPr>
        <p:spPr>
          <a:xfrm flipH="1">
            <a:off x="5169728" y="2665083"/>
            <a:ext cx="2495374" cy="13454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3630" y="5596747"/>
            <a:ext cx="12168370" cy="369332"/>
          </a:xfrm>
          <a:prstGeom prst="rect">
            <a:avLst/>
          </a:prstGeom>
          <a:noFill/>
        </p:spPr>
        <p:txBody>
          <a:bodyPr wrap="square" rtlCol="0">
            <a:spAutoFit/>
          </a:bodyPr>
          <a:lstStyle/>
          <a:p>
            <a:pPr algn="ctr"/>
            <a:r>
              <a:rPr lang="en-US" dirty="0" smtClean="0"/>
              <a:t>The selected hospital will send in the ambulance to the accident location.</a:t>
            </a:r>
            <a:endParaRPr lang="en-IN" dirty="0"/>
          </a:p>
        </p:txBody>
      </p:sp>
      <p:sp>
        <p:nvSpPr>
          <p:cNvPr id="119" name="TextBox 118"/>
          <p:cNvSpPr txBox="1"/>
          <p:nvPr/>
        </p:nvSpPr>
        <p:spPr>
          <a:xfrm>
            <a:off x="23630" y="5934554"/>
            <a:ext cx="12168370" cy="369332"/>
          </a:xfrm>
          <a:prstGeom prst="rect">
            <a:avLst/>
          </a:prstGeom>
          <a:noFill/>
        </p:spPr>
        <p:txBody>
          <a:bodyPr wrap="square" rtlCol="0">
            <a:spAutoFit/>
          </a:bodyPr>
          <a:lstStyle/>
          <a:p>
            <a:pPr algn="ctr"/>
            <a:r>
              <a:rPr lang="en-US" dirty="0" smtClean="0"/>
              <a:t>Sergeants will try to minimize traffic of that particular route for the ease of ambulance transmit</a:t>
            </a:r>
            <a:endParaRPr lang="en-IN" dirty="0"/>
          </a:p>
        </p:txBody>
      </p:sp>
      <p:cxnSp>
        <p:nvCxnSpPr>
          <p:cNvPr id="121" name="Straight Arrow Connector 120"/>
          <p:cNvCxnSpPr>
            <a:endCxn id="8" idx="5"/>
          </p:cNvCxnSpPr>
          <p:nvPr/>
        </p:nvCxnSpPr>
        <p:spPr>
          <a:xfrm flipH="1" flipV="1">
            <a:off x="1721803" y="2749540"/>
            <a:ext cx="3133977" cy="1250406"/>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196672" y="4000277"/>
            <a:ext cx="1946111" cy="646331"/>
          </a:xfrm>
          <a:prstGeom prst="rect">
            <a:avLst/>
          </a:prstGeom>
          <a:noFill/>
          <a:ln w="38100">
            <a:solidFill>
              <a:schemeClr val="accent1"/>
            </a:solidFill>
          </a:ln>
        </p:spPr>
        <p:txBody>
          <a:bodyPr wrap="square" rtlCol="0">
            <a:spAutoFit/>
          </a:bodyPr>
          <a:lstStyle/>
          <a:p>
            <a:pPr algn="ctr"/>
            <a:r>
              <a:rPr lang="en-US" b="1" smtClean="0"/>
              <a:t>Selected </a:t>
            </a:r>
          </a:p>
          <a:p>
            <a:pPr algn="ctr"/>
            <a:r>
              <a:rPr lang="en-US" b="1" smtClean="0"/>
              <a:t>Hospital</a:t>
            </a:r>
          </a:p>
        </p:txBody>
      </p:sp>
    </p:spTree>
    <p:extLst>
      <p:ext uri="{BB962C8B-B14F-4D97-AF65-F5344CB8AC3E}">
        <p14:creationId xmlns:p14="http://schemas.microsoft.com/office/powerpoint/2010/main" val="726292621"/>
      </p:ext>
    </p:extLst>
  </p:cSld>
  <p:clrMapOvr>
    <a:masterClrMapping/>
  </p:clrMapOvr>
  <mc:AlternateContent xmlns:mc="http://schemas.openxmlformats.org/markup-compatibility/2006" xmlns:p14="http://schemas.microsoft.com/office/powerpoint/2010/main">
    <mc:Choice Requires="p14">
      <p:transition spd="med" p14:dur="700">
        <p:circle/>
      </p:transition>
    </mc:Choice>
    <mc:Fallback xmlns="">
      <p:transition spd="med">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par>
                          <p:cTn id="32" fill="hold">
                            <p:stCondLst>
                              <p:cond delay="3500"/>
                            </p:stCondLst>
                            <p:childTnLst>
                              <p:par>
                                <p:cTn id="33" presetID="18" presetClass="entr" presetSubtype="12"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strips(downLeft)">
                                      <p:cBhvr>
                                        <p:cTn id="35" dur="500"/>
                                        <p:tgtEl>
                                          <p:spTgt spid="53"/>
                                        </p:tgtEl>
                                      </p:cBhvr>
                                    </p:animEffect>
                                  </p:childTnLst>
                                </p:cTn>
                              </p:par>
                              <p:par>
                                <p:cTn id="36" presetID="18" presetClass="entr" presetSubtype="6"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strips(downRight)">
                                      <p:cBhvr>
                                        <p:cTn id="38" dur="500"/>
                                        <p:tgtEl>
                                          <p:spTgt spid="54"/>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up)">
                                      <p:cBhvr>
                                        <p:cTn id="45" dur="500"/>
                                        <p:tgtEl>
                                          <p:spTgt spid="5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wipe(up)">
                                      <p:cBhvr>
                                        <p:cTn id="54" dur="500"/>
                                        <p:tgtEl>
                                          <p:spTgt spid="57"/>
                                        </p:tgtEl>
                                      </p:cBhvr>
                                    </p:animEffec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down)">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1" fill="hold" nodeType="clickEffect">
                                  <p:stCondLst>
                                    <p:cond delay="0"/>
                                  </p:stCondLst>
                                  <p:childTnLst>
                                    <p:animEffect transition="out" filter="wipe(up)">
                                      <p:cBhvr>
                                        <p:cTn id="62" dur="500"/>
                                        <p:tgtEl>
                                          <p:spTgt spid="59"/>
                                        </p:tgtEl>
                                      </p:cBhvr>
                                    </p:animEffect>
                                    <p:set>
                                      <p:cBhvr>
                                        <p:cTn id="63" dur="1" fill="hold">
                                          <p:stCondLst>
                                            <p:cond delay="499"/>
                                          </p:stCondLst>
                                        </p:cTn>
                                        <p:tgtEl>
                                          <p:spTgt spid="59"/>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par>
                                <p:cTn id="67" presetID="43" presetClass="path" presetSubtype="0" accel="50000" decel="50000" fill="hold" grpId="1" nodeType="withEffect">
                                  <p:stCondLst>
                                    <p:cond delay="300"/>
                                  </p:stCondLst>
                                  <p:childTnLst>
                                    <p:animMotion origin="layout" path="M 3.75E-6 5.20231E-7 L 0.07018 5.20231E-7 C 0.10182 5.20231E-7 0.14075 -0.06127 0.14075 -0.11121 L 0.14075 -0.22197 " pathEditMode="relative" rAng="0" ptsTypes="FfFF">
                                      <p:cBhvr>
                                        <p:cTn id="68" dur="1200" fill="hold"/>
                                        <p:tgtEl>
                                          <p:spTgt spid="57"/>
                                        </p:tgtEl>
                                        <p:attrNameLst>
                                          <p:attrName>ppt_x</p:attrName>
                                          <p:attrName>ppt_y</p:attrName>
                                        </p:attrNameLst>
                                      </p:cBhvr>
                                      <p:rCtr x="7031" y="-11098"/>
                                    </p:animMotion>
                                  </p:childTnLst>
                                </p:cTn>
                              </p:par>
                              <p:par>
                                <p:cTn id="69" presetID="55" presetClass="exit" presetSubtype="0" fill="hold" grpId="2" nodeType="withEffect">
                                  <p:stCondLst>
                                    <p:cond delay="1100"/>
                                  </p:stCondLst>
                                  <p:childTnLst>
                                    <p:anim calcmode="lin" valueType="num">
                                      <p:cBhvr>
                                        <p:cTn id="70" dur="600"/>
                                        <p:tgtEl>
                                          <p:spTgt spid="57"/>
                                        </p:tgtEl>
                                        <p:attrNameLst>
                                          <p:attrName>ppt_w</p:attrName>
                                        </p:attrNameLst>
                                      </p:cBhvr>
                                      <p:tavLst>
                                        <p:tav tm="0">
                                          <p:val>
                                            <p:strVal val="ppt_w"/>
                                          </p:val>
                                        </p:tav>
                                        <p:tav tm="100000">
                                          <p:val>
                                            <p:strVal val="ppt_w*0.70"/>
                                          </p:val>
                                        </p:tav>
                                      </p:tavLst>
                                    </p:anim>
                                    <p:anim calcmode="lin" valueType="num">
                                      <p:cBhvr>
                                        <p:cTn id="71" dur="600"/>
                                        <p:tgtEl>
                                          <p:spTgt spid="57"/>
                                        </p:tgtEl>
                                        <p:attrNameLst>
                                          <p:attrName>ppt_h</p:attrName>
                                        </p:attrNameLst>
                                      </p:cBhvr>
                                      <p:tavLst>
                                        <p:tav tm="0">
                                          <p:val>
                                            <p:strVal val="ppt_h"/>
                                          </p:val>
                                        </p:tav>
                                        <p:tav tm="100000">
                                          <p:val>
                                            <p:strVal val="ppt_h"/>
                                          </p:val>
                                        </p:tav>
                                      </p:tavLst>
                                    </p:anim>
                                    <p:animEffect transition="out" filter="fade">
                                      <p:cBhvr>
                                        <p:cTn id="72" dur="600"/>
                                        <p:tgtEl>
                                          <p:spTgt spid="57"/>
                                        </p:tgtEl>
                                      </p:cBhvr>
                                    </p:animEffect>
                                    <p:set>
                                      <p:cBhvr>
                                        <p:cTn id="73" dur="1" fill="hold">
                                          <p:stCondLst>
                                            <p:cond delay="599"/>
                                          </p:stCondLst>
                                        </p:cTn>
                                        <p:tgtEl>
                                          <p:spTgt spid="57"/>
                                        </p:tgtEl>
                                        <p:attrNameLst>
                                          <p:attrName>style.visibility</p:attrName>
                                        </p:attrNameLst>
                                      </p:cBhvr>
                                      <p:to>
                                        <p:strVal val="hidden"/>
                                      </p:to>
                                    </p:set>
                                  </p:childTnLst>
                                </p:cTn>
                              </p:par>
                              <p:par>
                                <p:cTn id="74" presetID="1" presetClass="entr" presetSubtype="0" fill="hold" nodeType="withEffect">
                                  <p:stCondLst>
                                    <p:cond delay="1700"/>
                                  </p:stCondLst>
                                  <p:childTnLst>
                                    <p:set>
                                      <p:cBhvr>
                                        <p:cTn id="75" dur="1" fill="hold">
                                          <p:stCondLst>
                                            <p:cond delay="0"/>
                                          </p:stCondLst>
                                        </p:cTn>
                                        <p:tgtEl>
                                          <p:spTgt spid="6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61"/>
                                        </p:tgtEl>
                                        <p:attrNameLst>
                                          <p:attrName>style.visibility</p:attrName>
                                        </p:attrNameLst>
                                      </p:cBhvr>
                                      <p:to>
                                        <p:strVal val="hidden"/>
                                      </p:to>
                                    </p:set>
                                  </p:childTnLst>
                                </p:cTn>
                              </p:par>
                            </p:childTnLst>
                          </p:cTn>
                        </p:par>
                        <p:par>
                          <p:cTn id="80" fill="hold">
                            <p:stCondLst>
                              <p:cond delay="0"/>
                            </p:stCondLst>
                            <p:childTnLst>
                              <p:par>
                                <p:cTn id="81" presetID="23" presetClass="entr" presetSubtype="16"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p:cTn id="83" dur="1000" fill="hold"/>
                                        <p:tgtEl>
                                          <p:spTgt spid="62"/>
                                        </p:tgtEl>
                                        <p:attrNameLst>
                                          <p:attrName>ppt_w</p:attrName>
                                        </p:attrNameLst>
                                      </p:cBhvr>
                                      <p:tavLst>
                                        <p:tav tm="0">
                                          <p:val>
                                            <p:fltVal val="0"/>
                                          </p:val>
                                        </p:tav>
                                        <p:tav tm="100000">
                                          <p:val>
                                            <p:strVal val="#ppt_w"/>
                                          </p:val>
                                        </p:tav>
                                      </p:tavLst>
                                    </p:anim>
                                    <p:anim calcmode="lin" valueType="num">
                                      <p:cBhvr>
                                        <p:cTn id="84" dur="1000" fill="hold"/>
                                        <p:tgtEl>
                                          <p:spTgt spid="62"/>
                                        </p:tgtEl>
                                        <p:attrNameLst>
                                          <p:attrName>ppt_h</p:attrName>
                                        </p:attrNameLst>
                                      </p:cBhvr>
                                      <p:tavLst>
                                        <p:tav tm="0">
                                          <p:val>
                                            <p:fltVal val="0"/>
                                          </p:val>
                                        </p:tav>
                                        <p:tav tm="100000">
                                          <p:val>
                                            <p:strVal val="#ppt_h"/>
                                          </p:val>
                                        </p:tav>
                                      </p:tavLst>
                                    </p:anim>
                                  </p:childTnLst>
                                </p:cTn>
                              </p:par>
                              <p:par>
                                <p:cTn id="85" presetID="42" presetClass="path" presetSubtype="0" accel="50000" decel="50000" fill="hold" grpId="1" nodeType="withEffect">
                                  <p:stCondLst>
                                    <p:cond delay="200"/>
                                  </p:stCondLst>
                                  <p:childTnLst>
                                    <p:animMotion origin="layout" path="M 0.00169 0.01041 L 0.00026 0.12717 " pathEditMode="relative" rAng="0" ptsTypes="AA">
                                      <p:cBhvr>
                                        <p:cTn id="86" dur="800" fill="hold"/>
                                        <p:tgtEl>
                                          <p:spTgt spid="62"/>
                                        </p:tgtEl>
                                        <p:attrNameLst>
                                          <p:attrName>ppt_x</p:attrName>
                                          <p:attrName>ppt_y</p:attrName>
                                        </p:attrNameLst>
                                      </p:cBhvr>
                                      <p:rCtr x="-78" y="5827"/>
                                    </p:animMotion>
                                  </p:childTnLst>
                                </p:cTn>
                              </p:par>
                            </p:childTnLst>
                          </p:cTn>
                        </p:par>
                        <p:par>
                          <p:cTn id="87" fill="hold">
                            <p:stCondLst>
                              <p:cond delay="1000"/>
                            </p:stCondLst>
                            <p:childTnLst>
                              <p:par>
                                <p:cTn id="88" presetID="35" presetClass="path" presetSubtype="0" accel="50000" decel="50000" fill="hold" grpId="2" nodeType="afterEffect">
                                  <p:stCondLst>
                                    <p:cond delay="0"/>
                                  </p:stCondLst>
                                  <p:childTnLst>
                                    <p:animMotion origin="layout" path="M 0.00026 0.12717 L 0.14752 0.12486 " pathEditMode="relative" rAng="0" ptsTypes="AA">
                                      <p:cBhvr>
                                        <p:cTn id="89" dur="1300" fill="hold"/>
                                        <p:tgtEl>
                                          <p:spTgt spid="62"/>
                                        </p:tgtEl>
                                        <p:attrNameLst>
                                          <p:attrName>ppt_x</p:attrName>
                                          <p:attrName>ppt_y</p:attrName>
                                        </p:attrNameLst>
                                      </p:cBhvr>
                                      <p:rCtr x="7357" y="-116"/>
                                    </p:animMotion>
                                  </p:childTnLst>
                                </p:cTn>
                              </p:par>
                              <p:par>
                                <p:cTn id="90" presetID="55" presetClass="exit" presetSubtype="0" fill="hold" grpId="3" nodeType="withEffect">
                                  <p:stCondLst>
                                    <p:cond delay="600"/>
                                  </p:stCondLst>
                                  <p:childTnLst>
                                    <p:anim calcmode="lin" valueType="num">
                                      <p:cBhvr>
                                        <p:cTn id="91" dur="1000"/>
                                        <p:tgtEl>
                                          <p:spTgt spid="62"/>
                                        </p:tgtEl>
                                        <p:attrNameLst>
                                          <p:attrName>ppt_w</p:attrName>
                                        </p:attrNameLst>
                                      </p:cBhvr>
                                      <p:tavLst>
                                        <p:tav tm="0">
                                          <p:val>
                                            <p:strVal val="ppt_w"/>
                                          </p:val>
                                        </p:tav>
                                        <p:tav tm="100000">
                                          <p:val>
                                            <p:strVal val="ppt_w*0.70"/>
                                          </p:val>
                                        </p:tav>
                                      </p:tavLst>
                                    </p:anim>
                                    <p:anim calcmode="lin" valueType="num">
                                      <p:cBhvr>
                                        <p:cTn id="92" dur="1000"/>
                                        <p:tgtEl>
                                          <p:spTgt spid="62"/>
                                        </p:tgtEl>
                                        <p:attrNameLst>
                                          <p:attrName>ppt_h</p:attrName>
                                        </p:attrNameLst>
                                      </p:cBhvr>
                                      <p:tavLst>
                                        <p:tav tm="0">
                                          <p:val>
                                            <p:strVal val="ppt_h"/>
                                          </p:val>
                                        </p:tav>
                                        <p:tav tm="100000">
                                          <p:val>
                                            <p:strVal val="ppt_h"/>
                                          </p:val>
                                        </p:tav>
                                      </p:tavLst>
                                    </p:anim>
                                    <p:animEffect transition="out" filter="fade">
                                      <p:cBhvr>
                                        <p:cTn id="93" dur="1000"/>
                                        <p:tgtEl>
                                          <p:spTgt spid="62"/>
                                        </p:tgtEl>
                                      </p:cBhvr>
                                    </p:animEffect>
                                    <p:set>
                                      <p:cBhvr>
                                        <p:cTn id="94" dur="1" fill="hold">
                                          <p:stCondLst>
                                            <p:cond delay="999"/>
                                          </p:stCondLst>
                                        </p:cTn>
                                        <p:tgtEl>
                                          <p:spTgt spid="62"/>
                                        </p:tgtEl>
                                        <p:attrNameLst>
                                          <p:attrName>style.visibility</p:attrName>
                                        </p:attrNameLst>
                                      </p:cBhvr>
                                      <p:to>
                                        <p:strVal val="hidden"/>
                                      </p:to>
                                    </p:set>
                                  </p:childTnLst>
                                </p:cTn>
                              </p:par>
                              <p:par>
                                <p:cTn id="95" presetID="23" presetClass="entr" presetSubtype="16" fill="hold" nodeType="withEffect">
                                  <p:stCondLst>
                                    <p:cond delay="1300"/>
                                  </p:stCondLst>
                                  <p:childTnLst>
                                    <p:set>
                                      <p:cBhvr>
                                        <p:cTn id="96" dur="1" fill="hold">
                                          <p:stCondLst>
                                            <p:cond delay="0"/>
                                          </p:stCondLst>
                                        </p:cTn>
                                        <p:tgtEl>
                                          <p:spTgt spid="63"/>
                                        </p:tgtEl>
                                        <p:attrNameLst>
                                          <p:attrName>style.visibility</p:attrName>
                                        </p:attrNameLst>
                                      </p:cBhvr>
                                      <p:to>
                                        <p:strVal val="visible"/>
                                      </p:to>
                                    </p:set>
                                    <p:anim calcmode="lin" valueType="num">
                                      <p:cBhvr>
                                        <p:cTn id="97" dur="500" fill="hold"/>
                                        <p:tgtEl>
                                          <p:spTgt spid="63"/>
                                        </p:tgtEl>
                                        <p:attrNameLst>
                                          <p:attrName>ppt_w</p:attrName>
                                        </p:attrNameLst>
                                      </p:cBhvr>
                                      <p:tavLst>
                                        <p:tav tm="0">
                                          <p:val>
                                            <p:fltVal val="0"/>
                                          </p:val>
                                        </p:tav>
                                        <p:tav tm="100000">
                                          <p:val>
                                            <p:strVal val="#ppt_w"/>
                                          </p:val>
                                        </p:tav>
                                      </p:tavLst>
                                    </p:anim>
                                    <p:anim calcmode="lin" valueType="num">
                                      <p:cBhvr>
                                        <p:cTn id="98" dur="500" fill="hold"/>
                                        <p:tgtEl>
                                          <p:spTgt spid="63"/>
                                        </p:tgtEl>
                                        <p:attrNameLst>
                                          <p:attrName>ppt_h</p:attrName>
                                        </p:attrNameLst>
                                      </p:cBhvr>
                                      <p:tavLst>
                                        <p:tav tm="0">
                                          <p:val>
                                            <p:fltVal val="0"/>
                                          </p:val>
                                        </p:tav>
                                        <p:tav tm="100000">
                                          <p:val>
                                            <p:strVal val="#ppt_h"/>
                                          </p:val>
                                        </p:tav>
                                      </p:tavLst>
                                    </p:anim>
                                  </p:childTnLst>
                                </p:cTn>
                              </p:par>
                            </p:childTnLst>
                          </p:cTn>
                        </p:par>
                        <p:par>
                          <p:cTn id="99" fill="hold">
                            <p:stCondLst>
                              <p:cond delay="2800"/>
                            </p:stCondLst>
                            <p:childTnLst>
                              <p:par>
                                <p:cTn id="100" presetID="64" presetClass="path" presetSubtype="0" accel="50000" decel="50000" fill="hold" nodeType="afterEffect">
                                  <p:stCondLst>
                                    <p:cond delay="0"/>
                                  </p:stCondLst>
                                  <p:childTnLst>
                                    <p:animMotion origin="layout" path="M 0.00872 -0.00115 L 0.00872 -0.2511 " pathEditMode="relative" rAng="0" ptsTypes="AA">
                                      <p:cBhvr>
                                        <p:cTn id="101" dur="900" fill="hold"/>
                                        <p:tgtEl>
                                          <p:spTgt spid="63"/>
                                        </p:tgtEl>
                                        <p:attrNameLst>
                                          <p:attrName>ppt_x</p:attrName>
                                          <p:attrName>ppt_y</p:attrName>
                                        </p:attrNameLst>
                                      </p:cBhvr>
                                      <p:rCtr x="0" y="-12509"/>
                                    </p:animMotion>
                                  </p:childTnLst>
                                </p:cTn>
                              </p:par>
                              <p:par>
                                <p:cTn id="102" presetID="22" presetClass="entr" presetSubtype="4" fill="hold"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down)">
                                      <p:cBhvr>
                                        <p:cTn id="104" dur="1000"/>
                                        <p:tgtEl>
                                          <p:spTgt spid="65"/>
                                        </p:tgtEl>
                                      </p:cBhvr>
                                    </p:animEffect>
                                  </p:childTnLst>
                                </p:cTn>
                              </p:par>
                              <p:par>
                                <p:cTn id="105" presetID="10" presetClass="exit" presetSubtype="0" fill="hold" nodeType="withEffect">
                                  <p:stCondLst>
                                    <p:cond delay="400"/>
                                  </p:stCondLst>
                                  <p:childTnLst>
                                    <p:animEffect transition="out" filter="fade">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childTnLst>
                          </p:cTn>
                        </p:par>
                        <p:par>
                          <p:cTn id="108" fill="hold">
                            <p:stCondLst>
                              <p:cond delay="3800"/>
                            </p:stCondLst>
                            <p:childTnLst>
                              <p:par>
                                <p:cTn id="109" presetID="22" presetClass="entr" presetSubtype="4" fill="hold" grpId="0" nodeType="after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wipe(down)">
                                      <p:cBhvr>
                                        <p:cTn id="111" dur="500"/>
                                        <p:tgtEl>
                                          <p:spTgt spid="66"/>
                                        </p:tgtEl>
                                      </p:cBhvr>
                                    </p:animEffect>
                                  </p:childTnLst>
                                </p:cTn>
                              </p:par>
                            </p:childTnLst>
                          </p:cTn>
                        </p:par>
                      </p:childTnLst>
                    </p:cTn>
                  </p:par>
                  <p:par>
                    <p:cTn id="112" fill="hold">
                      <p:stCondLst>
                        <p:cond delay="indefinite"/>
                      </p:stCondLst>
                      <p:childTnLst>
                        <p:par>
                          <p:cTn id="113" fill="hold">
                            <p:stCondLst>
                              <p:cond delay="0"/>
                            </p:stCondLst>
                            <p:childTnLst>
                              <p:par>
                                <p:cTn id="114" presetID="64" presetClass="path" presetSubtype="0" accel="50000" decel="50000" fill="hold" nodeType="clickEffect">
                                  <p:stCondLst>
                                    <p:cond delay="0"/>
                                  </p:stCondLst>
                                  <p:childTnLst>
                                    <p:animMotion origin="layout" path="M -2.29167E-6 -4.45087E-6 L 0.09349 -0.08161 " pathEditMode="relative" rAng="0" ptsTypes="AA">
                                      <p:cBhvr>
                                        <p:cTn id="115" dur="1000" fill="hold"/>
                                        <p:tgtEl>
                                          <p:spTgt spid="50"/>
                                        </p:tgtEl>
                                        <p:attrNameLst>
                                          <p:attrName>ppt_x</p:attrName>
                                          <p:attrName>ppt_y</p:attrName>
                                        </p:attrNameLst>
                                      </p:cBhvr>
                                      <p:rCtr x="4674" y="-4092"/>
                                    </p:animMotion>
                                  </p:childTnLst>
                                </p:cTn>
                              </p:par>
                              <p:par>
                                <p:cTn id="116" presetID="64" presetClass="path" presetSubtype="0" accel="50000" decel="50000" fill="hold" grpId="1" nodeType="withEffect">
                                  <p:stCondLst>
                                    <p:cond delay="0"/>
                                  </p:stCondLst>
                                  <p:childTnLst>
                                    <p:animMotion origin="layout" path="M -0.00052 0.0296 L 0.08907 -0.17341 " pathEditMode="relative" rAng="0" ptsTypes="AA">
                                      <p:cBhvr>
                                        <p:cTn id="117" dur="1000" fill="hold"/>
                                        <p:tgtEl>
                                          <p:spTgt spid="51"/>
                                        </p:tgtEl>
                                        <p:attrNameLst>
                                          <p:attrName>ppt_x</p:attrName>
                                          <p:attrName>ppt_y</p:attrName>
                                        </p:attrNameLst>
                                      </p:cBhvr>
                                      <p:rCtr x="4479" y="-10150"/>
                                    </p:animMotion>
                                  </p:childTnLst>
                                </p:cTn>
                              </p:par>
                              <p:par>
                                <p:cTn id="118" presetID="64" presetClass="path" presetSubtype="0" accel="50000" decel="50000" fill="hold" nodeType="withEffect">
                                  <p:stCondLst>
                                    <p:cond delay="0"/>
                                  </p:stCondLst>
                                  <p:childTnLst>
                                    <p:animMotion origin="layout" path="M -2.08333E-7 2.31214E-7 L 0.1987 -0.22659 " pathEditMode="relative" rAng="0" ptsTypes="AA">
                                      <p:cBhvr>
                                        <p:cTn id="119" dur="1000" fill="hold"/>
                                        <p:tgtEl>
                                          <p:spTgt spid="53"/>
                                        </p:tgtEl>
                                        <p:attrNameLst>
                                          <p:attrName>ppt_x</p:attrName>
                                          <p:attrName>ppt_y</p:attrName>
                                        </p:attrNameLst>
                                      </p:cBhvr>
                                      <p:rCtr x="9935" y="-11329"/>
                                    </p:animMotion>
                                  </p:childTnLst>
                                </p:cTn>
                              </p:par>
                              <p:par>
                                <p:cTn id="120" presetID="64" presetClass="path" presetSubtype="0" accel="50000" decel="50000" fill="hold" nodeType="withEffect">
                                  <p:stCondLst>
                                    <p:cond delay="0"/>
                                  </p:stCondLst>
                                  <p:childTnLst>
                                    <p:animMotion origin="layout" path="M -2.29167E-6 -1.56069E-6 L -0.01836 -0.22173 " pathEditMode="relative" rAng="0" ptsTypes="AA">
                                      <p:cBhvr>
                                        <p:cTn id="121" dur="1000" fill="hold"/>
                                        <p:tgtEl>
                                          <p:spTgt spid="54"/>
                                        </p:tgtEl>
                                        <p:attrNameLst>
                                          <p:attrName>ppt_x</p:attrName>
                                          <p:attrName>ppt_y</p:attrName>
                                        </p:attrNameLst>
                                      </p:cBhvr>
                                      <p:rCtr x="-924" y="-11098"/>
                                    </p:animMotion>
                                  </p:childTnLst>
                                </p:cTn>
                              </p:par>
                              <p:par>
                                <p:cTn id="122" presetID="64" presetClass="path" presetSubtype="0" accel="50000" decel="50000" fill="hold" grpId="1" nodeType="withEffect">
                                  <p:stCondLst>
                                    <p:cond delay="0"/>
                                  </p:stCondLst>
                                  <p:childTnLst>
                                    <p:animMotion origin="layout" path="M 3.75E-6 -3.46821E-6 L 0.2276 -0.31306 " pathEditMode="relative" rAng="0" ptsTypes="AA">
                                      <p:cBhvr>
                                        <p:cTn id="123" dur="1000" fill="hold"/>
                                        <p:tgtEl>
                                          <p:spTgt spid="55"/>
                                        </p:tgtEl>
                                        <p:attrNameLst>
                                          <p:attrName>ppt_x</p:attrName>
                                          <p:attrName>ppt_y</p:attrName>
                                        </p:attrNameLst>
                                      </p:cBhvr>
                                      <p:rCtr x="11380" y="-15653"/>
                                    </p:animMotion>
                                  </p:childTnLst>
                                </p:cTn>
                              </p:par>
                              <p:par>
                                <p:cTn id="124" presetID="64" presetClass="path" presetSubtype="0" accel="50000" decel="50000" fill="hold" grpId="1" nodeType="withEffect">
                                  <p:stCondLst>
                                    <p:cond delay="0"/>
                                  </p:stCondLst>
                                  <p:childTnLst>
                                    <p:animMotion origin="layout" path="M -4.79167E-6 4.9711E-6 L -0.0552 -0.31769 " pathEditMode="relative" rAng="0" ptsTypes="AA">
                                      <p:cBhvr>
                                        <p:cTn id="125" dur="1000" fill="hold"/>
                                        <p:tgtEl>
                                          <p:spTgt spid="56"/>
                                        </p:tgtEl>
                                        <p:attrNameLst>
                                          <p:attrName>ppt_x</p:attrName>
                                          <p:attrName>ppt_y</p:attrName>
                                        </p:attrNameLst>
                                      </p:cBhvr>
                                      <p:rCtr x="-2760" y="-15884"/>
                                    </p:animMotion>
                                  </p:childTnLst>
                                </p:cTn>
                              </p:par>
                              <p:par>
                                <p:cTn id="126" presetID="64" presetClass="path" presetSubtype="0" accel="50000" decel="50000" fill="hold" nodeType="withEffect">
                                  <p:stCondLst>
                                    <p:cond delay="0"/>
                                  </p:stCondLst>
                                  <p:childTnLst>
                                    <p:animMotion origin="layout" path="M -3.75E-6 3.75723E-6 L -0.09609 -0.15885 " pathEditMode="relative" rAng="0" ptsTypes="AA">
                                      <p:cBhvr>
                                        <p:cTn id="127" dur="1000" fill="hold"/>
                                        <p:tgtEl>
                                          <p:spTgt spid="65"/>
                                        </p:tgtEl>
                                        <p:attrNameLst>
                                          <p:attrName>ppt_x</p:attrName>
                                          <p:attrName>ppt_y</p:attrName>
                                        </p:attrNameLst>
                                      </p:cBhvr>
                                      <p:rCtr x="-4805" y="-7954"/>
                                    </p:animMotion>
                                  </p:childTnLst>
                                </p:cTn>
                              </p:par>
                              <p:par>
                                <p:cTn id="128" presetID="10" presetClass="exit" presetSubtype="0" fill="hold" nodeType="withEffect">
                                  <p:stCondLst>
                                    <p:cond delay="200"/>
                                  </p:stCondLst>
                                  <p:childTnLst>
                                    <p:animEffect transition="out" filter="fade">
                                      <p:cBhvr>
                                        <p:cTn id="129" dur="500"/>
                                        <p:tgtEl>
                                          <p:spTgt spid="50"/>
                                        </p:tgtEl>
                                      </p:cBhvr>
                                    </p:animEffect>
                                    <p:set>
                                      <p:cBhvr>
                                        <p:cTn id="130" dur="1" fill="hold">
                                          <p:stCondLst>
                                            <p:cond delay="499"/>
                                          </p:stCondLst>
                                        </p:cTn>
                                        <p:tgtEl>
                                          <p:spTgt spid="50"/>
                                        </p:tgtEl>
                                        <p:attrNameLst>
                                          <p:attrName>style.visibility</p:attrName>
                                        </p:attrNameLst>
                                      </p:cBhvr>
                                      <p:to>
                                        <p:strVal val="hidden"/>
                                      </p:to>
                                    </p:set>
                                  </p:childTnLst>
                                </p:cTn>
                              </p:par>
                              <p:par>
                                <p:cTn id="131" presetID="10" presetClass="exit" presetSubtype="0" fill="hold" grpId="2" nodeType="withEffect">
                                  <p:stCondLst>
                                    <p:cond delay="200"/>
                                  </p:stCondLst>
                                  <p:childTnLst>
                                    <p:animEffect transition="out" filter="fade">
                                      <p:cBhvr>
                                        <p:cTn id="132" dur="500"/>
                                        <p:tgtEl>
                                          <p:spTgt spid="51"/>
                                        </p:tgtEl>
                                      </p:cBhvr>
                                    </p:animEffect>
                                    <p:set>
                                      <p:cBhvr>
                                        <p:cTn id="133" dur="1" fill="hold">
                                          <p:stCondLst>
                                            <p:cond delay="499"/>
                                          </p:stCondLst>
                                        </p:cTn>
                                        <p:tgtEl>
                                          <p:spTgt spid="51"/>
                                        </p:tgtEl>
                                        <p:attrNameLst>
                                          <p:attrName>style.visibility</p:attrName>
                                        </p:attrNameLst>
                                      </p:cBhvr>
                                      <p:to>
                                        <p:strVal val="hidden"/>
                                      </p:to>
                                    </p:set>
                                  </p:childTnLst>
                                </p:cTn>
                              </p:par>
                              <p:par>
                                <p:cTn id="134" presetID="10" presetClass="exit" presetSubtype="0" fill="hold" nodeType="withEffect">
                                  <p:stCondLst>
                                    <p:cond delay="200"/>
                                  </p:stCondLst>
                                  <p:childTnLst>
                                    <p:animEffect transition="out" filter="fade">
                                      <p:cBhvr>
                                        <p:cTn id="135" dur="500"/>
                                        <p:tgtEl>
                                          <p:spTgt spid="53"/>
                                        </p:tgtEl>
                                      </p:cBhvr>
                                    </p:animEffect>
                                    <p:set>
                                      <p:cBhvr>
                                        <p:cTn id="136" dur="1" fill="hold">
                                          <p:stCondLst>
                                            <p:cond delay="499"/>
                                          </p:stCondLst>
                                        </p:cTn>
                                        <p:tgtEl>
                                          <p:spTgt spid="53"/>
                                        </p:tgtEl>
                                        <p:attrNameLst>
                                          <p:attrName>style.visibility</p:attrName>
                                        </p:attrNameLst>
                                      </p:cBhvr>
                                      <p:to>
                                        <p:strVal val="hidden"/>
                                      </p:to>
                                    </p:set>
                                  </p:childTnLst>
                                </p:cTn>
                              </p:par>
                              <p:par>
                                <p:cTn id="137" presetID="10" presetClass="exit" presetSubtype="0" fill="hold" nodeType="withEffect">
                                  <p:stCondLst>
                                    <p:cond delay="200"/>
                                  </p:stCondLst>
                                  <p:childTnLst>
                                    <p:animEffect transition="out" filter="fade">
                                      <p:cBhvr>
                                        <p:cTn id="138" dur="500"/>
                                        <p:tgtEl>
                                          <p:spTgt spid="54"/>
                                        </p:tgtEl>
                                      </p:cBhvr>
                                    </p:animEffect>
                                    <p:set>
                                      <p:cBhvr>
                                        <p:cTn id="139" dur="1" fill="hold">
                                          <p:stCondLst>
                                            <p:cond delay="499"/>
                                          </p:stCondLst>
                                        </p:cTn>
                                        <p:tgtEl>
                                          <p:spTgt spid="54"/>
                                        </p:tgtEl>
                                        <p:attrNameLst>
                                          <p:attrName>style.visibility</p:attrName>
                                        </p:attrNameLst>
                                      </p:cBhvr>
                                      <p:to>
                                        <p:strVal val="hidden"/>
                                      </p:to>
                                    </p:set>
                                  </p:childTnLst>
                                </p:cTn>
                              </p:par>
                              <p:par>
                                <p:cTn id="140" presetID="10" presetClass="exit" presetSubtype="0" fill="hold" grpId="2" nodeType="withEffect">
                                  <p:stCondLst>
                                    <p:cond delay="200"/>
                                  </p:stCondLst>
                                  <p:childTnLst>
                                    <p:animEffect transition="out" filter="fade">
                                      <p:cBhvr>
                                        <p:cTn id="141" dur="500"/>
                                        <p:tgtEl>
                                          <p:spTgt spid="55"/>
                                        </p:tgtEl>
                                      </p:cBhvr>
                                    </p:animEffect>
                                    <p:set>
                                      <p:cBhvr>
                                        <p:cTn id="142" dur="1" fill="hold">
                                          <p:stCondLst>
                                            <p:cond delay="499"/>
                                          </p:stCondLst>
                                        </p:cTn>
                                        <p:tgtEl>
                                          <p:spTgt spid="55"/>
                                        </p:tgtEl>
                                        <p:attrNameLst>
                                          <p:attrName>style.visibility</p:attrName>
                                        </p:attrNameLst>
                                      </p:cBhvr>
                                      <p:to>
                                        <p:strVal val="hidden"/>
                                      </p:to>
                                    </p:set>
                                  </p:childTnLst>
                                </p:cTn>
                              </p:par>
                              <p:par>
                                <p:cTn id="143" presetID="10" presetClass="exit" presetSubtype="0" fill="hold" grpId="2" nodeType="withEffect">
                                  <p:stCondLst>
                                    <p:cond delay="200"/>
                                  </p:stCondLst>
                                  <p:childTnLst>
                                    <p:animEffect transition="out" filter="fade">
                                      <p:cBhvr>
                                        <p:cTn id="144" dur="500"/>
                                        <p:tgtEl>
                                          <p:spTgt spid="56"/>
                                        </p:tgtEl>
                                      </p:cBhvr>
                                    </p:animEffect>
                                    <p:set>
                                      <p:cBhvr>
                                        <p:cTn id="145" dur="1" fill="hold">
                                          <p:stCondLst>
                                            <p:cond delay="499"/>
                                          </p:stCondLst>
                                        </p:cTn>
                                        <p:tgtEl>
                                          <p:spTgt spid="56"/>
                                        </p:tgtEl>
                                        <p:attrNameLst>
                                          <p:attrName>style.visibility</p:attrName>
                                        </p:attrNameLst>
                                      </p:cBhvr>
                                      <p:to>
                                        <p:strVal val="hidden"/>
                                      </p:to>
                                    </p:set>
                                  </p:childTnLst>
                                </p:cTn>
                              </p:par>
                              <p:par>
                                <p:cTn id="146" presetID="10" presetClass="exit" presetSubtype="0" fill="hold" nodeType="withEffect">
                                  <p:stCondLst>
                                    <p:cond delay="200"/>
                                  </p:stCondLst>
                                  <p:childTnLst>
                                    <p:animEffect transition="out" filter="fade">
                                      <p:cBhvr>
                                        <p:cTn id="147" dur="500"/>
                                        <p:tgtEl>
                                          <p:spTgt spid="65"/>
                                        </p:tgtEl>
                                      </p:cBhvr>
                                    </p:animEffect>
                                    <p:set>
                                      <p:cBhvr>
                                        <p:cTn id="148" dur="1" fill="hold">
                                          <p:stCondLst>
                                            <p:cond delay="499"/>
                                          </p:stCondLst>
                                        </p:cTn>
                                        <p:tgtEl>
                                          <p:spTgt spid="65"/>
                                        </p:tgtEl>
                                        <p:attrNameLst>
                                          <p:attrName>style.visibility</p:attrName>
                                        </p:attrNameLst>
                                      </p:cBhvr>
                                      <p:to>
                                        <p:strVal val="hidden"/>
                                      </p:to>
                                    </p:set>
                                  </p:childTnLst>
                                </p:cTn>
                              </p:par>
                              <p:par>
                                <p:cTn id="149" presetID="22" presetClass="entr" presetSubtype="4" fill="hold" nodeType="withEffect">
                                  <p:stCondLst>
                                    <p:cond delay="500"/>
                                  </p:stCondLst>
                                  <p:childTnLst>
                                    <p:set>
                                      <p:cBhvr>
                                        <p:cTn id="150" dur="1" fill="hold">
                                          <p:stCondLst>
                                            <p:cond delay="0"/>
                                          </p:stCondLst>
                                        </p:cTn>
                                        <p:tgtEl>
                                          <p:spTgt spid="67"/>
                                        </p:tgtEl>
                                        <p:attrNameLst>
                                          <p:attrName>style.visibility</p:attrName>
                                        </p:attrNameLst>
                                      </p:cBhvr>
                                      <p:to>
                                        <p:strVal val="visible"/>
                                      </p:to>
                                    </p:set>
                                    <p:animEffect transition="in" filter="wipe(down)">
                                      <p:cBhvr>
                                        <p:cTn id="151" dur="500"/>
                                        <p:tgtEl>
                                          <p:spTgt spid="67"/>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68"/>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69"/>
                                        </p:tgtEl>
                                        <p:attrNameLst>
                                          <p:attrName>style.visibility</p:attrName>
                                        </p:attrNameLst>
                                      </p:cBhvr>
                                      <p:to>
                                        <p:strVal val="visible"/>
                                      </p:to>
                                    </p:set>
                                  </p:childTnLst>
                                </p:cTn>
                              </p:par>
                            </p:childTnLst>
                          </p:cTn>
                        </p:par>
                        <p:par>
                          <p:cTn id="158" fill="hold">
                            <p:stCondLst>
                              <p:cond delay="0"/>
                            </p:stCondLst>
                            <p:childTnLst>
                              <p:par>
                                <p:cTn id="159" presetID="2" presetClass="entr" presetSubtype="8" fill="hold" grpId="0" nodeType="afterEffect">
                                  <p:stCondLst>
                                    <p:cond delay="0"/>
                                  </p:stCondLst>
                                  <p:childTnLst>
                                    <p:set>
                                      <p:cBhvr>
                                        <p:cTn id="160" dur="1" fill="hold">
                                          <p:stCondLst>
                                            <p:cond delay="0"/>
                                          </p:stCondLst>
                                        </p:cTn>
                                        <p:tgtEl>
                                          <p:spTgt spid="104"/>
                                        </p:tgtEl>
                                        <p:attrNameLst>
                                          <p:attrName>style.visibility</p:attrName>
                                        </p:attrNameLst>
                                      </p:cBhvr>
                                      <p:to>
                                        <p:strVal val="visible"/>
                                      </p:to>
                                    </p:set>
                                    <p:anim calcmode="lin" valueType="num">
                                      <p:cBhvr additive="base">
                                        <p:cTn id="161" dur="500" fill="hold"/>
                                        <p:tgtEl>
                                          <p:spTgt spid="104"/>
                                        </p:tgtEl>
                                        <p:attrNameLst>
                                          <p:attrName>ppt_x</p:attrName>
                                        </p:attrNameLst>
                                      </p:cBhvr>
                                      <p:tavLst>
                                        <p:tav tm="0">
                                          <p:val>
                                            <p:strVal val="0-#ppt_w/2"/>
                                          </p:val>
                                        </p:tav>
                                        <p:tav tm="100000">
                                          <p:val>
                                            <p:strVal val="#ppt_x"/>
                                          </p:val>
                                        </p:tav>
                                      </p:tavLst>
                                    </p:anim>
                                    <p:anim calcmode="lin" valueType="num">
                                      <p:cBhvr additive="base">
                                        <p:cTn id="162" dur="500" fill="hold"/>
                                        <p:tgtEl>
                                          <p:spTgt spid="104"/>
                                        </p:tgtEl>
                                        <p:attrNameLst>
                                          <p:attrName>ppt_y</p:attrName>
                                        </p:attrNameLst>
                                      </p:cBhvr>
                                      <p:tavLst>
                                        <p:tav tm="0">
                                          <p:val>
                                            <p:strVal val="#ppt_y"/>
                                          </p:val>
                                        </p:tav>
                                        <p:tav tm="100000">
                                          <p:val>
                                            <p:strVal val="#ppt_y"/>
                                          </p:val>
                                        </p:tav>
                                      </p:tavLst>
                                    </p:anim>
                                  </p:childTnLst>
                                </p:cTn>
                              </p:par>
                              <p:par>
                                <p:cTn id="163" presetID="18" presetClass="entr" presetSubtype="12" fill="hold" nodeType="with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strips(downLeft)">
                                      <p:cBhvr>
                                        <p:cTn id="165" dur="500"/>
                                        <p:tgtEl>
                                          <p:spTgt spid="72"/>
                                        </p:tgtEl>
                                      </p:cBhvr>
                                    </p:animEffect>
                                  </p:childTnLst>
                                </p:cTn>
                              </p:par>
                            </p:childTnLst>
                          </p:cTn>
                        </p:par>
                        <p:par>
                          <p:cTn id="166" fill="hold">
                            <p:stCondLst>
                              <p:cond delay="500"/>
                            </p:stCondLst>
                            <p:childTnLst>
                              <p:par>
                                <p:cTn id="167" presetID="22" presetClass="entr" presetSubtype="1" fill="hold" grpId="0" nodeType="afterEffect">
                                  <p:stCondLst>
                                    <p:cond delay="0"/>
                                  </p:stCondLst>
                                  <p:childTnLst>
                                    <p:set>
                                      <p:cBhvr>
                                        <p:cTn id="168" dur="1" fill="hold">
                                          <p:stCondLst>
                                            <p:cond delay="0"/>
                                          </p:stCondLst>
                                        </p:cTn>
                                        <p:tgtEl>
                                          <p:spTgt spid="76"/>
                                        </p:tgtEl>
                                        <p:attrNameLst>
                                          <p:attrName>style.visibility</p:attrName>
                                        </p:attrNameLst>
                                      </p:cBhvr>
                                      <p:to>
                                        <p:strVal val="visible"/>
                                      </p:to>
                                    </p:set>
                                    <p:animEffect transition="in" filter="wipe(up)">
                                      <p:cBhvr>
                                        <p:cTn id="169" dur="500"/>
                                        <p:tgtEl>
                                          <p:spTgt spid="76"/>
                                        </p:tgtEl>
                                      </p:cBhvr>
                                    </p:animEffect>
                                  </p:childTnLst>
                                </p:cTn>
                              </p:par>
                            </p:childTnLst>
                          </p:cTn>
                        </p:par>
                        <p:par>
                          <p:cTn id="170" fill="hold">
                            <p:stCondLst>
                              <p:cond delay="1000"/>
                            </p:stCondLst>
                            <p:childTnLst>
                              <p:par>
                                <p:cTn id="171" presetID="18" presetClass="entr" presetSubtype="12" fill="hold" nodeType="after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strips(downLeft)">
                                      <p:cBhvr>
                                        <p:cTn id="173" dur="500"/>
                                        <p:tgtEl>
                                          <p:spTgt spid="78"/>
                                        </p:tgtEl>
                                      </p:cBhvr>
                                    </p:animEffect>
                                  </p:childTnLst>
                                </p:cTn>
                              </p:par>
                            </p:childTnLst>
                          </p:cTn>
                        </p:par>
                        <p:par>
                          <p:cTn id="174" fill="hold">
                            <p:stCondLst>
                              <p:cond delay="1500"/>
                            </p:stCondLst>
                            <p:childTnLst>
                              <p:par>
                                <p:cTn id="175" presetID="22" presetClass="entr" presetSubtype="1" fill="hold" grpId="0" nodeType="afterEffect">
                                  <p:stCondLst>
                                    <p:cond delay="0"/>
                                  </p:stCondLst>
                                  <p:childTnLst>
                                    <p:set>
                                      <p:cBhvr>
                                        <p:cTn id="176" dur="1" fill="hold">
                                          <p:stCondLst>
                                            <p:cond delay="0"/>
                                          </p:stCondLst>
                                        </p:cTn>
                                        <p:tgtEl>
                                          <p:spTgt spid="79"/>
                                        </p:tgtEl>
                                        <p:attrNameLst>
                                          <p:attrName>style.visibility</p:attrName>
                                        </p:attrNameLst>
                                      </p:cBhvr>
                                      <p:to>
                                        <p:strVal val="visible"/>
                                      </p:to>
                                    </p:set>
                                    <p:animEffect transition="in" filter="wipe(up)">
                                      <p:cBhvr>
                                        <p:cTn id="177" dur="500"/>
                                        <p:tgtEl>
                                          <p:spTgt spid="79"/>
                                        </p:tgtEl>
                                      </p:cBhvr>
                                    </p:animEffect>
                                  </p:childTnLst>
                                </p:cTn>
                              </p:par>
                            </p:childTnLst>
                          </p:cTn>
                        </p:par>
                        <p:par>
                          <p:cTn id="178" fill="hold">
                            <p:stCondLst>
                              <p:cond delay="2000"/>
                            </p:stCondLst>
                            <p:childTnLst>
                              <p:par>
                                <p:cTn id="179" presetID="18" presetClass="entr" presetSubtype="12" fill="hold" nodeType="afterEffect">
                                  <p:stCondLst>
                                    <p:cond delay="0"/>
                                  </p:stCondLst>
                                  <p:childTnLst>
                                    <p:set>
                                      <p:cBhvr>
                                        <p:cTn id="180" dur="1" fill="hold">
                                          <p:stCondLst>
                                            <p:cond delay="0"/>
                                          </p:stCondLst>
                                        </p:cTn>
                                        <p:tgtEl>
                                          <p:spTgt spid="101"/>
                                        </p:tgtEl>
                                        <p:attrNameLst>
                                          <p:attrName>style.visibility</p:attrName>
                                        </p:attrNameLst>
                                      </p:cBhvr>
                                      <p:to>
                                        <p:strVal val="visible"/>
                                      </p:to>
                                    </p:set>
                                    <p:animEffect transition="in" filter="strips(downLeft)">
                                      <p:cBhvr>
                                        <p:cTn id="181" dur="500"/>
                                        <p:tgtEl>
                                          <p:spTgt spid="101"/>
                                        </p:tgtEl>
                                      </p:cBhvr>
                                    </p:animEffect>
                                  </p:childTnLst>
                                </p:cTn>
                              </p:par>
                            </p:childTnLst>
                          </p:cTn>
                        </p:par>
                        <p:par>
                          <p:cTn id="182" fill="hold">
                            <p:stCondLst>
                              <p:cond delay="2500"/>
                            </p:stCondLst>
                            <p:childTnLst>
                              <p:par>
                                <p:cTn id="183" presetID="22" presetClass="entr" presetSubtype="1" fill="hold" grpId="0" nodeType="afterEffect">
                                  <p:stCondLst>
                                    <p:cond delay="0"/>
                                  </p:stCondLst>
                                  <p:childTnLst>
                                    <p:set>
                                      <p:cBhvr>
                                        <p:cTn id="184" dur="1" fill="hold">
                                          <p:stCondLst>
                                            <p:cond delay="0"/>
                                          </p:stCondLst>
                                        </p:cTn>
                                        <p:tgtEl>
                                          <p:spTgt spid="102"/>
                                        </p:tgtEl>
                                        <p:attrNameLst>
                                          <p:attrName>style.visibility</p:attrName>
                                        </p:attrNameLst>
                                      </p:cBhvr>
                                      <p:to>
                                        <p:strVal val="visible"/>
                                      </p:to>
                                    </p:set>
                                    <p:animEffect transition="in" filter="wipe(up)">
                                      <p:cBhvr>
                                        <p:cTn id="185" dur="500"/>
                                        <p:tgtEl>
                                          <p:spTgt spid="102"/>
                                        </p:tgtEl>
                                      </p:cBhvr>
                                    </p:animEffect>
                                  </p:childTnLst>
                                </p:cTn>
                              </p:par>
                            </p:childTnLst>
                          </p:cTn>
                        </p:par>
                        <p:par>
                          <p:cTn id="186" fill="hold">
                            <p:stCondLst>
                              <p:cond delay="3000"/>
                            </p:stCondLst>
                            <p:childTnLst>
                              <p:par>
                                <p:cTn id="187" presetID="22" presetClass="entr" presetSubtype="8" fill="hold" grpId="0" nodeType="afterEffect">
                                  <p:stCondLst>
                                    <p:cond delay="0"/>
                                  </p:stCondLst>
                                  <p:childTnLst>
                                    <p:set>
                                      <p:cBhvr>
                                        <p:cTn id="188" dur="1" fill="hold">
                                          <p:stCondLst>
                                            <p:cond delay="0"/>
                                          </p:stCondLst>
                                        </p:cTn>
                                        <p:tgtEl>
                                          <p:spTgt spid="98"/>
                                        </p:tgtEl>
                                        <p:attrNameLst>
                                          <p:attrName>style.visibility</p:attrName>
                                        </p:attrNameLst>
                                      </p:cBhvr>
                                      <p:to>
                                        <p:strVal val="visible"/>
                                      </p:to>
                                    </p:set>
                                    <p:animEffect transition="in" filter="wipe(left)">
                                      <p:cBhvr>
                                        <p:cTn id="189" dur="500"/>
                                        <p:tgtEl>
                                          <p:spTgt spid="98"/>
                                        </p:tgtEl>
                                      </p:cBhvr>
                                    </p:animEffect>
                                  </p:childTnLst>
                                </p:cTn>
                              </p:par>
                            </p:childTnLst>
                          </p:cTn>
                        </p:par>
                        <p:par>
                          <p:cTn id="190" fill="hold">
                            <p:stCondLst>
                              <p:cond delay="3500"/>
                            </p:stCondLst>
                            <p:childTnLst>
                              <p:par>
                                <p:cTn id="191" presetID="18" presetClass="entr" presetSubtype="6" fill="hold" nodeType="afterEffect">
                                  <p:stCondLst>
                                    <p:cond delay="0"/>
                                  </p:stCondLst>
                                  <p:childTnLst>
                                    <p:set>
                                      <p:cBhvr>
                                        <p:cTn id="192" dur="1" fill="hold">
                                          <p:stCondLst>
                                            <p:cond delay="0"/>
                                          </p:stCondLst>
                                        </p:cTn>
                                        <p:tgtEl>
                                          <p:spTgt spid="80"/>
                                        </p:tgtEl>
                                        <p:attrNameLst>
                                          <p:attrName>style.visibility</p:attrName>
                                        </p:attrNameLst>
                                      </p:cBhvr>
                                      <p:to>
                                        <p:strVal val="visible"/>
                                      </p:to>
                                    </p:set>
                                    <p:animEffect transition="in" filter="strips(downRight)">
                                      <p:cBhvr>
                                        <p:cTn id="193" dur="500"/>
                                        <p:tgtEl>
                                          <p:spTgt spid="80"/>
                                        </p:tgtEl>
                                      </p:cBhvr>
                                    </p:animEffect>
                                  </p:childTnLst>
                                </p:cTn>
                              </p:par>
                            </p:childTnLst>
                          </p:cTn>
                        </p:par>
                        <p:par>
                          <p:cTn id="194" fill="hold">
                            <p:stCondLst>
                              <p:cond delay="4000"/>
                            </p:stCondLst>
                            <p:childTnLst>
                              <p:par>
                                <p:cTn id="195" presetID="22" presetClass="entr" presetSubtype="1" fill="hold" grpId="0" nodeType="afterEffect">
                                  <p:stCondLst>
                                    <p:cond delay="0"/>
                                  </p:stCondLst>
                                  <p:childTnLst>
                                    <p:set>
                                      <p:cBhvr>
                                        <p:cTn id="196" dur="1" fill="hold">
                                          <p:stCondLst>
                                            <p:cond delay="0"/>
                                          </p:stCondLst>
                                        </p:cTn>
                                        <p:tgtEl>
                                          <p:spTgt spid="81"/>
                                        </p:tgtEl>
                                        <p:attrNameLst>
                                          <p:attrName>style.visibility</p:attrName>
                                        </p:attrNameLst>
                                      </p:cBhvr>
                                      <p:to>
                                        <p:strVal val="visible"/>
                                      </p:to>
                                    </p:set>
                                    <p:animEffect transition="in" filter="wipe(up)">
                                      <p:cBhvr>
                                        <p:cTn id="197" dur="500"/>
                                        <p:tgtEl>
                                          <p:spTgt spid="8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xit" presetSubtype="0" fill="hold" nodeType="clickEffect">
                                  <p:stCondLst>
                                    <p:cond delay="0"/>
                                  </p:stCondLst>
                                  <p:childTnLst>
                                    <p:animEffect transition="out" filter="fade">
                                      <p:cBhvr>
                                        <p:cTn id="201" dur="500"/>
                                        <p:tgtEl>
                                          <p:spTgt spid="68"/>
                                        </p:tgtEl>
                                      </p:cBhvr>
                                    </p:animEffect>
                                    <p:set>
                                      <p:cBhvr>
                                        <p:cTn id="202" dur="1" fill="hold">
                                          <p:stCondLst>
                                            <p:cond delay="499"/>
                                          </p:stCondLst>
                                        </p:cTn>
                                        <p:tgtEl>
                                          <p:spTgt spid="68"/>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69"/>
                                        </p:tgtEl>
                                      </p:cBhvr>
                                    </p:animEffect>
                                    <p:set>
                                      <p:cBhvr>
                                        <p:cTn id="205" dur="1" fill="hold">
                                          <p:stCondLst>
                                            <p:cond delay="499"/>
                                          </p:stCondLst>
                                        </p:cTn>
                                        <p:tgtEl>
                                          <p:spTgt spid="69"/>
                                        </p:tgtEl>
                                        <p:attrNameLst>
                                          <p:attrName>style.visibility</p:attrName>
                                        </p:attrNameLst>
                                      </p:cBhvr>
                                      <p:to>
                                        <p:strVal val="hidden"/>
                                      </p:to>
                                    </p:set>
                                  </p:childTnLst>
                                </p:cTn>
                              </p:par>
                              <p:par>
                                <p:cTn id="206" presetID="42" presetClass="entr" presetSubtype="0" fill="hold" grpId="0" nodeType="withEffect">
                                  <p:stCondLst>
                                    <p:cond delay="0"/>
                                  </p:stCondLst>
                                  <p:childTnLst>
                                    <p:set>
                                      <p:cBhvr>
                                        <p:cTn id="207" dur="1" fill="hold">
                                          <p:stCondLst>
                                            <p:cond delay="0"/>
                                          </p:stCondLst>
                                        </p:cTn>
                                        <p:tgtEl>
                                          <p:spTgt spid="106"/>
                                        </p:tgtEl>
                                        <p:attrNameLst>
                                          <p:attrName>style.visibility</p:attrName>
                                        </p:attrNameLst>
                                      </p:cBhvr>
                                      <p:to>
                                        <p:strVal val="visible"/>
                                      </p:to>
                                    </p:set>
                                    <p:animEffect transition="in" filter="fade">
                                      <p:cBhvr>
                                        <p:cTn id="208" dur="1000"/>
                                        <p:tgtEl>
                                          <p:spTgt spid="106"/>
                                        </p:tgtEl>
                                      </p:cBhvr>
                                    </p:animEffect>
                                    <p:anim calcmode="lin" valueType="num">
                                      <p:cBhvr>
                                        <p:cTn id="209" dur="1000" fill="hold"/>
                                        <p:tgtEl>
                                          <p:spTgt spid="106"/>
                                        </p:tgtEl>
                                        <p:attrNameLst>
                                          <p:attrName>ppt_x</p:attrName>
                                        </p:attrNameLst>
                                      </p:cBhvr>
                                      <p:tavLst>
                                        <p:tav tm="0">
                                          <p:val>
                                            <p:strVal val="#ppt_x"/>
                                          </p:val>
                                        </p:tav>
                                        <p:tav tm="100000">
                                          <p:val>
                                            <p:strVal val="#ppt_x"/>
                                          </p:val>
                                        </p:tav>
                                      </p:tavLst>
                                    </p:anim>
                                    <p:anim calcmode="lin" valueType="num">
                                      <p:cBhvr>
                                        <p:cTn id="210" dur="1000" fill="hold"/>
                                        <p:tgtEl>
                                          <p:spTgt spid="106"/>
                                        </p:tgtEl>
                                        <p:attrNameLst>
                                          <p:attrName>ppt_y</p:attrName>
                                        </p:attrNameLst>
                                      </p:cBhvr>
                                      <p:tavLst>
                                        <p:tav tm="0">
                                          <p:val>
                                            <p:strVal val="#ppt_y+.1"/>
                                          </p:val>
                                        </p:tav>
                                        <p:tav tm="100000">
                                          <p:val>
                                            <p:strVal val="#ppt_y"/>
                                          </p:val>
                                        </p:tav>
                                      </p:tavLst>
                                    </p:anim>
                                  </p:childTnLst>
                                </p:cTn>
                              </p:par>
                            </p:childTnLst>
                          </p:cTn>
                        </p:par>
                        <p:par>
                          <p:cTn id="211" fill="hold">
                            <p:stCondLst>
                              <p:cond delay="1000"/>
                            </p:stCondLst>
                            <p:childTnLst>
                              <p:par>
                                <p:cTn id="212" presetID="10" presetClass="entr" presetSubtype="0" fill="hold" grpId="0" nodeType="afterEffect">
                                  <p:stCondLst>
                                    <p:cond delay="200"/>
                                  </p:stCondLst>
                                  <p:childTnLst>
                                    <p:set>
                                      <p:cBhvr>
                                        <p:cTn id="213" dur="1" fill="hold">
                                          <p:stCondLst>
                                            <p:cond delay="0"/>
                                          </p:stCondLst>
                                        </p:cTn>
                                        <p:tgtEl>
                                          <p:spTgt spid="105"/>
                                        </p:tgtEl>
                                        <p:attrNameLst>
                                          <p:attrName>style.visibility</p:attrName>
                                        </p:attrNameLst>
                                      </p:cBhvr>
                                      <p:to>
                                        <p:strVal val="visible"/>
                                      </p:to>
                                    </p:set>
                                    <p:animEffect transition="in" filter="fade">
                                      <p:cBhvr>
                                        <p:cTn id="214" dur="500"/>
                                        <p:tgtEl>
                                          <p:spTgt spid="105"/>
                                        </p:tgtEl>
                                      </p:cBhvr>
                                    </p:animEffect>
                                  </p:childTnLst>
                                </p:cTn>
                              </p:par>
                              <p:par>
                                <p:cTn id="215" presetID="18" presetClass="entr" presetSubtype="3" fill="hold" nodeType="withEffect">
                                  <p:stCondLst>
                                    <p:cond delay="200"/>
                                  </p:stCondLst>
                                  <p:childTnLst>
                                    <p:set>
                                      <p:cBhvr>
                                        <p:cTn id="216" dur="1" fill="hold">
                                          <p:stCondLst>
                                            <p:cond delay="0"/>
                                          </p:stCondLst>
                                        </p:cTn>
                                        <p:tgtEl>
                                          <p:spTgt spid="107"/>
                                        </p:tgtEl>
                                        <p:attrNameLst>
                                          <p:attrName>style.visibility</p:attrName>
                                        </p:attrNameLst>
                                      </p:cBhvr>
                                      <p:to>
                                        <p:strVal val="visible"/>
                                      </p:to>
                                    </p:set>
                                    <p:animEffect transition="in" filter="strips(upRight)">
                                      <p:cBhvr>
                                        <p:cTn id="217" dur="500"/>
                                        <p:tgtEl>
                                          <p:spTgt spid="107"/>
                                        </p:tgtEl>
                                      </p:cBhvr>
                                    </p:animEffect>
                                  </p:childTnLst>
                                </p:cTn>
                              </p:par>
                              <p:par>
                                <p:cTn id="218" presetID="18" presetClass="entr" presetSubtype="3" fill="hold" nodeType="withEffect">
                                  <p:stCondLst>
                                    <p:cond delay="200"/>
                                  </p:stCondLst>
                                  <p:childTnLst>
                                    <p:set>
                                      <p:cBhvr>
                                        <p:cTn id="219" dur="1" fill="hold">
                                          <p:stCondLst>
                                            <p:cond delay="0"/>
                                          </p:stCondLst>
                                        </p:cTn>
                                        <p:tgtEl>
                                          <p:spTgt spid="108"/>
                                        </p:tgtEl>
                                        <p:attrNameLst>
                                          <p:attrName>style.visibility</p:attrName>
                                        </p:attrNameLst>
                                      </p:cBhvr>
                                      <p:to>
                                        <p:strVal val="visible"/>
                                      </p:to>
                                    </p:set>
                                    <p:animEffect transition="in" filter="strips(upRight)">
                                      <p:cBhvr>
                                        <p:cTn id="220" dur="500"/>
                                        <p:tgtEl>
                                          <p:spTgt spid="108"/>
                                        </p:tgtEl>
                                      </p:cBhvr>
                                    </p:animEffect>
                                  </p:childTnLst>
                                </p:cTn>
                              </p:par>
                              <p:par>
                                <p:cTn id="221" presetID="18" presetClass="entr" presetSubtype="9" fill="hold" nodeType="withEffect">
                                  <p:stCondLst>
                                    <p:cond delay="200"/>
                                  </p:stCondLst>
                                  <p:childTnLst>
                                    <p:set>
                                      <p:cBhvr>
                                        <p:cTn id="222" dur="1" fill="hold">
                                          <p:stCondLst>
                                            <p:cond delay="0"/>
                                          </p:stCondLst>
                                        </p:cTn>
                                        <p:tgtEl>
                                          <p:spTgt spid="112"/>
                                        </p:tgtEl>
                                        <p:attrNameLst>
                                          <p:attrName>style.visibility</p:attrName>
                                        </p:attrNameLst>
                                      </p:cBhvr>
                                      <p:to>
                                        <p:strVal val="visible"/>
                                      </p:to>
                                    </p:set>
                                    <p:animEffect transition="in" filter="strips(upLeft)">
                                      <p:cBhvr>
                                        <p:cTn id="223" dur="500"/>
                                        <p:tgtEl>
                                          <p:spTgt spid="112"/>
                                        </p:tgtEl>
                                      </p:cBhvr>
                                    </p:animEffect>
                                  </p:childTnLst>
                                </p:cTn>
                              </p:par>
                              <p:par>
                                <p:cTn id="224" presetID="1" presetClass="exit" presetSubtype="0" fill="hold" nodeType="withEffect">
                                  <p:stCondLst>
                                    <p:cond delay="100"/>
                                  </p:stCondLst>
                                  <p:childTnLst>
                                    <p:set>
                                      <p:cBhvr>
                                        <p:cTn id="225" dur="1" fill="hold">
                                          <p:stCondLst>
                                            <p:cond delay="0"/>
                                          </p:stCondLst>
                                        </p:cTn>
                                        <p:tgtEl>
                                          <p:spTgt spid="78"/>
                                        </p:tgtEl>
                                        <p:attrNameLst>
                                          <p:attrName>style.visibility</p:attrName>
                                        </p:attrNameLst>
                                      </p:cBhvr>
                                      <p:to>
                                        <p:strVal val="hidden"/>
                                      </p:to>
                                    </p:set>
                                  </p:childTnLst>
                                </p:cTn>
                              </p:par>
                              <p:par>
                                <p:cTn id="226" presetID="1" presetClass="exit" presetSubtype="0" fill="hold" nodeType="withEffect">
                                  <p:stCondLst>
                                    <p:cond delay="100"/>
                                  </p:stCondLst>
                                  <p:childTnLst>
                                    <p:set>
                                      <p:cBhvr>
                                        <p:cTn id="227" dur="1" fill="hold">
                                          <p:stCondLst>
                                            <p:cond delay="0"/>
                                          </p:stCondLst>
                                        </p:cTn>
                                        <p:tgtEl>
                                          <p:spTgt spid="101"/>
                                        </p:tgtEl>
                                        <p:attrNameLst>
                                          <p:attrName>style.visibility</p:attrName>
                                        </p:attrNameLst>
                                      </p:cBhvr>
                                      <p:to>
                                        <p:strVal val="hidden"/>
                                      </p:to>
                                    </p:set>
                                  </p:childTnLst>
                                </p:cTn>
                              </p:par>
                              <p:par>
                                <p:cTn id="228" presetID="1" presetClass="exit" presetSubtype="0" fill="hold" nodeType="withEffect">
                                  <p:stCondLst>
                                    <p:cond delay="100"/>
                                  </p:stCondLst>
                                  <p:childTnLst>
                                    <p:set>
                                      <p:cBhvr>
                                        <p:cTn id="229" dur="1" fill="hold">
                                          <p:stCondLst>
                                            <p:cond delay="0"/>
                                          </p:stCondLst>
                                        </p:cTn>
                                        <p:tgtEl>
                                          <p:spTgt spid="80"/>
                                        </p:tgtEl>
                                        <p:attrNameLst>
                                          <p:attrName>style.visibility</p:attrName>
                                        </p:attrNameLst>
                                      </p:cBhvr>
                                      <p:to>
                                        <p:strVal val="hidden"/>
                                      </p:to>
                                    </p:set>
                                  </p:childTnLst>
                                </p:cTn>
                              </p:par>
                            </p:childTnLst>
                          </p:cTn>
                        </p:par>
                        <p:par>
                          <p:cTn id="230" fill="hold">
                            <p:stCondLst>
                              <p:cond delay="1700"/>
                            </p:stCondLst>
                            <p:childTnLst>
                              <p:par>
                                <p:cTn id="231" presetID="42" presetClass="entr" presetSubtype="0" fill="hold" grpId="0" nodeType="afterEffect">
                                  <p:stCondLst>
                                    <p:cond delay="0"/>
                                  </p:stCondLst>
                                  <p:childTnLst>
                                    <p:set>
                                      <p:cBhvr>
                                        <p:cTn id="232" dur="1" fill="hold">
                                          <p:stCondLst>
                                            <p:cond delay="0"/>
                                          </p:stCondLst>
                                        </p:cTn>
                                        <p:tgtEl>
                                          <p:spTgt spid="115"/>
                                        </p:tgtEl>
                                        <p:attrNameLst>
                                          <p:attrName>style.visibility</p:attrName>
                                        </p:attrNameLst>
                                      </p:cBhvr>
                                      <p:to>
                                        <p:strVal val="visible"/>
                                      </p:to>
                                    </p:set>
                                    <p:animEffect transition="in" filter="fade">
                                      <p:cBhvr>
                                        <p:cTn id="233" dur="1000"/>
                                        <p:tgtEl>
                                          <p:spTgt spid="115"/>
                                        </p:tgtEl>
                                      </p:cBhvr>
                                    </p:animEffect>
                                    <p:anim calcmode="lin" valueType="num">
                                      <p:cBhvr>
                                        <p:cTn id="234" dur="1000" fill="hold"/>
                                        <p:tgtEl>
                                          <p:spTgt spid="115"/>
                                        </p:tgtEl>
                                        <p:attrNameLst>
                                          <p:attrName>ppt_x</p:attrName>
                                        </p:attrNameLst>
                                      </p:cBhvr>
                                      <p:tavLst>
                                        <p:tav tm="0">
                                          <p:val>
                                            <p:strVal val="#ppt_x"/>
                                          </p:val>
                                        </p:tav>
                                        <p:tav tm="100000">
                                          <p:val>
                                            <p:strVal val="#ppt_x"/>
                                          </p:val>
                                        </p:tav>
                                      </p:tavLst>
                                    </p:anim>
                                    <p:anim calcmode="lin" valueType="num">
                                      <p:cBhvr>
                                        <p:cTn id="235"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10" presetClass="exit" presetSubtype="0" fill="hold" nodeType="clickEffect">
                                  <p:stCondLst>
                                    <p:cond delay="0"/>
                                  </p:stCondLst>
                                  <p:childTnLst>
                                    <p:animEffect transition="out" filter="fade">
                                      <p:cBhvr>
                                        <p:cTn id="239" dur="500"/>
                                        <p:tgtEl>
                                          <p:spTgt spid="72"/>
                                        </p:tgtEl>
                                      </p:cBhvr>
                                    </p:animEffect>
                                    <p:set>
                                      <p:cBhvr>
                                        <p:cTn id="240" dur="1" fill="hold">
                                          <p:stCondLst>
                                            <p:cond delay="499"/>
                                          </p:stCondLst>
                                        </p:cTn>
                                        <p:tgtEl>
                                          <p:spTgt spid="72"/>
                                        </p:tgtEl>
                                        <p:attrNameLst>
                                          <p:attrName>style.visibility</p:attrName>
                                        </p:attrNameLst>
                                      </p:cBhvr>
                                      <p:to>
                                        <p:strVal val="hidden"/>
                                      </p:to>
                                    </p:set>
                                  </p:childTnLst>
                                </p:cTn>
                              </p:par>
                              <p:par>
                                <p:cTn id="241" presetID="10" presetClass="exit" presetSubtype="0" fill="hold" grpId="1" nodeType="withEffect">
                                  <p:stCondLst>
                                    <p:cond delay="300"/>
                                  </p:stCondLst>
                                  <p:childTnLst>
                                    <p:animEffect transition="out" filter="fade">
                                      <p:cBhvr>
                                        <p:cTn id="242" dur="500"/>
                                        <p:tgtEl>
                                          <p:spTgt spid="105"/>
                                        </p:tgtEl>
                                      </p:cBhvr>
                                    </p:animEffect>
                                    <p:set>
                                      <p:cBhvr>
                                        <p:cTn id="243" dur="1" fill="hold">
                                          <p:stCondLst>
                                            <p:cond delay="499"/>
                                          </p:stCondLst>
                                        </p:cTn>
                                        <p:tgtEl>
                                          <p:spTgt spid="105"/>
                                        </p:tgtEl>
                                        <p:attrNameLst>
                                          <p:attrName>style.visibility</p:attrName>
                                        </p:attrNameLst>
                                      </p:cBhvr>
                                      <p:to>
                                        <p:strVal val="hidden"/>
                                      </p:to>
                                    </p:set>
                                  </p:childTnLst>
                                </p:cTn>
                              </p:par>
                              <p:par>
                                <p:cTn id="244" presetID="10" presetClass="exit" presetSubtype="0" fill="hold" nodeType="withEffect">
                                  <p:stCondLst>
                                    <p:cond delay="300"/>
                                  </p:stCondLst>
                                  <p:childTnLst>
                                    <p:animEffect transition="out" filter="fade">
                                      <p:cBhvr>
                                        <p:cTn id="245" dur="500"/>
                                        <p:tgtEl>
                                          <p:spTgt spid="107"/>
                                        </p:tgtEl>
                                      </p:cBhvr>
                                    </p:animEffect>
                                    <p:set>
                                      <p:cBhvr>
                                        <p:cTn id="246" dur="1" fill="hold">
                                          <p:stCondLst>
                                            <p:cond delay="499"/>
                                          </p:stCondLst>
                                        </p:cTn>
                                        <p:tgtEl>
                                          <p:spTgt spid="107"/>
                                        </p:tgtEl>
                                        <p:attrNameLst>
                                          <p:attrName>style.visibility</p:attrName>
                                        </p:attrNameLst>
                                      </p:cBhvr>
                                      <p:to>
                                        <p:strVal val="hidden"/>
                                      </p:to>
                                    </p:set>
                                  </p:childTnLst>
                                </p:cTn>
                              </p:par>
                              <p:par>
                                <p:cTn id="247" presetID="10" presetClass="exit" presetSubtype="0" fill="hold" nodeType="withEffect">
                                  <p:stCondLst>
                                    <p:cond delay="300"/>
                                  </p:stCondLst>
                                  <p:childTnLst>
                                    <p:animEffect transition="out" filter="fade">
                                      <p:cBhvr>
                                        <p:cTn id="248" dur="500"/>
                                        <p:tgtEl>
                                          <p:spTgt spid="108"/>
                                        </p:tgtEl>
                                      </p:cBhvr>
                                    </p:animEffect>
                                    <p:set>
                                      <p:cBhvr>
                                        <p:cTn id="249" dur="1" fill="hold">
                                          <p:stCondLst>
                                            <p:cond delay="499"/>
                                          </p:stCondLst>
                                        </p:cTn>
                                        <p:tgtEl>
                                          <p:spTgt spid="108"/>
                                        </p:tgtEl>
                                        <p:attrNameLst>
                                          <p:attrName>style.visibility</p:attrName>
                                        </p:attrNameLst>
                                      </p:cBhvr>
                                      <p:to>
                                        <p:strVal val="hidden"/>
                                      </p:to>
                                    </p:set>
                                  </p:childTnLst>
                                </p:cTn>
                              </p:par>
                              <p:par>
                                <p:cTn id="250" presetID="10" presetClass="exit" presetSubtype="0" fill="hold" nodeType="withEffect">
                                  <p:stCondLst>
                                    <p:cond delay="300"/>
                                  </p:stCondLst>
                                  <p:childTnLst>
                                    <p:animEffect transition="out" filter="fade">
                                      <p:cBhvr>
                                        <p:cTn id="251" dur="500"/>
                                        <p:tgtEl>
                                          <p:spTgt spid="112"/>
                                        </p:tgtEl>
                                      </p:cBhvr>
                                    </p:animEffect>
                                    <p:set>
                                      <p:cBhvr>
                                        <p:cTn id="252" dur="1" fill="hold">
                                          <p:stCondLst>
                                            <p:cond delay="499"/>
                                          </p:stCondLst>
                                        </p:cTn>
                                        <p:tgtEl>
                                          <p:spTgt spid="112"/>
                                        </p:tgtEl>
                                        <p:attrNameLst>
                                          <p:attrName>style.visibility</p:attrName>
                                        </p:attrNameLst>
                                      </p:cBhvr>
                                      <p:to>
                                        <p:strVal val="hidden"/>
                                      </p:to>
                                    </p:set>
                                  </p:childTnLst>
                                </p:cTn>
                              </p:par>
                              <p:par>
                                <p:cTn id="253" presetID="10" presetClass="exit" presetSubtype="0" fill="hold" nodeType="withEffect">
                                  <p:stCondLst>
                                    <p:cond delay="300"/>
                                  </p:stCondLst>
                                  <p:childTnLst>
                                    <p:animEffect transition="out" filter="fade">
                                      <p:cBhvr>
                                        <p:cTn id="254" dur="500"/>
                                        <p:tgtEl>
                                          <p:spTgt spid="78"/>
                                        </p:tgtEl>
                                      </p:cBhvr>
                                    </p:animEffect>
                                    <p:set>
                                      <p:cBhvr>
                                        <p:cTn id="255" dur="1" fill="hold">
                                          <p:stCondLst>
                                            <p:cond delay="499"/>
                                          </p:stCondLst>
                                        </p:cTn>
                                        <p:tgtEl>
                                          <p:spTgt spid="78"/>
                                        </p:tgtEl>
                                        <p:attrNameLst>
                                          <p:attrName>style.visibility</p:attrName>
                                        </p:attrNameLst>
                                      </p:cBhvr>
                                      <p:to>
                                        <p:strVal val="hidden"/>
                                      </p:to>
                                    </p:set>
                                  </p:childTnLst>
                                </p:cTn>
                              </p:par>
                              <p:par>
                                <p:cTn id="256" presetID="10" presetClass="exit" presetSubtype="0" fill="hold" nodeType="withEffect">
                                  <p:stCondLst>
                                    <p:cond delay="300"/>
                                  </p:stCondLst>
                                  <p:childTnLst>
                                    <p:animEffect transition="out" filter="fade">
                                      <p:cBhvr>
                                        <p:cTn id="257" dur="500"/>
                                        <p:tgtEl>
                                          <p:spTgt spid="101"/>
                                        </p:tgtEl>
                                      </p:cBhvr>
                                    </p:animEffect>
                                    <p:set>
                                      <p:cBhvr>
                                        <p:cTn id="258" dur="1" fill="hold">
                                          <p:stCondLst>
                                            <p:cond delay="499"/>
                                          </p:stCondLst>
                                        </p:cTn>
                                        <p:tgtEl>
                                          <p:spTgt spid="101"/>
                                        </p:tgtEl>
                                        <p:attrNameLst>
                                          <p:attrName>style.visibility</p:attrName>
                                        </p:attrNameLst>
                                      </p:cBhvr>
                                      <p:to>
                                        <p:strVal val="hidden"/>
                                      </p:to>
                                    </p:set>
                                  </p:childTnLst>
                                </p:cTn>
                              </p:par>
                              <p:par>
                                <p:cTn id="259" presetID="10" presetClass="exit" presetSubtype="0" fill="hold" nodeType="withEffect">
                                  <p:stCondLst>
                                    <p:cond delay="300"/>
                                  </p:stCondLst>
                                  <p:childTnLst>
                                    <p:animEffect transition="out" filter="fade">
                                      <p:cBhvr>
                                        <p:cTn id="260" dur="500"/>
                                        <p:tgtEl>
                                          <p:spTgt spid="80"/>
                                        </p:tgtEl>
                                      </p:cBhvr>
                                    </p:animEffect>
                                    <p:set>
                                      <p:cBhvr>
                                        <p:cTn id="261" dur="1" fill="hold">
                                          <p:stCondLst>
                                            <p:cond delay="499"/>
                                          </p:stCondLst>
                                        </p:cTn>
                                        <p:tgtEl>
                                          <p:spTgt spid="80"/>
                                        </p:tgtEl>
                                        <p:attrNameLst>
                                          <p:attrName>style.visibility</p:attrName>
                                        </p:attrNameLst>
                                      </p:cBhvr>
                                      <p:to>
                                        <p:strVal val="hidden"/>
                                      </p:to>
                                    </p:set>
                                  </p:childTnLst>
                                </p:cTn>
                              </p:par>
                              <p:par>
                                <p:cTn id="262" presetID="10" presetClass="exit" presetSubtype="0" fill="hold" grpId="1" nodeType="withEffect">
                                  <p:stCondLst>
                                    <p:cond delay="300"/>
                                  </p:stCondLst>
                                  <p:childTnLst>
                                    <p:animEffect transition="out" filter="fade">
                                      <p:cBhvr>
                                        <p:cTn id="263" dur="500"/>
                                        <p:tgtEl>
                                          <p:spTgt spid="104"/>
                                        </p:tgtEl>
                                      </p:cBhvr>
                                    </p:animEffect>
                                    <p:set>
                                      <p:cBhvr>
                                        <p:cTn id="264" dur="1" fill="hold">
                                          <p:stCondLst>
                                            <p:cond delay="499"/>
                                          </p:stCondLst>
                                        </p:cTn>
                                        <p:tgtEl>
                                          <p:spTgt spid="104"/>
                                        </p:tgtEl>
                                        <p:attrNameLst>
                                          <p:attrName>style.visibility</p:attrName>
                                        </p:attrNameLst>
                                      </p:cBhvr>
                                      <p:to>
                                        <p:strVal val="hidden"/>
                                      </p:to>
                                    </p:set>
                                  </p:childTnLst>
                                </p:cTn>
                              </p:par>
                              <p:par>
                                <p:cTn id="265" presetID="10" presetClass="exit" presetSubtype="0" fill="hold" grpId="1" nodeType="withEffect">
                                  <p:stCondLst>
                                    <p:cond delay="300"/>
                                  </p:stCondLst>
                                  <p:childTnLst>
                                    <p:animEffect transition="out" filter="fade">
                                      <p:cBhvr>
                                        <p:cTn id="266" dur="500"/>
                                        <p:tgtEl>
                                          <p:spTgt spid="76"/>
                                        </p:tgtEl>
                                      </p:cBhvr>
                                    </p:animEffect>
                                    <p:set>
                                      <p:cBhvr>
                                        <p:cTn id="267" dur="1" fill="hold">
                                          <p:stCondLst>
                                            <p:cond delay="499"/>
                                          </p:stCondLst>
                                        </p:cTn>
                                        <p:tgtEl>
                                          <p:spTgt spid="76"/>
                                        </p:tgtEl>
                                        <p:attrNameLst>
                                          <p:attrName>style.visibility</p:attrName>
                                        </p:attrNameLst>
                                      </p:cBhvr>
                                      <p:to>
                                        <p:strVal val="hidden"/>
                                      </p:to>
                                    </p:set>
                                  </p:childTnLst>
                                </p:cTn>
                              </p:par>
                              <p:par>
                                <p:cTn id="268" presetID="10" presetClass="exit" presetSubtype="0" fill="hold" grpId="1" nodeType="withEffect">
                                  <p:stCondLst>
                                    <p:cond delay="300"/>
                                  </p:stCondLst>
                                  <p:childTnLst>
                                    <p:animEffect transition="out" filter="fade">
                                      <p:cBhvr>
                                        <p:cTn id="269" dur="500"/>
                                        <p:tgtEl>
                                          <p:spTgt spid="102"/>
                                        </p:tgtEl>
                                      </p:cBhvr>
                                    </p:animEffect>
                                    <p:set>
                                      <p:cBhvr>
                                        <p:cTn id="270" dur="1" fill="hold">
                                          <p:stCondLst>
                                            <p:cond delay="499"/>
                                          </p:stCondLst>
                                        </p:cTn>
                                        <p:tgtEl>
                                          <p:spTgt spid="102"/>
                                        </p:tgtEl>
                                        <p:attrNameLst>
                                          <p:attrName>style.visibility</p:attrName>
                                        </p:attrNameLst>
                                      </p:cBhvr>
                                      <p:to>
                                        <p:strVal val="hidden"/>
                                      </p:to>
                                    </p:set>
                                  </p:childTnLst>
                                </p:cTn>
                              </p:par>
                              <p:par>
                                <p:cTn id="271" presetID="10" presetClass="exit" presetSubtype="0" fill="hold" grpId="1" nodeType="withEffect">
                                  <p:stCondLst>
                                    <p:cond delay="300"/>
                                  </p:stCondLst>
                                  <p:childTnLst>
                                    <p:animEffect transition="out" filter="fade">
                                      <p:cBhvr>
                                        <p:cTn id="272" dur="500"/>
                                        <p:tgtEl>
                                          <p:spTgt spid="98"/>
                                        </p:tgtEl>
                                      </p:cBhvr>
                                    </p:animEffect>
                                    <p:set>
                                      <p:cBhvr>
                                        <p:cTn id="273" dur="1" fill="hold">
                                          <p:stCondLst>
                                            <p:cond delay="499"/>
                                          </p:stCondLst>
                                        </p:cTn>
                                        <p:tgtEl>
                                          <p:spTgt spid="98"/>
                                        </p:tgtEl>
                                        <p:attrNameLst>
                                          <p:attrName>style.visibility</p:attrName>
                                        </p:attrNameLst>
                                      </p:cBhvr>
                                      <p:to>
                                        <p:strVal val="hidden"/>
                                      </p:to>
                                    </p:set>
                                  </p:childTnLst>
                                </p:cTn>
                              </p:par>
                              <p:par>
                                <p:cTn id="274" presetID="10" presetClass="exit" presetSubtype="0" fill="hold" grpId="1" nodeType="withEffect">
                                  <p:stCondLst>
                                    <p:cond delay="300"/>
                                  </p:stCondLst>
                                  <p:childTnLst>
                                    <p:animEffect transition="out" filter="fade">
                                      <p:cBhvr>
                                        <p:cTn id="275" dur="500"/>
                                        <p:tgtEl>
                                          <p:spTgt spid="81"/>
                                        </p:tgtEl>
                                      </p:cBhvr>
                                    </p:animEffect>
                                    <p:set>
                                      <p:cBhvr>
                                        <p:cTn id="276" dur="1" fill="hold">
                                          <p:stCondLst>
                                            <p:cond delay="499"/>
                                          </p:stCondLst>
                                        </p:cTn>
                                        <p:tgtEl>
                                          <p:spTgt spid="81"/>
                                        </p:tgtEl>
                                        <p:attrNameLst>
                                          <p:attrName>style.visibility</p:attrName>
                                        </p:attrNameLst>
                                      </p:cBhvr>
                                      <p:to>
                                        <p:strVal val="hidden"/>
                                      </p:to>
                                    </p:set>
                                  </p:childTnLst>
                                </p:cTn>
                              </p:par>
                            </p:childTnLst>
                          </p:cTn>
                        </p:par>
                        <p:par>
                          <p:cTn id="277" fill="hold">
                            <p:stCondLst>
                              <p:cond delay="800"/>
                            </p:stCondLst>
                            <p:childTnLst>
                              <p:par>
                                <p:cTn id="278" presetID="18" presetClass="entr" presetSubtype="12" fill="hold" nodeType="afterEffect">
                                  <p:stCondLst>
                                    <p:cond delay="0"/>
                                  </p:stCondLst>
                                  <p:childTnLst>
                                    <p:set>
                                      <p:cBhvr>
                                        <p:cTn id="279" dur="1" fill="hold">
                                          <p:stCondLst>
                                            <p:cond delay="0"/>
                                          </p:stCondLst>
                                        </p:cTn>
                                        <p:tgtEl>
                                          <p:spTgt spid="117"/>
                                        </p:tgtEl>
                                        <p:attrNameLst>
                                          <p:attrName>style.visibility</p:attrName>
                                        </p:attrNameLst>
                                      </p:cBhvr>
                                      <p:to>
                                        <p:strVal val="visible"/>
                                      </p:to>
                                    </p:set>
                                    <p:animEffect transition="in" filter="strips(downLeft)">
                                      <p:cBhvr>
                                        <p:cTn id="280" dur="500"/>
                                        <p:tgtEl>
                                          <p:spTgt spid="117"/>
                                        </p:tgtEl>
                                      </p:cBhvr>
                                    </p:animEffect>
                                  </p:childTnLst>
                                </p:cTn>
                              </p:par>
                            </p:childTnLst>
                          </p:cTn>
                        </p:par>
                        <p:par>
                          <p:cTn id="281" fill="hold">
                            <p:stCondLst>
                              <p:cond delay="1300"/>
                            </p:stCondLst>
                            <p:childTnLst>
                              <p:par>
                                <p:cTn id="282" presetID="10" presetClass="entr" presetSubtype="0" fill="hold" grpId="0" nodeType="afterEffect">
                                  <p:stCondLst>
                                    <p:cond delay="0"/>
                                  </p:stCondLst>
                                  <p:childTnLst>
                                    <p:set>
                                      <p:cBhvr>
                                        <p:cTn id="283" dur="1" fill="hold">
                                          <p:stCondLst>
                                            <p:cond delay="0"/>
                                          </p:stCondLst>
                                        </p:cTn>
                                        <p:tgtEl>
                                          <p:spTgt spid="123"/>
                                        </p:tgtEl>
                                        <p:attrNameLst>
                                          <p:attrName>style.visibility</p:attrName>
                                        </p:attrNameLst>
                                      </p:cBhvr>
                                      <p:to>
                                        <p:strVal val="visible"/>
                                      </p:to>
                                    </p:set>
                                    <p:animEffect transition="in" filter="fade">
                                      <p:cBhvr>
                                        <p:cTn id="284" dur="500"/>
                                        <p:tgtEl>
                                          <p:spTgt spid="123"/>
                                        </p:tgtEl>
                                      </p:cBhvr>
                                    </p:animEffect>
                                  </p:childTnLst>
                                </p:cTn>
                              </p:par>
                              <p:par>
                                <p:cTn id="285" presetID="10" presetClass="exit" presetSubtype="0" fill="hold" grpId="1" nodeType="withEffect">
                                  <p:stCondLst>
                                    <p:cond delay="0"/>
                                  </p:stCondLst>
                                  <p:childTnLst>
                                    <p:animEffect transition="out" filter="fade">
                                      <p:cBhvr>
                                        <p:cTn id="286" dur="500"/>
                                        <p:tgtEl>
                                          <p:spTgt spid="79"/>
                                        </p:tgtEl>
                                      </p:cBhvr>
                                    </p:animEffect>
                                    <p:set>
                                      <p:cBhvr>
                                        <p:cTn id="287" dur="1" fill="hold">
                                          <p:stCondLst>
                                            <p:cond delay="499"/>
                                          </p:stCondLst>
                                        </p:cTn>
                                        <p:tgtEl>
                                          <p:spTgt spid="79"/>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42" presetClass="entr" presetSubtype="0" fill="hold" grpId="0" nodeType="clickEffect">
                                  <p:stCondLst>
                                    <p:cond delay="0"/>
                                  </p:stCondLst>
                                  <p:childTnLst>
                                    <p:set>
                                      <p:cBhvr>
                                        <p:cTn id="291" dur="1" fill="hold">
                                          <p:stCondLst>
                                            <p:cond delay="0"/>
                                          </p:stCondLst>
                                        </p:cTn>
                                        <p:tgtEl>
                                          <p:spTgt spid="118"/>
                                        </p:tgtEl>
                                        <p:attrNameLst>
                                          <p:attrName>style.visibility</p:attrName>
                                        </p:attrNameLst>
                                      </p:cBhvr>
                                      <p:to>
                                        <p:strVal val="visible"/>
                                      </p:to>
                                    </p:set>
                                    <p:animEffect transition="in" filter="fade">
                                      <p:cBhvr>
                                        <p:cTn id="292" dur="1000"/>
                                        <p:tgtEl>
                                          <p:spTgt spid="118"/>
                                        </p:tgtEl>
                                      </p:cBhvr>
                                    </p:animEffect>
                                    <p:anim calcmode="lin" valueType="num">
                                      <p:cBhvr>
                                        <p:cTn id="293" dur="1000" fill="hold"/>
                                        <p:tgtEl>
                                          <p:spTgt spid="118"/>
                                        </p:tgtEl>
                                        <p:attrNameLst>
                                          <p:attrName>ppt_x</p:attrName>
                                        </p:attrNameLst>
                                      </p:cBhvr>
                                      <p:tavLst>
                                        <p:tav tm="0">
                                          <p:val>
                                            <p:strVal val="#ppt_x"/>
                                          </p:val>
                                        </p:tav>
                                        <p:tav tm="100000">
                                          <p:val>
                                            <p:strVal val="#ppt_x"/>
                                          </p:val>
                                        </p:tav>
                                      </p:tavLst>
                                    </p:anim>
                                    <p:anim calcmode="lin" valueType="num">
                                      <p:cBhvr>
                                        <p:cTn id="294" dur="1000" fill="hold"/>
                                        <p:tgtEl>
                                          <p:spTgt spid="118"/>
                                        </p:tgtEl>
                                        <p:attrNameLst>
                                          <p:attrName>ppt_y</p:attrName>
                                        </p:attrNameLst>
                                      </p:cBhvr>
                                      <p:tavLst>
                                        <p:tav tm="0">
                                          <p:val>
                                            <p:strVal val="#ppt_y+.1"/>
                                          </p:val>
                                        </p:tav>
                                        <p:tav tm="100000">
                                          <p:val>
                                            <p:strVal val="#ppt_y"/>
                                          </p:val>
                                        </p:tav>
                                      </p:tavLst>
                                    </p:anim>
                                  </p:childTnLst>
                                </p:cTn>
                              </p:par>
                            </p:childTnLst>
                          </p:cTn>
                        </p:par>
                        <p:par>
                          <p:cTn id="295" fill="hold">
                            <p:stCondLst>
                              <p:cond delay="1000"/>
                            </p:stCondLst>
                            <p:childTnLst>
                              <p:par>
                                <p:cTn id="296" presetID="18" presetClass="entr" presetSubtype="9" fill="hold" nodeType="afterEffect">
                                  <p:stCondLst>
                                    <p:cond delay="0"/>
                                  </p:stCondLst>
                                  <p:childTnLst>
                                    <p:set>
                                      <p:cBhvr>
                                        <p:cTn id="297" dur="1" fill="hold">
                                          <p:stCondLst>
                                            <p:cond delay="0"/>
                                          </p:stCondLst>
                                        </p:cTn>
                                        <p:tgtEl>
                                          <p:spTgt spid="121"/>
                                        </p:tgtEl>
                                        <p:attrNameLst>
                                          <p:attrName>style.visibility</p:attrName>
                                        </p:attrNameLst>
                                      </p:cBhvr>
                                      <p:to>
                                        <p:strVal val="visible"/>
                                      </p:to>
                                    </p:set>
                                    <p:animEffect transition="in" filter="strips(upLeft)">
                                      <p:cBhvr>
                                        <p:cTn id="298" dur="500"/>
                                        <p:tgtEl>
                                          <p:spTgt spid="121"/>
                                        </p:tgtEl>
                                      </p:cBhvr>
                                    </p:animEffect>
                                  </p:childTnLst>
                                </p:cTn>
                              </p:par>
                              <p:par>
                                <p:cTn id="299" presetID="42" presetClass="entr" presetSubtype="0" fill="hold" grpId="0" nodeType="withEffect">
                                  <p:stCondLst>
                                    <p:cond delay="0"/>
                                  </p:stCondLst>
                                  <p:childTnLst>
                                    <p:set>
                                      <p:cBhvr>
                                        <p:cTn id="300" dur="1" fill="hold">
                                          <p:stCondLst>
                                            <p:cond delay="0"/>
                                          </p:stCondLst>
                                        </p:cTn>
                                        <p:tgtEl>
                                          <p:spTgt spid="119"/>
                                        </p:tgtEl>
                                        <p:attrNameLst>
                                          <p:attrName>style.visibility</p:attrName>
                                        </p:attrNameLst>
                                      </p:cBhvr>
                                      <p:to>
                                        <p:strVal val="visible"/>
                                      </p:to>
                                    </p:set>
                                    <p:animEffect transition="in" filter="fade">
                                      <p:cBhvr>
                                        <p:cTn id="301" dur="1000"/>
                                        <p:tgtEl>
                                          <p:spTgt spid="119"/>
                                        </p:tgtEl>
                                      </p:cBhvr>
                                    </p:animEffect>
                                    <p:anim calcmode="lin" valueType="num">
                                      <p:cBhvr>
                                        <p:cTn id="302" dur="1000" fill="hold"/>
                                        <p:tgtEl>
                                          <p:spTgt spid="119"/>
                                        </p:tgtEl>
                                        <p:attrNameLst>
                                          <p:attrName>ppt_x</p:attrName>
                                        </p:attrNameLst>
                                      </p:cBhvr>
                                      <p:tavLst>
                                        <p:tav tm="0">
                                          <p:val>
                                            <p:strVal val="#ppt_x"/>
                                          </p:val>
                                        </p:tav>
                                        <p:tav tm="100000">
                                          <p:val>
                                            <p:strVal val="#ppt_x"/>
                                          </p:val>
                                        </p:tav>
                                      </p:tavLst>
                                    </p:anim>
                                    <p:anim calcmode="lin" valueType="num">
                                      <p:cBhvr>
                                        <p:cTn id="303"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8" grpId="0" animBg="1"/>
      <p:bldP spid="51" grpId="0" animBg="1"/>
      <p:bldP spid="51" grpId="1" animBg="1"/>
      <p:bldP spid="51" grpId="2" animBg="1"/>
      <p:bldP spid="55" grpId="0" animBg="1"/>
      <p:bldP spid="55" grpId="1" animBg="1"/>
      <p:bldP spid="55" grpId="2" animBg="1"/>
      <p:bldP spid="56" grpId="0" animBg="1"/>
      <p:bldP spid="56" grpId="1" animBg="1"/>
      <p:bldP spid="56" grpId="2" animBg="1"/>
      <p:bldP spid="57" grpId="0" animBg="1"/>
      <p:bldP spid="57" grpId="1" animBg="1"/>
      <p:bldP spid="57" grpId="2" animBg="1"/>
      <p:bldP spid="62" grpId="0" animBg="1"/>
      <p:bldP spid="62" grpId="1" animBg="1"/>
      <p:bldP spid="62" grpId="2" animBg="1"/>
      <p:bldP spid="62" grpId="3" animBg="1"/>
      <p:bldP spid="66" grpId="0" animBg="1"/>
      <p:bldP spid="69" grpId="0" animBg="1"/>
      <p:bldP spid="69" grpId="1" animBg="1"/>
      <p:bldP spid="76" grpId="0" animBg="1"/>
      <p:bldP spid="76" grpId="1" animBg="1"/>
      <p:bldP spid="79" grpId="0" animBg="1"/>
      <p:bldP spid="79" grpId="1" animBg="1"/>
      <p:bldP spid="98" grpId="0" animBg="1"/>
      <p:bldP spid="98" grpId="1" animBg="1"/>
      <p:bldP spid="81" grpId="0" animBg="1"/>
      <p:bldP spid="81" grpId="1" animBg="1"/>
      <p:bldP spid="102" grpId="0" animBg="1"/>
      <p:bldP spid="102" grpId="1" animBg="1"/>
      <p:bldP spid="104" grpId="0"/>
      <p:bldP spid="104" grpId="1"/>
      <p:bldP spid="105" grpId="0" animBg="1"/>
      <p:bldP spid="105" grpId="1" animBg="1"/>
      <p:bldP spid="106" grpId="0"/>
      <p:bldP spid="115" grpId="0"/>
      <p:bldP spid="118" grpId="0"/>
      <p:bldP spid="119" grpId="0"/>
      <p:bldP spid="123"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2766</TotalTime>
  <Words>1623</Words>
  <Application>Microsoft Office PowerPoint</Application>
  <PresentationFormat>Custom</PresentationFormat>
  <Paragraphs>238</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Quick Accident Response</vt:lpstr>
      <vt:lpstr>Our understanding of the challenge</vt:lpstr>
      <vt:lpstr>PowerPoint Presentation</vt:lpstr>
      <vt:lpstr>Proposed Solution</vt:lpstr>
      <vt:lpstr>Detection Phase</vt:lpstr>
      <vt:lpstr>PowerPoint Presentation</vt:lpstr>
      <vt:lpstr>PowerPoint Presentation</vt:lpstr>
      <vt:lpstr>PowerPoint Presentation</vt:lpstr>
      <vt:lpstr>Quick Functional Flow of our Solution.</vt:lpstr>
      <vt:lpstr>Solution Architecture</vt:lpstr>
      <vt:lpstr>Unique Selling Point(USP)</vt:lpstr>
      <vt:lpstr>Risk, Issues and Mitigation plan</vt:lpstr>
      <vt:lpstr>Revenue Model</vt:lpstr>
      <vt:lpstr>Thank You</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&lt;Solution Name&gt;</dc:title>
  <dc:creator>Rajesh Swain</dc:creator>
  <cp:lastModifiedBy>cks</cp:lastModifiedBy>
  <cp:revision>205</cp:revision>
  <dcterms:created xsi:type="dcterms:W3CDTF">2017-06-27T05:47:36Z</dcterms:created>
  <dcterms:modified xsi:type="dcterms:W3CDTF">2019-11-16T14:14:53Z</dcterms:modified>
</cp:coreProperties>
</file>