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7" r:id="rId4"/>
    <p:sldId id="288" r:id="rId5"/>
    <p:sldId id="289" r:id="rId6"/>
    <p:sldId id="290" r:id="rId7"/>
    <p:sldId id="259" r:id="rId8"/>
    <p:sldId id="260" r:id="rId9"/>
    <p:sldId id="261" r:id="rId10"/>
    <p:sldId id="262" r:id="rId11"/>
    <p:sldId id="265" r:id="rId12"/>
    <p:sldId id="291" r:id="rId13"/>
    <p:sldId id="258" r:id="rId14"/>
    <p:sldId id="292" r:id="rId15"/>
    <p:sldId id="293" r:id="rId16"/>
    <p:sldId id="294" r:id="rId17"/>
    <p:sldId id="295" r:id="rId18"/>
    <p:sldId id="263" r:id="rId19"/>
    <p:sldId id="296" r:id="rId20"/>
    <p:sldId id="269" r:id="rId21"/>
    <p:sldId id="270" r:id="rId22"/>
    <p:sldId id="271" r:id="rId23"/>
    <p:sldId id="266" r:id="rId24"/>
    <p:sldId id="267" r:id="rId25"/>
    <p:sldId id="272" r:id="rId26"/>
    <p:sldId id="273" r:id="rId27"/>
    <p:sldId id="274" r:id="rId28"/>
    <p:sldId id="297" r:id="rId29"/>
    <p:sldId id="276" r:id="rId30"/>
    <p:sldId id="298" r:id="rId31"/>
    <p:sldId id="277" r:id="rId32"/>
    <p:sldId id="278" r:id="rId33"/>
    <p:sldId id="279" r:id="rId34"/>
    <p:sldId id="280" r:id="rId35"/>
    <p:sldId id="281" r:id="rId36"/>
    <p:sldId id="282" r:id="rId37"/>
    <p:sldId id="299" r:id="rId38"/>
    <p:sldId id="301" r:id="rId39"/>
    <p:sldId id="283" r:id="rId40"/>
    <p:sldId id="284" r:id="rId41"/>
    <p:sldId id="285" r:id="rId42"/>
    <p:sldId id="302" r:id="rId43"/>
    <p:sldId id="303" r:id="rId44"/>
    <p:sldId id="286"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745EED-62F2-4C1F-9FFB-1C2860D831E4}"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B7F99ABF-4E76-44E4-AB0B-5750A136C78A}">
      <dgm:prSet/>
      <dgm:spPr/>
      <dgm:t>
        <a:bodyPr/>
        <a:lstStyle/>
        <a:p>
          <a:r>
            <a:rPr lang="en-US" dirty="0"/>
            <a:t>Continuous Integration is a software development process where a code is continuously tested after a commit, to ensure there are no bugs.</a:t>
          </a:r>
        </a:p>
      </dgm:t>
    </dgm:pt>
    <dgm:pt modelId="{9C62918E-7EF0-4A3D-9E3A-CCEBEB4E9DA2}" type="parTrans" cxnId="{E5EC7F23-2A77-4A12-8E3C-01D946F19190}">
      <dgm:prSet/>
      <dgm:spPr/>
      <dgm:t>
        <a:bodyPr/>
        <a:lstStyle/>
        <a:p>
          <a:endParaRPr lang="en-US"/>
        </a:p>
      </dgm:t>
    </dgm:pt>
    <dgm:pt modelId="{86679E25-8186-4917-95E5-3A6E5DC844F3}" type="sibTrans" cxnId="{E5EC7F23-2A77-4A12-8E3C-01D946F19190}">
      <dgm:prSet/>
      <dgm:spPr/>
      <dgm:t>
        <a:bodyPr/>
        <a:lstStyle/>
        <a:p>
          <a:endParaRPr lang="en-US"/>
        </a:p>
      </dgm:t>
    </dgm:pt>
    <dgm:pt modelId="{1D594D15-7AF6-4612-909B-52DD2316BD69}">
      <dgm:prSet/>
      <dgm:spPr/>
      <dgm:t>
        <a:bodyPr/>
        <a:lstStyle/>
        <a:p>
          <a:r>
            <a:rPr lang="en-US"/>
            <a:t>The process of having shorter release cycles (sometimes, several times a day), i.e., creating small  features and integrating them to the source code and employing automated build and test processes  for quicker feedback is called Continuous Integration.</a:t>
          </a:r>
        </a:p>
      </dgm:t>
    </dgm:pt>
    <dgm:pt modelId="{18AF4EEF-6E83-49E4-AA19-142C7B40D287}" type="parTrans" cxnId="{818835E4-F4CA-4D6C-91F4-844C5AD3C55F}">
      <dgm:prSet/>
      <dgm:spPr/>
      <dgm:t>
        <a:bodyPr/>
        <a:lstStyle/>
        <a:p>
          <a:endParaRPr lang="en-US"/>
        </a:p>
      </dgm:t>
    </dgm:pt>
    <dgm:pt modelId="{9E9855FF-0E72-4807-A845-3736EA7067F6}" type="sibTrans" cxnId="{818835E4-F4CA-4D6C-91F4-844C5AD3C55F}">
      <dgm:prSet/>
      <dgm:spPr/>
      <dgm:t>
        <a:bodyPr/>
        <a:lstStyle/>
        <a:p>
          <a:endParaRPr lang="en-US"/>
        </a:p>
      </dgm:t>
    </dgm:pt>
    <dgm:pt modelId="{2E4292CA-D81F-4EC6-8E3E-A2DA1F2A5F9E}">
      <dgm:prSet/>
      <dgm:spPr/>
      <dgm:t>
        <a:bodyPr/>
        <a:lstStyle/>
        <a:p>
          <a:r>
            <a:rPr lang="en-US"/>
            <a:t>Continuous Integration is a development practice in which the developers are required to commit changes to the source code in a shared repository several times a day or more frequently. Every commit made in the repository is then built. This allows the teams to detect the problems early. Apart from this, depending on the Continuous Integration tool, there are several other functions like deploying the build application on the test server, providing the concerned teams with the build and test results, etc.</a:t>
          </a:r>
        </a:p>
      </dgm:t>
    </dgm:pt>
    <dgm:pt modelId="{922B0A62-B0B3-4CA7-A985-D6C04DEABF11}" type="sibTrans" cxnId="{27F2762F-E6B6-45AA-B9AE-6469046AEB53}">
      <dgm:prSet/>
      <dgm:spPr/>
      <dgm:t>
        <a:bodyPr/>
        <a:lstStyle/>
        <a:p>
          <a:endParaRPr lang="en-US"/>
        </a:p>
      </dgm:t>
    </dgm:pt>
    <dgm:pt modelId="{4328A822-8658-4B79-A3F6-AA7624E51630}" type="parTrans" cxnId="{27F2762F-E6B6-45AA-B9AE-6469046AEB53}">
      <dgm:prSet/>
      <dgm:spPr/>
      <dgm:t>
        <a:bodyPr/>
        <a:lstStyle/>
        <a:p>
          <a:endParaRPr lang="en-US"/>
        </a:p>
      </dgm:t>
    </dgm:pt>
    <dgm:pt modelId="{AA2EFEDB-54AD-4850-B84E-77313AFA3EAB}" type="pres">
      <dgm:prSet presAssocID="{2E745EED-62F2-4C1F-9FFB-1C2860D831E4}" presName="linear" presStyleCnt="0">
        <dgm:presLayoutVars>
          <dgm:animLvl val="lvl"/>
          <dgm:resizeHandles val="exact"/>
        </dgm:presLayoutVars>
      </dgm:prSet>
      <dgm:spPr/>
    </dgm:pt>
    <dgm:pt modelId="{B8F9A596-8CAD-41C2-9AFD-7757DD759A26}" type="pres">
      <dgm:prSet presAssocID="{B7F99ABF-4E76-44E4-AB0B-5750A136C78A}" presName="parentText" presStyleLbl="node1" presStyleIdx="0" presStyleCnt="3">
        <dgm:presLayoutVars>
          <dgm:chMax val="0"/>
          <dgm:bulletEnabled val="1"/>
        </dgm:presLayoutVars>
      </dgm:prSet>
      <dgm:spPr/>
    </dgm:pt>
    <dgm:pt modelId="{3888CDFB-E1D4-42FF-A17C-4699C7D56F6C}" type="pres">
      <dgm:prSet presAssocID="{86679E25-8186-4917-95E5-3A6E5DC844F3}" presName="spacer" presStyleCnt="0"/>
      <dgm:spPr/>
    </dgm:pt>
    <dgm:pt modelId="{89DDF818-D025-4CF4-B5B8-A192D9734E70}" type="pres">
      <dgm:prSet presAssocID="{2E4292CA-D81F-4EC6-8E3E-A2DA1F2A5F9E}" presName="parentText" presStyleLbl="node1" presStyleIdx="1" presStyleCnt="3">
        <dgm:presLayoutVars>
          <dgm:chMax val="0"/>
          <dgm:bulletEnabled val="1"/>
        </dgm:presLayoutVars>
      </dgm:prSet>
      <dgm:spPr/>
    </dgm:pt>
    <dgm:pt modelId="{5145C694-D374-4FFC-A578-F53ABC7C772F}" type="pres">
      <dgm:prSet presAssocID="{922B0A62-B0B3-4CA7-A985-D6C04DEABF11}" presName="spacer" presStyleCnt="0"/>
      <dgm:spPr/>
    </dgm:pt>
    <dgm:pt modelId="{C46ABF74-D5CE-46EE-895D-114DD9CB3C83}" type="pres">
      <dgm:prSet presAssocID="{1D594D15-7AF6-4612-909B-52DD2316BD69}" presName="parentText" presStyleLbl="node1" presStyleIdx="2" presStyleCnt="3">
        <dgm:presLayoutVars>
          <dgm:chMax val="0"/>
          <dgm:bulletEnabled val="1"/>
        </dgm:presLayoutVars>
      </dgm:prSet>
      <dgm:spPr/>
    </dgm:pt>
  </dgm:ptLst>
  <dgm:cxnLst>
    <dgm:cxn modelId="{E5EC7F23-2A77-4A12-8E3C-01D946F19190}" srcId="{2E745EED-62F2-4C1F-9FFB-1C2860D831E4}" destId="{B7F99ABF-4E76-44E4-AB0B-5750A136C78A}" srcOrd="0" destOrd="0" parTransId="{9C62918E-7EF0-4A3D-9E3A-CCEBEB4E9DA2}" sibTransId="{86679E25-8186-4917-95E5-3A6E5DC844F3}"/>
    <dgm:cxn modelId="{27F2762F-E6B6-45AA-B9AE-6469046AEB53}" srcId="{2E745EED-62F2-4C1F-9FFB-1C2860D831E4}" destId="{2E4292CA-D81F-4EC6-8E3E-A2DA1F2A5F9E}" srcOrd="1" destOrd="0" parTransId="{4328A822-8658-4B79-A3F6-AA7624E51630}" sibTransId="{922B0A62-B0B3-4CA7-A985-D6C04DEABF11}"/>
    <dgm:cxn modelId="{ACFAE67B-77D2-44A2-A3F5-10079FABA6E0}" type="presOf" srcId="{2E745EED-62F2-4C1F-9FFB-1C2860D831E4}" destId="{AA2EFEDB-54AD-4850-B84E-77313AFA3EAB}" srcOrd="0" destOrd="0" presId="urn:microsoft.com/office/officeart/2005/8/layout/vList2"/>
    <dgm:cxn modelId="{D36D0899-C9B1-4014-BBF0-C415C93F4B06}" type="presOf" srcId="{B7F99ABF-4E76-44E4-AB0B-5750A136C78A}" destId="{B8F9A596-8CAD-41C2-9AFD-7757DD759A26}" srcOrd="0" destOrd="0" presId="urn:microsoft.com/office/officeart/2005/8/layout/vList2"/>
    <dgm:cxn modelId="{22D9D0D2-BC2B-4CE0-BE7E-DDBFC91346DE}" type="presOf" srcId="{1D594D15-7AF6-4612-909B-52DD2316BD69}" destId="{C46ABF74-D5CE-46EE-895D-114DD9CB3C83}" srcOrd="0" destOrd="0" presId="urn:microsoft.com/office/officeart/2005/8/layout/vList2"/>
    <dgm:cxn modelId="{818835E4-F4CA-4D6C-91F4-844C5AD3C55F}" srcId="{2E745EED-62F2-4C1F-9FFB-1C2860D831E4}" destId="{1D594D15-7AF6-4612-909B-52DD2316BD69}" srcOrd="2" destOrd="0" parTransId="{18AF4EEF-6E83-49E4-AA19-142C7B40D287}" sibTransId="{9E9855FF-0E72-4807-A845-3736EA7067F6}"/>
    <dgm:cxn modelId="{0D6686E9-7D81-45DF-A655-889C7B0AB4F2}" type="presOf" srcId="{2E4292CA-D81F-4EC6-8E3E-A2DA1F2A5F9E}" destId="{89DDF818-D025-4CF4-B5B8-A192D9734E70}" srcOrd="0" destOrd="0" presId="urn:microsoft.com/office/officeart/2005/8/layout/vList2"/>
    <dgm:cxn modelId="{82A4CA3B-2353-445D-A687-233680172EC9}" type="presParOf" srcId="{AA2EFEDB-54AD-4850-B84E-77313AFA3EAB}" destId="{B8F9A596-8CAD-41C2-9AFD-7757DD759A26}" srcOrd="0" destOrd="0" presId="urn:microsoft.com/office/officeart/2005/8/layout/vList2"/>
    <dgm:cxn modelId="{622645F7-B379-4D3D-A029-007D377E3545}" type="presParOf" srcId="{AA2EFEDB-54AD-4850-B84E-77313AFA3EAB}" destId="{3888CDFB-E1D4-42FF-A17C-4699C7D56F6C}" srcOrd="1" destOrd="0" presId="urn:microsoft.com/office/officeart/2005/8/layout/vList2"/>
    <dgm:cxn modelId="{9B8C66F2-EA74-431C-BB52-FBAAF36A780F}" type="presParOf" srcId="{AA2EFEDB-54AD-4850-B84E-77313AFA3EAB}" destId="{89DDF818-D025-4CF4-B5B8-A192D9734E70}" srcOrd="2" destOrd="0" presId="urn:microsoft.com/office/officeart/2005/8/layout/vList2"/>
    <dgm:cxn modelId="{2E7CC161-F4B1-49A1-BA07-333089529413}" type="presParOf" srcId="{AA2EFEDB-54AD-4850-B84E-77313AFA3EAB}" destId="{5145C694-D374-4FFC-A578-F53ABC7C772F}" srcOrd="3" destOrd="0" presId="urn:microsoft.com/office/officeart/2005/8/layout/vList2"/>
    <dgm:cxn modelId="{A0A60706-BBDD-4E9A-BBF2-5CD2D9C17FC9}" type="presParOf" srcId="{AA2EFEDB-54AD-4850-B84E-77313AFA3EAB}" destId="{C46ABF74-D5CE-46EE-895D-114DD9CB3C8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9A596-8CAD-41C2-9AFD-7757DD759A26}">
      <dsp:nvSpPr>
        <dsp:cNvPr id="0" name=""/>
        <dsp:cNvSpPr/>
      </dsp:nvSpPr>
      <dsp:spPr>
        <a:xfrm>
          <a:off x="0" y="371718"/>
          <a:ext cx="6492875" cy="142710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Continuous Integration is a software development process where a code is continuously tested after a commit, to ensure there are no bugs.</a:t>
          </a:r>
        </a:p>
      </dsp:txBody>
      <dsp:txXfrm>
        <a:off x="69666" y="441384"/>
        <a:ext cx="6353543" cy="1287775"/>
      </dsp:txXfrm>
    </dsp:sp>
    <dsp:sp modelId="{89DDF818-D025-4CF4-B5B8-A192D9734E70}">
      <dsp:nvSpPr>
        <dsp:cNvPr id="0" name=""/>
        <dsp:cNvSpPr/>
      </dsp:nvSpPr>
      <dsp:spPr>
        <a:xfrm>
          <a:off x="0" y="1839146"/>
          <a:ext cx="6492875" cy="1427107"/>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Continuous Integration is a development practice in which the developers are required to commit changes to the source code in a shared repository several times a day or more frequently. Every commit made in the repository is then built. This allows the teams to detect the problems early. Apart from this, depending on the Continuous Integration tool, there are several other functions like deploying the build application on the test server, providing the concerned teams with the build and test results, etc.</a:t>
          </a:r>
        </a:p>
      </dsp:txBody>
      <dsp:txXfrm>
        <a:off x="69666" y="1908812"/>
        <a:ext cx="6353543" cy="1287775"/>
      </dsp:txXfrm>
    </dsp:sp>
    <dsp:sp modelId="{C46ABF74-D5CE-46EE-895D-114DD9CB3C83}">
      <dsp:nvSpPr>
        <dsp:cNvPr id="0" name=""/>
        <dsp:cNvSpPr/>
      </dsp:nvSpPr>
      <dsp:spPr>
        <a:xfrm>
          <a:off x="0" y="3306573"/>
          <a:ext cx="6492875" cy="1427107"/>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 process of having shorter release cycles (sometimes, several times a day), i.e., creating small  features and integrating them to the source code and employing automated build and test processes  for quicker feedback is called Continuous Integration.</a:t>
          </a:r>
        </a:p>
      </dsp:txBody>
      <dsp:txXfrm>
        <a:off x="69666" y="3376239"/>
        <a:ext cx="6353543" cy="128777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88E16-C98A-4756-8C72-0F8F6E2684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171AA0-0BE3-4233-81BE-B7CDC877FA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1FECB7-A812-47BE-9684-9DE3FA96E617}"/>
              </a:ext>
            </a:extLst>
          </p:cNvPr>
          <p:cNvSpPr>
            <a:spLocks noGrp="1"/>
          </p:cNvSpPr>
          <p:nvPr>
            <p:ph type="dt" sz="half" idx="10"/>
          </p:nvPr>
        </p:nvSpPr>
        <p:spPr/>
        <p:txBody>
          <a:bodyPr/>
          <a:lstStyle/>
          <a:p>
            <a:fld id="{2D41A20A-4BA6-4318-943D-72602C81FB8C}" type="datetimeFigureOut">
              <a:rPr lang="en-US" smtClean="0"/>
              <a:t>5/3/2021</a:t>
            </a:fld>
            <a:endParaRPr lang="en-US"/>
          </a:p>
        </p:txBody>
      </p:sp>
      <p:sp>
        <p:nvSpPr>
          <p:cNvPr id="5" name="Footer Placeholder 4">
            <a:extLst>
              <a:ext uri="{FF2B5EF4-FFF2-40B4-BE49-F238E27FC236}">
                <a16:creationId xmlns:a16="http://schemas.microsoft.com/office/drawing/2014/main" id="{565B0CC8-9F41-4C9E-8B17-50CC05A3F5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C303B1-EC1A-4A6F-A6EE-0A28D03D0B0E}"/>
              </a:ext>
            </a:extLst>
          </p:cNvPr>
          <p:cNvSpPr>
            <a:spLocks noGrp="1"/>
          </p:cNvSpPr>
          <p:nvPr>
            <p:ph type="sldNum" sz="quarter" idx="12"/>
          </p:nvPr>
        </p:nvSpPr>
        <p:spPr/>
        <p:txBody>
          <a:bodyPr/>
          <a:lstStyle/>
          <a:p>
            <a:fld id="{6F324B70-D5A1-4E23-9827-AE064D22F465}" type="slidenum">
              <a:rPr lang="en-US" smtClean="0"/>
              <a:t>‹#›</a:t>
            </a:fld>
            <a:endParaRPr lang="en-US"/>
          </a:p>
        </p:txBody>
      </p:sp>
    </p:spTree>
    <p:extLst>
      <p:ext uri="{BB962C8B-B14F-4D97-AF65-F5344CB8AC3E}">
        <p14:creationId xmlns:p14="http://schemas.microsoft.com/office/powerpoint/2010/main" val="3982685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A5A40-B0B8-45F9-B4D0-178B0606F7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318CA7-9EE3-48A2-A8E8-5922706C25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BB6646-5473-4E93-B506-E5A47CCA08BA}"/>
              </a:ext>
            </a:extLst>
          </p:cNvPr>
          <p:cNvSpPr>
            <a:spLocks noGrp="1"/>
          </p:cNvSpPr>
          <p:nvPr>
            <p:ph type="dt" sz="half" idx="10"/>
          </p:nvPr>
        </p:nvSpPr>
        <p:spPr/>
        <p:txBody>
          <a:bodyPr/>
          <a:lstStyle/>
          <a:p>
            <a:fld id="{2D41A20A-4BA6-4318-943D-72602C81FB8C}" type="datetimeFigureOut">
              <a:rPr lang="en-US" smtClean="0"/>
              <a:t>5/3/2021</a:t>
            </a:fld>
            <a:endParaRPr lang="en-US"/>
          </a:p>
        </p:txBody>
      </p:sp>
      <p:sp>
        <p:nvSpPr>
          <p:cNvPr id="5" name="Footer Placeholder 4">
            <a:extLst>
              <a:ext uri="{FF2B5EF4-FFF2-40B4-BE49-F238E27FC236}">
                <a16:creationId xmlns:a16="http://schemas.microsoft.com/office/drawing/2014/main" id="{C0BDB6B4-B2BF-44EB-A9F2-D833E99A03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CD2FAD-781C-413C-8CC8-3A58B7E95542}"/>
              </a:ext>
            </a:extLst>
          </p:cNvPr>
          <p:cNvSpPr>
            <a:spLocks noGrp="1"/>
          </p:cNvSpPr>
          <p:nvPr>
            <p:ph type="sldNum" sz="quarter" idx="12"/>
          </p:nvPr>
        </p:nvSpPr>
        <p:spPr/>
        <p:txBody>
          <a:bodyPr/>
          <a:lstStyle/>
          <a:p>
            <a:fld id="{6F324B70-D5A1-4E23-9827-AE064D22F465}" type="slidenum">
              <a:rPr lang="en-US" smtClean="0"/>
              <a:t>‹#›</a:t>
            </a:fld>
            <a:endParaRPr lang="en-US"/>
          </a:p>
        </p:txBody>
      </p:sp>
    </p:spTree>
    <p:extLst>
      <p:ext uri="{BB962C8B-B14F-4D97-AF65-F5344CB8AC3E}">
        <p14:creationId xmlns:p14="http://schemas.microsoft.com/office/powerpoint/2010/main" val="2468484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1D0378-3CF4-407C-8650-F3757D9953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E6E3D0-ACC4-4EFC-A9F3-B071EE30A6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6C5CD8-F79F-496C-9727-881C77AFA379}"/>
              </a:ext>
            </a:extLst>
          </p:cNvPr>
          <p:cNvSpPr>
            <a:spLocks noGrp="1"/>
          </p:cNvSpPr>
          <p:nvPr>
            <p:ph type="dt" sz="half" idx="10"/>
          </p:nvPr>
        </p:nvSpPr>
        <p:spPr/>
        <p:txBody>
          <a:bodyPr/>
          <a:lstStyle/>
          <a:p>
            <a:fld id="{2D41A20A-4BA6-4318-943D-72602C81FB8C}" type="datetimeFigureOut">
              <a:rPr lang="en-US" smtClean="0"/>
              <a:t>5/3/2021</a:t>
            </a:fld>
            <a:endParaRPr lang="en-US"/>
          </a:p>
        </p:txBody>
      </p:sp>
      <p:sp>
        <p:nvSpPr>
          <p:cNvPr id="5" name="Footer Placeholder 4">
            <a:extLst>
              <a:ext uri="{FF2B5EF4-FFF2-40B4-BE49-F238E27FC236}">
                <a16:creationId xmlns:a16="http://schemas.microsoft.com/office/drawing/2014/main" id="{92CCBF6A-5E39-434F-95C2-037E1D8CDE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652120-D3FD-499B-95EC-0E0A0103149D}"/>
              </a:ext>
            </a:extLst>
          </p:cNvPr>
          <p:cNvSpPr>
            <a:spLocks noGrp="1"/>
          </p:cNvSpPr>
          <p:nvPr>
            <p:ph type="sldNum" sz="quarter" idx="12"/>
          </p:nvPr>
        </p:nvSpPr>
        <p:spPr/>
        <p:txBody>
          <a:bodyPr/>
          <a:lstStyle/>
          <a:p>
            <a:fld id="{6F324B70-D5A1-4E23-9827-AE064D22F465}" type="slidenum">
              <a:rPr lang="en-US" smtClean="0"/>
              <a:t>‹#›</a:t>
            </a:fld>
            <a:endParaRPr lang="en-US"/>
          </a:p>
        </p:txBody>
      </p:sp>
    </p:spTree>
    <p:extLst>
      <p:ext uri="{BB962C8B-B14F-4D97-AF65-F5344CB8AC3E}">
        <p14:creationId xmlns:p14="http://schemas.microsoft.com/office/powerpoint/2010/main" val="4132079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1208" y="239362"/>
            <a:ext cx="11509585" cy="609398"/>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1"/>
            <a:ext cx="853440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0" i="0">
                <a:solidFill>
                  <a:srgbClr val="A5A5A5"/>
                </a:solidFill>
                <a:latin typeface="Calibri"/>
                <a:cs typeface="Calibri"/>
              </a:defRPr>
            </a:lvl1pPr>
          </a:lstStyle>
          <a:p>
            <a:pPr marL="16933">
              <a:lnSpc>
                <a:spcPts val="1467"/>
              </a:lnSpc>
            </a:pPr>
            <a:r>
              <a:rPr lang="en-US"/>
              <a:t>©</a:t>
            </a:r>
            <a:r>
              <a:rPr lang="en-US" spc="7"/>
              <a:t> </a:t>
            </a:r>
            <a:r>
              <a:rPr lang="en-US" spc="-27"/>
              <a:t>Copyright</a:t>
            </a:r>
            <a:r>
              <a:rPr lang="en-US" spc="113"/>
              <a:t> </a:t>
            </a:r>
            <a:r>
              <a:rPr lang="en-US" spc="-13"/>
              <a:t>2019</a:t>
            </a:r>
            <a:r>
              <a:rPr lang="en-US" spc="67"/>
              <a:t> </a:t>
            </a:r>
            <a:r>
              <a:rPr lang="en-US"/>
              <a:t>IntelliPaat,</a:t>
            </a:r>
            <a:r>
              <a:rPr lang="en-US" spc="-73"/>
              <a:t> </a:t>
            </a:r>
            <a:r>
              <a:rPr lang="en-US" spc="-13"/>
              <a:t>All</a:t>
            </a:r>
            <a:r>
              <a:rPr lang="en-US" spc="67"/>
              <a:t> </a:t>
            </a:r>
            <a:r>
              <a:rPr lang="en-US"/>
              <a:t>rights</a:t>
            </a:r>
            <a:r>
              <a:rPr lang="en-US" spc="-67"/>
              <a:t> </a:t>
            </a:r>
            <a:r>
              <a:rPr lang="en-US" spc="-13"/>
              <a:t>reserved</a:t>
            </a:r>
            <a:endParaRPr lang="en-US" spc="-13"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266873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67" b="1" i="0">
                <a:solidFill>
                  <a:srgbClr val="5F4778"/>
                </a:solidFill>
                <a:latin typeface="Calibri"/>
                <a:cs typeface="Calibri"/>
              </a:defRPr>
            </a:lvl1pPr>
          </a:lstStyle>
          <a:p>
            <a:endParaRPr/>
          </a:p>
        </p:txBody>
      </p:sp>
      <p:sp>
        <p:nvSpPr>
          <p:cNvPr id="3" name="Holder 3"/>
          <p:cNvSpPr>
            <a:spLocks noGrp="1"/>
          </p:cNvSpPr>
          <p:nvPr>
            <p:ph sz="half" idx="2"/>
          </p:nvPr>
        </p:nvSpPr>
        <p:spPr>
          <a:xfrm>
            <a:off x="609600" y="1577340"/>
            <a:ext cx="530352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38779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0" i="0">
                <a:solidFill>
                  <a:srgbClr val="A5A5A5"/>
                </a:solidFill>
                <a:latin typeface="Calibri"/>
                <a:cs typeface="Calibri"/>
              </a:defRPr>
            </a:lvl1pPr>
          </a:lstStyle>
          <a:p>
            <a:pPr marL="16933">
              <a:lnSpc>
                <a:spcPts val="1467"/>
              </a:lnSpc>
            </a:pPr>
            <a:r>
              <a:rPr lang="en-US"/>
              <a:t>©</a:t>
            </a:r>
            <a:r>
              <a:rPr lang="en-US" spc="7"/>
              <a:t> </a:t>
            </a:r>
            <a:r>
              <a:rPr lang="en-US" spc="-27"/>
              <a:t>Copyright</a:t>
            </a:r>
            <a:r>
              <a:rPr lang="en-US" spc="113"/>
              <a:t> </a:t>
            </a:r>
            <a:r>
              <a:rPr lang="en-US" spc="-13"/>
              <a:t>2019</a:t>
            </a:r>
            <a:r>
              <a:rPr lang="en-US" spc="67"/>
              <a:t> </a:t>
            </a:r>
            <a:r>
              <a:rPr lang="en-US"/>
              <a:t>IntelliPaat,</a:t>
            </a:r>
            <a:r>
              <a:rPr lang="en-US" spc="-73"/>
              <a:t> </a:t>
            </a:r>
            <a:r>
              <a:rPr lang="en-US" spc="-13"/>
              <a:t>All</a:t>
            </a:r>
            <a:r>
              <a:rPr lang="en-US" spc="67"/>
              <a:t> </a:t>
            </a:r>
            <a:r>
              <a:rPr lang="en-US"/>
              <a:t>rights</a:t>
            </a:r>
            <a:r>
              <a:rPr lang="en-US" spc="-67"/>
              <a:t> </a:t>
            </a:r>
            <a:r>
              <a:rPr lang="en-US" spc="-13"/>
              <a:t>reserved</a:t>
            </a:r>
            <a:endParaRPr lang="en-US" spc="-13"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91568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207B1-8D5D-4BCD-8E42-DB7732EF2A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6FE355-A4AE-44CC-BE99-0730EA7703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848484-A524-45EC-8A9E-62D835EB24E6}"/>
              </a:ext>
            </a:extLst>
          </p:cNvPr>
          <p:cNvSpPr>
            <a:spLocks noGrp="1"/>
          </p:cNvSpPr>
          <p:nvPr>
            <p:ph type="dt" sz="half" idx="10"/>
          </p:nvPr>
        </p:nvSpPr>
        <p:spPr/>
        <p:txBody>
          <a:bodyPr/>
          <a:lstStyle/>
          <a:p>
            <a:fld id="{2D41A20A-4BA6-4318-943D-72602C81FB8C}" type="datetimeFigureOut">
              <a:rPr lang="en-US" smtClean="0"/>
              <a:t>5/3/2021</a:t>
            </a:fld>
            <a:endParaRPr lang="en-US"/>
          </a:p>
        </p:txBody>
      </p:sp>
      <p:sp>
        <p:nvSpPr>
          <p:cNvPr id="5" name="Footer Placeholder 4">
            <a:extLst>
              <a:ext uri="{FF2B5EF4-FFF2-40B4-BE49-F238E27FC236}">
                <a16:creationId xmlns:a16="http://schemas.microsoft.com/office/drawing/2014/main" id="{8F6CA72F-B056-46B0-85B8-5E5FA654CE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99D96-0520-4EF5-817D-B35A2AFCD2A3}"/>
              </a:ext>
            </a:extLst>
          </p:cNvPr>
          <p:cNvSpPr>
            <a:spLocks noGrp="1"/>
          </p:cNvSpPr>
          <p:nvPr>
            <p:ph type="sldNum" sz="quarter" idx="12"/>
          </p:nvPr>
        </p:nvSpPr>
        <p:spPr/>
        <p:txBody>
          <a:bodyPr/>
          <a:lstStyle/>
          <a:p>
            <a:fld id="{6F324B70-D5A1-4E23-9827-AE064D22F465}" type="slidenum">
              <a:rPr lang="en-US" smtClean="0"/>
              <a:t>‹#›</a:t>
            </a:fld>
            <a:endParaRPr lang="en-US"/>
          </a:p>
        </p:txBody>
      </p:sp>
    </p:spTree>
    <p:extLst>
      <p:ext uri="{BB962C8B-B14F-4D97-AF65-F5344CB8AC3E}">
        <p14:creationId xmlns:p14="http://schemas.microsoft.com/office/powerpoint/2010/main" val="3256638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A507E-AEAA-400C-9A7F-FA3EC52909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FCAD2E-5624-4D3B-A3CE-796946EAD1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FF938D-221C-4F77-81F9-92AE22988AA5}"/>
              </a:ext>
            </a:extLst>
          </p:cNvPr>
          <p:cNvSpPr>
            <a:spLocks noGrp="1"/>
          </p:cNvSpPr>
          <p:nvPr>
            <p:ph type="dt" sz="half" idx="10"/>
          </p:nvPr>
        </p:nvSpPr>
        <p:spPr/>
        <p:txBody>
          <a:bodyPr/>
          <a:lstStyle/>
          <a:p>
            <a:fld id="{2D41A20A-4BA6-4318-943D-72602C81FB8C}" type="datetimeFigureOut">
              <a:rPr lang="en-US" smtClean="0"/>
              <a:t>5/3/2021</a:t>
            </a:fld>
            <a:endParaRPr lang="en-US"/>
          </a:p>
        </p:txBody>
      </p:sp>
      <p:sp>
        <p:nvSpPr>
          <p:cNvPr id="5" name="Footer Placeholder 4">
            <a:extLst>
              <a:ext uri="{FF2B5EF4-FFF2-40B4-BE49-F238E27FC236}">
                <a16:creationId xmlns:a16="http://schemas.microsoft.com/office/drawing/2014/main" id="{17435AC8-294C-4451-BAD9-C75FD687D2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3CD41-1913-4DEA-9983-445F0FAA4E45}"/>
              </a:ext>
            </a:extLst>
          </p:cNvPr>
          <p:cNvSpPr>
            <a:spLocks noGrp="1"/>
          </p:cNvSpPr>
          <p:nvPr>
            <p:ph type="sldNum" sz="quarter" idx="12"/>
          </p:nvPr>
        </p:nvSpPr>
        <p:spPr/>
        <p:txBody>
          <a:bodyPr/>
          <a:lstStyle/>
          <a:p>
            <a:fld id="{6F324B70-D5A1-4E23-9827-AE064D22F465}" type="slidenum">
              <a:rPr lang="en-US" smtClean="0"/>
              <a:t>‹#›</a:t>
            </a:fld>
            <a:endParaRPr lang="en-US"/>
          </a:p>
        </p:txBody>
      </p:sp>
    </p:spTree>
    <p:extLst>
      <p:ext uri="{BB962C8B-B14F-4D97-AF65-F5344CB8AC3E}">
        <p14:creationId xmlns:p14="http://schemas.microsoft.com/office/powerpoint/2010/main" val="1640109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93B57-E609-4607-BC85-4202F83844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EACBD0-6121-4950-9458-72FD5DAD8F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172347-1B90-4C5A-A331-CCF8A61AB7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2860D0-2654-487D-A726-95940E8A2220}"/>
              </a:ext>
            </a:extLst>
          </p:cNvPr>
          <p:cNvSpPr>
            <a:spLocks noGrp="1"/>
          </p:cNvSpPr>
          <p:nvPr>
            <p:ph type="dt" sz="half" idx="10"/>
          </p:nvPr>
        </p:nvSpPr>
        <p:spPr/>
        <p:txBody>
          <a:bodyPr/>
          <a:lstStyle/>
          <a:p>
            <a:fld id="{2D41A20A-4BA6-4318-943D-72602C81FB8C}" type="datetimeFigureOut">
              <a:rPr lang="en-US" smtClean="0"/>
              <a:t>5/3/2021</a:t>
            </a:fld>
            <a:endParaRPr lang="en-US"/>
          </a:p>
        </p:txBody>
      </p:sp>
      <p:sp>
        <p:nvSpPr>
          <p:cNvPr id="6" name="Footer Placeholder 5">
            <a:extLst>
              <a:ext uri="{FF2B5EF4-FFF2-40B4-BE49-F238E27FC236}">
                <a16:creationId xmlns:a16="http://schemas.microsoft.com/office/drawing/2014/main" id="{BA18DF4F-0394-472A-B329-0720698D4C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0E5771-F644-4A3E-9A6E-0FD40EBEF3DA}"/>
              </a:ext>
            </a:extLst>
          </p:cNvPr>
          <p:cNvSpPr>
            <a:spLocks noGrp="1"/>
          </p:cNvSpPr>
          <p:nvPr>
            <p:ph type="sldNum" sz="quarter" idx="12"/>
          </p:nvPr>
        </p:nvSpPr>
        <p:spPr/>
        <p:txBody>
          <a:bodyPr/>
          <a:lstStyle/>
          <a:p>
            <a:fld id="{6F324B70-D5A1-4E23-9827-AE064D22F465}" type="slidenum">
              <a:rPr lang="en-US" smtClean="0"/>
              <a:t>‹#›</a:t>
            </a:fld>
            <a:endParaRPr lang="en-US"/>
          </a:p>
        </p:txBody>
      </p:sp>
    </p:spTree>
    <p:extLst>
      <p:ext uri="{BB962C8B-B14F-4D97-AF65-F5344CB8AC3E}">
        <p14:creationId xmlns:p14="http://schemas.microsoft.com/office/powerpoint/2010/main" val="2397067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4B8F5-A7C8-4E66-9C76-E496FA6733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0CA07A-56F6-4972-9B8D-D6F73B0AC9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AFC843-BBFA-4A2F-8235-48B61E9A5F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86B598-9362-424A-80BA-FADCD03EB1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3F09F8-9248-401F-815C-44D6ABEEDD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ECF440-CDA1-40E7-876F-415B8B581309}"/>
              </a:ext>
            </a:extLst>
          </p:cNvPr>
          <p:cNvSpPr>
            <a:spLocks noGrp="1"/>
          </p:cNvSpPr>
          <p:nvPr>
            <p:ph type="dt" sz="half" idx="10"/>
          </p:nvPr>
        </p:nvSpPr>
        <p:spPr/>
        <p:txBody>
          <a:bodyPr/>
          <a:lstStyle/>
          <a:p>
            <a:fld id="{2D41A20A-4BA6-4318-943D-72602C81FB8C}" type="datetimeFigureOut">
              <a:rPr lang="en-US" smtClean="0"/>
              <a:t>5/3/2021</a:t>
            </a:fld>
            <a:endParaRPr lang="en-US"/>
          </a:p>
        </p:txBody>
      </p:sp>
      <p:sp>
        <p:nvSpPr>
          <p:cNvPr id="8" name="Footer Placeholder 7">
            <a:extLst>
              <a:ext uri="{FF2B5EF4-FFF2-40B4-BE49-F238E27FC236}">
                <a16:creationId xmlns:a16="http://schemas.microsoft.com/office/drawing/2014/main" id="{48A1B767-5A49-41B2-8B7C-5F61F7373B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7311B0-1888-4730-9948-376CBE12F419}"/>
              </a:ext>
            </a:extLst>
          </p:cNvPr>
          <p:cNvSpPr>
            <a:spLocks noGrp="1"/>
          </p:cNvSpPr>
          <p:nvPr>
            <p:ph type="sldNum" sz="quarter" idx="12"/>
          </p:nvPr>
        </p:nvSpPr>
        <p:spPr/>
        <p:txBody>
          <a:bodyPr/>
          <a:lstStyle/>
          <a:p>
            <a:fld id="{6F324B70-D5A1-4E23-9827-AE064D22F465}" type="slidenum">
              <a:rPr lang="en-US" smtClean="0"/>
              <a:t>‹#›</a:t>
            </a:fld>
            <a:endParaRPr lang="en-US"/>
          </a:p>
        </p:txBody>
      </p:sp>
    </p:spTree>
    <p:extLst>
      <p:ext uri="{BB962C8B-B14F-4D97-AF65-F5344CB8AC3E}">
        <p14:creationId xmlns:p14="http://schemas.microsoft.com/office/powerpoint/2010/main" val="615311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400B8-C0B1-4C30-952C-D3C4C5345A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9AE61A-DD73-4E1D-8C09-06045CEB1E63}"/>
              </a:ext>
            </a:extLst>
          </p:cNvPr>
          <p:cNvSpPr>
            <a:spLocks noGrp="1"/>
          </p:cNvSpPr>
          <p:nvPr>
            <p:ph type="dt" sz="half" idx="10"/>
          </p:nvPr>
        </p:nvSpPr>
        <p:spPr/>
        <p:txBody>
          <a:bodyPr/>
          <a:lstStyle/>
          <a:p>
            <a:fld id="{2D41A20A-4BA6-4318-943D-72602C81FB8C}" type="datetimeFigureOut">
              <a:rPr lang="en-US" smtClean="0"/>
              <a:t>5/3/2021</a:t>
            </a:fld>
            <a:endParaRPr lang="en-US"/>
          </a:p>
        </p:txBody>
      </p:sp>
      <p:sp>
        <p:nvSpPr>
          <p:cNvPr id="4" name="Footer Placeholder 3">
            <a:extLst>
              <a:ext uri="{FF2B5EF4-FFF2-40B4-BE49-F238E27FC236}">
                <a16:creationId xmlns:a16="http://schemas.microsoft.com/office/drawing/2014/main" id="{0A010FDA-9661-4C07-97F1-8BDD33F141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DA9A37-35BB-4C70-A151-2C7B720E524E}"/>
              </a:ext>
            </a:extLst>
          </p:cNvPr>
          <p:cNvSpPr>
            <a:spLocks noGrp="1"/>
          </p:cNvSpPr>
          <p:nvPr>
            <p:ph type="sldNum" sz="quarter" idx="12"/>
          </p:nvPr>
        </p:nvSpPr>
        <p:spPr/>
        <p:txBody>
          <a:bodyPr/>
          <a:lstStyle/>
          <a:p>
            <a:fld id="{6F324B70-D5A1-4E23-9827-AE064D22F465}" type="slidenum">
              <a:rPr lang="en-US" smtClean="0"/>
              <a:t>‹#›</a:t>
            </a:fld>
            <a:endParaRPr lang="en-US"/>
          </a:p>
        </p:txBody>
      </p:sp>
    </p:spTree>
    <p:extLst>
      <p:ext uri="{BB962C8B-B14F-4D97-AF65-F5344CB8AC3E}">
        <p14:creationId xmlns:p14="http://schemas.microsoft.com/office/powerpoint/2010/main" val="257194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F04A18-6DE1-47AC-84F2-5A9457581B6D}"/>
              </a:ext>
            </a:extLst>
          </p:cNvPr>
          <p:cNvSpPr>
            <a:spLocks noGrp="1"/>
          </p:cNvSpPr>
          <p:nvPr>
            <p:ph type="dt" sz="half" idx="10"/>
          </p:nvPr>
        </p:nvSpPr>
        <p:spPr/>
        <p:txBody>
          <a:bodyPr/>
          <a:lstStyle/>
          <a:p>
            <a:fld id="{2D41A20A-4BA6-4318-943D-72602C81FB8C}" type="datetimeFigureOut">
              <a:rPr lang="en-US" smtClean="0"/>
              <a:t>5/3/2021</a:t>
            </a:fld>
            <a:endParaRPr lang="en-US"/>
          </a:p>
        </p:txBody>
      </p:sp>
      <p:sp>
        <p:nvSpPr>
          <p:cNvPr id="3" name="Footer Placeholder 2">
            <a:extLst>
              <a:ext uri="{FF2B5EF4-FFF2-40B4-BE49-F238E27FC236}">
                <a16:creationId xmlns:a16="http://schemas.microsoft.com/office/drawing/2014/main" id="{BEC91490-2761-4247-802D-5745FFE99B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9819A9-BC86-4B7F-85B2-D905C0FAF2C7}"/>
              </a:ext>
            </a:extLst>
          </p:cNvPr>
          <p:cNvSpPr>
            <a:spLocks noGrp="1"/>
          </p:cNvSpPr>
          <p:nvPr>
            <p:ph type="sldNum" sz="quarter" idx="12"/>
          </p:nvPr>
        </p:nvSpPr>
        <p:spPr/>
        <p:txBody>
          <a:bodyPr/>
          <a:lstStyle/>
          <a:p>
            <a:fld id="{6F324B70-D5A1-4E23-9827-AE064D22F465}" type="slidenum">
              <a:rPr lang="en-US" smtClean="0"/>
              <a:t>‹#›</a:t>
            </a:fld>
            <a:endParaRPr lang="en-US"/>
          </a:p>
        </p:txBody>
      </p:sp>
    </p:spTree>
    <p:extLst>
      <p:ext uri="{BB962C8B-B14F-4D97-AF65-F5344CB8AC3E}">
        <p14:creationId xmlns:p14="http://schemas.microsoft.com/office/powerpoint/2010/main" val="134213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66B12-1DBB-4426-BF76-ADE37852E6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222550-111D-4A13-8FBE-6C3000CA0D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6D8D61-A1A6-4534-A508-6C80DBC2C2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74DBAE-64AB-416B-890D-E43A8E6F5BFF}"/>
              </a:ext>
            </a:extLst>
          </p:cNvPr>
          <p:cNvSpPr>
            <a:spLocks noGrp="1"/>
          </p:cNvSpPr>
          <p:nvPr>
            <p:ph type="dt" sz="half" idx="10"/>
          </p:nvPr>
        </p:nvSpPr>
        <p:spPr/>
        <p:txBody>
          <a:bodyPr/>
          <a:lstStyle/>
          <a:p>
            <a:fld id="{2D41A20A-4BA6-4318-943D-72602C81FB8C}" type="datetimeFigureOut">
              <a:rPr lang="en-US" smtClean="0"/>
              <a:t>5/3/2021</a:t>
            </a:fld>
            <a:endParaRPr lang="en-US"/>
          </a:p>
        </p:txBody>
      </p:sp>
      <p:sp>
        <p:nvSpPr>
          <p:cNvPr id="6" name="Footer Placeholder 5">
            <a:extLst>
              <a:ext uri="{FF2B5EF4-FFF2-40B4-BE49-F238E27FC236}">
                <a16:creationId xmlns:a16="http://schemas.microsoft.com/office/drawing/2014/main" id="{8EDD3B76-04C1-435C-BC40-20B3AC837E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457D51-A340-449E-9257-6BB2A4287A24}"/>
              </a:ext>
            </a:extLst>
          </p:cNvPr>
          <p:cNvSpPr>
            <a:spLocks noGrp="1"/>
          </p:cNvSpPr>
          <p:nvPr>
            <p:ph type="sldNum" sz="quarter" idx="12"/>
          </p:nvPr>
        </p:nvSpPr>
        <p:spPr/>
        <p:txBody>
          <a:bodyPr/>
          <a:lstStyle/>
          <a:p>
            <a:fld id="{6F324B70-D5A1-4E23-9827-AE064D22F465}" type="slidenum">
              <a:rPr lang="en-US" smtClean="0"/>
              <a:t>‹#›</a:t>
            </a:fld>
            <a:endParaRPr lang="en-US"/>
          </a:p>
        </p:txBody>
      </p:sp>
    </p:spTree>
    <p:extLst>
      <p:ext uri="{BB962C8B-B14F-4D97-AF65-F5344CB8AC3E}">
        <p14:creationId xmlns:p14="http://schemas.microsoft.com/office/powerpoint/2010/main" val="1790764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D2277-02F4-46E7-BD56-41C1DA9790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005AD0-81EB-4CB1-95E5-0200D1F6A0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AF43E3-A735-45F3-A4E2-00EA22B531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2FC8DC-F5A0-4702-95A1-34F07C2FAC78}"/>
              </a:ext>
            </a:extLst>
          </p:cNvPr>
          <p:cNvSpPr>
            <a:spLocks noGrp="1"/>
          </p:cNvSpPr>
          <p:nvPr>
            <p:ph type="dt" sz="half" idx="10"/>
          </p:nvPr>
        </p:nvSpPr>
        <p:spPr/>
        <p:txBody>
          <a:bodyPr/>
          <a:lstStyle/>
          <a:p>
            <a:fld id="{2D41A20A-4BA6-4318-943D-72602C81FB8C}" type="datetimeFigureOut">
              <a:rPr lang="en-US" smtClean="0"/>
              <a:t>5/3/2021</a:t>
            </a:fld>
            <a:endParaRPr lang="en-US"/>
          </a:p>
        </p:txBody>
      </p:sp>
      <p:sp>
        <p:nvSpPr>
          <p:cNvPr id="6" name="Footer Placeholder 5">
            <a:extLst>
              <a:ext uri="{FF2B5EF4-FFF2-40B4-BE49-F238E27FC236}">
                <a16:creationId xmlns:a16="http://schemas.microsoft.com/office/drawing/2014/main" id="{2723AF71-A73D-4C54-B91A-8059EF8400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477D9A-BC00-44ED-8334-DEB701D10315}"/>
              </a:ext>
            </a:extLst>
          </p:cNvPr>
          <p:cNvSpPr>
            <a:spLocks noGrp="1"/>
          </p:cNvSpPr>
          <p:nvPr>
            <p:ph type="sldNum" sz="quarter" idx="12"/>
          </p:nvPr>
        </p:nvSpPr>
        <p:spPr/>
        <p:txBody>
          <a:bodyPr/>
          <a:lstStyle/>
          <a:p>
            <a:fld id="{6F324B70-D5A1-4E23-9827-AE064D22F465}" type="slidenum">
              <a:rPr lang="en-US" smtClean="0"/>
              <a:t>‹#›</a:t>
            </a:fld>
            <a:endParaRPr lang="en-US"/>
          </a:p>
        </p:txBody>
      </p:sp>
    </p:spTree>
    <p:extLst>
      <p:ext uri="{BB962C8B-B14F-4D97-AF65-F5344CB8AC3E}">
        <p14:creationId xmlns:p14="http://schemas.microsoft.com/office/powerpoint/2010/main" val="4065652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38E2F4-9073-42BC-92D0-AEDF0ECCAD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C46E3E-D661-4A03-A6AA-A41D246089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32E1F9-1C29-4A61-9B96-8779D5775F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41A20A-4BA6-4318-943D-72602C81FB8C}" type="datetimeFigureOut">
              <a:rPr lang="en-US" smtClean="0"/>
              <a:t>5/3/2021</a:t>
            </a:fld>
            <a:endParaRPr lang="en-US"/>
          </a:p>
        </p:txBody>
      </p:sp>
      <p:sp>
        <p:nvSpPr>
          <p:cNvPr id="5" name="Footer Placeholder 4">
            <a:extLst>
              <a:ext uri="{FF2B5EF4-FFF2-40B4-BE49-F238E27FC236}">
                <a16:creationId xmlns:a16="http://schemas.microsoft.com/office/drawing/2014/main" id="{08EFF780-924F-4F2D-A429-BA1ACE6F61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E4A564-CD4A-47E6-94D6-508707032C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324B70-D5A1-4E23-9827-AE064D22F465}" type="slidenum">
              <a:rPr lang="en-US" smtClean="0"/>
              <a:t>‹#›</a:t>
            </a:fld>
            <a:endParaRPr lang="en-US"/>
          </a:p>
        </p:txBody>
      </p:sp>
    </p:spTree>
    <p:extLst>
      <p:ext uri="{BB962C8B-B14F-4D97-AF65-F5344CB8AC3E}">
        <p14:creationId xmlns:p14="http://schemas.microsoft.com/office/powerpoint/2010/main" val="3359306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8.png"/><Relationship Id="rId7"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1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4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0.png"/><Relationship Id="rId2" Type="http://schemas.openxmlformats.org/officeDocument/2006/relationships/image" Target="../media/image46.png"/><Relationship Id="rId1" Type="http://schemas.openxmlformats.org/officeDocument/2006/relationships/slideLayout" Target="../slideLayouts/slideLayout1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26.png"/><Relationship Id="rId7" Type="http://schemas.openxmlformats.org/officeDocument/2006/relationships/image" Target="../media/image55.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4.jp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57.png"/></Relationships>
</file>

<file path=ppt/slides/_rels/slide34.xml.rels><?xml version="1.0" encoding="UTF-8" standalone="yes"?>
<Relationships xmlns="http://schemas.openxmlformats.org/package/2006/relationships"><Relationship Id="rId8" Type="http://schemas.openxmlformats.org/officeDocument/2006/relationships/image" Target="../media/image64.jp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10" Type="http://schemas.openxmlformats.org/officeDocument/2006/relationships/image" Target="../media/image66.png"/><Relationship Id="rId4" Type="http://schemas.openxmlformats.org/officeDocument/2006/relationships/image" Target="../media/image60.png"/><Relationship Id="rId9" Type="http://schemas.openxmlformats.org/officeDocument/2006/relationships/image" Target="../media/image65.png"/></Relationships>
</file>

<file path=ppt/slides/_rels/slide35.xml.rels><?xml version="1.0" encoding="UTF-8" standalone="yes"?>
<Relationships xmlns="http://schemas.openxmlformats.org/package/2006/relationships"><Relationship Id="rId8" Type="http://schemas.openxmlformats.org/officeDocument/2006/relationships/image" Target="../media/image64.jp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10" Type="http://schemas.openxmlformats.org/officeDocument/2006/relationships/image" Target="../media/image69.png"/><Relationship Id="rId4" Type="http://schemas.openxmlformats.org/officeDocument/2006/relationships/image" Target="../media/image60.png"/><Relationship Id="rId9" Type="http://schemas.openxmlformats.org/officeDocument/2006/relationships/image" Target="../media/image65.png"/></Relationships>
</file>

<file path=ppt/slides/_rels/slide36.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59.png"/><Relationship Id="rId7" Type="http://schemas.openxmlformats.org/officeDocument/2006/relationships/image" Target="../media/image71.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1.png"/><Relationship Id="rId10" Type="http://schemas.openxmlformats.org/officeDocument/2006/relationships/image" Target="../media/image68.png"/><Relationship Id="rId4" Type="http://schemas.openxmlformats.org/officeDocument/2006/relationships/image" Target="../media/image70.png"/><Relationship Id="rId9" Type="http://schemas.openxmlformats.org/officeDocument/2006/relationships/image" Target="../media/image7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12.xml"/><Relationship Id="rId6" Type="http://schemas.openxmlformats.org/officeDocument/2006/relationships/image" Target="../media/image77.png"/><Relationship Id="rId5" Type="http://schemas.openxmlformats.org/officeDocument/2006/relationships/image" Target="../media/image76.png"/><Relationship Id="rId10" Type="http://schemas.openxmlformats.org/officeDocument/2006/relationships/image" Target="../media/image80.png"/><Relationship Id="rId4" Type="http://schemas.openxmlformats.org/officeDocument/2006/relationships/image" Target="../media/image75.png"/><Relationship Id="rId9" Type="http://schemas.openxmlformats.org/officeDocument/2006/relationships/image" Target="../media/image79.png"/></Relationships>
</file>

<file path=ppt/slides/_rels/slide41.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81.png"/><Relationship Id="rId7" Type="http://schemas.openxmlformats.org/officeDocument/2006/relationships/image" Target="../media/image85.png"/><Relationship Id="rId12" Type="http://schemas.openxmlformats.org/officeDocument/2006/relationships/image" Target="../media/image90.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84.png"/><Relationship Id="rId11" Type="http://schemas.openxmlformats.org/officeDocument/2006/relationships/image" Target="../media/image89.png"/><Relationship Id="rId5" Type="http://schemas.openxmlformats.org/officeDocument/2006/relationships/image" Target="../media/image83.png"/><Relationship Id="rId10" Type="http://schemas.openxmlformats.org/officeDocument/2006/relationships/image" Target="../media/image88.png"/><Relationship Id="rId4" Type="http://schemas.openxmlformats.org/officeDocument/2006/relationships/image" Target="../media/image82.png"/><Relationship Id="rId9" Type="http://schemas.openxmlformats.org/officeDocument/2006/relationships/image" Target="../media/image87.png"/></Relationships>
</file>

<file path=ppt/slides/_rels/slide42.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pkg.jenkins.io/debian-stabl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8.jp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7.pn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7" name="Straight Connector 76">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35B42B-2471-47A8-852E-7D71104255FD}"/>
              </a:ext>
            </a:extLst>
          </p:cNvPr>
          <p:cNvSpPr>
            <a:spLocks noGrp="1"/>
          </p:cNvSpPr>
          <p:nvPr>
            <p:ph type="ctrTitle"/>
          </p:nvPr>
        </p:nvSpPr>
        <p:spPr>
          <a:xfrm>
            <a:off x="1196030" y="3655168"/>
            <a:ext cx="10601325" cy="2166723"/>
          </a:xfrm>
        </p:spPr>
        <p:txBody>
          <a:bodyPr vert="horz" lIns="91440" tIns="45720" rIns="91440" bIns="45720" rtlCol="0">
            <a:normAutofit/>
          </a:bodyPr>
          <a:lstStyle/>
          <a:p>
            <a:r>
              <a:rPr lang="en-US" sz="6600" kern="1200" dirty="0">
                <a:latin typeface="+mj-lt"/>
                <a:ea typeface="+mj-ea"/>
                <a:cs typeface="+mj-cs"/>
              </a:rPr>
              <a:t>Continuous Integration </a:t>
            </a:r>
            <a:br>
              <a:rPr lang="en-US" sz="6600" kern="1200" dirty="0">
                <a:latin typeface="+mj-lt"/>
                <a:ea typeface="+mj-ea"/>
                <a:cs typeface="+mj-cs"/>
              </a:rPr>
            </a:br>
            <a:r>
              <a:rPr lang="en-US" sz="6600" kern="1200" dirty="0">
                <a:latin typeface="+mj-lt"/>
                <a:ea typeface="+mj-ea"/>
                <a:cs typeface="+mj-cs"/>
              </a:rPr>
              <a:t>Using Jenkins</a:t>
            </a:r>
          </a:p>
        </p:txBody>
      </p:sp>
      <p:cxnSp>
        <p:nvCxnSpPr>
          <p:cNvPr id="81" name="Straight Connector 80">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pic>
        <p:nvPicPr>
          <p:cNvPr id="13314" name="Picture 2" descr="Jenkins Online Training | Jenkins Certification Course | Edureka">
            <a:extLst>
              <a:ext uri="{FF2B5EF4-FFF2-40B4-BE49-F238E27FC236}">
                <a16:creationId xmlns:a16="http://schemas.microsoft.com/office/drawing/2014/main" id="{2F929C80-3D69-495A-BBB8-7E5D95AEC6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3520" y="1351565"/>
            <a:ext cx="3898403" cy="2075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239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7014" y="583547"/>
            <a:ext cx="10788212" cy="699336"/>
          </a:xfrm>
          <a:prstGeom prst="rect">
            <a:avLst/>
          </a:prstGeom>
        </p:spPr>
        <p:txBody>
          <a:bodyPr vert="horz" wrap="square" lIns="0" tIns="22013" rIns="0" bIns="0" rtlCol="0" anchor="ctr">
            <a:spAutoFit/>
          </a:bodyPr>
          <a:lstStyle/>
          <a:p>
            <a:pPr marL="16933">
              <a:lnSpc>
                <a:spcPct val="100000"/>
              </a:lnSpc>
              <a:spcBef>
                <a:spcPts val="173"/>
              </a:spcBef>
            </a:pPr>
            <a:r>
              <a:rPr spc="20" dirty="0"/>
              <a:t>Problems</a:t>
            </a:r>
            <a:r>
              <a:rPr spc="-33" dirty="0"/>
              <a:t> </a:t>
            </a:r>
            <a:r>
              <a:rPr spc="7" dirty="0"/>
              <a:t>before</a:t>
            </a:r>
            <a:r>
              <a:rPr spc="-7" dirty="0"/>
              <a:t> </a:t>
            </a:r>
            <a:r>
              <a:rPr spc="20" dirty="0"/>
              <a:t>Continuous</a:t>
            </a:r>
            <a:r>
              <a:rPr spc="-13" dirty="0"/>
              <a:t> </a:t>
            </a:r>
            <a:r>
              <a:rPr spc="7" dirty="0"/>
              <a:t>Integration</a:t>
            </a:r>
          </a:p>
        </p:txBody>
      </p:sp>
      <p:grpSp>
        <p:nvGrpSpPr>
          <p:cNvPr id="3" name="object 3"/>
          <p:cNvGrpSpPr/>
          <p:nvPr/>
        </p:nvGrpSpPr>
        <p:grpSpPr>
          <a:xfrm>
            <a:off x="6261120" y="1917700"/>
            <a:ext cx="5003800" cy="3556000"/>
            <a:chOff x="4695840" y="1438275"/>
            <a:chExt cx="3752850" cy="2667000"/>
          </a:xfrm>
        </p:grpSpPr>
        <p:pic>
          <p:nvPicPr>
            <p:cNvPr id="4" name="object 4"/>
            <p:cNvPicPr/>
            <p:nvPr/>
          </p:nvPicPr>
          <p:blipFill>
            <a:blip r:embed="rId2" cstate="print"/>
            <a:stretch>
              <a:fillRect/>
            </a:stretch>
          </p:blipFill>
          <p:spPr>
            <a:xfrm>
              <a:off x="5497951" y="1644712"/>
              <a:ext cx="755699" cy="632039"/>
            </a:xfrm>
            <a:prstGeom prst="rect">
              <a:avLst/>
            </a:prstGeom>
          </p:spPr>
        </p:pic>
        <p:pic>
          <p:nvPicPr>
            <p:cNvPr id="5" name="object 5"/>
            <p:cNvPicPr/>
            <p:nvPr/>
          </p:nvPicPr>
          <p:blipFill>
            <a:blip r:embed="rId3" cstate="print"/>
            <a:stretch>
              <a:fillRect/>
            </a:stretch>
          </p:blipFill>
          <p:spPr>
            <a:xfrm>
              <a:off x="5984351" y="1855037"/>
              <a:ext cx="538785" cy="538785"/>
            </a:xfrm>
            <a:prstGeom prst="rect">
              <a:avLst/>
            </a:prstGeom>
          </p:spPr>
        </p:pic>
        <p:pic>
          <p:nvPicPr>
            <p:cNvPr id="6" name="object 6"/>
            <p:cNvPicPr/>
            <p:nvPr/>
          </p:nvPicPr>
          <p:blipFill>
            <a:blip r:embed="rId4" cstate="print"/>
            <a:stretch>
              <a:fillRect/>
            </a:stretch>
          </p:blipFill>
          <p:spPr>
            <a:xfrm>
              <a:off x="4695840" y="1438275"/>
              <a:ext cx="3752850" cy="2667000"/>
            </a:xfrm>
            <a:prstGeom prst="rect">
              <a:avLst/>
            </a:prstGeom>
          </p:spPr>
        </p:pic>
        <p:sp>
          <p:nvSpPr>
            <p:cNvPr id="7" name="object 7"/>
            <p:cNvSpPr/>
            <p:nvPr/>
          </p:nvSpPr>
          <p:spPr>
            <a:xfrm>
              <a:off x="4742169" y="1486905"/>
              <a:ext cx="3604895" cy="2516505"/>
            </a:xfrm>
            <a:custGeom>
              <a:avLst/>
              <a:gdLst/>
              <a:ahLst/>
              <a:cxnLst/>
              <a:rect l="l" t="t" r="r" b="b"/>
              <a:pathLst>
                <a:path w="3604895" h="2516504">
                  <a:moveTo>
                    <a:pt x="3185038" y="0"/>
                  </a:moveTo>
                  <a:lnTo>
                    <a:pt x="419374" y="0"/>
                  </a:lnTo>
                  <a:lnTo>
                    <a:pt x="370460" y="2820"/>
                  </a:lnTo>
                  <a:lnTo>
                    <a:pt x="323204" y="11074"/>
                  </a:lnTo>
                  <a:lnTo>
                    <a:pt x="277923" y="24445"/>
                  </a:lnTo>
                  <a:lnTo>
                    <a:pt x="234929" y="42619"/>
                  </a:lnTo>
                  <a:lnTo>
                    <a:pt x="194537" y="65283"/>
                  </a:lnTo>
                  <a:lnTo>
                    <a:pt x="157062" y="92121"/>
                  </a:lnTo>
                  <a:lnTo>
                    <a:pt x="122819" y="122819"/>
                  </a:lnTo>
                  <a:lnTo>
                    <a:pt x="92121" y="157062"/>
                  </a:lnTo>
                  <a:lnTo>
                    <a:pt x="65283" y="194537"/>
                  </a:lnTo>
                  <a:lnTo>
                    <a:pt x="42619" y="234929"/>
                  </a:lnTo>
                  <a:lnTo>
                    <a:pt x="24445" y="277923"/>
                  </a:lnTo>
                  <a:lnTo>
                    <a:pt x="11074" y="323204"/>
                  </a:lnTo>
                  <a:lnTo>
                    <a:pt x="2820" y="370460"/>
                  </a:lnTo>
                  <a:lnTo>
                    <a:pt x="0" y="419374"/>
                  </a:lnTo>
                  <a:lnTo>
                    <a:pt x="0" y="2096649"/>
                  </a:lnTo>
                  <a:lnTo>
                    <a:pt x="2820" y="2145563"/>
                  </a:lnTo>
                  <a:lnTo>
                    <a:pt x="11074" y="2192819"/>
                  </a:lnTo>
                  <a:lnTo>
                    <a:pt x="24445" y="2238101"/>
                  </a:lnTo>
                  <a:lnTo>
                    <a:pt x="42619" y="2281096"/>
                  </a:lnTo>
                  <a:lnTo>
                    <a:pt x="65283" y="2321489"/>
                  </a:lnTo>
                  <a:lnTo>
                    <a:pt x="92121" y="2358965"/>
                  </a:lnTo>
                  <a:lnTo>
                    <a:pt x="122819" y="2393210"/>
                  </a:lnTo>
                  <a:lnTo>
                    <a:pt x="157062" y="2423909"/>
                  </a:lnTo>
                  <a:lnTo>
                    <a:pt x="194537" y="2450748"/>
                  </a:lnTo>
                  <a:lnTo>
                    <a:pt x="234929" y="2473413"/>
                  </a:lnTo>
                  <a:lnTo>
                    <a:pt x="277923" y="2491588"/>
                  </a:lnTo>
                  <a:lnTo>
                    <a:pt x="323204" y="2504960"/>
                  </a:lnTo>
                  <a:lnTo>
                    <a:pt x="370460" y="2513214"/>
                  </a:lnTo>
                  <a:lnTo>
                    <a:pt x="419374" y="2516035"/>
                  </a:lnTo>
                  <a:lnTo>
                    <a:pt x="3185038" y="2516035"/>
                  </a:lnTo>
                  <a:lnTo>
                    <a:pt x="3233952" y="2513214"/>
                  </a:lnTo>
                  <a:lnTo>
                    <a:pt x="3281207" y="2504960"/>
                  </a:lnTo>
                  <a:lnTo>
                    <a:pt x="3326489" y="2491588"/>
                  </a:lnTo>
                  <a:lnTo>
                    <a:pt x="3369483" y="2473413"/>
                  </a:lnTo>
                  <a:lnTo>
                    <a:pt x="3409874" y="2450748"/>
                  </a:lnTo>
                  <a:lnTo>
                    <a:pt x="3447349" y="2423909"/>
                  </a:lnTo>
                  <a:lnTo>
                    <a:pt x="3481593" y="2393210"/>
                  </a:lnTo>
                  <a:lnTo>
                    <a:pt x="3512291" y="2358965"/>
                  </a:lnTo>
                  <a:lnTo>
                    <a:pt x="3539129" y="2321489"/>
                  </a:lnTo>
                  <a:lnTo>
                    <a:pt x="3561792" y="2281096"/>
                  </a:lnTo>
                  <a:lnTo>
                    <a:pt x="3579967" y="2238101"/>
                  </a:lnTo>
                  <a:lnTo>
                    <a:pt x="3593338" y="2192819"/>
                  </a:lnTo>
                  <a:lnTo>
                    <a:pt x="3601591" y="2145563"/>
                  </a:lnTo>
                  <a:lnTo>
                    <a:pt x="3604412" y="2096649"/>
                  </a:lnTo>
                  <a:lnTo>
                    <a:pt x="3604412" y="419374"/>
                  </a:lnTo>
                  <a:lnTo>
                    <a:pt x="3601591" y="370460"/>
                  </a:lnTo>
                  <a:lnTo>
                    <a:pt x="3593338" y="323204"/>
                  </a:lnTo>
                  <a:lnTo>
                    <a:pt x="3579967" y="277923"/>
                  </a:lnTo>
                  <a:lnTo>
                    <a:pt x="3561792" y="234929"/>
                  </a:lnTo>
                  <a:lnTo>
                    <a:pt x="3539129" y="194537"/>
                  </a:lnTo>
                  <a:lnTo>
                    <a:pt x="3512291" y="157062"/>
                  </a:lnTo>
                  <a:lnTo>
                    <a:pt x="3481593" y="122819"/>
                  </a:lnTo>
                  <a:lnTo>
                    <a:pt x="3447349" y="92121"/>
                  </a:lnTo>
                  <a:lnTo>
                    <a:pt x="3409874" y="65283"/>
                  </a:lnTo>
                  <a:lnTo>
                    <a:pt x="3369483" y="42619"/>
                  </a:lnTo>
                  <a:lnTo>
                    <a:pt x="3326489" y="24445"/>
                  </a:lnTo>
                  <a:lnTo>
                    <a:pt x="3281207" y="11074"/>
                  </a:lnTo>
                  <a:lnTo>
                    <a:pt x="3233952" y="2820"/>
                  </a:lnTo>
                  <a:lnTo>
                    <a:pt x="3185038" y="0"/>
                  </a:lnTo>
                  <a:close/>
                </a:path>
              </a:pathLst>
            </a:custGeom>
            <a:solidFill>
              <a:srgbClr val="FFFFFF"/>
            </a:solidFill>
          </p:spPr>
          <p:txBody>
            <a:bodyPr wrap="square" lIns="0" tIns="0" rIns="0" bIns="0" rtlCol="0"/>
            <a:lstStyle/>
            <a:p>
              <a:endParaRPr sz="2400"/>
            </a:p>
          </p:txBody>
        </p:sp>
        <p:sp>
          <p:nvSpPr>
            <p:cNvPr id="8" name="object 8"/>
            <p:cNvSpPr/>
            <p:nvPr/>
          </p:nvSpPr>
          <p:spPr>
            <a:xfrm>
              <a:off x="4742169" y="1486905"/>
              <a:ext cx="3604895" cy="2516505"/>
            </a:xfrm>
            <a:custGeom>
              <a:avLst/>
              <a:gdLst/>
              <a:ahLst/>
              <a:cxnLst/>
              <a:rect l="l" t="t" r="r" b="b"/>
              <a:pathLst>
                <a:path w="3604895" h="2516504">
                  <a:moveTo>
                    <a:pt x="0" y="419374"/>
                  </a:moveTo>
                  <a:lnTo>
                    <a:pt x="2820" y="370460"/>
                  </a:lnTo>
                  <a:lnTo>
                    <a:pt x="11074" y="323204"/>
                  </a:lnTo>
                  <a:lnTo>
                    <a:pt x="24445" y="277923"/>
                  </a:lnTo>
                  <a:lnTo>
                    <a:pt x="42619" y="234929"/>
                  </a:lnTo>
                  <a:lnTo>
                    <a:pt x="65283" y="194537"/>
                  </a:lnTo>
                  <a:lnTo>
                    <a:pt x="92121" y="157062"/>
                  </a:lnTo>
                  <a:lnTo>
                    <a:pt x="122819" y="122819"/>
                  </a:lnTo>
                  <a:lnTo>
                    <a:pt x="157062" y="92121"/>
                  </a:lnTo>
                  <a:lnTo>
                    <a:pt x="194537" y="65283"/>
                  </a:lnTo>
                  <a:lnTo>
                    <a:pt x="234929" y="42619"/>
                  </a:lnTo>
                  <a:lnTo>
                    <a:pt x="277923" y="24445"/>
                  </a:lnTo>
                  <a:lnTo>
                    <a:pt x="323204" y="11074"/>
                  </a:lnTo>
                  <a:lnTo>
                    <a:pt x="370460" y="2820"/>
                  </a:lnTo>
                  <a:lnTo>
                    <a:pt x="419374" y="0"/>
                  </a:lnTo>
                  <a:lnTo>
                    <a:pt x="3185038" y="0"/>
                  </a:lnTo>
                  <a:lnTo>
                    <a:pt x="3233952" y="2820"/>
                  </a:lnTo>
                  <a:lnTo>
                    <a:pt x="3281207" y="11074"/>
                  </a:lnTo>
                  <a:lnTo>
                    <a:pt x="3326489" y="24445"/>
                  </a:lnTo>
                  <a:lnTo>
                    <a:pt x="3369483" y="42619"/>
                  </a:lnTo>
                  <a:lnTo>
                    <a:pt x="3409874" y="65283"/>
                  </a:lnTo>
                  <a:lnTo>
                    <a:pt x="3447349" y="92121"/>
                  </a:lnTo>
                  <a:lnTo>
                    <a:pt x="3481593" y="122819"/>
                  </a:lnTo>
                  <a:lnTo>
                    <a:pt x="3512291" y="157062"/>
                  </a:lnTo>
                  <a:lnTo>
                    <a:pt x="3539129" y="194537"/>
                  </a:lnTo>
                  <a:lnTo>
                    <a:pt x="3561792" y="234929"/>
                  </a:lnTo>
                  <a:lnTo>
                    <a:pt x="3579967" y="277923"/>
                  </a:lnTo>
                  <a:lnTo>
                    <a:pt x="3593338" y="323204"/>
                  </a:lnTo>
                  <a:lnTo>
                    <a:pt x="3601591" y="370460"/>
                  </a:lnTo>
                  <a:lnTo>
                    <a:pt x="3604412" y="419374"/>
                  </a:lnTo>
                  <a:lnTo>
                    <a:pt x="3604412" y="2096649"/>
                  </a:lnTo>
                  <a:lnTo>
                    <a:pt x="3601591" y="2145563"/>
                  </a:lnTo>
                  <a:lnTo>
                    <a:pt x="3593338" y="2192819"/>
                  </a:lnTo>
                  <a:lnTo>
                    <a:pt x="3579967" y="2238101"/>
                  </a:lnTo>
                  <a:lnTo>
                    <a:pt x="3561792" y="2281096"/>
                  </a:lnTo>
                  <a:lnTo>
                    <a:pt x="3539129" y="2321489"/>
                  </a:lnTo>
                  <a:lnTo>
                    <a:pt x="3512291" y="2358965"/>
                  </a:lnTo>
                  <a:lnTo>
                    <a:pt x="3481593" y="2393210"/>
                  </a:lnTo>
                  <a:lnTo>
                    <a:pt x="3447349" y="2423909"/>
                  </a:lnTo>
                  <a:lnTo>
                    <a:pt x="3409874" y="2450748"/>
                  </a:lnTo>
                  <a:lnTo>
                    <a:pt x="3369483" y="2473413"/>
                  </a:lnTo>
                  <a:lnTo>
                    <a:pt x="3326489" y="2491588"/>
                  </a:lnTo>
                  <a:lnTo>
                    <a:pt x="3281207" y="2504960"/>
                  </a:lnTo>
                  <a:lnTo>
                    <a:pt x="3233952" y="2513214"/>
                  </a:lnTo>
                  <a:lnTo>
                    <a:pt x="3185038" y="2516035"/>
                  </a:lnTo>
                  <a:lnTo>
                    <a:pt x="419374" y="2516035"/>
                  </a:lnTo>
                  <a:lnTo>
                    <a:pt x="370460" y="2513214"/>
                  </a:lnTo>
                  <a:lnTo>
                    <a:pt x="323204" y="2504960"/>
                  </a:lnTo>
                  <a:lnTo>
                    <a:pt x="277923" y="2491588"/>
                  </a:lnTo>
                  <a:lnTo>
                    <a:pt x="234929" y="2473413"/>
                  </a:lnTo>
                  <a:lnTo>
                    <a:pt x="194537" y="2450748"/>
                  </a:lnTo>
                  <a:lnTo>
                    <a:pt x="157062" y="2423909"/>
                  </a:lnTo>
                  <a:lnTo>
                    <a:pt x="122819" y="2393210"/>
                  </a:lnTo>
                  <a:lnTo>
                    <a:pt x="92121" y="2358965"/>
                  </a:lnTo>
                  <a:lnTo>
                    <a:pt x="65283" y="2321489"/>
                  </a:lnTo>
                  <a:lnTo>
                    <a:pt x="42619" y="2281096"/>
                  </a:lnTo>
                  <a:lnTo>
                    <a:pt x="24445" y="2238101"/>
                  </a:lnTo>
                  <a:lnTo>
                    <a:pt x="11074" y="2192819"/>
                  </a:lnTo>
                  <a:lnTo>
                    <a:pt x="2820" y="2145563"/>
                  </a:lnTo>
                  <a:lnTo>
                    <a:pt x="0" y="2096649"/>
                  </a:lnTo>
                  <a:lnTo>
                    <a:pt x="0" y="419374"/>
                  </a:lnTo>
                  <a:close/>
                </a:path>
              </a:pathLst>
            </a:custGeom>
            <a:ln w="12700">
              <a:solidFill>
                <a:srgbClr val="5F4778"/>
              </a:solidFill>
            </a:ln>
          </p:spPr>
          <p:txBody>
            <a:bodyPr wrap="square" lIns="0" tIns="0" rIns="0" bIns="0" rtlCol="0"/>
            <a:lstStyle/>
            <a:p>
              <a:endParaRPr sz="2400"/>
            </a:p>
          </p:txBody>
        </p:sp>
      </p:grpSp>
      <p:sp>
        <p:nvSpPr>
          <p:cNvPr id="9" name="object 9"/>
          <p:cNvSpPr txBox="1"/>
          <p:nvPr/>
        </p:nvSpPr>
        <p:spPr>
          <a:xfrm>
            <a:off x="7129278" y="2405291"/>
            <a:ext cx="3501813" cy="2240656"/>
          </a:xfrm>
          <a:prstGeom prst="rect">
            <a:avLst/>
          </a:prstGeom>
        </p:spPr>
        <p:txBody>
          <a:bodyPr vert="horz" wrap="square" lIns="0" tIns="29633" rIns="0" bIns="0" rtlCol="0">
            <a:spAutoFit/>
          </a:bodyPr>
          <a:lstStyle/>
          <a:p>
            <a:pPr marL="16933" marR="6773">
              <a:lnSpc>
                <a:spcPts val="1880"/>
              </a:lnSpc>
              <a:spcBef>
                <a:spcPts val="233"/>
              </a:spcBef>
            </a:pPr>
            <a:r>
              <a:rPr sz="1600" spc="-27" dirty="0">
                <a:latin typeface="Calibri"/>
                <a:cs typeface="Calibri"/>
              </a:rPr>
              <a:t>Infrequent</a:t>
            </a:r>
            <a:r>
              <a:rPr sz="1600" spc="-20" dirty="0">
                <a:latin typeface="Calibri"/>
                <a:cs typeface="Calibri"/>
              </a:rPr>
              <a:t> </a:t>
            </a:r>
            <a:r>
              <a:rPr sz="1600" spc="-27" dirty="0">
                <a:latin typeface="Calibri"/>
                <a:cs typeface="Calibri"/>
              </a:rPr>
              <a:t>Commits</a:t>
            </a:r>
            <a:r>
              <a:rPr lang="en-US" sz="1600" spc="-27" dirty="0">
                <a:latin typeface="Calibri"/>
                <a:cs typeface="Calibri"/>
              </a:rPr>
              <a:t> led to bigger releases </a:t>
            </a:r>
            <a:r>
              <a:rPr sz="1600" spc="-347" dirty="0">
                <a:latin typeface="Calibri"/>
                <a:cs typeface="Calibri"/>
              </a:rPr>
              <a:t> </a:t>
            </a:r>
            <a:r>
              <a:rPr sz="1600" spc="13" dirty="0">
                <a:latin typeface="Calibri"/>
                <a:cs typeface="Calibri"/>
              </a:rPr>
              <a:t>in</a:t>
            </a:r>
            <a:r>
              <a:rPr sz="1600" spc="-13" dirty="0">
                <a:latin typeface="Calibri"/>
                <a:cs typeface="Calibri"/>
              </a:rPr>
              <a:t> </a:t>
            </a:r>
            <a:r>
              <a:rPr sz="1600" spc="-33" dirty="0">
                <a:latin typeface="Calibri"/>
                <a:cs typeface="Calibri"/>
              </a:rPr>
              <a:t>one</a:t>
            </a:r>
            <a:r>
              <a:rPr sz="1600" spc="33" dirty="0">
                <a:latin typeface="Calibri"/>
                <a:cs typeface="Calibri"/>
              </a:rPr>
              <a:t> </a:t>
            </a:r>
            <a:r>
              <a:rPr sz="1600" spc="20" dirty="0">
                <a:latin typeface="Calibri"/>
                <a:cs typeface="Calibri"/>
              </a:rPr>
              <a:t>go</a:t>
            </a:r>
            <a:r>
              <a:rPr sz="1600" spc="-20" dirty="0">
                <a:latin typeface="Calibri"/>
                <a:cs typeface="Calibri"/>
              </a:rPr>
              <a:t> </a:t>
            </a:r>
            <a:r>
              <a:rPr sz="1600" spc="-7" dirty="0">
                <a:latin typeface="Calibri"/>
                <a:cs typeface="Calibri"/>
              </a:rPr>
              <a:t>leading</a:t>
            </a:r>
            <a:r>
              <a:rPr sz="1600" spc="-27" dirty="0">
                <a:latin typeface="Calibri"/>
                <a:cs typeface="Calibri"/>
              </a:rPr>
              <a:t> </a:t>
            </a:r>
            <a:r>
              <a:rPr sz="1600" spc="-20" dirty="0">
                <a:latin typeface="Calibri"/>
                <a:cs typeface="Calibri"/>
              </a:rPr>
              <a:t>to complex</a:t>
            </a:r>
            <a:r>
              <a:rPr sz="1600" spc="33" dirty="0">
                <a:latin typeface="Calibri"/>
                <a:cs typeface="Calibri"/>
              </a:rPr>
              <a:t> </a:t>
            </a:r>
            <a:r>
              <a:rPr sz="1600" spc="-13" dirty="0">
                <a:latin typeface="Calibri"/>
                <a:cs typeface="Calibri"/>
              </a:rPr>
              <a:t>integration.</a:t>
            </a:r>
            <a:endParaRPr sz="1600" dirty="0">
              <a:latin typeface="Calibri"/>
              <a:cs typeface="Calibri"/>
            </a:endParaRPr>
          </a:p>
          <a:p>
            <a:pPr>
              <a:spcBef>
                <a:spcPts val="60"/>
              </a:spcBef>
            </a:pPr>
            <a:endParaRPr sz="1533" dirty="0">
              <a:latin typeface="Calibri"/>
              <a:cs typeface="Calibri"/>
            </a:endParaRPr>
          </a:p>
          <a:p>
            <a:pPr marL="16933"/>
            <a:r>
              <a:rPr sz="1600" spc="-20" dirty="0">
                <a:latin typeface="Calibri"/>
                <a:cs typeface="Calibri"/>
              </a:rPr>
              <a:t>Manual</a:t>
            </a:r>
            <a:r>
              <a:rPr sz="1600" spc="47" dirty="0">
                <a:latin typeface="Calibri"/>
                <a:cs typeface="Calibri"/>
              </a:rPr>
              <a:t> </a:t>
            </a:r>
            <a:r>
              <a:rPr sz="1600" spc="-7" dirty="0">
                <a:latin typeface="Calibri"/>
                <a:cs typeface="Calibri"/>
              </a:rPr>
              <a:t>testing</a:t>
            </a:r>
            <a:r>
              <a:rPr sz="1600" spc="-33" dirty="0">
                <a:latin typeface="Calibri"/>
                <a:cs typeface="Calibri"/>
              </a:rPr>
              <a:t> took</a:t>
            </a:r>
            <a:r>
              <a:rPr sz="1600" spc="93" dirty="0">
                <a:latin typeface="Calibri"/>
                <a:cs typeface="Calibri"/>
              </a:rPr>
              <a:t> </a:t>
            </a:r>
            <a:r>
              <a:rPr sz="1600" dirty="0">
                <a:latin typeface="Calibri"/>
                <a:cs typeface="Calibri"/>
              </a:rPr>
              <a:t>a</a:t>
            </a:r>
            <a:r>
              <a:rPr sz="1600" spc="-47" dirty="0">
                <a:latin typeface="Calibri"/>
                <a:cs typeface="Calibri"/>
              </a:rPr>
              <a:t> </a:t>
            </a:r>
            <a:r>
              <a:rPr sz="1600" spc="-7" dirty="0">
                <a:latin typeface="Calibri"/>
                <a:cs typeface="Calibri"/>
              </a:rPr>
              <a:t>lot</a:t>
            </a:r>
            <a:r>
              <a:rPr sz="1600" spc="-13" dirty="0">
                <a:latin typeface="Calibri"/>
                <a:cs typeface="Calibri"/>
              </a:rPr>
              <a:t> </a:t>
            </a:r>
            <a:r>
              <a:rPr sz="1600" spc="-27" dirty="0">
                <a:latin typeface="Calibri"/>
                <a:cs typeface="Calibri"/>
              </a:rPr>
              <a:t>of</a:t>
            </a:r>
            <a:r>
              <a:rPr sz="1600" spc="33" dirty="0">
                <a:latin typeface="Calibri"/>
                <a:cs typeface="Calibri"/>
              </a:rPr>
              <a:t> </a:t>
            </a:r>
            <a:r>
              <a:rPr sz="1600" spc="-20" dirty="0">
                <a:latin typeface="Calibri"/>
                <a:cs typeface="Calibri"/>
              </a:rPr>
              <a:t>time.</a:t>
            </a:r>
            <a:endParaRPr sz="1600" dirty="0">
              <a:latin typeface="Calibri"/>
              <a:cs typeface="Calibri"/>
            </a:endParaRPr>
          </a:p>
          <a:p>
            <a:pPr>
              <a:spcBef>
                <a:spcPts val="7"/>
              </a:spcBef>
            </a:pPr>
            <a:endParaRPr sz="1600" dirty="0">
              <a:latin typeface="Calibri"/>
              <a:cs typeface="Calibri"/>
            </a:endParaRPr>
          </a:p>
          <a:p>
            <a:pPr marL="16933" marR="175256">
              <a:lnSpc>
                <a:spcPts val="1907"/>
              </a:lnSpc>
            </a:pPr>
            <a:r>
              <a:rPr sz="1600" spc="-13" dirty="0">
                <a:latin typeface="Calibri"/>
                <a:cs typeface="Calibri"/>
              </a:rPr>
              <a:t>Feedback</a:t>
            </a:r>
            <a:r>
              <a:rPr sz="1600" dirty="0">
                <a:latin typeface="Calibri"/>
                <a:cs typeface="Calibri"/>
              </a:rPr>
              <a:t> </a:t>
            </a:r>
            <a:r>
              <a:rPr sz="1600" spc="-33" dirty="0">
                <a:latin typeface="Calibri"/>
                <a:cs typeface="Calibri"/>
              </a:rPr>
              <a:t>took</a:t>
            </a:r>
            <a:r>
              <a:rPr sz="1600" spc="107" dirty="0">
                <a:latin typeface="Calibri"/>
                <a:cs typeface="Calibri"/>
              </a:rPr>
              <a:t> </a:t>
            </a:r>
            <a:r>
              <a:rPr sz="1600" dirty="0">
                <a:latin typeface="Calibri"/>
                <a:cs typeface="Calibri"/>
              </a:rPr>
              <a:t>a</a:t>
            </a:r>
            <a:r>
              <a:rPr sz="1600" spc="60" dirty="0">
                <a:latin typeface="Calibri"/>
                <a:cs typeface="Calibri"/>
              </a:rPr>
              <a:t> </a:t>
            </a:r>
            <a:r>
              <a:rPr sz="1600" spc="-7" dirty="0">
                <a:latin typeface="Calibri"/>
                <a:cs typeface="Calibri"/>
              </a:rPr>
              <a:t>lot</a:t>
            </a:r>
            <a:r>
              <a:rPr sz="1600" dirty="0">
                <a:latin typeface="Calibri"/>
                <a:cs typeface="Calibri"/>
              </a:rPr>
              <a:t> </a:t>
            </a:r>
            <a:r>
              <a:rPr sz="1600" spc="-27" dirty="0">
                <a:latin typeface="Calibri"/>
                <a:cs typeface="Calibri"/>
              </a:rPr>
              <a:t>of</a:t>
            </a:r>
            <a:r>
              <a:rPr sz="1600" spc="40" dirty="0">
                <a:latin typeface="Calibri"/>
                <a:cs typeface="Calibri"/>
              </a:rPr>
              <a:t> </a:t>
            </a:r>
            <a:r>
              <a:rPr sz="1600" spc="-27" dirty="0">
                <a:latin typeface="Calibri"/>
                <a:cs typeface="Calibri"/>
              </a:rPr>
              <a:t>time</a:t>
            </a:r>
            <a:r>
              <a:rPr sz="1600" spc="40" dirty="0">
                <a:latin typeface="Calibri"/>
                <a:cs typeface="Calibri"/>
              </a:rPr>
              <a:t> </a:t>
            </a:r>
            <a:r>
              <a:rPr sz="1600" spc="-20" dirty="0">
                <a:latin typeface="Calibri"/>
                <a:cs typeface="Calibri"/>
              </a:rPr>
              <a:t>to</a:t>
            </a:r>
            <a:r>
              <a:rPr sz="1600" spc="80" dirty="0">
                <a:latin typeface="Calibri"/>
                <a:cs typeface="Calibri"/>
              </a:rPr>
              <a:t> </a:t>
            </a:r>
            <a:r>
              <a:rPr sz="1600" spc="-7" dirty="0">
                <a:latin typeface="Calibri"/>
                <a:cs typeface="Calibri"/>
              </a:rPr>
              <a:t>reach </a:t>
            </a:r>
            <a:r>
              <a:rPr sz="1600" spc="-33" dirty="0">
                <a:latin typeface="Calibri"/>
                <a:cs typeface="Calibri"/>
              </a:rPr>
              <a:t>the </a:t>
            </a:r>
            <a:r>
              <a:rPr sz="1600" spc="-347" dirty="0">
                <a:latin typeface="Calibri"/>
                <a:cs typeface="Calibri"/>
              </a:rPr>
              <a:t> </a:t>
            </a:r>
            <a:r>
              <a:rPr sz="1600" spc="-40" dirty="0">
                <a:latin typeface="Calibri"/>
                <a:cs typeface="Calibri"/>
              </a:rPr>
              <a:t>developer.</a:t>
            </a:r>
            <a:endParaRPr sz="1600" dirty="0">
              <a:latin typeface="Calibri"/>
              <a:cs typeface="Calibri"/>
            </a:endParaRPr>
          </a:p>
          <a:p>
            <a:pPr>
              <a:spcBef>
                <a:spcPts val="53"/>
              </a:spcBef>
            </a:pPr>
            <a:endParaRPr sz="1533" dirty="0">
              <a:latin typeface="Calibri"/>
              <a:cs typeface="Calibri"/>
            </a:endParaRPr>
          </a:p>
          <a:p>
            <a:pPr marL="16933"/>
            <a:r>
              <a:rPr sz="1600" dirty="0">
                <a:latin typeface="Calibri"/>
                <a:cs typeface="Calibri"/>
              </a:rPr>
              <a:t>It</a:t>
            </a:r>
            <a:r>
              <a:rPr sz="1600" spc="-47" dirty="0">
                <a:latin typeface="Times New Roman"/>
                <a:cs typeface="Times New Roman"/>
              </a:rPr>
              <a:t> </a:t>
            </a:r>
            <a:r>
              <a:rPr sz="1600" spc="27" dirty="0">
                <a:latin typeface="Calibri"/>
                <a:cs typeface="Calibri"/>
              </a:rPr>
              <a:t>i</a:t>
            </a:r>
            <a:r>
              <a:rPr sz="1600" spc="-47" dirty="0">
                <a:latin typeface="Calibri"/>
                <a:cs typeface="Calibri"/>
              </a:rPr>
              <a:t>n</a:t>
            </a:r>
            <a:r>
              <a:rPr sz="1600" spc="-27" dirty="0">
                <a:latin typeface="Calibri"/>
                <a:cs typeface="Calibri"/>
              </a:rPr>
              <a:t>v</a:t>
            </a:r>
            <a:r>
              <a:rPr sz="1600" spc="-47" dirty="0">
                <a:latin typeface="Calibri"/>
                <a:cs typeface="Calibri"/>
              </a:rPr>
              <a:t>o</a:t>
            </a:r>
            <a:r>
              <a:rPr sz="1600" spc="27" dirty="0">
                <a:latin typeface="Calibri"/>
                <a:cs typeface="Calibri"/>
              </a:rPr>
              <a:t>l</a:t>
            </a:r>
            <a:r>
              <a:rPr sz="1600" spc="-27" dirty="0">
                <a:latin typeface="Calibri"/>
                <a:cs typeface="Calibri"/>
              </a:rPr>
              <a:t>v</a:t>
            </a:r>
            <a:r>
              <a:rPr sz="1600" dirty="0">
                <a:latin typeface="Calibri"/>
                <a:cs typeface="Calibri"/>
              </a:rPr>
              <a:t>ed</a:t>
            </a:r>
            <a:r>
              <a:rPr sz="1600" spc="-47" dirty="0">
                <a:latin typeface="Times New Roman"/>
                <a:cs typeface="Times New Roman"/>
              </a:rPr>
              <a:t> </a:t>
            </a:r>
            <a:r>
              <a:rPr sz="1600" spc="-47" dirty="0">
                <a:latin typeface="Calibri"/>
                <a:cs typeface="Calibri"/>
              </a:rPr>
              <a:t>h</a:t>
            </a:r>
            <a:r>
              <a:rPr sz="1600" spc="27" dirty="0">
                <a:latin typeface="Calibri"/>
                <a:cs typeface="Calibri"/>
              </a:rPr>
              <a:t>i</a:t>
            </a:r>
            <a:r>
              <a:rPr sz="1600" spc="40" dirty="0">
                <a:latin typeface="Calibri"/>
                <a:cs typeface="Calibri"/>
              </a:rPr>
              <a:t>g</a:t>
            </a:r>
            <a:r>
              <a:rPr sz="1600" dirty="0">
                <a:latin typeface="Calibri"/>
                <a:cs typeface="Calibri"/>
              </a:rPr>
              <a:t>h</a:t>
            </a:r>
            <a:r>
              <a:rPr sz="1600" spc="-147" dirty="0">
                <a:latin typeface="Times New Roman"/>
                <a:cs typeface="Times New Roman"/>
              </a:rPr>
              <a:t> </a:t>
            </a:r>
            <a:r>
              <a:rPr sz="1600" spc="-60" dirty="0">
                <a:latin typeface="Calibri"/>
                <a:cs typeface="Calibri"/>
              </a:rPr>
              <a:t>r</a:t>
            </a:r>
            <a:r>
              <a:rPr sz="1600" spc="27" dirty="0">
                <a:latin typeface="Calibri"/>
                <a:cs typeface="Calibri"/>
              </a:rPr>
              <a:t>i</a:t>
            </a:r>
            <a:r>
              <a:rPr sz="1600" spc="67" dirty="0">
                <a:latin typeface="Calibri"/>
                <a:cs typeface="Calibri"/>
              </a:rPr>
              <a:t>s</a:t>
            </a:r>
            <a:r>
              <a:rPr sz="1600" dirty="0">
                <a:latin typeface="Calibri"/>
                <a:cs typeface="Calibri"/>
              </a:rPr>
              <a:t>k</a:t>
            </a:r>
            <a:r>
              <a:rPr sz="1600" spc="-33" dirty="0">
                <a:latin typeface="Times New Roman"/>
                <a:cs typeface="Times New Roman"/>
              </a:rPr>
              <a:t> </a:t>
            </a:r>
            <a:r>
              <a:rPr sz="1600" spc="27" dirty="0">
                <a:latin typeface="Calibri"/>
                <a:cs typeface="Calibri"/>
              </a:rPr>
              <a:t>a</a:t>
            </a:r>
            <a:r>
              <a:rPr sz="1600" spc="-47" dirty="0">
                <a:latin typeface="Calibri"/>
                <a:cs typeface="Calibri"/>
              </a:rPr>
              <a:t>n</a:t>
            </a:r>
            <a:r>
              <a:rPr sz="1600" dirty="0">
                <a:latin typeface="Calibri"/>
                <a:cs typeface="Calibri"/>
              </a:rPr>
              <a:t>d</a:t>
            </a:r>
            <a:r>
              <a:rPr sz="1600" spc="-47" dirty="0">
                <a:latin typeface="Times New Roman"/>
                <a:cs typeface="Times New Roman"/>
              </a:rPr>
              <a:t> </a:t>
            </a:r>
            <a:r>
              <a:rPr sz="1600" spc="-47" dirty="0">
                <a:latin typeface="Calibri"/>
                <a:cs typeface="Calibri"/>
              </a:rPr>
              <a:t>un</a:t>
            </a:r>
            <a:r>
              <a:rPr sz="1600" spc="20" dirty="0">
                <a:latin typeface="Calibri"/>
                <a:cs typeface="Calibri"/>
              </a:rPr>
              <a:t>c</a:t>
            </a:r>
            <a:r>
              <a:rPr sz="1600" dirty="0">
                <a:latin typeface="Calibri"/>
                <a:cs typeface="Calibri"/>
              </a:rPr>
              <a:t>e</a:t>
            </a:r>
            <a:r>
              <a:rPr sz="1600" spc="-60" dirty="0">
                <a:latin typeface="Calibri"/>
                <a:cs typeface="Calibri"/>
              </a:rPr>
              <a:t>r</a:t>
            </a:r>
            <a:r>
              <a:rPr sz="1600" spc="-40" dirty="0">
                <a:latin typeface="Calibri"/>
                <a:cs typeface="Calibri"/>
              </a:rPr>
              <a:t>t</a:t>
            </a:r>
            <a:r>
              <a:rPr sz="1600" spc="27" dirty="0">
                <a:latin typeface="Calibri"/>
                <a:cs typeface="Calibri"/>
              </a:rPr>
              <a:t>ai</a:t>
            </a:r>
            <a:r>
              <a:rPr sz="1600" spc="-47" dirty="0">
                <a:latin typeface="Calibri"/>
                <a:cs typeface="Calibri"/>
              </a:rPr>
              <a:t>n</a:t>
            </a:r>
            <a:r>
              <a:rPr sz="1600" spc="-40" dirty="0">
                <a:latin typeface="Calibri"/>
                <a:cs typeface="Calibri"/>
              </a:rPr>
              <a:t>t</a:t>
            </a:r>
            <a:r>
              <a:rPr sz="1600" spc="-127" dirty="0">
                <a:latin typeface="Calibri"/>
                <a:cs typeface="Calibri"/>
              </a:rPr>
              <a:t>y</a:t>
            </a:r>
            <a:r>
              <a:rPr sz="1600" dirty="0">
                <a:latin typeface="Calibri"/>
                <a:cs typeface="Calibri"/>
              </a:rPr>
              <a:t>.</a:t>
            </a:r>
          </a:p>
        </p:txBody>
      </p:sp>
      <p:pic>
        <p:nvPicPr>
          <p:cNvPr id="10" name="object 10"/>
          <p:cNvPicPr/>
          <p:nvPr/>
        </p:nvPicPr>
        <p:blipFill>
          <a:blip r:embed="rId5" cstate="print"/>
          <a:stretch>
            <a:fillRect/>
          </a:stretch>
        </p:blipFill>
        <p:spPr>
          <a:xfrm>
            <a:off x="1738700" y="2367113"/>
            <a:ext cx="2707669" cy="2750648"/>
          </a:xfrm>
          <a:prstGeom prst="rect">
            <a:avLst/>
          </a:prstGeom>
        </p:spPr>
      </p:pic>
      <p:pic>
        <p:nvPicPr>
          <p:cNvPr id="11" name="object 11"/>
          <p:cNvPicPr/>
          <p:nvPr/>
        </p:nvPicPr>
        <p:blipFill>
          <a:blip r:embed="rId6" cstate="print"/>
          <a:stretch>
            <a:fillRect/>
          </a:stretch>
        </p:blipFill>
        <p:spPr>
          <a:xfrm>
            <a:off x="6620418" y="2436861"/>
            <a:ext cx="401505" cy="401505"/>
          </a:xfrm>
          <a:prstGeom prst="rect">
            <a:avLst/>
          </a:prstGeom>
        </p:spPr>
      </p:pic>
      <p:pic>
        <p:nvPicPr>
          <p:cNvPr id="12" name="object 12"/>
          <p:cNvPicPr/>
          <p:nvPr/>
        </p:nvPicPr>
        <p:blipFill>
          <a:blip r:embed="rId6" cstate="print"/>
          <a:stretch>
            <a:fillRect/>
          </a:stretch>
        </p:blipFill>
        <p:spPr>
          <a:xfrm>
            <a:off x="6617900" y="3044258"/>
            <a:ext cx="401505" cy="401505"/>
          </a:xfrm>
          <a:prstGeom prst="rect">
            <a:avLst/>
          </a:prstGeom>
        </p:spPr>
      </p:pic>
      <p:pic>
        <p:nvPicPr>
          <p:cNvPr id="13" name="object 13"/>
          <p:cNvPicPr/>
          <p:nvPr/>
        </p:nvPicPr>
        <p:blipFill>
          <a:blip r:embed="rId6" cstate="print"/>
          <a:stretch>
            <a:fillRect/>
          </a:stretch>
        </p:blipFill>
        <p:spPr>
          <a:xfrm>
            <a:off x="6620418" y="3679937"/>
            <a:ext cx="401505" cy="401505"/>
          </a:xfrm>
          <a:prstGeom prst="rect">
            <a:avLst/>
          </a:prstGeom>
        </p:spPr>
      </p:pic>
      <p:pic>
        <p:nvPicPr>
          <p:cNvPr id="14" name="object 14"/>
          <p:cNvPicPr/>
          <p:nvPr/>
        </p:nvPicPr>
        <p:blipFill>
          <a:blip r:embed="rId6" cstate="print"/>
          <a:stretch>
            <a:fillRect/>
          </a:stretch>
        </p:blipFill>
        <p:spPr>
          <a:xfrm>
            <a:off x="6617900" y="4301558"/>
            <a:ext cx="401505" cy="401505"/>
          </a:xfrm>
          <a:prstGeom prst="rect">
            <a:avLst/>
          </a:prstGeom>
        </p:spPr>
      </p:pic>
      <p:sp>
        <p:nvSpPr>
          <p:cNvPr id="15" name="object 15" hidden="1"/>
          <p:cNvSpPr txBox="1">
            <a:spLocks noGrp="1"/>
          </p:cNvSpPr>
          <p:nvPr>
            <p:ph type="ftr" sz="quarter" idx="5"/>
          </p:nvPr>
        </p:nvSpPr>
        <p:spPr>
          <a:xfrm>
            <a:off x="6399534" y="4906724"/>
            <a:ext cx="2608579" cy="159385"/>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5A5A5"/>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467"/>
              </a:lnSpc>
            </a:pPr>
            <a:r>
              <a:rPr lang="en-US"/>
              <a:t>©</a:t>
            </a:r>
            <a:r>
              <a:rPr lang="en-US" spc="5"/>
              <a:t> </a:t>
            </a:r>
            <a:r>
              <a:rPr lang="en-US" spc="-20"/>
              <a:t>Copyright</a:t>
            </a:r>
            <a:r>
              <a:rPr lang="en-US" spc="85"/>
              <a:t> </a:t>
            </a:r>
            <a:r>
              <a:rPr lang="en-US" spc="-10"/>
              <a:t>2019</a:t>
            </a:r>
            <a:r>
              <a:rPr lang="en-US" spc="50"/>
              <a:t> </a:t>
            </a:r>
            <a:r>
              <a:rPr lang="en-US"/>
              <a:t>IntelliPaat,</a:t>
            </a:r>
            <a:r>
              <a:rPr lang="en-US" spc="-55"/>
              <a:t> </a:t>
            </a:r>
            <a:r>
              <a:rPr lang="en-US" spc="-10"/>
              <a:t>All</a:t>
            </a:r>
            <a:r>
              <a:rPr lang="en-US" spc="50"/>
              <a:t> </a:t>
            </a:r>
            <a:r>
              <a:rPr lang="en-US"/>
              <a:t>rights</a:t>
            </a:r>
            <a:r>
              <a:rPr lang="en-US" spc="-50"/>
              <a:t> </a:t>
            </a:r>
            <a:r>
              <a:rPr lang="en-US" spc="-10"/>
              <a:t>reserved</a:t>
            </a:r>
            <a:endParaRPr spc="-13"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6201" y="636181"/>
            <a:ext cx="11073382" cy="699336"/>
          </a:xfrm>
          <a:prstGeom prst="rect">
            <a:avLst/>
          </a:prstGeom>
        </p:spPr>
        <p:txBody>
          <a:bodyPr vert="horz" wrap="square" lIns="0" tIns="22013" rIns="0" bIns="0" rtlCol="0" anchor="ctr">
            <a:spAutoFit/>
          </a:bodyPr>
          <a:lstStyle/>
          <a:p>
            <a:pPr marL="16933">
              <a:lnSpc>
                <a:spcPct val="100000"/>
              </a:lnSpc>
              <a:spcBef>
                <a:spcPts val="173"/>
              </a:spcBef>
            </a:pPr>
            <a:r>
              <a:rPr spc="7" dirty="0"/>
              <a:t>Advantages</a:t>
            </a:r>
            <a:r>
              <a:rPr spc="80" dirty="0"/>
              <a:t> </a:t>
            </a:r>
            <a:r>
              <a:rPr spc="13" dirty="0"/>
              <a:t>of</a:t>
            </a:r>
            <a:r>
              <a:rPr spc="7" dirty="0"/>
              <a:t> </a:t>
            </a:r>
            <a:r>
              <a:rPr spc="20" dirty="0"/>
              <a:t>Continuous</a:t>
            </a:r>
            <a:r>
              <a:rPr spc="-13" dirty="0"/>
              <a:t> </a:t>
            </a:r>
            <a:r>
              <a:rPr spc="7" dirty="0"/>
              <a:t>Integration</a:t>
            </a:r>
          </a:p>
        </p:txBody>
      </p:sp>
      <p:grpSp>
        <p:nvGrpSpPr>
          <p:cNvPr id="3" name="object 3"/>
          <p:cNvGrpSpPr/>
          <p:nvPr/>
        </p:nvGrpSpPr>
        <p:grpSpPr>
          <a:xfrm>
            <a:off x="6299220" y="1955800"/>
            <a:ext cx="5308600" cy="3479800"/>
            <a:chOff x="4724415" y="1466850"/>
            <a:chExt cx="3981450" cy="2609850"/>
          </a:xfrm>
        </p:grpSpPr>
        <p:pic>
          <p:nvPicPr>
            <p:cNvPr id="4" name="object 4"/>
            <p:cNvPicPr/>
            <p:nvPr/>
          </p:nvPicPr>
          <p:blipFill>
            <a:blip r:embed="rId2" cstate="print"/>
            <a:stretch>
              <a:fillRect/>
            </a:stretch>
          </p:blipFill>
          <p:spPr>
            <a:xfrm>
              <a:off x="4724415" y="1466850"/>
              <a:ext cx="3981450" cy="2609850"/>
            </a:xfrm>
            <a:prstGeom prst="rect">
              <a:avLst/>
            </a:prstGeom>
          </p:spPr>
        </p:pic>
        <p:sp>
          <p:nvSpPr>
            <p:cNvPr id="5" name="object 5"/>
            <p:cNvSpPr/>
            <p:nvPr/>
          </p:nvSpPr>
          <p:spPr>
            <a:xfrm>
              <a:off x="4742169" y="1486905"/>
              <a:ext cx="3888104" cy="2516505"/>
            </a:xfrm>
            <a:custGeom>
              <a:avLst/>
              <a:gdLst/>
              <a:ahLst/>
              <a:cxnLst/>
              <a:rect l="l" t="t" r="r" b="b"/>
              <a:pathLst>
                <a:path w="3888104" h="2516504">
                  <a:moveTo>
                    <a:pt x="3468258" y="0"/>
                  </a:moveTo>
                  <a:lnTo>
                    <a:pt x="419374" y="0"/>
                  </a:lnTo>
                  <a:lnTo>
                    <a:pt x="370460" y="2820"/>
                  </a:lnTo>
                  <a:lnTo>
                    <a:pt x="323204" y="11074"/>
                  </a:lnTo>
                  <a:lnTo>
                    <a:pt x="277923" y="24445"/>
                  </a:lnTo>
                  <a:lnTo>
                    <a:pt x="234929" y="42619"/>
                  </a:lnTo>
                  <a:lnTo>
                    <a:pt x="194537" y="65283"/>
                  </a:lnTo>
                  <a:lnTo>
                    <a:pt x="157062" y="92121"/>
                  </a:lnTo>
                  <a:lnTo>
                    <a:pt x="122819" y="122819"/>
                  </a:lnTo>
                  <a:lnTo>
                    <a:pt x="92121" y="157062"/>
                  </a:lnTo>
                  <a:lnTo>
                    <a:pt x="65283" y="194537"/>
                  </a:lnTo>
                  <a:lnTo>
                    <a:pt x="42619" y="234929"/>
                  </a:lnTo>
                  <a:lnTo>
                    <a:pt x="24445" y="277923"/>
                  </a:lnTo>
                  <a:lnTo>
                    <a:pt x="11074" y="323204"/>
                  </a:lnTo>
                  <a:lnTo>
                    <a:pt x="2820" y="370460"/>
                  </a:lnTo>
                  <a:lnTo>
                    <a:pt x="0" y="419374"/>
                  </a:lnTo>
                  <a:lnTo>
                    <a:pt x="0" y="2096649"/>
                  </a:lnTo>
                  <a:lnTo>
                    <a:pt x="2820" y="2145563"/>
                  </a:lnTo>
                  <a:lnTo>
                    <a:pt x="11074" y="2192819"/>
                  </a:lnTo>
                  <a:lnTo>
                    <a:pt x="24445" y="2238101"/>
                  </a:lnTo>
                  <a:lnTo>
                    <a:pt x="42619" y="2281096"/>
                  </a:lnTo>
                  <a:lnTo>
                    <a:pt x="65283" y="2321489"/>
                  </a:lnTo>
                  <a:lnTo>
                    <a:pt x="92121" y="2358965"/>
                  </a:lnTo>
                  <a:lnTo>
                    <a:pt x="122819" y="2393210"/>
                  </a:lnTo>
                  <a:lnTo>
                    <a:pt x="157062" y="2423909"/>
                  </a:lnTo>
                  <a:lnTo>
                    <a:pt x="194537" y="2450748"/>
                  </a:lnTo>
                  <a:lnTo>
                    <a:pt x="234929" y="2473413"/>
                  </a:lnTo>
                  <a:lnTo>
                    <a:pt x="277923" y="2491588"/>
                  </a:lnTo>
                  <a:lnTo>
                    <a:pt x="323204" y="2504960"/>
                  </a:lnTo>
                  <a:lnTo>
                    <a:pt x="370460" y="2513214"/>
                  </a:lnTo>
                  <a:lnTo>
                    <a:pt x="419374" y="2516035"/>
                  </a:lnTo>
                  <a:lnTo>
                    <a:pt x="3468258" y="2516035"/>
                  </a:lnTo>
                  <a:lnTo>
                    <a:pt x="3517171" y="2513214"/>
                  </a:lnTo>
                  <a:lnTo>
                    <a:pt x="3564425" y="2504960"/>
                  </a:lnTo>
                  <a:lnTo>
                    <a:pt x="3609705" y="2491588"/>
                  </a:lnTo>
                  <a:lnTo>
                    <a:pt x="3652697" y="2473413"/>
                  </a:lnTo>
                  <a:lnTo>
                    <a:pt x="3693085" y="2450748"/>
                  </a:lnTo>
                  <a:lnTo>
                    <a:pt x="3730557" y="2423909"/>
                  </a:lnTo>
                  <a:lnTo>
                    <a:pt x="3764798" y="2393210"/>
                  </a:lnTo>
                  <a:lnTo>
                    <a:pt x="3795492" y="2358965"/>
                  </a:lnTo>
                  <a:lnTo>
                    <a:pt x="3822327" y="2321489"/>
                  </a:lnTo>
                  <a:lnTo>
                    <a:pt x="3844988" y="2281096"/>
                  </a:lnTo>
                  <a:lnTo>
                    <a:pt x="3863160" y="2238101"/>
                  </a:lnTo>
                  <a:lnTo>
                    <a:pt x="3876529" y="2192819"/>
                  </a:lnTo>
                  <a:lnTo>
                    <a:pt x="3884781" y="2145563"/>
                  </a:lnTo>
                  <a:lnTo>
                    <a:pt x="3887601" y="2096649"/>
                  </a:lnTo>
                  <a:lnTo>
                    <a:pt x="3887601" y="419374"/>
                  </a:lnTo>
                  <a:lnTo>
                    <a:pt x="3884781" y="370460"/>
                  </a:lnTo>
                  <a:lnTo>
                    <a:pt x="3876529" y="323204"/>
                  </a:lnTo>
                  <a:lnTo>
                    <a:pt x="3863160" y="277923"/>
                  </a:lnTo>
                  <a:lnTo>
                    <a:pt x="3844988" y="234929"/>
                  </a:lnTo>
                  <a:lnTo>
                    <a:pt x="3822327" y="194537"/>
                  </a:lnTo>
                  <a:lnTo>
                    <a:pt x="3795492" y="157062"/>
                  </a:lnTo>
                  <a:lnTo>
                    <a:pt x="3764798" y="122819"/>
                  </a:lnTo>
                  <a:lnTo>
                    <a:pt x="3730557" y="92121"/>
                  </a:lnTo>
                  <a:lnTo>
                    <a:pt x="3693085" y="65283"/>
                  </a:lnTo>
                  <a:lnTo>
                    <a:pt x="3652697" y="42619"/>
                  </a:lnTo>
                  <a:lnTo>
                    <a:pt x="3609705" y="24445"/>
                  </a:lnTo>
                  <a:lnTo>
                    <a:pt x="3564425" y="11074"/>
                  </a:lnTo>
                  <a:lnTo>
                    <a:pt x="3517171" y="2820"/>
                  </a:lnTo>
                  <a:lnTo>
                    <a:pt x="3468258" y="0"/>
                  </a:lnTo>
                  <a:close/>
                </a:path>
              </a:pathLst>
            </a:custGeom>
            <a:solidFill>
              <a:srgbClr val="FFFFFF"/>
            </a:solidFill>
          </p:spPr>
          <p:txBody>
            <a:bodyPr wrap="square" lIns="0" tIns="0" rIns="0" bIns="0" rtlCol="0"/>
            <a:lstStyle/>
            <a:p>
              <a:endParaRPr sz="2400"/>
            </a:p>
          </p:txBody>
        </p:sp>
        <p:sp>
          <p:nvSpPr>
            <p:cNvPr id="6" name="object 6"/>
            <p:cNvSpPr/>
            <p:nvPr/>
          </p:nvSpPr>
          <p:spPr>
            <a:xfrm>
              <a:off x="4742169" y="1486905"/>
              <a:ext cx="3888104" cy="2516505"/>
            </a:xfrm>
            <a:custGeom>
              <a:avLst/>
              <a:gdLst/>
              <a:ahLst/>
              <a:cxnLst/>
              <a:rect l="l" t="t" r="r" b="b"/>
              <a:pathLst>
                <a:path w="3888104" h="2516504">
                  <a:moveTo>
                    <a:pt x="0" y="419374"/>
                  </a:moveTo>
                  <a:lnTo>
                    <a:pt x="2820" y="370460"/>
                  </a:lnTo>
                  <a:lnTo>
                    <a:pt x="11074" y="323204"/>
                  </a:lnTo>
                  <a:lnTo>
                    <a:pt x="24445" y="277923"/>
                  </a:lnTo>
                  <a:lnTo>
                    <a:pt x="42619" y="234929"/>
                  </a:lnTo>
                  <a:lnTo>
                    <a:pt x="65283" y="194537"/>
                  </a:lnTo>
                  <a:lnTo>
                    <a:pt x="92121" y="157062"/>
                  </a:lnTo>
                  <a:lnTo>
                    <a:pt x="122819" y="122819"/>
                  </a:lnTo>
                  <a:lnTo>
                    <a:pt x="157062" y="92121"/>
                  </a:lnTo>
                  <a:lnTo>
                    <a:pt x="194537" y="65283"/>
                  </a:lnTo>
                  <a:lnTo>
                    <a:pt x="234929" y="42619"/>
                  </a:lnTo>
                  <a:lnTo>
                    <a:pt x="277923" y="24445"/>
                  </a:lnTo>
                  <a:lnTo>
                    <a:pt x="323204" y="11074"/>
                  </a:lnTo>
                  <a:lnTo>
                    <a:pt x="370460" y="2820"/>
                  </a:lnTo>
                  <a:lnTo>
                    <a:pt x="419374" y="0"/>
                  </a:lnTo>
                  <a:lnTo>
                    <a:pt x="3468258" y="0"/>
                  </a:lnTo>
                  <a:lnTo>
                    <a:pt x="3517171" y="2820"/>
                  </a:lnTo>
                  <a:lnTo>
                    <a:pt x="3564425" y="11074"/>
                  </a:lnTo>
                  <a:lnTo>
                    <a:pt x="3609705" y="24445"/>
                  </a:lnTo>
                  <a:lnTo>
                    <a:pt x="3652697" y="42619"/>
                  </a:lnTo>
                  <a:lnTo>
                    <a:pt x="3693085" y="65283"/>
                  </a:lnTo>
                  <a:lnTo>
                    <a:pt x="3730557" y="92121"/>
                  </a:lnTo>
                  <a:lnTo>
                    <a:pt x="3764798" y="122819"/>
                  </a:lnTo>
                  <a:lnTo>
                    <a:pt x="3795492" y="157062"/>
                  </a:lnTo>
                  <a:lnTo>
                    <a:pt x="3822327" y="194537"/>
                  </a:lnTo>
                  <a:lnTo>
                    <a:pt x="3844988" y="234929"/>
                  </a:lnTo>
                  <a:lnTo>
                    <a:pt x="3863160" y="277923"/>
                  </a:lnTo>
                  <a:lnTo>
                    <a:pt x="3876529" y="323204"/>
                  </a:lnTo>
                  <a:lnTo>
                    <a:pt x="3884781" y="370460"/>
                  </a:lnTo>
                  <a:lnTo>
                    <a:pt x="3887601" y="419374"/>
                  </a:lnTo>
                  <a:lnTo>
                    <a:pt x="3887601" y="2096649"/>
                  </a:lnTo>
                  <a:lnTo>
                    <a:pt x="3884781" y="2145563"/>
                  </a:lnTo>
                  <a:lnTo>
                    <a:pt x="3876529" y="2192819"/>
                  </a:lnTo>
                  <a:lnTo>
                    <a:pt x="3863160" y="2238101"/>
                  </a:lnTo>
                  <a:lnTo>
                    <a:pt x="3844988" y="2281096"/>
                  </a:lnTo>
                  <a:lnTo>
                    <a:pt x="3822327" y="2321489"/>
                  </a:lnTo>
                  <a:lnTo>
                    <a:pt x="3795492" y="2358965"/>
                  </a:lnTo>
                  <a:lnTo>
                    <a:pt x="3764798" y="2393210"/>
                  </a:lnTo>
                  <a:lnTo>
                    <a:pt x="3730557" y="2423909"/>
                  </a:lnTo>
                  <a:lnTo>
                    <a:pt x="3693085" y="2450748"/>
                  </a:lnTo>
                  <a:lnTo>
                    <a:pt x="3652697" y="2473413"/>
                  </a:lnTo>
                  <a:lnTo>
                    <a:pt x="3609705" y="2491588"/>
                  </a:lnTo>
                  <a:lnTo>
                    <a:pt x="3564425" y="2504960"/>
                  </a:lnTo>
                  <a:lnTo>
                    <a:pt x="3517171" y="2513214"/>
                  </a:lnTo>
                  <a:lnTo>
                    <a:pt x="3468258" y="2516035"/>
                  </a:lnTo>
                  <a:lnTo>
                    <a:pt x="419374" y="2516035"/>
                  </a:lnTo>
                  <a:lnTo>
                    <a:pt x="370460" y="2513214"/>
                  </a:lnTo>
                  <a:lnTo>
                    <a:pt x="323204" y="2504960"/>
                  </a:lnTo>
                  <a:lnTo>
                    <a:pt x="277923" y="2491588"/>
                  </a:lnTo>
                  <a:lnTo>
                    <a:pt x="234929" y="2473413"/>
                  </a:lnTo>
                  <a:lnTo>
                    <a:pt x="194537" y="2450748"/>
                  </a:lnTo>
                  <a:lnTo>
                    <a:pt x="157062" y="2423909"/>
                  </a:lnTo>
                  <a:lnTo>
                    <a:pt x="122819" y="2393210"/>
                  </a:lnTo>
                  <a:lnTo>
                    <a:pt x="92121" y="2358965"/>
                  </a:lnTo>
                  <a:lnTo>
                    <a:pt x="65283" y="2321489"/>
                  </a:lnTo>
                  <a:lnTo>
                    <a:pt x="42619" y="2281096"/>
                  </a:lnTo>
                  <a:lnTo>
                    <a:pt x="24445" y="2238101"/>
                  </a:lnTo>
                  <a:lnTo>
                    <a:pt x="11074" y="2192819"/>
                  </a:lnTo>
                  <a:lnTo>
                    <a:pt x="2820" y="2145563"/>
                  </a:lnTo>
                  <a:lnTo>
                    <a:pt x="0" y="2096649"/>
                  </a:lnTo>
                  <a:lnTo>
                    <a:pt x="0" y="419374"/>
                  </a:lnTo>
                  <a:close/>
                </a:path>
              </a:pathLst>
            </a:custGeom>
            <a:ln w="12700">
              <a:solidFill>
                <a:srgbClr val="5F4778"/>
              </a:solidFill>
            </a:ln>
          </p:spPr>
          <p:txBody>
            <a:bodyPr wrap="square" lIns="0" tIns="0" rIns="0" bIns="0" rtlCol="0"/>
            <a:lstStyle/>
            <a:p>
              <a:endParaRPr sz="2400"/>
            </a:p>
          </p:txBody>
        </p:sp>
      </p:grpSp>
      <p:sp>
        <p:nvSpPr>
          <p:cNvPr id="7" name="object 7"/>
          <p:cNvSpPr txBox="1"/>
          <p:nvPr/>
        </p:nvSpPr>
        <p:spPr>
          <a:xfrm>
            <a:off x="7304199" y="2779941"/>
            <a:ext cx="3942080" cy="1664281"/>
          </a:xfrm>
          <a:prstGeom prst="rect">
            <a:avLst/>
          </a:prstGeom>
        </p:spPr>
        <p:txBody>
          <a:bodyPr vert="horz" wrap="square" lIns="0" tIns="16933" rIns="0" bIns="0" rtlCol="0">
            <a:spAutoFit/>
          </a:bodyPr>
          <a:lstStyle/>
          <a:p>
            <a:pPr marL="16933">
              <a:spcBef>
                <a:spcPts val="133"/>
              </a:spcBef>
            </a:pPr>
            <a:r>
              <a:rPr sz="1600" spc="-33" dirty="0">
                <a:latin typeface="Calibri"/>
                <a:cs typeface="Calibri"/>
              </a:rPr>
              <a:t>Frequent</a:t>
            </a:r>
            <a:r>
              <a:rPr sz="1600" spc="100" dirty="0">
                <a:latin typeface="Calibri"/>
                <a:cs typeface="Calibri"/>
              </a:rPr>
              <a:t> </a:t>
            </a:r>
            <a:r>
              <a:rPr sz="1600" spc="-20" dirty="0">
                <a:latin typeface="Calibri"/>
                <a:cs typeface="Calibri"/>
              </a:rPr>
              <a:t>Commits,</a:t>
            </a:r>
            <a:r>
              <a:rPr sz="1600" spc="133" dirty="0">
                <a:latin typeface="Calibri"/>
                <a:cs typeface="Calibri"/>
              </a:rPr>
              <a:t> </a:t>
            </a:r>
            <a:r>
              <a:rPr sz="1600" spc="-13" dirty="0">
                <a:latin typeface="Calibri"/>
                <a:cs typeface="Calibri"/>
              </a:rPr>
              <a:t>hence</a:t>
            </a:r>
            <a:r>
              <a:rPr sz="1600" spc="40" dirty="0">
                <a:latin typeface="Calibri"/>
                <a:cs typeface="Calibri"/>
              </a:rPr>
              <a:t> </a:t>
            </a:r>
            <a:r>
              <a:rPr sz="1600" spc="7" dirty="0">
                <a:latin typeface="Calibri"/>
                <a:cs typeface="Calibri"/>
              </a:rPr>
              <a:t>small</a:t>
            </a:r>
            <a:r>
              <a:rPr sz="1600" spc="-27" dirty="0">
                <a:latin typeface="Calibri"/>
                <a:cs typeface="Calibri"/>
              </a:rPr>
              <a:t> </a:t>
            </a:r>
            <a:r>
              <a:rPr sz="1600" spc="-20" dirty="0">
                <a:latin typeface="Calibri"/>
                <a:cs typeface="Calibri"/>
              </a:rPr>
              <a:t>feature</a:t>
            </a:r>
            <a:r>
              <a:rPr sz="1600" spc="40" dirty="0">
                <a:latin typeface="Calibri"/>
                <a:cs typeface="Calibri"/>
              </a:rPr>
              <a:t> </a:t>
            </a:r>
            <a:r>
              <a:rPr sz="1600" spc="7" dirty="0">
                <a:latin typeface="Calibri"/>
                <a:cs typeface="Calibri"/>
              </a:rPr>
              <a:t>release</a:t>
            </a:r>
            <a:endParaRPr sz="1600">
              <a:latin typeface="Calibri"/>
              <a:cs typeface="Calibri"/>
            </a:endParaRPr>
          </a:p>
          <a:p>
            <a:pPr>
              <a:spcBef>
                <a:spcPts val="13"/>
              </a:spcBef>
            </a:pPr>
            <a:endParaRPr sz="1533">
              <a:latin typeface="Calibri"/>
              <a:cs typeface="Calibri"/>
            </a:endParaRPr>
          </a:p>
          <a:p>
            <a:pPr marL="16933">
              <a:spcBef>
                <a:spcPts val="7"/>
              </a:spcBef>
            </a:pPr>
            <a:r>
              <a:rPr sz="1600" spc="-33" dirty="0">
                <a:latin typeface="Calibri"/>
                <a:cs typeface="Calibri"/>
              </a:rPr>
              <a:t>A</a:t>
            </a:r>
            <a:r>
              <a:rPr sz="1600" spc="-47" dirty="0">
                <a:latin typeface="Calibri"/>
                <a:cs typeface="Calibri"/>
              </a:rPr>
              <a:t>u</a:t>
            </a:r>
            <a:r>
              <a:rPr sz="1600" spc="-40" dirty="0">
                <a:latin typeface="Calibri"/>
                <a:cs typeface="Calibri"/>
              </a:rPr>
              <a:t>t</a:t>
            </a:r>
            <a:r>
              <a:rPr sz="1600" spc="-47" dirty="0">
                <a:latin typeface="Calibri"/>
                <a:cs typeface="Calibri"/>
              </a:rPr>
              <a:t>o</a:t>
            </a:r>
            <a:r>
              <a:rPr sz="1600" spc="-87" dirty="0">
                <a:latin typeface="Calibri"/>
                <a:cs typeface="Calibri"/>
              </a:rPr>
              <a:t>m</a:t>
            </a:r>
            <a:r>
              <a:rPr sz="1600" spc="27" dirty="0">
                <a:latin typeface="Calibri"/>
                <a:cs typeface="Calibri"/>
              </a:rPr>
              <a:t>a</a:t>
            </a:r>
            <a:r>
              <a:rPr sz="1600" spc="-40" dirty="0">
                <a:latin typeface="Calibri"/>
                <a:cs typeface="Calibri"/>
              </a:rPr>
              <a:t>t</a:t>
            </a:r>
            <a:r>
              <a:rPr sz="1600" dirty="0">
                <a:latin typeface="Calibri"/>
                <a:cs typeface="Calibri"/>
              </a:rPr>
              <a:t>ed</a:t>
            </a:r>
            <a:r>
              <a:rPr sz="1600" spc="152" dirty="0">
                <a:latin typeface="Times New Roman"/>
                <a:cs typeface="Times New Roman"/>
              </a:rPr>
              <a:t> </a:t>
            </a:r>
            <a:r>
              <a:rPr sz="1600" spc="20" dirty="0">
                <a:latin typeface="Calibri"/>
                <a:cs typeface="Calibri"/>
              </a:rPr>
              <a:t>B</a:t>
            </a:r>
            <a:r>
              <a:rPr sz="1600" spc="-47" dirty="0">
                <a:latin typeface="Calibri"/>
                <a:cs typeface="Calibri"/>
              </a:rPr>
              <a:t>u</a:t>
            </a:r>
            <a:r>
              <a:rPr sz="1600" spc="27" dirty="0">
                <a:latin typeface="Calibri"/>
                <a:cs typeface="Calibri"/>
              </a:rPr>
              <a:t>il</a:t>
            </a:r>
            <a:r>
              <a:rPr sz="1600" dirty="0">
                <a:latin typeface="Calibri"/>
                <a:cs typeface="Calibri"/>
              </a:rPr>
              <a:t>d</a:t>
            </a:r>
            <a:r>
              <a:rPr sz="1600" spc="-147" dirty="0">
                <a:latin typeface="Times New Roman"/>
                <a:cs typeface="Times New Roman"/>
              </a:rPr>
              <a:t> </a:t>
            </a:r>
            <a:r>
              <a:rPr sz="1600" spc="27" dirty="0">
                <a:latin typeface="Calibri"/>
                <a:cs typeface="Calibri"/>
              </a:rPr>
              <a:t>a</a:t>
            </a:r>
            <a:r>
              <a:rPr sz="1600" spc="-47" dirty="0">
                <a:latin typeface="Calibri"/>
                <a:cs typeface="Calibri"/>
              </a:rPr>
              <a:t>n</a:t>
            </a:r>
            <a:r>
              <a:rPr sz="1600" dirty="0">
                <a:latin typeface="Calibri"/>
                <a:cs typeface="Calibri"/>
              </a:rPr>
              <a:t>d</a:t>
            </a:r>
            <a:r>
              <a:rPr sz="1600" spc="-47" dirty="0">
                <a:latin typeface="Times New Roman"/>
                <a:cs typeface="Times New Roman"/>
              </a:rPr>
              <a:t> </a:t>
            </a:r>
            <a:r>
              <a:rPr sz="1600" spc="-87" dirty="0">
                <a:latin typeface="Calibri"/>
                <a:cs typeface="Calibri"/>
              </a:rPr>
              <a:t>T</a:t>
            </a:r>
            <a:r>
              <a:rPr sz="1600" dirty="0">
                <a:latin typeface="Calibri"/>
                <a:cs typeface="Calibri"/>
              </a:rPr>
              <a:t>e</a:t>
            </a:r>
            <a:r>
              <a:rPr sz="1600" spc="73" dirty="0">
                <a:latin typeface="Calibri"/>
                <a:cs typeface="Calibri"/>
              </a:rPr>
              <a:t>s</a:t>
            </a:r>
            <a:r>
              <a:rPr sz="1600" spc="-40" dirty="0">
                <a:latin typeface="Calibri"/>
                <a:cs typeface="Calibri"/>
              </a:rPr>
              <a:t>t</a:t>
            </a:r>
            <a:r>
              <a:rPr sz="1600" spc="27" dirty="0">
                <a:latin typeface="Calibri"/>
                <a:cs typeface="Calibri"/>
              </a:rPr>
              <a:t>i</a:t>
            </a:r>
            <a:r>
              <a:rPr sz="1600" spc="-47" dirty="0">
                <a:latin typeface="Calibri"/>
                <a:cs typeface="Calibri"/>
              </a:rPr>
              <a:t>n</a:t>
            </a:r>
            <a:r>
              <a:rPr sz="1600" dirty="0">
                <a:latin typeface="Calibri"/>
                <a:cs typeface="Calibri"/>
              </a:rPr>
              <a:t>g</a:t>
            </a:r>
            <a:endParaRPr sz="1600">
              <a:latin typeface="Calibri"/>
              <a:cs typeface="Calibri"/>
            </a:endParaRPr>
          </a:p>
          <a:p>
            <a:pPr marL="16933" marR="1139585">
              <a:lnSpc>
                <a:spcPct val="198300"/>
              </a:lnSpc>
              <a:spcBef>
                <a:spcPts val="93"/>
              </a:spcBef>
            </a:pPr>
            <a:r>
              <a:rPr sz="1600" dirty="0">
                <a:latin typeface="Calibri"/>
                <a:cs typeface="Calibri"/>
              </a:rPr>
              <a:t>I</a:t>
            </a:r>
            <a:r>
              <a:rPr sz="1600" spc="-47" dirty="0">
                <a:latin typeface="Calibri"/>
                <a:cs typeface="Calibri"/>
              </a:rPr>
              <a:t>n</a:t>
            </a:r>
            <a:r>
              <a:rPr sz="1600" spc="67" dirty="0">
                <a:latin typeface="Calibri"/>
                <a:cs typeface="Calibri"/>
              </a:rPr>
              <a:t>s</a:t>
            </a:r>
            <a:r>
              <a:rPr sz="1600" spc="-40" dirty="0">
                <a:latin typeface="Calibri"/>
                <a:cs typeface="Calibri"/>
              </a:rPr>
              <a:t>t</a:t>
            </a:r>
            <a:r>
              <a:rPr sz="1600" spc="27" dirty="0">
                <a:latin typeface="Calibri"/>
                <a:cs typeface="Calibri"/>
              </a:rPr>
              <a:t>a</a:t>
            </a:r>
            <a:r>
              <a:rPr sz="1600" spc="-47" dirty="0">
                <a:latin typeface="Calibri"/>
                <a:cs typeface="Calibri"/>
              </a:rPr>
              <a:t>n</a:t>
            </a:r>
            <a:r>
              <a:rPr sz="1600" dirty="0">
                <a:latin typeface="Calibri"/>
                <a:cs typeface="Calibri"/>
              </a:rPr>
              <a:t>t</a:t>
            </a:r>
            <a:r>
              <a:rPr sz="1600" spc="-140" dirty="0">
                <a:latin typeface="Times New Roman"/>
                <a:cs typeface="Times New Roman"/>
              </a:rPr>
              <a:t> </a:t>
            </a:r>
            <a:r>
              <a:rPr sz="1600" spc="7" dirty="0">
                <a:latin typeface="Calibri"/>
                <a:cs typeface="Calibri"/>
              </a:rPr>
              <a:t>f</a:t>
            </a:r>
            <a:r>
              <a:rPr sz="1600" dirty="0">
                <a:latin typeface="Calibri"/>
                <a:cs typeface="Calibri"/>
              </a:rPr>
              <a:t>ee</a:t>
            </a:r>
            <a:r>
              <a:rPr sz="1600" spc="-40" dirty="0">
                <a:latin typeface="Calibri"/>
                <a:cs typeface="Calibri"/>
              </a:rPr>
              <a:t>d</a:t>
            </a:r>
            <a:r>
              <a:rPr sz="1600" spc="-47" dirty="0">
                <a:latin typeface="Calibri"/>
                <a:cs typeface="Calibri"/>
              </a:rPr>
              <a:t>b</a:t>
            </a:r>
            <a:r>
              <a:rPr sz="1600" spc="27" dirty="0">
                <a:latin typeface="Calibri"/>
                <a:cs typeface="Calibri"/>
              </a:rPr>
              <a:t>a</a:t>
            </a:r>
            <a:r>
              <a:rPr sz="1600" spc="20" dirty="0">
                <a:latin typeface="Calibri"/>
                <a:cs typeface="Calibri"/>
              </a:rPr>
              <a:t>c</a:t>
            </a:r>
            <a:r>
              <a:rPr sz="1600" dirty="0">
                <a:latin typeface="Calibri"/>
                <a:cs typeface="Calibri"/>
              </a:rPr>
              <a:t>k</a:t>
            </a:r>
            <a:r>
              <a:rPr sz="1600" spc="-33" dirty="0">
                <a:latin typeface="Times New Roman"/>
                <a:cs typeface="Times New Roman"/>
              </a:rPr>
              <a:t> </a:t>
            </a:r>
            <a:r>
              <a:rPr sz="1600" spc="-40" dirty="0">
                <a:latin typeface="Calibri"/>
                <a:cs typeface="Calibri"/>
              </a:rPr>
              <a:t>t</a:t>
            </a:r>
            <a:r>
              <a:rPr sz="1600" dirty="0">
                <a:latin typeface="Calibri"/>
                <a:cs typeface="Calibri"/>
              </a:rPr>
              <a:t>o</a:t>
            </a:r>
            <a:r>
              <a:rPr sz="1600" spc="-53" dirty="0">
                <a:latin typeface="Times New Roman"/>
                <a:cs typeface="Times New Roman"/>
              </a:rPr>
              <a:t> </a:t>
            </a:r>
            <a:r>
              <a:rPr sz="1600" spc="-40" dirty="0">
                <a:latin typeface="Calibri"/>
                <a:cs typeface="Calibri"/>
              </a:rPr>
              <a:t>t</a:t>
            </a:r>
            <a:r>
              <a:rPr sz="1600" spc="-47" dirty="0">
                <a:latin typeface="Calibri"/>
                <a:cs typeface="Calibri"/>
              </a:rPr>
              <a:t>h</a:t>
            </a:r>
            <a:r>
              <a:rPr sz="1600" dirty="0">
                <a:latin typeface="Calibri"/>
                <a:cs typeface="Calibri"/>
              </a:rPr>
              <a:t>e</a:t>
            </a:r>
            <a:r>
              <a:rPr sz="1600" spc="100" dirty="0">
                <a:latin typeface="Times New Roman"/>
                <a:cs typeface="Times New Roman"/>
              </a:rPr>
              <a:t> </a:t>
            </a:r>
            <a:r>
              <a:rPr sz="1600" spc="-47" dirty="0">
                <a:latin typeface="Calibri"/>
                <a:cs typeface="Calibri"/>
              </a:rPr>
              <a:t>d</a:t>
            </a:r>
            <a:r>
              <a:rPr sz="1600" dirty="0">
                <a:latin typeface="Calibri"/>
                <a:cs typeface="Calibri"/>
              </a:rPr>
              <a:t>e</a:t>
            </a:r>
            <a:r>
              <a:rPr sz="1600" spc="-27" dirty="0">
                <a:latin typeface="Calibri"/>
                <a:cs typeface="Calibri"/>
              </a:rPr>
              <a:t>v</a:t>
            </a:r>
            <a:r>
              <a:rPr sz="1600" dirty="0">
                <a:latin typeface="Calibri"/>
                <a:cs typeface="Calibri"/>
              </a:rPr>
              <a:t>e</a:t>
            </a:r>
            <a:r>
              <a:rPr sz="1600" spc="27" dirty="0">
                <a:latin typeface="Calibri"/>
                <a:cs typeface="Calibri"/>
              </a:rPr>
              <a:t>l</a:t>
            </a:r>
            <a:r>
              <a:rPr sz="1600" spc="-47" dirty="0">
                <a:latin typeface="Calibri"/>
                <a:cs typeface="Calibri"/>
              </a:rPr>
              <a:t>op</a:t>
            </a:r>
            <a:r>
              <a:rPr sz="1600" dirty="0">
                <a:latin typeface="Calibri"/>
                <a:cs typeface="Calibri"/>
              </a:rPr>
              <a:t>er </a:t>
            </a:r>
            <a:r>
              <a:rPr sz="1600" dirty="0">
                <a:latin typeface="Times New Roman"/>
                <a:cs typeface="Times New Roman"/>
              </a:rPr>
              <a:t> </a:t>
            </a:r>
            <a:r>
              <a:rPr sz="1600" spc="20" dirty="0">
                <a:latin typeface="Calibri"/>
                <a:cs typeface="Calibri"/>
              </a:rPr>
              <a:t>L</a:t>
            </a:r>
            <a:r>
              <a:rPr sz="1600" spc="-47" dirty="0">
                <a:latin typeface="Calibri"/>
                <a:cs typeface="Calibri"/>
              </a:rPr>
              <a:t>o</a:t>
            </a:r>
            <a:r>
              <a:rPr sz="1600" dirty="0">
                <a:latin typeface="Calibri"/>
                <a:cs typeface="Calibri"/>
              </a:rPr>
              <a:t>w</a:t>
            </a:r>
            <a:r>
              <a:rPr sz="1600" spc="-53" dirty="0">
                <a:latin typeface="Times New Roman"/>
                <a:cs typeface="Times New Roman"/>
              </a:rPr>
              <a:t> </a:t>
            </a:r>
            <a:r>
              <a:rPr sz="1600" spc="-60" dirty="0">
                <a:latin typeface="Calibri"/>
                <a:cs typeface="Calibri"/>
              </a:rPr>
              <a:t>r</a:t>
            </a:r>
            <a:r>
              <a:rPr sz="1600" spc="27" dirty="0">
                <a:latin typeface="Calibri"/>
                <a:cs typeface="Calibri"/>
              </a:rPr>
              <a:t>i</a:t>
            </a:r>
            <a:r>
              <a:rPr sz="1600" spc="67" dirty="0">
                <a:latin typeface="Calibri"/>
                <a:cs typeface="Calibri"/>
              </a:rPr>
              <a:t>s</a:t>
            </a:r>
            <a:r>
              <a:rPr sz="1600" dirty="0">
                <a:latin typeface="Calibri"/>
                <a:cs typeface="Calibri"/>
              </a:rPr>
              <a:t>k</a:t>
            </a:r>
            <a:r>
              <a:rPr sz="1600" spc="-33" dirty="0">
                <a:latin typeface="Times New Roman"/>
                <a:cs typeface="Times New Roman"/>
              </a:rPr>
              <a:t> </a:t>
            </a:r>
            <a:r>
              <a:rPr sz="1600" spc="27" dirty="0">
                <a:latin typeface="Calibri"/>
                <a:cs typeface="Calibri"/>
              </a:rPr>
              <a:t>a</a:t>
            </a:r>
            <a:r>
              <a:rPr sz="1600" spc="-47" dirty="0">
                <a:latin typeface="Calibri"/>
                <a:cs typeface="Calibri"/>
              </a:rPr>
              <a:t>n</a:t>
            </a:r>
            <a:r>
              <a:rPr sz="1600" dirty="0">
                <a:latin typeface="Calibri"/>
                <a:cs typeface="Calibri"/>
              </a:rPr>
              <a:t>d</a:t>
            </a:r>
            <a:r>
              <a:rPr sz="1600" spc="-47" dirty="0">
                <a:latin typeface="Times New Roman"/>
                <a:cs typeface="Times New Roman"/>
              </a:rPr>
              <a:t> </a:t>
            </a:r>
            <a:r>
              <a:rPr sz="1600" spc="7" dirty="0">
                <a:latin typeface="Calibri"/>
                <a:cs typeface="Calibri"/>
              </a:rPr>
              <a:t>f</a:t>
            </a:r>
            <a:r>
              <a:rPr sz="1600" spc="27" dirty="0">
                <a:latin typeface="Calibri"/>
                <a:cs typeface="Calibri"/>
              </a:rPr>
              <a:t>a</a:t>
            </a:r>
            <a:r>
              <a:rPr sz="1600" spc="67" dirty="0">
                <a:latin typeface="Calibri"/>
                <a:cs typeface="Calibri"/>
              </a:rPr>
              <a:t>s</a:t>
            </a:r>
            <a:r>
              <a:rPr sz="1600" spc="-40" dirty="0">
                <a:latin typeface="Calibri"/>
                <a:cs typeface="Calibri"/>
              </a:rPr>
              <a:t>t</a:t>
            </a:r>
            <a:r>
              <a:rPr sz="1600" dirty="0">
                <a:latin typeface="Calibri"/>
                <a:cs typeface="Calibri"/>
              </a:rPr>
              <a:t>er</a:t>
            </a:r>
            <a:r>
              <a:rPr sz="1600" spc="-160" dirty="0">
                <a:latin typeface="Times New Roman"/>
                <a:cs typeface="Times New Roman"/>
              </a:rPr>
              <a:t> </a:t>
            </a:r>
            <a:r>
              <a:rPr sz="1600" spc="-47" dirty="0">
                <a:latin typeface="Calibri"/>
                <a:cs typeface="Calibri"/>
              </a:rPr>
              <a:t>d</a:t>
            </a:r>
            <a:r>
              <a:rPr sz="1600" dirty="0">
                <a:latin typeface="Calibri"/>
                <a:cs typeface="Calibri"/>
              </a:rPr>
              <a:t>e</a:t>
            </a:r>
            <a:r>
              <a:rPr sz="1600" spc="27" dirty="0">
                <a:latin typeface="Calibri"/>
                <a:cs typeface="Calibri"/>
              </a:rPr>
              <a:t>li</a:t>
            </a:r>
            <a:r>
              <a:rPr sz="1600" spc="-27" dirty="0">
                <a:latin typeface="Calibri"/>
                <a:cs typeface="Calibri"/>
              </a:rPr>
              <a:t>v</a:t>
            </a:r>
            <a:r>
              <a:rPr sz="1600" dirty="0">
                <a:latin typeface="Calibri"/>
                <a:cs typeface="Calibri"/>
              </a:rPr>
              <a:t>e</a:t>
            </a:r>
            <a:r>
              <a:rPr sz="1600" spc="-60" dirty="0">
                <a:latin typeface="Calibri"/>
                <a:cs typeface="Calibri"/>
              </a:rPr>
              <a:t>r</a:t>
            </a:r>
            <a:r>
              <a:rPr sz="1600" dirty="0">
                <a:latin typeface="Calibri"/>
                <a:cs typeface="Calibri"/>
              </a:rPr>
              <a:t>y</a:t>
            </a:r>
            <a:endParaRPr sz="1600">
              <a:latin typeface="Calibri"/>
              <a:cs typeface="Calibri"/>
            </a:endParaRPr>
          </a:p>
        </p:txBody>
      </p:sp>
      <p:pic>
        <p:nvPicPr>
          <p:cNvPr id="8" name="object 8"/>
          <p:cNvPicPr/>
          <p:nvPr/>
        </p:nvPicPr>
        <p:blipFill>
          <a:blip r:embed="rId3" cstate="print"/>
          <a:stretch>
            <a:fillRect/>
          </a:stretch>
        </p:blipFill>
        <p:spPr>
          <a:xfrm>
            <a:off x="1915667" y="2435353"/>
            <a:ext cx="2449068" cy="2449068"/>
          </a:xfrm>
          <a:prstGeom prst="rect">
            <a:avLst/>
          </a:prstGeom>
        </p:spPr>
      </p:pic>
      <p:pic>
        <p:nvPicPr>
          <p:cNvPr id="9" name="object 9"/>
          <p:cNvPicPr/>
          <p:nvPr/>
        </p:nvPicPr>
        <p:blipFill>
          <a:blip r:embed="rId4" cstate="print"/>
          <a:stretch>
            <a:fillRect/>
          </a:stretch>
        </p:blipFill>
        <p:spPr>
          <a:xfrm>
            <a:off x="6893561" y="2771648"/>
            <a:ext cx="298025" cy="298025"/>
          </a:xfrm>
          <a:prstGeom prst="rect">
            <a:avLst/>
          </a:prstGeom>
        </p:spPr>
      </p:pic>
      <p:pic>
        <p:nvPicPr>
          <p:cNvPr id="10" name="object 10"/>
          <p:cNvPicPr/>
          <p:nvPr/>
        </p:nvPicPr>
        <p:blipFill>
          <a:blip r:embed="rId4" cstate="print"/>
          <a:stretch>
            <a:fillRect/>
          </a:stretch>
        </p:blipFill>
        <p:spPr>
          <a:xfrm>
            <a:off x="6893561" y="3262884"/>
            <a:ext cx="298025" cy="298025"/>
          </a:xfrm>
          <a:prstGeom prst="rect">
            <a:avLst/>
          </a:prstGeom>
        </p:spPr>
      </p:pic>
      <p:pic>
        <p:nvPicPr>
          <p:cNvPr id="11" name="object 11"/>
          <p:cNvPicPr/>
          <p:nvPr/>
        </p:nvPicPr>
        <p:blipFill>
          <a:blip r:embed="rId4" cstate="print"/>
          <a:stretch>
            <a:fillRect/>
          </a:stretch>
        </p:blipFill>
        <p:spPr>
          <a:xfrm>
            <a:off x="6893561" y="3756322"/>
            <a:ext cx="298025" cy="298025"/>
          </a:xfrm>
          <a:prstGeom prst="rect">
            <a:avLst/>
          </a:prstGeom>
        </p:spPr>
      </p:pic>
      <p:pic>
        <p:nvPicPr>
          <p:cNvPr id="12" name="object 12"/>
          <p:cNvPicPr/>
          <p:nvPr/>
        </p:nvPicPr>
        <p:blipFill>
          <a:blip r:embed="rId4" cstate="print"/>
          <a:stretch>
            <a:fillRect/>
          </a:stretch>
        </p:blipFill>
        <p:spPr>
          <a:xfrm>
            <a:off x="6893561" y="4241462"/>
            <a:ext cx="298025" cy="298025"/>
          </a:xfrm>
          <a:prstGeom prst="rect">
            <a:avLst/>
          </a:prstGeom>
        </p:spPr>
      </p:pic>
      <p:sp>
        <p:nvSpPr>
          <p:cNvPr id="13" name="object 13" hidden="1"/>
          <p:cNvSpPr txBox="1">
            <a:spLocks noGrp="1"/>
          </p:cNvSpPr>
          <p:nvPr>
            <p:ph type="ftr" sz="quarter" idx="5"/>
          </p:nvPr>
        </p:nvSpPr>
        <p:spPr>
          <a:xfrm>
            <a:off x="6399534" y="4906724"/>
            <a:ext cx="2608579" cy="159385"/>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5A5A5"/>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467"/>
              </a:lnSpc>
            </a:pPr>
            <a:r>
              <a:rPr lang="en-US"/>
              <a:t>©</a:t>
            </a:r>
            <a:r>
              <a:rPr lang="en-US" spc="5"/>
              <a:t> </a:t>
            </a:r>
            <a:r>
              <a:rPr lang="en-US" spc="-20"/>
              <a:t>Copyright</a:t>
            </a:r>
            <a:r>
              <a:rPr lang="en-US" spc="85"/>
              <a:t> </a:t>
            </a:r>
            <a:r>
              <a:rPr lang="en-US" spc="-10"/>
              <a:t>2019</a:t>
            </a:r>
            <a:r>
              <a:rPr lang="en-US" spc="50"/>
              <a:t> </a:t>
            </a:r>
            <a:r>
              <a:rPr lang="en-US"/>
              <a:t>IntelliPaat,</a:t>
            </a:r>
            <a:r>
              <a:rPr lang="en-US" spc="-55"/>
              <a:t> </a:t>
            </a:r>
            <a:r>
              <a:rPr lang="en-US" spc="-10"/>
              <a:t>All</a:t>
            </a:r>
            <a:r>
              <a:rPr lang="en-US" spc="50"/>
              <a:t> </a:t>
            </a:r>
            <a:r>
              <a:rPr lang="en-US"/>
              <a:t>rights</a:t>
            </a:r>
            <a:r>
              <a:rPr lang="en-US" spc="-50"/>
              <a:t> </a:t>
            </a:r>
            <a:r>
              <a:rPr lang="en-US" spc="-10"/>
              <a:t>reserved</a:t>
            </a:r>
            <a:endParaRPr spc="-13"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5ADDFE1-D1CF-47D6-A56D-A1DFD8329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E2A171-1C21-4972-B4B4-015E309EE34C}"/>
              </a:ext>
            </a:extLst>
          </p:cNvPr>
          <p:cNvSpPr>
            <a:spLocks noGrp="1"/>
          </p:cNvSpPr>
          <p:nvPr>
            <p:ph type="title"/>
          </p:nvPr>
        </p:nvSpPr>
        <p:spPr>
          <a:xfrm>
            <a:off x="838200" y="585216"/>
            <a:ext cx="10515600" cy="1325563"/>
          </a:xfrm>
        </p:spPr>
        <p:txBody>
          <a:bodyPr>
            <a:normAutofit/>
          </a:bodyPr>
          <a:lstStyle/>
          <a:p>
            <a:r>
              <a:rPr lang="en-US" b="1">
                <a:solidFill>
                  <a:schemeClr val="bg1"/>
                </a:solidFill>
              </a:rPr>
              <a:t>What is Continuous Integration?</a:t>
            </a:r>
            <a:br>
              <a:rPr lang="en-US">
                <a:solidFill>
                  <a:schemeClr val="bg1"/>
                </a:solidFill>
              </a:rPr>
            </a:br>
            <a:endParaRPr lang="en-US">
              <a:solidFill>
                <a:schemeClr val="bg1"/>
              </a:solidFill>
            </a:endParaRPr>
          </a:p>
        </p:txBody>
      </p:sp>
      <p:sp>
        <p:nvSpPr>
          <p:cNvPr id="3" name="Content Placeholder 2">
            <a:extLst>
              <a:ext uri="{FF2B5EF4-FFF2-40B4-BE49-F238E27FC236}">
                <a16:creationId xmlns:a16="http://schemas.microsoft.com/office/drawing/2014/main" id="{CD62F737-1A99-454F-AA9A-7CB4003572FE}"/>
              </a:ext>
            </a:extLst>
          </p:cNvPr>
          <p:cNvSpPr>
            <a:spLocks noGrp="1"/>
          </p:cNvSpPr>
          <p:nvPr>
            <p:ph idx="1"/>
          </p:nvPr>
        </p:nvSpPr>
        <p:spPr>
          <a:xfrm>
            <a:off x="838200" y="2516777"/>
            <a:ext cx="5015484" cy="3660185"/>
          </a:xfrm>
        </p:spPr>
        <p:txBody>
          <a:bodyPr>
            <a:normAutofit/>
          </a:bodyPr>
          <a:lstStyle/>
          <a:p>
            <a:pPr marL="0" indent="0">
              <a:buNone/>
            </a:pPr>
            <a:r>
              <a:rPr lang="en-US" sz="2000"/>
              <a:t>Continuous Integration is a software development practice where members of a team integrate their work frequently, usually, each person integrates at least daily leading to multiple integrations per day. </a:t>
            </a:r>
          </a:p>
          <a:p>
            <a:pPr marL="0" indent="0">
              <a:buNone/>
            </a:pPr>
            <a:r>
              <a:rPr lang="en-US" sz="2000"/>
              <a:t>Each integration is verified by an automated build (including test) to detect integration errors as quickly as possible. Many teams find that this approach leads to significantly reduced integration problems and allows a team to develop cohesive software more rapidly.</a:t>
            </a:r>
          </a:p>
        </p:txBody>
      </p:sp>
      <p:pic>
        <p:nvPicPr>
          <p:cNvPr id="4098" name="Picture 2" descr="Continuous Integration - Continuous Integration - Edureka">
            <a:extLst>
              <a:ext uri="{FF2B5EF4-FFF2-40B4-BE49-F238E27FC236}">
                <a16:creationId xmlns:a16="http://schemas.microsoft.com/office/drawing/2014/main" id="{F61AFEEB-F317-44A3-9ED1-109AFC24E5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532" r="1885" b="3"/>
          <a:stretch/>
        </p:blipFill>
        <p:spPr bwMode="auto">
          <a:xfrm>
            <a:off x="6338316" y="2516777"/>
            <a:ext cx="5015484" cy="3660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545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8" name="Rectangle 72">
            <a:extLst>
              <a:ext uri="{FF2B5EF4-FFF2-40B4-BE49-F238E27FC236}">
                <a16:creationId xmlns:a16="http://schemas.microsoft.com/office/drawing/2014/main" id="{CC207D10-D28A-4E84-940A-15770F8C8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9" name="Rectangle 74">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592"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7AD485-386F-47F6-A6AF-216EB7DF8096}"/>
              </a:ext>
            </a:extLst>
          </p:cNvPr>
          <p:cNvSpPr>
            <a:spLocks noGrp="1"/>
          </p:cNvSpPr>
          <p:nvPr>
            <p:ph type="title"/>
          </p:nvPr>
        </p:nvSpPr>
        <p:spPr>
          <a:xfrm>
            <a:off x="838200" y="585216"/>
            <a:ext cx="10515600" cy="1325563"/>
          </a:xfrm>
        </p:spPr>
        <p:txBody>
          <a:bodyPr>
            <a:normAutofit/>
          </a:bodyPr>
          <a:lstStyle/>
          <a:p>
            <a:r>
              <a:rPr lang="en-US" spc="30">
                <a:solidFill>
                  <a:schemeClr val="bg1"/>
                </a:solidFill>
                <a:latin typeface="Arial MT"/>
                <a:cs typeface="Arial MT"/>
              </a:rPr>
              <a:t>Why</a:t>
            </a:r>
            <a:r>
              <a:rPr lang="en-US" spc="-100">
                <a:solidFill>
                  <a:schemeClr val="bg1"/>
                </a:solidFill>
                <a:latin typeface="Arial MT"/>
                <a:cs typeface="Arial MT"/>
              </a:rPr>
              <a:t> </a:t>
            </a:r>
            <a:r>
              <a:rPr lang="en-US" spc="-10">
                <a:solidFill>
                  <a:schemeClr val="bg1"/>
                </a:solidFill>
                <a:latin typeface="Arial MT"/>
                <a:cs typeface="Arial MT"/>
              </a:rPr>
              <a:t>Continuous </a:t>
            </a:r>
            <a:r>
              <a:rPr lang="en-US" spc="-1080">
                <a:solidFill>
                  <a:schemeClr val="bg1"/>
                </a:solidFill>
                <a:latin typeface="Arial MT"/>
                <a:cs typeface="Arial MT"/>
              </a:rPr>
              <a:t> </a:t>
            </a:r>
            <a:r>
              <a:rPr lang="en-US" spc="-10">
                <a:solidFill>
                  <a:schemeClr val="bg1"/>
                </a:solidFill>
                <a:latin typeface="Arial MT"/>
                <a:cs typeface="Arial MT"/>
              </a:rPr>
              <a:t>Integration?</a:t>
            </a:r>
            <a:endParaRPr lang="en-US">
              <a:solidFill>
                <a:schemeClr val="bg1"/>
              </a:solidFill>
            </a:endParaRPr>
          </a:p>
        </p:txBody>
      </p:sp>
      <p:pic>
        <p:nvPicPr>
          <p:cNvPr id="3074" name="Picture 2" descr="Why use continuous integration">
            <a:extLst>
              <a:ext uri="{FF2B5EF4-FFF2-40B4-BE49-F238E27FC236}">
                <a16:creationId xmlns:a16="http://schemas.microsoft.com/office/drawing/2014/main" id="{ED2BF6FE-FC1F-4BD9-B5CB-B61C25EAA3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562" b="-2"/>
          <a:stretch/>
        </p:blipFill>
        <p:spPr bwMode="auto">
          <a:xfrm>
            <a:off x="545592" y="2386584"/>
            <a:ext cx="5447584" cy="366018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5DDE7AF-D11D-4AE8-8005-0FC5094C62F7}"/>
              </a:ext>
            </a:extLst>
          </p:cNvPr>
          <p:cNvSpPr>
            <a:spLocks noGrp="1"/>
          </p:cNvSpPr>
          <p:nvPr>
            <p:ph idx="1"/>
          </p:nvPr>
        </p:nvSpPr>
        <p:spPr>
          <a:xfrm>
            <a:off x="6338316" y="2516777"/>
            <a:ext cx="5015484" cy="3660185"/>
          </a:xfrm>
        </p:spPr>
        <p:txBody>
          <a:bodyPr anchor="ctr">
            <a:normAutofit/>
          </a:bodyPr>
          <a:lstStyle/>
          <a:p>
            <a:pPr marL="0" indent="0">
              <a:buNone/>
            </a:pPr>
            <a:r>
              <a:rPr lang="en-US" sz="2000"/>
              <a:t>Before the advent of CI tool, developers had to complete code testing before they could check for errors. Developers on teams, tending to work independently, each created large segments of code to add to the base code. The entire source code would be checked for errors - a time-consuming and challenging undertaking. Multiple developers would each send commits to version control, increasing the time required to identify and fix bugs. There was no iterative code improvement, and the software delivery process was slow.</a:t>
            </a:r>
          </a:p>
          <a:p>
            <a:pPr marL="0" indent="0">
              <a:buNone/>
            </a:pPr>
            <a:endParaRPr lang="en-US" sz="2000"/>
          </a:p>
        </p:txBody>
      </p:sp>
    </p:spTree>
    <p:extLst>
      <p:ext uri="{BB962C8B-B14F-4D97-AF65-F5344CB8AC3E}">
        <p14:creationId xmlns:p14="http://schemas.microsoft.com/office/powerpoint/2010/main" val="3619981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B87DE0-5903-4D0E-97E2-DA7E2EF9247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b="1" kern="1200">
                <a:solidFill>
                  <a:schemeClr val="bg1"/>
                </a:solidFill>
                <a:latin typeface="+mj-lt"/>
                <a:ea typeface="+mj-ea"/>
                <a:cs typeface="+mj-cs"/>
              </a:rPr>
              <a:t>Benefits of Continuous Integration</a:t>
            </a:r>
            <a:br>
              <a:rPr lang="en-US" sz="2200" kern="1200">
                <a:solidFill>
                  <a:schemeClr val="bg1"/>
                </a:solidFill>
                <a:latin typeface="+mj-lt"/>
                <a:ea typeface="+mj-ea"/>
                <a:cs typeface="+mj-cs"/>
              </a:rPr>
            </a:br>
            <a:endParaRPr lang="en-US" sz="2200" kern="1200">
              <a:solidFill>
                <a:schemeClr val="bg1"/>
              </a:solidFill>
              <a:latin typeface="+mj-lt"/>
              <a:ea typeface="+mj-ea"/>
              <a:cs typeface="+mj-cs"/>
            </a:endParaRPr>
          </a:p>
        </p:txBody>
      </p:sp>
      <p:pic>
        <p:nvPicPr>
          <p:cNvPr id="5122" name="Picture 2" descr="Benefits of Continuous Integration - Continuous Integration - edureka">
            <a:extLst>
              <a:ext uri="{FF2B5EF4-FFF2-40B4-BE49-F238E27FC236}">
                <a16:creationId xmlns:a16="http://schemas.microsoft.com/office/drawing/2014/main" id="{2B08D79A-8C31-46B2-8F7E-6CA69474D9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61758" y="1675227"/>
            <a:ext cx="8268484"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580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B87DE0-5903-4D0E-97E2-DA7E2EF9247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b="1" kern="1200">
                <a:solidFill>
                  <a:schemeClr val="bg1"/>
                </a:solidFill>
                <a:latin typeface="+mj-lt"/>
                <a:ea typeface="+mj-ea"/>
                <a:cs typeface="+mj-cs"/>
              </a:rPr>
              <a:t>Benefits of Continuous Integration</a:t>
            </a:r>
            <a:br>
              <a:rPr lang="en-US" sz="2200" kern="1200">
                <a:solidFill>
                  <a:schemeClr val="bg1"/>
                </a:solidFill>
                <a:latin typeface="+mj-lt"/>
                <a:ea typeface="+mj-ea"/>
                <a:cs typeface="+mj-cs"/>
              </a:rPr>
            </a:br>
            <a:endParaRPr lang="en-US" sz="2200" kern="120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7FF305F0-C74C-47FC-BCC0-A55377A81F08}"/>
              </a:ext>
            </a:extLst>
          </p:cNvPr>
          <p:cNvSpPr>
            <a:spLocks noGrp="1"/>
          </p:cNvSpPr>
          <p:nvPr>
            <p:ph idx="1"/>
          </p:nvPr>
        </p:nvSpPr>
        <p:spPr/>
        <p:txBody>
          <a:bodyPr>
            <a:normAutofit fontScale="70000" lnSpcReduction="20000"/>
          </a:bodyPr>
          <a:lstStyle/>
          <a:p>
            <a:r>
              <a:rPr lang="en-US" b="1" dirty="0"/>
              <a:t>Reduced Integration Risk:</a:t>
            </a:r>
            <a:r>
              <a:rPr lang="en-US" dirty="0"/>
              <a:t> Often, working on projects means multiple people are working on the separate tasks or parts of the code which makes it risky to integrate. Debugging and solving the issue can be really painful and can potentially mean a lot of changes to the code. Integrating more frequently can help reduce these kinds of problems to a minimum.</a:t>
            </a:r>
          </a:p>
          <a:p>
            <a:r>
              <a:rPr lang="en-US" b="1" dirty="0"/>
              <a:t>Higher Code Quality:</a:t>
            </a:r>
            <a:r>
              <a:rPr lang="en-US" dirty="0"/>
              <a:t> Focusing more on the functionality of the code results in a higher quality product.</a:t>
            </a:r>
          </a:p>
          <a:p>
            <a:r>
              <a:rPr lang="en-US" b="1" dirty="0"/>
              <a:t>The Code in Version Control works:</a:t>
            </a:r>
            <a:r>
              <a:rPr lang="en-US" dirty="0"/>
              <a:t> If you commit something that breaks the build, you and your team get the notice immediately and the problem is fixed before anyone else pulls the “broken” code.</a:t>
            </a:r>
          </a:p>
          <a:p>
            <a:r>
              <a:rPr lang="en-US" b="1" dirty="0"/>
              <a:t>Reduced friction between team members:</a:t>
            </a:r>
            <a:r>
              <a:rPr lang="en-US" dirty="0"/>
              <a:t> Having the impartial system in place reduces the frequency of quarrels among team members.</a:t>
            </a:r>
          </a:p>
          <a:p>
            <a:r>
              <a:rPr lang="en-US" b="1" dirty="0"/>
              <a:t>Easy for QA Team:</a:t>
            </a:r>
            <a:r>
              <a:rPr lang="en-US" dirty="0"/>
              <a:t> Having different versions and builds of the code can help isolate and trace bugs efficiently, and it makes life easier for the QA team.</a:t>
            </a:r>
          </a:p>
          <a:p>
            <a:r>
              <a:rPr lang="en-US" b="1" dirty="0"/>
              <a:t>Less time deploying:</a:t>
            </a:r>
            <a:r>
              <a:rPr lang="en-US" dirty="0"/>
              <a:t> Deploying projects can be very tedious and time-consuming, and automating that process makes perfect sense.</a:t>
            </a:r>
          </a:p>
          <a:p>
            <a:endParaRPr lang="en-US" dirty="0"/>
          </a:p>
        </p:txBody>
      </p:sp>
    </p:spTree>
    <p:extLst>
      <p:ext uri="{BB962C8B-B14F-4D97-AF65-F5344CB8AC3E}">
        <p14:creationId xmlns:p14="http://schemas.microsoft.com/office/powerpoint/2010/main" val="4005064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A9AB48-F1ED-40A3-BA59-92D51994FF1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b="1" kern="1200">
                <a:solidFill>
                  <a:schemeClr val="bg1"/>
                </a:solidFill>
                <a:latin typeface="+mj-lt"/>
                <a:ea typeface="+mj-ea"/>
                <a:cs typeface="+mj-cs"/>
              </a:rPr>
              <a:t>Requirements for CI System</a:t>
            </a:r>
            <a:br>
              <a:rPr lang="en-US" sz="2200" kern="1200">
                <a:solidFill>
                  <a:schemeClr val="bg1"/>
                </a:solidFill>
                <a:latin typeface="+mj-lt"/>
                <a:ea typeface="+mj-ea"/>
                <a:cs typeface="+mj-cs"/>
              </a:rPr>
            </a:br>
            <a:endParaRPr lang="en-US" sz="2200" kern="1200">
              <a:solidFill>
                <a:schemeClr val="bg1"/>
              </a:solidFill>
              <a:latin typeface="+mj-lt"/>
              <a:ea typeface="+mj-ea"/>
              <a:cs typeface="+mj-cs"/>
            </a:endParaRPr>
          </a:p>
        </p:txBody>
      </p:sp>
      <p:pic>
        <p:nvPicPr>
          <p:cNvPr id="5" name="Picture 4">
            <a:extLst>
              <a:ext uri="{FF2B5EF4-FFF2-40B4-BE49-F238E27FC236}">
                <a16:creationId xmlns:a16="http://schemas.microsoft.com/office/drawing/2014/main" id="{39C32658-DE4C-4AFF-8A2D-F28D699EA45B}"/>
              </a:ext>
            </a:extLst>
          </p:cNvPr>
          <p:cNvPicPr>
            <a:picLocks noChangeAspect="1"/>
          </p:cNvPicPr>
          <p:nvPr/>
        </p:nvPicPr>
        <p:blipFill>
          <a:blip r:embed="rId2"/>
          <a:stretch>
            <a:fillRect/>
          </a:stretch>
        </p:blipFill>
        <p:spPr>
          <a:xfrm>
            <a:off x="3070762" y="1812049"/>
            <a:ext cx="6491879" cy="4394199"/>
          </a:xfrm>
          <a:prstGeom prst="rect">
            <a:avLst/>
          </a:prstGeom>
        </p:spPr>
      </p:pic>
    </p:spTree>
    <p:extLst>
      <p:ext uri="{BB962C8B-B14F-4D97-AF65-F5344CB8AC3E}">
        <p14:creationId xmlns:p14="http://schemas.microsoft.com/office/powerpoint/2010/main" val="896800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14">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100" y="349250"/>
            <a:ext cx="1109980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A9AB48-F1ED-40A3-BA59-92D51994FF16}"/>
              </a:ext>
            </a:extLst>
          </p:cNvPr>
          <p:cNvSpPr>
            <a:spLocks noGrp="1"/>
          </p:cNvSpPr>
          <p:nvPr>
            <p:ph type="title"/>
          </p:nvPr>
        </p:nvSpPr>
        <p:spPr>
          <a:xfrm>
            <a:off x="838200" y="588168"/>
            <a:ext cx="10515600" cy="1325563"/>
          </a:xfrm>
        </p:spPr>
        <p:txBody>
          <a:bodyPr vert="horz" lIns="91440" tIns="45720" rIns="91440" bIns="45720" rtlCol="0" anchor="ctr">
            <a:normAutofit/>
          </a:bodyPr>
          <a:lstStyle/>
          <a:p>
            <a:pPr algn="ctr"/>
            <a:r>
              <a:rPr lang="en-US" sz="4300" b="1" kern="1200">
                <a:solidFill>
                  <a:srgbClr val="FFFFFF"/>
                </a:solidFill>
                <a:latin typeface="+mj-lt"/>
                <a:ea typeface="+mj-ea"/>
                <a:cs typeface="+mj-cs"/>
              </a:rPr>
              <a:t>Requirements for CI System</a:t>
            </a:r>
            <a:br>
              <a:rPr lang="en-US" sz="4300" kern="1200">
                <a:solidFill>
                  <a:srgbClr val="FFFFFF"/>
                </a:solidFill>
                <a:latin typeface="+mj-lt"/>
                <a:ea typeface="+mj-ea"/>
                <a:cs typeface="+mj-cs"/>
              </a:rPr>
            </a:br>
            <a:endParaRPr lang="en-US" sz="4300" kern="1200">
              <a:solidFill>
                <a:srgbClr val="FFFFFF"/>
              </a:solidFill>
              <a:latin typeface="+mj-lt"/>
              <a:ea typeface="+mj-ea"/>
              <a:cs typeface="+mj-cs"/>
            </a:endParaRPr>
          </a:p>
        </p:txBody>
      </p:sp>
      <p:sp>
        <p:nvSpPr>
          <p:cNvPr id="3" name="Rectangle 2">
            <a:extLst>
              <a:ext uri="{FF2B5EF4-FFF2-40B4-BE49-F238E27FC236}">
                <a16:creationId xmlns:a16="http://schemas.microsoft.com/office/drawing/2014/main" id="{7240D953-117F-40C6-BDBE-EB1D1DCCB2E1}"/>
              </a:ext>
            </a:extLst>
          </p:cNvPr>
          <p:cNvSpPr/>
          <p:nvPr/>
        </p:nvSpPr>
        <p:spPr>
          <a:xfrm>
            <a:off x="838200" y="2391568"/>
            <a:ext cx="10515600" cy="378539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b="1"/>
              <a:t>Version control system (VCS)</a:t>
            </a:r>
            <a:r>
              <a:rPr lang="en-US" sz="2400"/>
              <a:t>. It provides a reliable method to centralize and preserve changes made to your project over time.</a:t>
            </a:r>
          </a:p>
          <a:p>
            <a:pPr indent="-228600">
              <a:lnSpc>
                <a:spcPct val="90000"/>
              </a:lnSpc>
              <a:spcAft>
                <a:spcPts val="600"/>
              </a:spcAft>
              <a:buFont typeface="Arial" panose="020B0604020202020204" pitchFamily="34" charset="0"/>
              <a:buChar char="•"/>
            </a:pPr>
            <a:r>
              <a:rPr lang="en-US" sz="2400" b="1"/>
              <a:t>Virtual Machine:</a:t>
            </a:r>
            <a:r>
              <a:rPr lang="en-US" sz="2400"/>
              <a:t> For onsite solutions, you should have a spare server or at least a virtual machine. for a clean machine to build your system on is of the essential importance.</a:t>
            </a:r>
          </a:p>
          <a:p>
            <a:pPr indent="-228600">
              <a:lnSpc>
                <a:spcPct val="90000"/>
              </a:lnSpc>
              <a:spcAft>
                <a:spcPts val="600"/>
              </a:spcAft>
              <a:buFont typeface="Arial" panose="020B0604020202020204" pitchFamily="34" charset="0"/>
              <a:buChar char="•"/>
            </a:pPr>
            <a:r>
              <a:rPr lang="en-US" sz="2400" b="1"/>
              <a:t>Hosted CI Tool solutions:</a:t>
            </a:r>
            <a:r>
              <a:rPr lang="en-US" sz="2400"/>
              <a:t> To avoid servers or virtual machines, you can go for hosted CI tool solutions that help in the maintenance of the whole process and offers easier scalability. </a:t>
            </a:r>
          </a:p>
          <a:p>
            <a:pPr indent="-228600">
              <a:lnSpc>
                <a:spcPct val="90000"/>
              </a:lnSpc>
              <a:spcAft>
                <a:spcPts val="600"/>
              </a:spcAft>
              <a:buFont typeface="Arial" panose="020B0604020202020204" pitchFamily="34" charset="0"/>
              <a:buChar char="•"/>
            </a:pPr>
            <a:r>
              <a:rPr lang="en-US" sz="2400" b="1"/>
              <a:t>Tools: </a:t>
            </a:r>
            <a:r>
              <a:rPr lang="en-US" sz="2400"/>
              <a:t>If you opt-in for the self-hosted variant, you will need to install one of the many available continuous integration tools like Jenkins, TeamCity, Bamboo etc.</a:t>
            </a:r>
          </a:p>
        </p:txBody>
      </p:sp>
    </p:spTree>
    <p:extLst>
      <p:ext uri="{BB962C8B-B14F-4D97-AF65-F5344CB8AC3E}">
        <p14:creationId xmlns:p14="http://schemas.microsoft.com/office/powerpoint/2010/main" val="1053398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0F78A9-161B-4A9D-A73D-C995FE4E79CA}"/>
              </a:ext>
            </a:extLst>
          </p:cNvPr>
          <p:cNvSpPr>
            <a:spLocks noGrp="1"/>
          </p:cNvSpPr>
          <p:nvPr>
            <p:ph type="title"/>
          </p:nvPr>
        </p:nvSpPr>
        <p:spPr>
          <a:xfrm>
            <a:off x="838200" y="631825"/>
            <a:ext cx="10515600" cy="1325563"/>
          </a:xfrm>
        </p:spPr>
        <p:txBody>
          <a:bodyPr>
            <a:normAutofit/>
          </a:bodyPr>
          <a:lstStyle/>
          <a:p>
            <a:r>
              <a:rPr lang="en-US" b="1"/>
              <a:t>What is Jenkins?</a:t>
            </a:r>
            <a:br>
              <a:rPr lang="en-US"/>
            </a:br>
            <a:endParaRPr lang="en-US"/>
          </a:p>
        </p:txBody>
      </p:sp>
      <p:sp>
        <p:nvSpPr>
          <p:cNvPr id="7" name="Content Placeholder 2">
            <a:extLst>
              <a:ext uri="{FF2B5EF4-FFF2-40B4-BE49-F238E27FC236}">
                <a16:creationId xmlns:a16="http://schemas.microsoft.com/office/drawing/2014/main" id="{9285E68F-2276-4195-B9FF-62B24844E66C}"/>
              </a:ext>
            </a:extLst>
          </p:cNvPr>
          <p:cNvSpPr>
            <a:spLocks noGrp="1"/>
          </p:cNvSpPr>
          <p:nvPr>
            <p:ph idx="1"/>
          </p:nvPr>
        </p:nvSpPr>
        <p:spPr>
          <a:xfrm>
            <a:off x="838200" y="2057400"/>
            <a:ext cx="10515600" cy="3871762"/>
          </a:xfrm>
        </p:spPr>
        <p:txBody>
          <a:bodyPr>
            <a:normAutofit/>
          </a:bodyPr>
          <a:lstStyle/>
          <a:p>
            <a:pPr marL="0" indent="0">
              <a:buNone/>
            </a:pPr>
            <a:r>
              <a:rPr lang="en-US" sz="2000" dirty="0"/>
              <a:t>Jenkins is an open-source implementation of a Continuous Integration server written in Java.</a:t>
            </a:r>
          </a:p>
          <a:p>
            <a:r>
              <a:rPr lang="en-US" sz="2000" dirty="0"/>
              <a:t>It works with multiple programming languages and can run on various platforms (Windows, Linux, and macOS). It is widely used as a CI (Continuous Integration) &amp; CD (Continuous Delivery) tool.</a:t>
            </a:r>
          </a:p>
          <a:p>
            <a:r>
              <a:rPr lang="en-US" sz="2000" dirty="0"/>
              <a:t>It has vast community support, and there are many plugins available for integrating it with other tools like Slack, GitHub, Docker. Also, anyone can develop a Jenkins plugin and contribute to it.</a:t>
            </a:r>
          </a:p>
          <a:p>
            <a:r>
              <a:rPr lang="en-US" sz="2000" dirty="0"/>
              <a:t>By using Jenkins, software companies can accelerate their software development process, as Jenkins can automate a build and run tests to ensure the functionality is working fine.</a:t>
            </a:r>
          </a:p>
          <a:p>
            <a:r>
              <a:rPr lang="en-US" sz="2000" dirty="0"/>
              <a:t>Jenkins supports the entire software development life cycle that includes building, testing, documenting the software and deploying.</a:t>
            </a:r>
          </a:p>
          <a:p>
            <a:pPr marL="0" indent="0">
              <a:buNone/>
            </a:pPr>
            <a:endParaRPr lang="en-US" sz="2000" dirty="0"/>
          </a:p>
        </p:txBody>
      </p:sp>
    </p:spTree>
    <p:extLst>
      <p:ext uri="{BB962C8B-B14F-4D97-AF65-F5344CB8AC3E}">
        <p14:creationId xmlns:p14="http://schemas.microsoft.com/office/powerpoint/2010/main" val="3272299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213B1F-5A30-40A8-AB37-085434FDBA2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700" kern="1200">
                <a:solidFill>
                  <a:schemeClr val="bg1"/>
                </a:solidFill>
                <a:latin typeface="+mj-lt"/>
                <a:ea typeface="+mj-ea"/>
                <a:cs typeface="+mj-cs"/>
              </a:rPr>
              <a:t>The image below depicts that Jenkins is integrating various DevOps stages:</a:t>
            </a:r>
          </a:p>
        </p:txBody>
      </p:sp>
      <p:pic>
        <p:nvPicPr>
          <p:cNvPr id="8194" name="Picture 2" descr="What is Jenkins - Continuous Integration - Edureka">
            <a:extLst>
              <a:ext uri="{FF2B5EF4-FFF2-40B4-BE49-F238E27FC236}">
                <a16:creationId xmlns:a16="http://schemas.microsoft.com/office/drawing/2014/main" id="{2D1E530F-2448-47DC-B7FF-1F8F43F5F0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08463" y="1675227"/>
            <a:ext cx="9044848"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814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3" name="Group 3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3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3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3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D3993C51-FB69-4DA1-B059-D4A975E43123}"/>
              </a:ext>
            </a:extLst>
          </p:cNvPr>
          <p:cNvSpPr>
            <a:spLocks noGrp="1"/>
          </p:cNvSpPr>
          <p:nvPr>
            <p:ph type="title"/>
          </p:nvPr>
        </p:nvSpPr>
        <p:spPr>
          <a:xfrm>
            <a:off x="535020" y="685800"/>
            <a:ext cx="2780271" cy="5105400"/>
          </a:xfrm>
        </p:spPr>
        <p:txBody>
          <a:bodyPr>
            <a:normAutofit/>
          </a:bodyPr>
          <a:lstStyle/>
          <a:p>
            <a:r>
              <a:rPr lang="en-US" sz="4000" b="1">
                <a:solidFill>
                  <a:srgbClr val="FFFFFF"/>
                </a:solidFill>
              </a:rPr>
              <a:t>What is Continuous Integration?</a:t>
            </a:r>
            <a:br>
              <a:rPr lang="en-US" sz="4000" b="1">
                <a:solidFill>
                  <a:srgbClr val="FFFFFF"/>
                </a:solidFill>
              </a:rPr>
            </a:br>
            <a:endParaRPr lang="en-US" sz="4000">
              <a:solidFill>
                <a:srgbClr val="FFFFFF"/>
              </a:solidFill>
            </a:endParaRPr>
          </a:p>
        </p:txBody>
      </p:sp>
      <p:graphicFrame>
        <p:nvGraphicFramePr>
          <p:cNvPr id="7" name="Content Placeholder 2">
            <a:extLst>
              <a:ext uri="{FF2B5EF4-FFF2-40B4-BE49-F238E27FC236}">
                <a16:creationId xmlns:a16="http://schemas.microsoft.com/office/drawing/2014/main" id="{3770675C-922C-484F-8B2F-D7F915E03852}"/>
              </a:ext>
            </a:extLst>
          </p:cNvPr>
          <p:cNvGraphicFramePr>
            <a:graphicFrameLocks noGrp="1"/>
          </p:cNvGraphicFramePr>
          <p:nvPr>
            <p:ph idx="1"/>
            <p:extLst>
              <p:ext uri="{D42A27DB-BD31-4B8C-83A1-F6EECF244321}">
                <p14:modId xmlns:p14="http://schemas.microsoft.com/office/powerpoint/2010/main" val="1233987735"/>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4265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41208" y="244342"/>
            <a:ext cx="3285913" cy="586550"/>
          </a:xfrm>
          <a:prstGeom prst="rect">
            <a:avLst/>
          </a:prstGeom>
        </p:spPr>
        <p:txBody>
          <a:bodyPr vert="horz" wrap="square" lIns="0" tIns="22013" rIns="0" bIns="0" rtlCol="0">
            <a:spAutoFit/>
          </a:bodyPr>
          <a:lstStyle/>
          <a:p>
            <a:pPr marL="16933">
              <a:spcBef>
                <a:spcPts val="173"/>
              </a:spcBef>
            </a:pPr>
            <a:r>
              <a:rPr sz="3667" b="1" spc="20" dirty="0">
                <a:solidFill>
                  <a:srgbClr val="5F4778"/>
                </a:solidFill>
                <a:latin typeface="Calibri"/>
                <a:cs typeface="Calibri"/>
              </a:rPr>
              <a:t>What</a:t>
            </a:r>
            <a:r>
              <a:rPr sz="3667" b="1" spc="-60" dirty="0">
                <a:solidFill>
                  <a:srgbClr val="5F4778"/>
                </a:solidFill>
                <a:latin typeface="Calibri"/>
                <a:cs typeface="Calibri"/>
              </a:rPr>
              <a:t> </a:t>
            </a:r>
            <a:r>
              <a:rPr sz="3667" b="1" dirty="0">
                <a:solidFill>
                  <a:srgbClr val="5F4778"/>
                </a:solidFill>
                <a:latin typeface="Calibri"/>
                <a:cs typeface="Calibri"/>
              </a:rPr>
              <a:t>is</a:t>
            </a:r>
            <a:r>
              <a:rPr sz="3667" b="1" spc="47" dirty="0">
                <a:solidFill>
                  <a:srgbClr val="5F4778"/>
                </a:solidFill>
                <a:latin typeface="Calibri"/>
                <a:cs typeface="Calibri"/>
              </a:rPr>
              <a:t> </a:t>
            </a:r>
            <a:r>
              <a:rPr sz="3667" b="1" spc="20" dirty="0">
                <a:solidFill>
                  <a:srgbClr val="5F4778"/>
                </a:solidFill>
                <a:latin typeface="Calibri"/>
                <a:cs typeface="Calibri"/>
              </a:rPr>
              <a:t>Jenkins?</a:t>
            </a:r>
            <a:endParaRPr sz="3667">
              <a:latin typeface="Calibri"/>
              <a:cs typeface="Calibri"/>
            </a:endParaRPr>
          </a:p>
        </p:txBody>
      </p:sp>
      <p:grpSp>
        <p:nvGrpSpPr>
          <p:cNvPr id="3" name="object 3"/>
          <p:cNvGrpSpPr/>
          <p:nvPr/>
        </p:nvGrpSpPr>
        <p:grpSpPr>
          <a:xfrm>
            <a:off x="787401" y="1282720"/>
            <a:ext cx="10198945" cy="1473200"/>
            <a:chOff x="590550" y="962040"/>
            <a:chExt cx="7649209" cy="1104900"/>
          </a:xfrm>
        </p:grpSpPr>
        <p:pic>
          <p:nvPicPr>
            <p:cNvPr id="4" name="object 4"/>
            <p:cNvPicPr/>
            <p:nvPr/>
          </p:nvPicPr>
          <p:blipFill>
            <a:blip r:embed="rId2" cstate="print"/>
            <a:stretch>
              <a:fillRect/>
            </a:stretch>
          </p:blipFill>
          <p:spPr>
            <a:xfrm>
              <a:off x="590550" y="962040"/>
              <a:ext cx="7648590" cy="1104899"/>
            </a:xfrm>
            <a:prstGeom prst="rect">
              <a:avLst/>
            </a:prstGeom>
          </p:spPr>
        </p:pic>
        <p:sp>
          <p:nvSpPr>
            <p:cNvPr id="5" name="object 5"/>
            <p:cNvSpPr/>
            <p:nvPr/>
          </p:nvSpPr>
          <p:spPr>
            <a:xfrm>
              <a:off x="609599" y="980297"/>
              <a:ext cx="7555865" cy="1009650"/>
            </a:xfrm>
            <a:custGeom>
              <a:avLst/>
              <a:gdLst/>
              <a:ahLst/>
              <a:cxnLst/>
              <a:rect l="l" t="t" r="r" b="b"/>
              <a:pathLst>
                <a:path w="7555865" h="1009650">
                  <a:moveTo>
                    <a:pt x="7387467" y="0"/>
                  </a:moveTo>
                  <a:lnTo>
                    <a:pt x="168234" y="0"/>
                  </a:lnTo>
                  <a:lnTo>
                    <a:pt x="123510" y="6008"/>
                  </a:lnTo>
                  <a:lnTo>
                    <a:pt x="83322" y="22964"/>
                  </a:lnTo>
                  <a:lnTo>
                    <a:pt x="49273" y="49263"/>
                  </a:lnTo>
                  <a:lnTo>
                    <a:pt x="22968" y="83298"/>
                  </a:lnTo>
                  <a:lnTo>
                    <a:pt x="6009" y="123465"/>
                  </a:lnTo>
                  <a:lnTo>
                    <a:pt x="0" y="168158"/>
                  </a:lnTo>
                  <a:lnTo>
                    <a:pt x="0" y="841126"/>
                  </a:lnTo>
                  <a:lnTo>
                    <a:pt x="6009" y="885870"/>
                  </a:lnTo>
                  <a:lnTo>
                    <a:pt x="22968" y="926071"/>
                  </a:lnTo>
                  <a:lnTo>
                    <a:pt x="49273" y="960127"/>
                  </a:lnTo>
                  <a:lnTo>
                    <a:pt x="83322" y="986436"/>
                  </a:lnTo>
                  <a:lnTo>
                    <a:pt x="123510" y="1003396"/>
                  </a:lnTo>
                  <a:lnTo>
                    <a:pt x="168234" y="1009406"/>
                  </a:lnTo>
                  <a:lnTo>
                    <a:pt x="7387467" y="1009406"/>
                  </a:lnTo>
                  <a:lnTo>
                    <a:pt x="7432212" y="1003396"/>
                  </a:lnTo>
                  <a:lnTo>
                    <a:pt x="7472413" y="986436"/>
                  </a:lnTo>
                  <a:lnTo>
                    <a:pt x="7506469" y="960127"/>
                  </a:lnTo>
                  <a:lnTo>
                    <a:pt x="7532778" y="926071"/>
                  </a:lnTo>
                  <a:lnTo>
                    <a:pt x="7549738" y="885870"/>
                  </a:lnTo>
                  <a:lnTo>
                    <a:pt x="7555747" y="841126"/>
                  </a:lnTo>
                  <a:lnTo>
                    <a:pt x="7555747" y="168158"/>
                  </a:lnTo>
                  <a:lnTo>
                    <a:pt x="7549738" y="123465"/>
                  </a:lnTo>
                  <a:lnTo>
                    <a:pt x="7532778" y="83298"/>
                  </a:lnTo>
                  <a:lnTo>
                    <a:pt x="7506469" y="49263"/>
                  </a:lnTo>
                  <a:lnTo>
                    <a:pt x="7472413" y="22964"/>
                  </a:lnTo>
                  <a:lnTo>
                    <a:pt x="7432212" y="6008"/>
                  </a:lnTo>
                  <a:lnTo>
                    <a:pt x="7387467" y="0"/>
                  </a:lnTo>
                  <a:close/>
                </a:path>
              </a:pathLst>
            </a:custGeom>
            <a:solidFill>
              <a:srgbClr val="FFFFFF"/>
            </a:solidFill>
          </p:spPr>
          <p:txBody>
            <a:bodyPr wrap="square" lIns="0" tIns="0" rIns="0" bIns="0" rtlCol="0"/>
            <a:lstStyle/>
            <a:p>
              <a:endParaRPr sz="2400"/>
            </a:p>
          </p:txBody>
        </p:sp>
        <p:sp>
          <p:nvSpPr>
            <p:cNvPr id="6" name="object 6"/>
            <p:cNvSpPr/>
            <p:nvPr/>
          </p:nvSpPr>
          <p:spPr>
            <a:xfrm>
              <a:off x="609599" y="980297"/>
              <a:ext cx="7555865" cy="1009650"/>
            </a:xfrm>
            <a:custGeom>
              <a:avLst/>
              <a:gdLst/>
              <a:ahLst/>
              <a:cxnLst/>
              <a:rect l="l" t="t" r="r" b="b"/>
              <a:pathLst>
                <a:path w="7555865" h="1009650">
                  <a:moveTo>
                    <a:pt x="0" y="168158"/>
                  </a:moveTo>
                  <a:lnTo>
                    <a:pt x="6009" y="123465"/>
                  </a:lnTo>
                  <a:lnTo>
                    <a:pt x="22968" y="83298"/>
                  </a:lnTo>
                  <a:lnTo>
                    <a:pt x="49273" y="49263"/>
                  </a:lnTo>
                  <a:lnTo>
                    <a:pt x="83322" y="22964"/>
                  </a:lnTo>
                  <a:lnTo>
                    <a:pt x="123510" y="6008"/>
                  </a:lnTo>
                  <a:lnTo>
                    <a:pt x="168234" y="0"/>
                  </a:lnTo>
                  <a:lnTo>
                    <a:pt x="7387467" y="0"/>
                  </a:lnTo>
                  <a:lnTo>
                    <a:pt x="7432212" y="6008"/>
                  </a:lnTo>
                  <a:lnTo>
                    <a:pt x="7472413" y="22964"/>
                  </a:lnTo>
                  <a:lnTo>
                    <a:pt x="7506469" y="49263"/>
                  </a:lnTo>
                  <a:lnTo>
                    <a:pt x="7532778" y="83298"/>
                  </a:lnTo>
                  <a:lnTo>
                    <a:pt x="7549738" y="123465"/>
                  </a:lnTo>
                  <a:lnTo>
                    <a:pt x="7555747" y="168158"/>
                  </a:lnTo>
                  <a:lnTo>
                    <a:pt x="7555747" y="841126"/>
                  </a:lnTo>
                  <a:lnTo>
                    <a:pt x="7549738" y="885870"/>
                  </a:lnTo>
                  <a:lnTo>
                    <a:pt x="7532778" y="926071"/>
                  </a:lnTo>
                  <a:lnTo>
                    <a:pt x="7506469" y="960127"/>
                  </a:lnTo>
                  <a:lnTo>
                    <a:pt x="7472413" y="986436"/>
                  </a:lnTo>
                  <a:lnTo>
                    <a:pt x="7432212" y="1003396"/>
                  </a:lnTo>
                  <a:lnTo>
                    <a:pt x="7387467" y="1009406"/>
                  </a:lnTo>
                  <a:lnTo>
                    <a:pt x="168234" y="1009406"/>
                  </a:lnTo>
                  <a:lnTo>
                    <a:pt x="123510" y="1003396"/>
                  </a:lnTo>
                  <a:lnTo>
                    <a:pt x="83322" y="986436"/>
                  </a:lnTo>
                  <a:lnTo>
                    <a:pt x="49273" y="960127"/>
                  </a:lnTo>
                  <a:lnTo>
                    <a:pt x="22968" y="926071"/>
                  </a:lnTo>
                  <a:lnTo>
                    <a:pt x="6009" y="885870"/>
                  </a:lnTo>
                  <a:lnTo>
                    <a:pt x="0" y="841126"/>
                  </a:lnTo>
                  <a:lnTo>
                    <a:pt x="0" y="168158"/>
                  </a:lnTo>
                  <a:close/>
                </a:path>
              </a:pathLst>
            </a:custGeom>
            <a:ln w="12700">
              <a:solidFill>
                <a:srgbClr val="5F4778"/>
              </a:solidFill>
            </a:ln>
          </p:spPr>
          <p:txBody>
            <a:bodyPr wrap="square" lIns="0" tIns="0" rIns="0" bIns="0" rtlCol="0"/>
            <a:lstStyle/>
            <a:p>
              <a:endParaRPr sz="2400"/>
            </a:p>
          </p:txBody>
        </p:sp>
      </p:grpSp>
      <p:sp>
        <p:nvSpPr>
          <p:cNvPr id="7" name="object 7"/>
          <p:cNvSpPr txBox="1"/>
          <p:nvPr/>
        </p:nvSpPr>
        <p:spPr>
          <a:xfrm>
            <a:off x="1385147" y="1482594"/>
            <a:ext cx="8940800" cy="848950"/>
          </a:xfrm>
          <a:prstGeom prst="rect">
            <a:avLst/>
          </a:prstGeom>
        </p:spPr>
        <p:txBody>
          <a:bodyPr vert="horz" wrap="square" lIns="0" tIns="17780" rIns="0" bIns="0" rtlCol="0">
            <a:spAutoFit/>
          </a:bodyPr>
          <a:lstStyle/>
          <a:p>
            <a:pPr marL="16086" marR="6773" algn="ctr">
              <a:lnSpc>
                <a:spcPct val="99700"/>
              </a:lnSpc>
              <a:spcBef>
                <a:spcPts val="140"/>
              </a:spcBef>
            </a:pPr>
            <a:r>
              <a:rPr spc="-20" dirty="0">
                <a:latin typeface="Calibri"/>
                <a:cs typeface="Calibri"/>
              </a:rPr>
              <a:t>Jenkins</a:t>
            </a:r>
            <a:r>
              <a:rPr spc="93" dirty="0">
                <a:latin typeface="Calibri"/>
                <a:cs typeface="Calibri"/>
              </a:rPr>
              <a:t> </a:t>
            </a:r>
            <a:r>
              <a:rPr spc="-13" dirty="0">
                <a:latin typeface="Calibri"/>
                <a:cs typeface="Calibri"/>
              </a:rPr>
              <a:t>is</a:t>
            </a:r>
            <a:r>
              <a:rPr spc="-7" dirty="0">
                <a:latin typeface="Calibri"/>
                <a:cs typeface="Calibri"/>
              </a:rPr>
              <a:t> </a:t>
            </a:r>
            <a:r>
              <a:rPr spc="13" dirty="0">
                <a:latin typeface="Calibri"/>
                <a:cs typeface="Calibri"/>
              </a:rPr>
              <a:t>an</a:t>
            </a:r>
            <a:r>
              <a:rPr spc="-47" dirty="0">
                <a:latin typeface="Calibri"/>
                <a:cs typeface="Calibri"/>
              </a:rPr>
              <a:t> </a:t>
            </a:r>
            <a:r>
              <a:rPr dirty="0">
                <a:latin typeface="Calibri"/>
                <a:cs typeface="Calibri"/>
              </a:rPr>
              <a:t>open-source</a:t>
            </a:r>
            <a:r>
              <a:rPr spc="7" dirty="0">
                <a:latin typeface="Calibri"/>
                <a:cs typeface="Calibri"/>
              </a:rPr>
              <a:t> </a:t>
            </a:r>
            <a:r>
              <a:rPr dirty="0">
                <a:latin typeface="Calibri"/>
                <a:cs typeface="Calibri"/>
              </a:rPr>
              <a:t>automation</a:t>
            </a:r>
            <a:r>
              <a:rPr spc="-47" dirty="0">
                <a:latin typeface="Calibri"/>
                <a:cs typeface="Calibri"/>
              </a:rPr>
              <a:t> </a:t>
            </a:r>
            <a:r>
              <a:rPr spc="-13" dirty="0">
                <a:latin typeface="Calibri"/>
                <a:cs typeface="Calibri"/>
              </a:rPr>
              <a:t>server</a:t>
            </a:r>
            <a:r>
              <a:rPr spc="-33" dirty="0">
                <a:latin typeface="Calibri"/>
                <a:cs typeface="Calibri"/>
              </a:rPr>
              <a:t> </a:t>
            </a:r>
            <a:r>
              <a:rPr spc="-13" dirty="0">
                <a:latin typeface="Calibri"/>
                <a:cs typeface="Calibri"/>
              </a:rPr>
              <a:t>written</a:t>
            </a:r>
            <a:r>
              <a:rPr spc="60" dirty="0">
                <a:latin typeface="Calibri"/>
                <a:cs typeface="Calibri"/>
              </a:rPr>
              <a:t> </a:t>
            </a:r>
            <a:r>
              <a:rPr spc="-13" dirty="0">
                <a:latin typeface="Calibri"/>
                <a:cs typeface="Calibri"/>
              </a:rPr>
              <a:t>in</a:t>
            </a:r>
            <a:r>
              <a:rPr spc="-53" dirty="0">
                <a:latin typeface="Calibri"/>
                <a:cs typeface="Calibri"/>
              </a:rPr>
              <a:t> </a:t>
            </a:r>
            <a:r>
              <a:rPr spc="13" dirty="0">
                <a:latin typeface="Calibri"/>
                <a:cs typeface="Calibri"/>
              </a:rPr>
              <a:t>Java.</a:t>
            </a:r>
            <a:r>
              <a:rPr spc="-60" dirty="0">
                <a:latin typeface="Calibri"/>
                <a:cs typeface="Calibri"/>
              </a:rPr>
              <a:t> </a:t>
            </a:r>
            <a:r>
              <a:rPr spc="-20" dirty="0">
                <a:latin typeface="Calibri"/>
                <a:cs typeface="Calibri"/>
              </a:rPr>
              <a:t>Jenkins</a:t>
            </a:r>
            <a:r>
              <a:rPr spc="100" dirty="0">
                <a:latin typeface="Calibri"/>
                <a:cs typeface="Calibri"/>
              </a:rPr>
              <a:t> </a:t>
            </a:r>
            <a:r>
              <a:rPr spc="-27" dirty="0">
                <a:latin typeface="Calibri"/>
                <a:cs typeface="Calibri"/>
              </a:rPr>
              <a:t>helps</a:t>
            </a:r>
            <a:r>
              <a:rPr spc="93" dirty="0">
                <a:latin typeface="Calibri"/>
                <a:cs typeface="Calibri"/>
              </a:rPr>
              <a:t> </a:t>
            </a:r>
            <a:r>
              <a:rPr dirty="0">
                <a:latin typeface="Calibri"/>
                <a:cs typeface="Calibri"/>
              </a:rPr>
              <a:t>to</a:t>
            </a:r>
            <a:r>
              <a:rPr spc="-60" dirty="0">
                <a:latin typeface="Calibri"/>
                <a:cs typeface="Calibri"/>
              </a:rPr>
              <a:t> </a:t>
            </a:r>
            <a:r>
              <a:rPr dirty="0">
                <a:latin typeface="Calibri"/>
                <a:cs typeface="Calibri"/>
              </a:rPr>
              <a:t>automate</a:t>
            </a:r>
            <a:r>
              <a:rPr spc="-107" dirty="0">
                <a:latin typeface="Calibri"/>
                <a:cs typeface="Calibri"/>
              </a:rPr>
              <a:t> </a:t>
            </a:r>
            <a:r>
              <a:rPr spc="-20" dirty="0">
                <a:latin typeface="Calibri"/>
                <a:cs typeface="Calibri"/>
              </a:rPr>
              <a:t>the</a:t>
            </a:r>
            <a:r>
              <a:rPr spc="107" dirty="0">
                <a:latin typeface="Calibri"/>
                <a:cs typeface="Calibri"/>
              </a:rPr>
              <a:t> </a:t>
            </a:r>
            <a:r>
              <a:rPr spc="7" dirty="0">
                <a:latin typeface="Calibri"/>
                <a:cs typeface="Calibri"/>
              </a:rPr>
              <a:t>non- </a:t>
            </a:r>
            <a:r>
              <a:rPr spc="-387" dirty="0">
                <a:latin typeface="Calibri"/>
                <a:cs typeface="Calibri"/>
              </a:rPr>
              <a:t> </a:t>
            </a:r>
            <a:r>
              <a:rPr spc="-27" dirty="0">
                <a:latin typeface="Calibri"/>
                <a:cs typeface="Calibri"/>
              </a:rPr>
              <a:t>human </a:t>
            </a:r>
            <a:r>
              <a:rPr spc="-13" dirty="0">
                <a:latin typeface="Calibri"/>
                <a:cs typeface="Calibri"/>
              </a:rPr>
              <a:t>part </a:t>
            </a:r>
            <a:r>
              <a:rPr spc="20" dirty="0">
                <a:latin typeface="Calibri"/>
                <a:cs typeface="Calibri"/>
              </a:rPr>
              <a:t>of </a:t>
            </a:r>
            <a:r>
              <a:rPr spc="-20" dirty="0">
                <a:latin typeface="Calibri"/>
                <a:cs typeface="Calibri"/>
              </a:rPr>
              <a:t>the </a:t>
            </a:r>
            <a:r>
              <a:rPr spc="7" dirty="0">
                <a:latin typeface="Calibri"/>
                <a:cs typeface="Calibri"/>
              </a:rPr>
              <a:t>software </a:t>
            </a:r>
            <a:r>
              <a:rPr spc="-20" dirty="0">
                <a:latin typeface="Calibri"/>
                <a:cs typeface="Calibri"/>
              </a:rPr>
              <a:t>development</a:t>
            </a:r>
            <a:r>
              <a:rPr spc="-13" dirty="0">
                <a:latin typeface="Calibri"/>
                <a:cs typeface="Calibri"/>
              </a:rPr>
              <a:t> </a:t>
            </a:r>
            <a:r>
              <a:rPr spc="-7" dirty="0">
                <a:latin typeface="Calibri"/>
                <a:cs typeface="Calibri"/>
              </a:rPr>
              <a:t>process, with </a:t>
            </a:r>
            <a:r>
              <a:rPr spc="-13" dirty="0">
                <a:latin typeface="Calibri"/>
                <a:cs typeface="Calibri"/>
              </a:rPr>
              <a:t>continuous integration </a:t>
            </a:r>
            <a:r>
              <a:rPr spc="-7" dirty="0">
                <a:latin typeface="Calibri"/>
                <a:cs typeface="Calibri"/>
              </a:rPr>
              <a:t>and </a:t>
            </a:r>
            <a:r>
              <a:rPr dirty="0">
                <a:latin typeface="Calibri"/>
                <a:cs typeface="Calibri"/>
              </a:rPr>
              <a:t>facilitating </a:t>
            </a:r>
            <a:r>
              <a:rPr spc="7" dirty="0">
                <a:latin typeface="Calibri"/>
                <a:cs typeface="Calibri"/>
              </a:rPr>
              <a:t> </a:t>
            </a:r>
            <a:r>
              <a:rPr spc="-7" dirty="0">
                <a:latin typeface="Calibri"/>
                <a:cs typeface="Calibri"/>
              </a:rPr>
              <a:t>technical</a:t>
            </a:r>
            <a:r>
              <a:rPr spc="-27" dirty="0">
                <a:latin typeface="Calibri"/>
                <a:cs typeface="Calibri"/>
              </a:rPr>
              <a:t> </a:t>
            </a:r>
            <a:r>
              <a:rPr dirty="0">
                <a:latin typeface="Calibri"/>
                <a:cs typeface="Calibri"/>
              </a:rPr>
              <a:t>aspects</a:t>
            </a:r>
            <a:r>
              <a:rPr spc="-13" dirty="0">
                <a:latin typeface="Calibri"/>
                <a:cs typeface="Calibri"/>
              </a:rPr>
              <a:t> </a:t>
            </a:r>
            <a:r>
              <a:rPr spc="20" dirty="0">
                <a:latin typeface="Calibri"/>
                <a:cs typeface="Calibri"/>
              </a:rPr>
              <a:t>of</a:t>
            </a:r>
            <a:r>
              <a:rPr spc="-67" dirty="0">
                <a:latin typeface="Calibri"/>
                <a:cs typeface="Calibri"/>
              </a:rPr>
              <a:t> </a:t>
            </a:r>
            <a:r>
              <a:rPr spc="-13" dirty="0">
                <a:latin typeface="Calibri"/>
                <a:cs typeface="Calibri"/>
              </a:rPr>
              <a:t>continuous </a:t>
            </a:r>
            <a:r>
              <a:rPr spc="-33" dirty="0">
                <a:latin typeface="Calibri"/>
                <a:cs typeface="Calibri"/>
              </a:rPr>
              <a:t>delivery.</a:t>
            </a:r>
            <a:endParaRPr>
              <a:latin typeface="Calibri"/>
              <a:cs typeface="Calibri"/>
            </a:endParaRPr>
          </a:p>
        </p:txBody>
      </p:sp>
      <p:pic>
        <p:nvPicPr>
          <p:cNvPr id="8" name="object 8"/>
          <p:cNvPicPr/>
          <p:nvPr/>
        </p:nvPicPr>
        <p:blipFill>
          <a:blip r:embed="rId3" cstate="print"/>
          <a:stretch>
            <a:fillRect/>
          </a:stretch>
        </p:blipFill>
        <p:spPr>
          <a:xfrm>
            <a:off x="4657873" y="3469437"/>
            <a:ext cx="1936159" cy="2671908"/>
          </a:xfrm>
          <a:prstGeom prst="rect">
            <a:avLst/>
          </a:prstGeom>
        </p:spPr>
      </p:pic>
      <p:sp>
        <p:nvSpPr>
          <p:cNvPr id="9" name="object 9" hidden="1"/>
          <p:cNvSpPr txBox="1">
            <a:spLocks noGrp="1"/>
          </p:cNvSpPr>
          <p:nvPr>
            <p:ph type="ftr" sz="quarter" idx="5"/>
          </p:nvPr>
        </p:nvSpPr>
        <p:spPr>
          <a:xfrm>
            <a:off x="5384800" y="8622369"/>
            <a:ext cx="5486400" cy="192360"/>
          </a:xfrm>
          <a:prstGeom prst="rect">
            <a:avLst/>
          </a:prstGeom>
        </p:spPr>
        <p:txBody>
          <a:bodyPr vert="horz" wrap="square" lIns="0" tIns="0" rIns="0" bIns="0" rtlCol="0" anchor="ctr">
            <a:spAutoFit/>
          </a:bodyPr>
          <a:lstStyle/>
          <a:p>
            <a:pPr marL="16933">
              <a:lnSpc>
                <a:spcPts val="1467"/>
              </a:lnSpc>
            </a:pPr>
            <a:r>
              <a:rPr dirty="0"/>
              <a:t>©</a:t>
            </a:r>
            <a:r>
              <a:rPr spc="7" dirty="0"/>
              <a:t> </a:t>
            </a:r>
            <a:r>
              <a:rPr spc="-27" dirty="0"/>
              <a:t>Copyright</a:t>
            </a:r>
            <a:r>
              <a:rPr spc="113" dirty="0"/>
              <a:t> </a:t>
            </a:r>
            <a:r>
              <a:rPr spc="-13" dirty="0"/>
              <a:t>2019</a:t>
            </a:r>
            <a:r>
              <a:rPr spc="67" dirty="0"/>
              <a:t> </a:t>
            </a:r>
            <a:r>
              <a:rPr dirty="0"/>
              <a:t>IntelliPaat,</a:t>
            </a:r>
            <a:r>
              <a:rPr spc="-73" dirty="0"/>
              <a:t> </a:t>
            </a:r>
            <a:r>
              <a:rPr spc="-13" dirty="0"/>
              <a:t>All</a:t>
            </a:r>
            <a:r>
              <a:rPr spc="67" dirty="0"/>
              <a:t> </a:t>
            </a:r>
            <a:r>
              <a:rPr dirty="0"/>
              <a:t>rights</a:t>
            </a:r>
            <a:r>
              <a:rPr spc="-67" dirty="0"/>
              <a:t> </a:t>
            </a:r>
            <a:r>
              <a:rPr spc="-13" dirty="0"/>
              <a:t>reserved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33501" y="1549401"/>
            <a:ext cx="9004300" cy="1689100"/>
            <a:chOff x="1000125" y="1162050"/>
            <a:chExt cx="6753225" cy="1266825"/>
          </a:xfrm>
        </p:grpSpPr>
        <p:pic>
          <p:nvPicPr>
            <p:cNvPr id="3" name="object 3"/>
            <p:cNvPicPr/>
            <p:nvPr/>
          </p:nvPicPr>
          <p:blipFill>
            <a:blip r:embed="rId2" cstate="print"/>
            <a:stretch>
              <a:fillRect/>
            </a:stretch>
          </p:blipFill>
          <p:spPr>
            <a:xfrm>
              <a:off x="1857374" y="1304925"/>
              <a:ext cx="5895959" cy="1000125"/>
            </a:xfrm>
            <a:prstGeom prst="rect">
              <a:avLst/>
            </a:prstGeom>
          </p:spPr>
        </p:pic>
        <p:sp>
          <p:nvSpPr>
            <p:cNvPr id="4" name="object 4"/>
            <p:cNvSpPr/>
            <p:nvPr/>
          </p:nvSpPr>
          <p:spPr>
            <a:xfrm>
              <a:off x="1876936" y="1322832"/>
              <a:ext cx="5806440" cy="906780"/>
            </a:xfrm>
            <a:custGeom>
              <a:avLst/>
              <a:gdLst/>
              <a:ahLst/>
              <a:cxnLst/>
              <a:rect l="l" t="t" r="r" b="b"/>
              <a:pathLst>
                <a:path w="5806440" h="906780">
                  <a:moveTo>
                    <a:pt x="5654792" y="0"/>
                  </a:moveTo>
                  <a:lnTo>
                    <a:pt x="151125" y="0"/>
                  </a:lnTo>
                  <a:lnTo>
                    <a:pt x="103368" y="7707"/>
                  </a:lnTo>
                  <a:lnTo>
                    <a:pt x="61883" y="29168"/>
                  </a:lnTo>
                  <a:lnTo>
                    <a:pt x="29165" y="61886"/>
                  </a:lnTo>
                  <a:lnTo>
                    <a:pt x="7706" y="103368"/>
                  </a:lnTo>
                  <a:lnTo>
                    <a:pt x="0" y="151119"/>
                  </a:lnTo>
                  <a:lnTo>
                    <a:pt x="0" y="755385"/>
                  </a:lnTo>
                  <a:lnTo>
                    <a:pt x="7706" y="803147"/>
                  </a:lnTo>
                  <a:lnTo>
                    <a:pt x="29165" y="844636"/>
                  </a:lnTo>
                  <a:lnTo>
                    <a:pt x="61883" y="877359"/>
                  </a:lnTo>
                  <a:lnTo>
                    <a:pt x="103368" y="898821"/>
                  </a:lnTo>
                  <a:lnTo>
                    <a:pt x="151125" y="906530"/>
                  </a:lnTo>
                  <a:lnTo>
                    <a:pt x="5654792" y="906530"/>
                  </a:lnTo>
                  <a:lnTo>
                    <a:pt x="5702558" y="898821"/>
                  </a:lnTo>
                  <a:lnTo>
                    <a:pt x="5744049" y="877359"/>
                  </a:lnTo>
                  <a:lnTo>
                    <a:pt x="5776772" y="844636"/>
                  </a:lnTo>
                  <a:lnTo>
                    <a:pt x="5798235" y="803147"/>
                  </a:lnTo>
                  <a:lnTo>
                    <a:pt x="5805943" y="755385"/>
                  </a:lnTo>
                  <a:lnTo>
                    <a:pt x="5805943" y="151119"/>
                  </a:lnTo>
                  <a:lnTo>
                    <a:pt x="5798235" y="103368"/>
                  </a:lnTo>
                  <a:lnTo>
                    <a:pt x="5776772" y="61886"/>
                  </a:lnTo>
                  <a:lnTo>
                    <a:pt x="5744049" y="29168"/>
                  </a:lnTo>
                  <a:lnTo>
                    <a:pt x="5702558" y="7707"/>
                  </a:lnTo>
                  <a:lnTo>
                    <a:pt x="5654792" y="0"/>
                  </a:lnTo>
                  <a:close/>
                </a:path>
              </a:pathLst>
            </a:custGeom>
            <a:solidFill>
              <a:srgbClr val="FFFFFF"/>
            </a:solidFill>
          </p:spPr>
          <p:txBody>
            <a:bodyPr wrap="square" lIns="0" tIns="0" rIns="0" bIns="0" rtlCol="0"/>
            <a:lstStyle/>
            <a:p>
              <a:endParaRPr sz="2400"/>
            </a:p>
          </p:txBody>
        </p:sp>
        <p:sp>
          <p:nvSpPr>
            <p:cNvPr id="5" name="object 5"/>
            <p:cNvSpPr/>
            <p:nvPr/>
          </p:nvSpPr>
          <p:spPr>
            <a:xfrm>
              <a:off x="1876936" y="1322832"/>
              <a:ext cx="5806440" cy="906780"/>
            </a:xfrm>
            <a:custGeom>
              <a:avLst/>
              <a:gdLst/>
              <a:ahLst/>
              <a:cxnLst/>
              <a:rect l="l" t="t" r="r" b="b"/>
              <a:pathLst>
                <a:path w="5806440" h="906780">
                  <a:moveTo>
                    <a:pt x="0" y="151119"/>
                  </a:moveTo>
                  <a:lnTo>
                    <a:pt x="7706" y="103368"/>
                  </a:lnTo>
                  <a:lnTo>
                    <a:pt x="29165" y="61886"/>
                  </a:lnTo>
                  <a:lnTo>
                    <a:pt x="61883" y="29168"/>
                  </a:lnTo>
                  <a:lnTo>
                    <a:pt x="103368" y="7707"/>
                  </a:lnTo>
                  <a:lnTo>
                    <a:pt x="151125" y="0"/>
                  </a:lnTo>
                  <a:lnTo>
                    <a:pt x="5654792" y="0"/>
                  </a:lnTo>
                  <a:lnTo>
                    <a:pt x="5702558" y="7707"/>
                  </a:lnTo>
                  <a:lnTo>
                    <a:pt x="5744049" y="29168"/>
                  </a:lnTo>
                  <a:lnTo>
                    <a:pt x="5776772" y="61886"/>
                  </a:lnTo>
                  <a:lnTo>
                    <a:pt x="5798235" y="103368"/>
                  </a:lnTo>
                  <a:lnTo>
                    <a:pt x="5805943" y="151119"/>
                  </a:lnTo>
                  <a:lnTo>
                    <a:pt x="5805943" y="755385"/>
                  </a:lnTo>
                  <a:lnTo>
                    <a:pt x="5798235" y="803147"/>
                  </a:lnTo>
                  <a:lnTo>
                    <a:pt x="5776772" y="844636"/>
                  </a:lnTo>
                  <a:lnTo>
                    <a:pt x="5744049" y="877359"/>
                  </a:lnTo>
                  <a:lnTo>
                    <a:pt x="5702558" y="898821"/>
                  </a:lnTo>
                  <a:lnTo>
                    <a:pt x="5654792" y="906530"/>
                  </a:lnTo>
                  <a:lnTo>
                    <a:pt x="151125" y="906530"/>
                  </a:lnTo>
                  <a:lnTo>
                    <a:pt x="103368" y="898821"/>
                  </a:lnTo>
                  <a:lnTo>
                    <a:pt x="61883" y="877359"/>
                  </a:lnTo>
                  <a:lnTo>
                    <a:pt x="29165" y="844636"/>
                  </a:lnTo>
                  <a:lnTo>
                    <a:pt x="7706" y="803147"/>
                  </a:lnTo>
                  <a:lnTo>
                    <a:pt x="0" y="755385"/>
                  </a:lnTo>
                  <a:lnTo>
                    <a:pt x="0" y="151119"/>
                  </a:lnTo>
                  <a:close/>
                </a:path>
              </a:pathLst>
            </a:custGeom>
            <a:ln w="12700">
              <a:solidFill>
                <a:srgbClr val="AF5C04"/>
              </a:solidFill>
            </a:ln>
          </p:spPr>
          <p:txBody>
            <a:bodyPr wrap="square" lIns="0" tIns="0" rIns="0" bIns="0" rtlCol="0"/>
            <a:lstStyle/>
            <a:p>
              <a:endParaRPr sz="2400"/>
            </a:p>
          </p:txBody>
        </p:sp>
        <p:pic>
          <p:nvPicPr>
            <p:cNvPr id="6" name="object 6"/>
            <p:cNvPicPr/>
            <p:nvPr/>
          </p:nvPicPr>
          <p:blipFill>
            <a:blip r:embed="rId3" cstate="print"/>
            <a:stretch>
              <a:fillRect/>
            </a:stretch>
          </p:blipFill>
          <p:spPr>
            <a:xfrm>
              <a:off x="1000125" y="1162050"/>
              <a:ext cx="1314450" cy="1266825"/>
            </a:xfrm>
            <a:prstGeom prst="rect">
              <a:avLst/>
            </a:prstGeom>
          </p:spPr>
        </p:pic>
        <p:sp>
          <p:nvSpPr>
            <p:cNvPr id="7" name="object 7"/>
            <p:cNvSpPr/>
            <p:nvPr/>
          </p:nvSpPr>
          <p:spPr>
            <a:xfrm>
              <a:off x="1056954" y="1212982"/>
              <a:ext cx="1146810" cy="1106805"/>
            </a:xfrm>
            <a:custGeom>
              <a:avLst/>
              <a:gdLst/>
              <a:ahLst/>
              <a:cxnLst/>
              <a:rect l="l" t="t" r="r" b="b"/>
              <a:pathLst>
                <a:path w="1146810" h="1106805">
                  <a:moveTo>
                    <a:pt x="573212" y="0"/>
                  </a:moveTo>
                  <a:lnTo>
                    <a:pt x="523749" y="2030"/>
                  </a:lnTo>
                  <a:lnTo>
                    <a:pt x="475454" y="8010"/>
                  </a:lnTo>
                  <a:lnTo>
                    <a:pt x="428501" y="17775"/>
                  </a:lnTo>
                  <a:lnTo>
                    <a:pt x="383061" y="31158"/>
                  </a:lnTo>
                  <a:lnTo>
                    <a:pt x="339306" y="47993"/>
                  </a:lnTo>
                  <a:lnTo>
                    <a:pt x="297409" y="68114"/>
                  </a:lnTo>
                  <a:lnTo>
                    <a:pt x="257541" y="91355"/>
                  </a:lnTo>
                  <a:lnTo>
                    <a:pt x="219874" y="117550"/>
                  </a:lnTo>
                  <a:lnTo>
                    <a:pt x="184580" y="146534"/>
                  </a:lnTo>
                  <a:lnTo>
                    <a:pt x="151831" y="178140"/>
                  </a:lnTo>
                  <a:lnTo>
                    <a:pt x="121800" y="212203"/>
                  </a:lnTo>
                  <a:lnTo>
                    <a:pt x="94657" y="248555"/>
                  </a:lnTo>
                  <a:lnTo>
                    <a:pt x="70576" y="287032"/>
                  </a:lnTo>
                  <a:lnTo>
                    <a:pt x="49727" y="327468"/>
                  </a:lnTo>
                  <a:lnTo>
                    <a:pt x="32284" y="369696"/>
                  </a:lnTo>
                  <a:lnTo>
                    <a:pt x="18417" y="413550"/>
                  </a:lnTo>
                  <a:lnTo>
                    <a:pt x="8300" y="458865"/>
                  </a:lnTo>
                  <a:lnTo>
                    <a:pt x="2103" y="505474"/>
                  </a:lnTo>
                  <a:lnTo>
                    <a:pt x="0" y="553211"/>
                  </a:lnTo>
                  <a:lnTo>
                    <a:pt x="2103" y="600949"/>
                  </a:lnTo>
                  <a:lnTo>
                    <a:pt x="8300" y="647558"/>
                  </a:lnTo>
                  <a:lnTo>
                    <a:pt x="18417" y="692873"/>
                  </a:lnTo>
                  <a:lnTo>
                    <a:pt x="32284" y="736726"/>
                  </a:lnTo>
                  <a:lnTo>
                    <a:pt x="49727" y="778954"/>
                  </a:lnTo>
                  <a:lnTo>
                    <a:pt x="70576" y="819389"/>
                  </a:lnTo>
                  <a:lnTo>
                    <a:pt x="94657" y="857865"/>
                  </a:lnTo>
                  <a:lnTo>
                    <a:pt x="121800" y="894217"/>
                  </a:lnTo>
                  <a:lnTo>
                    <a:pt x="151831" y="928279"/>
                  </a:lnTo>
                  <a:lnTo>
                    <a:pt x="184580" y="959884"/>
                  </a:lnTo>
                  <a:lnTo>
                    <a:pt x="219874" y="988867"/>
                  </a:lnTo>
                  <a:lnTo>
                    <a:pt x="257541" y="1015062"/>
                  </a:lnTo>
                  <a:lnTo>
                    <a:pt x="297409" y="1038302"/>
                  </a:lnTo>
                  <a:lnTo>
                    <a:pt x="339306" y="1058423"/>
                  </a:lnTo>
                  <a:lnTo>
                    <a:pt x="383061" y="1075257"/>
                  </a:lnTo>
                  <a:lnTo>
                    <a:pt x="428501" y="1088640"/>
                  </a:lnTo>
                  <a:lnTo>
                    <a:pt x="475454" y="1098404"/>
                  </a:lnTo>
                  <a:lnTo>
                    <a:pt x="523749" y="1104384"/>
                  </a:lnTo>
                  <a:lnTo>
                    <a:pt x="573212" y="1106414"/>
                  </a:lnTo>
                  <a:lnTo>
                    <a:pt x="622676" y="1104384"/>
                  </a:lnTo>
                  <a:lnTo>
                    <a:pt x="670969" y="1098404"/>
                  </a:lnTo>
                  <a:lnTo>
                    <a:pt x="717920" y="1088640"/>
                  </a:lnTo>
                  <a:lnTo>
                    <a:pt x="763357" y="1075257"/>
                  </a:lnTo>
                  <a:lnTo>
                    <a:pt x="807109" y="1058423"/>
                  </a:lnTo>
                  <a:lnTo>
                    <a:pt x="849002" y="1038302"/>
                  </a:lnTo>
                  <a:lnTo>
                    <a:pt x="888866" y="1015062"/>
                  </a:lnTo>
                  <a:lnTo>
                    <a:pt x="926529" y="988867"/>
                  </a:lnTo>
                  <a:lnTo>
                    <a:pt x="961818" y="959884"/>
                  </a:lnTo>
                  <a:lnTo>
                    <a:pt x="994562" y="928279"/>
                  </a:lnTo>
                  <a:lnTo>
                    <a:pt x="1024589" y="894217"/>
                  </a:lnTo>
                  <a:lnTo>
                    <a:pt x="1051727" y="857865"/>
                  </a:lnTo>
                  <a:lnTo>
                    <a:pt x="1075805" y="819389"/>
                  </a:lnTo>
                  <a:lnTo>
                    <a:pt x="1096650" y="778954"/>
                  </a:lnTo>
                  <a:lnTo>
                    <a:pt x="1114090" y="736726"/>
                  </a:lnTo>
                  <a:lnTo>
                    <a:pt x="1127953" y="692873"/>
                  </a:lnTo>
                  <a:lnTo>
                    <a:pt x="1138069" y="647558"/>
                  </a:lnTo>
                  <a:lnTo>
                    <a:pt x="1144264" y="600949"/>
                  </a:lnTo>
                  <a:lnTo>
                    <a:pt x="1146368" y="553211"/>
                  </a:lnTo>
                  <a:lnTo>
                    <a:pt x="1144264" y="505474"/>
                  </a:lnTo>
                  <a:lnTo>
                    <a:pt x="1138069" y="458865"/>
                  </a:lnTo>
                  <a:lnTo>
                    <a:pt x="1127953" y="413550"/>
                  </a:lnTo>
                  <a:lnTo>
                    <a:pt x="1114090" y="369696"/>
                  </a:lnTo>
                  <a:lnTo>
                    <a:pt x="1096650" y="327468"/>
                  </a:lnTo>
                  <a:lnTo>
                    <a:pt x="1075805" y="287032"/>
                  </a:lnTo>
                  <a:lnTo>
                    <a:pt x="1051727" y="248555"/>
                  </a:lnTo>
                  <a:lnTo>
                    <a:pt x="1024589" y="212203"/>
                  </a:lnTo>
                  <a:lnTo>
                    <a:pt x="994562" y="178140"/>
                  </a:lnTo>
                  <a:lnTo>
                    <a:pt x="961818" y="146534"/>
                  </a:lnTo>
                  <a:lnTo>
                    <a:pt x="926529" y="117550"/>
                  </a:lnTo>
                  <a:lnTo>
                    <a:pt x="888866" y="91355"/>
                  </a:lnTo>
                  <a:lnTo>
                    <a:pt x="849002" y="68114"/>
                  </a:lnTo>
                  <a:lnTo>
                    <a:pt x="807109" y="47993"/>
                  </a:lnTo>
                  <a:lnTo>
                    <a:pt x="763357" y="31158"/>
                  </a:lnTo>
                  <a:lnTo>
                    <a:pt x="717920" y="17775"/>
                  </a:lnTo>
                  <a:lnTo>
                    <a:pt x="670969" y="8010"/>
                  </a:lnTo>
                  <a:lnTo>
                    <a:pt x="622676" y="2030"/>
                  </a:lnTo>
                  <a:lnTo>
                    <a:pt x="573212" y="0"/>
                  </a:lnTo>
                  <a:close/>
                </a:path>
              </a:pathLst>
            </a:custGeom>
            <a:solidFill>
              <a:srgbClr val="FFFFFF"/>
            </a:solidFill>
          </p:spPr>
          <p:txBody>
            <a:bodyPr wrap="square" lIns="0" tIns="0" rIns="0" bIns="0" rtlCol="0"/>
            <a:lstStyle/>
            <a:p>
              <a:endParaRPr sz="2400"/>
            </a:p>
          </p:txBody>
        </p:sp>
        <p:sp>
          <p:nvSpPr>
            <p:cNvPr id="8" name="object 8"/>
            <p:cNvSpPr/>
            <p:nvPr/>
          </p:nvSpPr>
          <p:spPr>
            <a:xfrm>
              <a:off x="1056954" y="1212982"/>
              <a:ext cx="1146810" cy="1106805"/>
            </a:xfrm>
            <a:custGeom>
              <a:avLst/>
              <a:gdLst/>
              <a:ahLst/>
              <a:cxnLst/>
              <a:rect l="l" t="t" r="r" b="b"/>
              <a:pathLst>
                <a:path w="1146810" h="1106805">
                  <a:moveTo>
                    <a:pt x="0" y="553211"/>
                  </a:moveTo>
                  <a:lnTo>
                    <a:pt x="2103" y="505474"/>
                  </a:lnTo>
                  <a:lnTo>
                    <a:pt x="8300" y="458865"/>
                  </a:lnTo>
                  <a:lnTo>
                    <a:pt x="18417" y="413550"/>
                  </a:lnTo>
                  <a:lnTo>
                    <a:pt x="32284" y="369696"/>
                  </a:lnTo>
                  <a:lnTo>
                    <a:pt x="49727" y="327468"/>
                  </a:lnTo>
                  <a:lnTo>
                    <a:pt x="70576" y="287032"/>
                  </a:lnTo>
                  <a:lnTo>
                    <a:pt x="94657" y="248555"/>
                  </a:lnTo>
                  <a:lnTo>
                    <a:pt x="121800" y="212203"/>
                  </a:lnTo>
                  <a:lnTo>
                    <a:pt x="151831" y="178140"/>
                  </a:lnTo>
                  <a:lnTo>
                    <a:pt x="184580" y="146534"/>
                  </a:lnTo>
                  <a:lnTo>
                    <a:pt x="219874" y="117550"/>
                  </a:lnTo>
                  <a:lnTo>
                    <a:pt x="257541" y="91355"/>
                  </a:lnTo>
                  <a:lnTo>
                    <a:pt x="297409" y="68114"/>
                  </a:lnTo>
                  <a:lnTo>
                    <a:pt x="339306" y="47993"/>
                  </a:lnTo>
                  <a:lnTo>
                    <a:pt x="383061" y="31158"/>
                  </a:lnTo>
                  <a:lnTo>
                    <a:pt x="428501" y="17775"/>
                  </a:lnTo>
                  <a:lnTo>
                    <a:pt x="475454" y="8010"/>
                  </a:lnTo>
                  <a:lnTo>
                    <a:pt x="523749" y="2030"/>
                  </a:lnTo>
                  <a:lnTo>
                    <a:pt x="573212" y="0"/>
                  </a:lnTo>
                  <a:lnTo>
                    <a:pt x="622676" y="2030"/>
                  </a:lnTo>
                  <a:lnTo>
                    <a:pt x="670969" y="8010"/>
                  </a:lnTo>
                  <a:lnTo>
                    <a:pt x="717920" y="17775"/>
                  </a:lnTo>
                  <a:lnTo>
                    <a:pt x="763357" y="31158"/>
                  </a:lnTo>
                  <a:lnTo>
                    <a:pt x="807109" y="47993"/>
                  </a:lnTo>
                  <a:lnTo>
                    <a:pt x="849002" y="68114"/>
                  </a:lnTo>
                  <a:lnTo>
                    <a:pt x="888866" y="91355"/>
                  </a:lnTo>
                  <a:lnTo>
                    <a:pt x="926529" y="117550"/>
                  </a:lnTo>
                  <a:lnTo>
                    <a:pt x="961818" y="146534"/>
                  </a:lnTo>
                  <a:lnTo>
                    <a:pt x="994562" y="178140"/>
                  </a:lnTo>
                  <a:lnTo>
                    <a:pt x="1024589" y="212203"/>
                  </a:lnTo>
                  <a:lnTo>
                    <a:pt x="1051727" y="248555"/>
                  </a:lnTo>
                  <a:lnTo>
                    <a:pt x="1075805" y="287032"/>
                  </a:lnTo>
                  <a:lnTo>
                    <a:pt x="1096650" y="327468"/>
                  </a:lnTo>
                  <a:lnTo>
                    <a:pt x="1114090" y="369696"/>
                  </a:lnTo>
                  <a:lnTo>
                    <a:pt x="1127953" y="413550"/>
                  </a:lnTo>
                  <a:lnTo>
                    <a:pt x="1138069" y="458865"/>
                  </a:lnTo>
                  <a:lnTo>
                    <a:pt x="1144264" y="505474"/>
                  </a:lnTo>
                  <a:lnTo>
                    <a:pt x="1146368" y="553211"/>
                  </a:lnTo>
                  <a:lnTo>
                    <a:pt x="1144264" y="600949"/>
                  </a:lnTo>
                  <a:lnTo>
                    <a:pt x="1138069" y="647558"/>
                  </a:lnTo>
                  <a:lnTo>
                    <a:pt x="1127953" y="692873"/>
                  </a:lnTo>
                  <a:lnTo>
                    <a:pt x="1114090" y="736726"/>
                  </a:lnTo>
                  <a:lnTo>
                    <a:pt x="1096650" y="778954"/>
                  </a:lnTo>
                  <a:lnTo>
                    <a:pt x="1075805" y="819389"/>
                  </a:lnTo>
                  <a:lnTo>
                    <a:pt x="1051727" y="857865"/>
                  </a:lnTo>
                  <a:lnTo>
                    <a:pt x="1024589" y="894217"/>
                  </a:lnTo>
                  <a:lnTo>
                    <a:pt x="994562" y="928279"/>
                  </a:lnTo>
                  <a:lnTo>
                    <a:pt x="961818" y="959884"/>
                  </a:lnTo>
                  <a:lnTo>
                    <a:pt x="926529" y="988867"/>
                  </a:lnTo>
                  <a:lnTo>
                    <a:pt x="888866" y="1015062"/>
                  </a:lnTo>
                  <a:lnTo>
                    <a:pt x="849002" y="1038302"/>
                  </a:lnTo>
                  <a:lnTo>
                    <a:pt x="807109" y="1058423"/>
                  </a:lnTo>
                  <a:lnTo>
                    <a:pt x="763357" y="1075257"/>
                  </a:lnTo>
                  <a:lnTo>
                    <a:pt x="717920" y="1088640"/>
                  </a:lnTo>
                  <a:lnTo>
                    <a:pt x="670969" y="1098404"/>
                  </a:lnTo>
                  <a:lnTo>
                    <a:pt x="622676" y="1104384"/>
                  </a:lnTo>
                  <a:lnTo>
                    <a:pt x="573212" y="1106414"/>
                  </a:lnTo>
                  <a:lnTo>
                    <a:pt x="523749" y="1104384"/>
                  </a:lnTo>
                  <a:lnTo>
                    <a:pt x="475454" y="1098404"/>
                  </a:lnTo>
                  <a:lnTo>
                    <a:pt x="428501" y="1088640"/>
                  </a:lnTo>
                  <a:lnTo>
                    <a:pt x="383061" y="1075257"/>
                  </a:lnTo>
                  <a:lnTo>
                    <a:pt x="339306" y="1058423"/>
                  </a:lnTo>
                  <a:lnTo>
                    <a:pt x="297409" y="1038302"/>
                  </a:lnTo>
                  <a:lnTo>
                    <a:pt x="257541" y="1015062"/>
                  </a:lnTo>
                  <a:lnTo>
                    <a:pt x="219874" y="988867"/>
                  </a:lnTo>
                  <a:lnTo>
                    <a:pt x="184580" y="959884"/>
                  </a:lnTo>
                  <a:lnTo>
                    <a:pt x="151831" y="928279"/>
                  </a:lnTo>
                  <a:lnTo>
                    <a:pt x="121800" y="894217"/>
                  </a:lnTo>
                  <a:lnTo>
                    <a:pt x="94657" y="857865"/>
                  </a:lnTo>
                  <a:lnTo>
                    <a:pt x="70576" y="819389"/>
                  </a:lnTo>
                  <a:lnTo>
                    <a:pt x="49727" y="778954"/>
                  </a:lnTo>
                  <a:lnTo>
                    <a:pt x="32284" y="736726"/>
                  </a:lnTo>
                  <a:lnTo>
                    <a:pt x="18417" y="692873"/>
                  </a:lnTo>
                  <a:lnTo>
                    <a:pt x="8300" y="647558"/>
                  </a:lnTo>
                  <a:lnTo>
                    <a:pt x="2103" y="600949"/>
                  </a:lnTo>
                  <a:lnTo>
                    <a:pt x="0" y="553211"/>
                  </a:lnTo>
                  <a:close/>
                </a:path>
              </a:pathLst>
            </a:custGeom>
            <a:ln w="28574">
              <a:solidFill>
                <a:srgbClr val="5F4778"/>
              </a:solidFill>
            </a:ln>
          </p:spPr>
          <p:txBody>
            <a:bodyPr wrap="square" lIns="0" tIns="0" rIns="0" bIns="0" rtlCol="0"/>
            <a:lstStyle/>
            <a:p>
              <a:endParaRPr sz="2400"/>
            </a:p>
          </p:txBody>
        </p:sp>
      </p:grpSp>
      <p:sp>
        <p:nvSpPr>
          <p:cNvPr id="9" name="object 9"/>
          <p:cNvSpPr txBox="1">
            <a:spLocks noGrp="1"/>
          </p:cNvSpPr>
          <p:nvPr>
            <p:ph type="title"/>
          </p:nvPr>
        </p:nvSpPr>
        <p:spPr>
          <a:xfrm>
            <a:off x="341207" y="194393"/>
            <a:ext cx="13518631" cy="699336"/>
          </a:xfrm>
          <a:prstGeom prst="rect">
            <a:avLst/>
          </a:prstGeom>
        </p:spPr>
        <p:txBody>
          <a:bodyPr vert="horz" wrap="square" lIns="0" tIns="22013" rIns="0" bIns="0" rtlCol="0" anchor="ctr">
            <a:spAutoFit/>
          </a:bodyPr>
          <a:lstStyle/>
          <a:p>
            <a:pPr marL="16933">
              <a:lnSpc>
                <a:spcPct val="100000"/>
              </a:lnSpc>
              <a:spcBef>
                <a:spcPts val="173"/>
              </a:spcBef>
            </a:pPr>
            <a:r>
              <a:rPr spc="7" dirty="0"/>
              <a:t>Features</a:t>
            </a:r>
            <a:r>
              <a:rPr spc="47" dirty="0"/>
              <a:t> </a:t>
            </a:r>
            <a:r>
              <a:rPr spc="13" dirty="0"/>
              <a:t>of</a:t>
            </a:r>
            <a:r>
              <a:rPr spc="-27" dirty="0"/>
              <a:t> </a:t>
            </a:r>
            <a:r>
              <a:rPr spc="13" dirty="0"/>
              <a:t>Jenkins</a:t>
            </a:r>
          </a:p>
        </p:txBody>
      </p:sp>
      <p:pic>
        <p:nvPicPr>
          <p:cNvPr id="10" name="object 10"/>
          <p:cNvPicPr/>
          <p:nvPr/>
        </p:nvPicPr>
        <p:blipFill>
          <a:blip r:embed="rId4" cstate="print"/>
          <a:stretch>
            <a:fillRect/>
          </a:stretch>
        </p:blipFill>
        <p:spPr>
          <a:xfrm>
            <a:off x="810277" y="4557101"/>
            <a:ext cx="1420047" cy="1959692"/>
          </a:xfrm>
          <a:prstGeom prst="rect">
            <a:avLst/>
          </a:prstGeom>
        </p:spPr>
      </p:pic>
      <p:sp>
        <p:nvSpPr>
          <p:cNvPr id="11" name="object 11"/>
          <p:cNvSpPr txBox="1"/>
          <p:nvPr/>
        </p:nvSpPr>
        <p:spPr>
          <a:xfrm>
            <a:off x="3285407" y="1926078"/>
            <a:ext cx="6344920" cy="848950"/>
          </a:xfrm>
          <a:prstGeom prst="rect">
            <a:avLst/>
          </a:prstGeom>
        </p:spPr>
        <p:txBody>
          <a:bodyPr vert="horz" wrap="square" lIns="0" tIns="17780" rIns="0" bIns="0" rtlCol="0">
            <a:spAutoFit/>
          </a:bodyPr>
          <a:lstStyle/>
          <a:p>
            <a:pPr marL="16933" marR="6773">
              <a:lnSpc>
                <a:spcPct val="99700"/>
              </a:lnSpc>
              <a:spcBef>
                <a:spcPts val="140"/>
              </a:spcBef>
            </a:pPr>
            <a:r>
              <a:rPr b="1" spc="7" dirty="0">
                <a:latin typeface="Calibri"/>
                <a:cs typeface="Calibri"/>
              </a:rPr>
              <a:t>Adoption:</a:t>
            </a:r>
            <a:r>
              <a:rPr b="1" spc="-107" dirty="0">
                <a:latin typeface="Calibri"/>
                <a:cs typeface="Calibri"/>
              </a:rPr>
              <a:t> </a:t>
            </a:r>
            <a:r>
              <a:rPr spc="-20" dirty="0">
                <a:latin typeface="Calibri"/>
                <a:cs typeface="Calibri"/>
              </a:rPr>
              <a:t>Jenkins</a:t>
            </a:r>
            <a:r>
              <a:rPr spc="87" dirty="0">
                <a:latin typeface="Calibri"/>
                <a:cs typeface="Calibri"/>
              </a:rPr>
              <a:t> </a:t>
            </a:r>
            <a:r>
              <a:rPr spc="-13" dirty="0">
                <a:latin typeface="Calibri"/>
                <a:cs typeface="Calibri"/>
              </a:rPr>
              <a:t>is </a:t>
            </a:r>
            <a:r>
              <a:rPr spc="-7" dirty="0">
                <a:latin typeface="Calibri"/>
                <a:cs typeface="Calibri"/>
              </a:rPr>
              <a:t>extremely</a:t>
            </a:r>
            <a:r>
              <a:rPr spc="-20" dirty="0">
                <a:latin typeface="Calibri"/>
                <a:cs typeface="Calibri"/>
              </a:rPr>
              <a:t> </a:t>
            </a:r>
            <a:r>
              <a:rPr spc="-13" dirty="0">
                <a:latin typeface="Calibri"/>
                <a:cs typeface="Calibri"/>
              </a:rPr>
              <a:t>popular</a:t>
            </a:r>
            <a:r>
              <a:rPr spc="60" dirty="0">
                <a:latin typeface="Calibri"/>
                <a:cs typeface="Calibri"/>
              </a:rPr>
              <a:t> </a:t>
            </a:r>
            <a:r>
              <a:rPr dirty="0">
                <a:latin typeface="Calibri"/>
                <a:cs typeface="Calibri"/>
              </a:rPr>
              <a:t>among</a:t>
            </a:r>
            <a:r>
              <a:rPr spc="40" dirty="0">
                <a:latin typeface="Calibri"/>
                <a:cs typeface="Calibri"/>
              </a:rPr>
              <a:t> </a:t>
            </a:r>
            <a:r>
              <a:rPr spc="-20" dirty="0">
                <a:latin typeface="Calibri"/>
                <a:cs typeface="Calibri"/>
              </a:rPr>
              <a:t>the</a:t>
            </a:r>
            <a:r>
              <a:rPr dirty="0">
                <a:latin typeface="Calibri"/>
                <a:cs typeface="Calibri"/>
              </a:rPr>
              <a:t> </a:t>
            </a:r>
            <a:r>
              <a:rPr spc="-7" dirty="0">
                <a:latin typeface="Calibri"/>
                <a:cs typeface="Calibri"/>
              </a:rPr>
              <a:t>open-source </a:t>
            </a:r>
            <a:r>
              <a:rPr dirty="0">
                <a:latin typeface="Calibri"/>
                <a:cs typeface="Calibri"/>
              </a:rPr>
              <a:t> </a:t>
            </a:r>
            <a:r>
              <a:rPr spc="-13" dirty="0">
                <a:latin typeface="Calibri"/>
                <a:cs typeface="Calibri"/>
              </a:rPr>
              <a:t>community;</a:t>
            </a:r>
            <a:r>
              <a:rPr spc="107" dirty="0">
                <a:latin typeface="Calibri"/>
                <a:cs typeface="Calibri"/>
              </a:rPr>
              <a:t> </a:t>
            </a:r>
            <a:r>
              <a:rPr spc="-13" dirty="0">
                <a:latin typeface="Calibri"/>
                <a:cs typeface="Calibri"/>
              </a:rPr>
              <a:t>hence,</a:t>
            </a:r>
            <a:r>
              <a:rPr spc="47" dirty="0">
                <a:latin typeface="Calibri"/>
                <a:cs typeface="Calibri"/>
              </a:rPr>
              <a:t> </a:t>
            </a:r>
            <a:r>
              <a:rPr spc="-20" dirty="0">
                <a:latin typeface="Calibri"/>
                <a:cs typeface="Calibri"/>
              </a:rPr>
              <a:t>there</a:t>
            </a:r>
            <a:r>
              <a:rPr spc="100" dirty="0">
                <a:latin typeface="Calibri"/>
                <a:cs typeface="Calibri"/>
              </a:rPr>
              <a:t> </a:t>
            </a:r>
            <a:r>
              <a:rPr dirty="0">
                <a:latin typeface="Calibri"/>
                <a:cs typeface="Calibri"/>
              </a:rPr>
              <a:t>are</a:t>
            </a:r>
            <a:r>
              <a:rPr spc="-100" dirty="0">
                <a:latin typeface="Calibri"/>
                <a:cs typeface="Calibri"/>
              </a:rPr>
              <a:t> </a:t>
            </a:r>
            <a:r>
              <a:rPr spc="-7" dirty="0">
                <a:latin typeface="Calibri"/>
                <a:cs typeface="Calibri"/>
              </a:rPr>
              <a:t>more</a:t>
            </a:r>
            <a:r>
              <a:rPr dirty="0">
                <a:latin typeface="Calibri"/>
                <a:cs typeface="Calibri"/>
              </a:rPr>
              <a:t> </a:t>
            </a:r>
            <a:r>
              <a:rPr spc="-7" dirty="0">
                <a:latin typeface="Calibri"/>
                <a:cs typeface="Calibri"/>
              </a:rPr>
              <a:t>than</a:t>
            </a:r>
            <a:r>
              <a:rPr spc="47" dirty="0">
                <a:latin typeface="Calibri"/>
                <a:cs typeface="Calibri"/>
              </a:rPr>
              <a:t> </a:t>
            </a:r>
            <a:r>
              <a:rPr spc="-20" dirty="0">
                <a:latin typeface="Calibri"/>
                <a:cs typeface="Calibri"/>
              </a:rPr>
              <a:t>147,000</a:t>
            </a:r>
            <a:r>
              <a:rPr spc="87" dirty="0">
                <a:latin typeface="Calibri"/>
                <a:cs typeface="Calibri"/>
              </a:rPr>
              <a:t> </a:t>
            </a:r>
            <a:r>
              <a:rPr dirty="0">
                <a:latin typeface="Calibri"/>
                <a:cs typeface="Calibri"/>
              </a:rPr>
              <a:t>active </a:t>
            </a:r>
            <a:r>
              <a:rPr spc="-7" dirty="0">
                <a:latin typeface="Calibri"/>
                <a:cs typeface="Calibri"/>
              </a:rPr>
              <a:t>installations </a:t>
            </a:r>
            <a:r>
              <a:rPr spc="-387" dirty="0">
                <a:latin typeface="Calibri"/>
                <a:cs typeface="Calibri"/>
              </a:rPr>
              <a:t> </a:t>
            </a:r>
            <a:r>
              <a:rPr spc="-20" dirty="0">
                <a:latin typeface="Calibri"/>
                <a:cs typeface="Calibri"/>
              </a:rPr>
              <a:t>throughout</a:t>
            </a:r>
            <a:r>
              <a:rPr spc="180" dirty="0">
                <a:latin typeface="Calibri"/>
                <a:cs typeface="Calibri"/>
              </a:rPr>
              <a:t> </a:t>
            </a:r>
            <a:r>
              <a:rPr spc="-20" dirty="0">
                <a:latin typeface="Calibri"/>
                <a:cs typeface="Calibri"/>
              </a:rPr>
              <a:t>the</a:t>
            </a:r>
            <a:r>
              <a:rPr dirty="0">
                <a:latin typeface="Calibri"/>
                <a:cs typeface="Calibri"/>
              </a:rPr>
              <a:t> world</a:t>
            </a:r>
            <a:r>
              <a:rPr spc="-60" dirty="0">
                <a:latin typeface="Calibri"/>
                <a:cs typeface="Calibri"/>
              </a:rPr>
              <a:t> </a:t>
            </a:r>
            <a:r>
              <a:rPr spc="-7" dirty="0">
                <a:latin typeface="Calibri"/>
                <a:cs typeface="Calibri"/>
              </a:rPr>
              <a:t>and</a:t>
            </a:r>
            <a:r>
              <a:rPr spc="47" dirty="0">
                <a:latin typeface="Calibri"/>
                <a:cs typeface="Calibri"/>
              </a:rPr>
              <a:t> </a:t>
            </a:r>
            <a:r>
              <a:rPr dirty="0">
                <a:latin typeface="Calibri"/>
                <a:cs typeface="Calibri"/>
              </a:rPr>
              <a:t>1</a:t>
            </a:r>
            <a:r>
              <a:rPr spc="-27" dirty="0">
                <a:latin typeface="Calibri"/>
                <a:cs typeface="Calibri"/>
              </a:rPr>
              <a:t> </a:t>
            </a:r>
            <a:r>
              <a:rPr spc="-13" dirty="0">
                <a:latin typeface="Calibri"/>
                <a:cs typeface="Calibri"/>
              </a:rPr>
              <a:t>million</a:t>
            </a:r>
            <a:r>
              <a:rPr spc="47" dirty="0">
                <a:latin typeface="Calibri"/>
                <a:cs typeface="Calibri"/>
              </a:rPr>
              <a:t> </a:t>
            </a:r>
            <a:r>
              <a:rPr spc="-13" dirty="0">
                <a:latin typeface="Calibri"/>
                <a:cs typeface="Calibri"/>
              </a:rPr>
              <a:t>people</a:t>
            </a:r>
            <a:r>
              <a:rPr spc="93" dirty="0">
                <a:latin typeface="Calibri"/>
                <a:cs typeface="Calibri"/>
              </a:rPr>
              <a:t> </a:t>
            </a:r>
            <a:r>
              <a:rPr dirty="0">
                <a:latin typeface="Calibri"/>
                <a:cs typeface="Calibri"/>
              </a:rPr>
              <a:t>are</a:t>
            </a:r>
            <a:r>
              <a:rPr spc="-100" dirty="0">
                <a:latin typeface="Calibri"/>
                <a:cs typeface="Calibri"/>
              </a:rPr>
              <a:t> </a:t>
            </a:r>
            <a:r>
              <a:rPr spc="-27" dirty="0">
                <a:latin typeface="Calibri"/>
                <a:cs typeface="Calibri"/>
              </a:rPr>
              <a:t>using</a:t>
            </a:r>
            <a:r>
              <a:rPr spc="140" dirty="0">
                <a:latin typeface="Calibri"/>
                <a:cs typeface="Calibri"/>
              </a:rPr>
              <a:t> </a:t>
            </a:r>
            <a:r>
              <a:rPr spc="-7" dirty="0">
                <a:latin typeface="Calibri"/>
                <a:cs typeface="Calibri"/>
              </a:rPr>
              <a:t>it.</a:t>
            </a:r>
            <a:endParaRPr>
              <a:latin typeface="Calibri"/>
              <a:cs typeface="Calibri"/>
            </a:endParaRPr>
          </a:p>
        </p:txBody>
      </p:sp>
      <p:grpSp>
        <p:nvGrpSpPr>
          <p:cNvPr id="12" name="object 12"/>
          <p:cNvGrpSpPr/>
          <p:nvPr/>
        </p:nvGrpSpPr>
        <p:grpSpPr>
          <a:xfrm>
            <a:off x="2870201" y="3733801"/>
            <a:ext cx="9004300" cy="1689100"/>
            <a:chOff x="2152650" y="2800350"/>
            <a:chExt cx="6753225" cy="1266825"/>
          </a:xfrm>
        </p:grpSpPr>
        <p:pic>
          <p:nvPicPr>
            <p:cNvPr id="13" name="object 13"/>
            <p:cNvPicPr/>
            <p:nvPr/>
          </p:nvPicPr>
          <p:blipFill>
            <a:blip r:embed="rId5" cstate="print"/>
            <a:stretch>
              <a:fillRect/>
            </a:stretch>
          </p:blipFill>
          <p:spPr>
            <a:xfrm>
              <a:off x="3009899" y="2943225"/>
              <a:ext cx="5895959" cy="1000125"/>
            </a:xfrm>
            <a:prstGeom prst="rect">
              <a:avLst/>
            </a:prstGeom>
          </p:spPr>
        </p:pic>
        <p:sp>
          <p:nvSpPr>
            <p:cNvPr id="14" name="object 14"/>
            <p:cNvSpPr/>
            <p:nvPr/>
          </p:nvSpPr>
          <p:spPr>
            <a:xfrm>
              <a:off x="3025008" y="2964561"/>
              <a:ext cx="5806440" cy="906780"/>
            </a:xfrm>
            <a:custGeom>
              <a:avLst/>
              <a:gdLst/>
              <a:ahLst/>
              <a:cxnLst/>
              <a:rect l="l" t="t" r="r" b="b"/>
              <a:pathLst>
                <a:path w="5806440" h="906779">
                  <a:moveTo>
                    <a:pt x="5654811" y="0"/>
                  </a:moveTo>
                  <a:lnTo>
                    <a:pt x="151128" y="0"/>
                  </a:lnTo>
                  <a:lnTo>
                    <a:pt x="103376" y="7706"/>
                  </a:lnTo>
                  <a:lnTo>
                    <a:pt x="61892" y="29165"/>
                  </a:lnTo>
                  <a:lnTo>
                    <a:pt x="29171" y="61883"/>
                  </a:lnTo>
                  <a:lnTo>
                    <a:pt x="7708" y="103368"/>
                  </a:lnTo>
                  <a:lnTo>
                    <a:pt x="0" y="151125"/>
                  </a:lnTo>
                  <a:lnTo>
                    <a:pt x="0" y="755391"/>
                  </a:lnTo>
                  <a:lnTo>
                    <a:pt x="7708" y="803150"/>
                  </a:lnTo>
                  <a:lnTo>
                    <a:pt x="29171" y="844638"/>
                  </a:lnTo>
                  <a:lnTo>
                    <a:pt x="61892" y="877359"/>
                  </a:lnTo>
                  <a:lnTo>
                    <a:pt x="103376" y="898821"/>
                  </a:lnTo>
                  <a:lnTo>
                    <a:pt x="151128" y="906530"/>
                  </a:lnTo>
                  <a:lnTo>
                    <a:pt x="5654811" y="906530"/>
                  </a:lnTo>
                  <a:lnTo>
                    <a:pt x="5702562" y="898821"/>
                  </a:lnTo>
                  <a:lnTo>
                    <a:pt x="5744044" y="877359"/>
                  </a:lnTo>
                  <a:lnTo>
                    <a:pt x="5776762" y="844638"/>
                  </a:lnTo>
                  <a:lnTo>
                    <a:pt x="5798223" y="803150"/>
                  </a:lnTo>
                  <a:lnTo>
                    <a:pt x="5805930" y="755391"/>
                  </a:lnTo>
                  <a:lnTo>
                    <a:pt x="5805930" y="151125"/>
                  </a:lnTo>
                  <a:lnTo>
                    <a:pt x="5798223" y="103368"/>
                  </a:lnTo>
                  <a:lnTo>
                    <a:pt x="5776762" y="61883"/>
                  </a:lnTo>
                  <a:lnTo>
                    <a:pt x="5744044" y="29165"/>
                  </a:lnTo>
                  <a:lnTo>
                    <a:pt x="5702562" y="7706"/>
                  </a:lnTo>
                  <a:lnTo>
                    <a:pt x="5654811" y="0"/>
                  </a:lnTo>
                  <a:close/>
                </a:path>
              </a:pathLst>
            </a:custGeom>
            <a:solidFill>
              <a:srgbClr val="FFFFFF"/>
            </a:solidFill>
          </p:spPr>
          <p:txBody>
            <a:bodyPr wrap="square" lIns="0" tIns="0" rIns="0" bIns="0" rtlCol="0"/>
            <a:lstStyle/>
            <a:p>
              <a:endParaRPr sz="2400"/>
            </a:p>
          </p:txBody>
        </p:sp>
        <p:sp>
          <p:nvSpPr>
            <p:cNvPr id="15" name="object 15"/>
            <p:cNvSpPr/>
            <p:nvPr/>
          </p:nvSpPr>
          <p:spPr>
            <a:xfrm>
              <a:off x="3025008" y="2964561"/>
              <a:ext cx="5806440" cy="906780"/>
            </a:xfrm>
            <a:custGeom>
              <a:avLst/>
              <a:gdLst/>
              <a:ahLst/>
              <a:cxnLst/>
              <a:rect l="l" t="t" r="r" b="b"/>
              <a:pathLst>
                <a:path w="5806440" h="906779">
                  <a:moveTo>
                    <a:pt x="0" y="151125"/>
                  </a:moveTo>
                  <a:lnTo>
                    <a:pt x="7708" y="103368"/>
                  </a:lnTo>
                  <a:lnTo>
                    <a:pt x="29171" y="61883"/>
                  </a:lnTo>
                  <a:lnTo>
                    <a:pt x="61892" y="29165"/>
                  </a:lnTo>
                  <a:lnTo>
                    <a:pt x="103376" y="7706"/>
                  </a:lnTo>
                  <a:lnTo>
                    <a:pt x="151128" y="0"/>
                  </a:lnTo>
                  <a:lnTo>
                    <a:pt x="5654811" y="0"/>
                  </a:lnTo>
                  <a:lnTo>
                    <a:pt x="5702562" y="7706"/>
                  </a:lnTo>
                  <a:lnTo>
                    <a:pt x="5744044" y="29165"/>
                  </a:lnTo>
                  <a:lnTo>
                    <a:pt x="5776762" y="61883"/>
                  </a:lnTo>
                  <a:lnTo>
                    <a:pt x="5798223" y="103368"/>
                  </a:lnTo>
                  <a:lnTo>
                    <a:pt x="5805930" y="151125"/>
                  </a:lnTo>
                  <a:lnTo>
                    <a:pt x="5805930" y="755391"/>
                  </a:lnTo>
                  <a:lnTo>
                    <a:pt x="5798223" y="803150"/>
                  </a:lnTo>
                  <a:lnTo>
                    <a:pt x="5776762" y="844638"/>
                  </a:lnTo>
                  <a:lnTo>
                    <a:pt x="5744044" y="877359"/>
                  </a:lnTo>
                  <a:lnTo>
                    <a:pt x="5702562" y="898821"/>
                  </a:lnTo>
                  <a:lnTo>
                    <a:pt x="5654811" y="906530"/>
                  </a:lnTo>
                  <a:lnTo>
                    <a:pt x="151128" y="906530"/>
                  </a:lnTo>
                  <a:lnTo>
                    <a:pt x="103376" y="898821"/>
                  </a:lnTo>
                  <a:lnTo>
                    <a:pt x="61892" y="877359"/>
                  </a:lnTo>
                  <a:lnTo>
                    <a:pt x="29171" y="844638"/>
                  </a:lnTo>
                  <a:lnTo>
                    <a:pt x="7708" y="803150"/>
                  </a:lnTo>
                  <a:lnTo>
                    <a:pt x="0" y="755391"/>
                  </a:lnTo>
                  <a:lnTo>
                    <a:pt x="0" y="151125"/>
                  </a:lnTo>
                  <a:close/>
                </a:path>
              </a:pathLst>
            </a:custGeom>
            <a:ln w="12700">
              <a:solidFill>
                <a:srgbClr val="AF5C04"/>
              </a:solidFill>
            </a:ln>
          </p:spPr>
          <p:txBody>
            <a:bodyPr wrap="square" lIns="0" tIns="0" rIns="0" bIns="0" rtlCol="0"/>
            <a:lstStyle/>
            <a:p>
              <a:endParaRPr sz="2400"/>
            </a:p>
          </p:txBody>
        </p:sp>
        <p:pic>
          <p:nvPicPr>
            <p:cNvPr id="16" name="object 16"/>
            <p:cNvPicPr/>
            <p:nvPr/>
          </p:nvPicPr>
          <p:blipFill>
            <a:blip r:embed="rId6" cstate="print"/>
            <a:stretch>
              <a:fillRect/>
            </a:stretch>
          </p:blipFill>
          <p:spPr>
            <a:xfrm>
              <a:off x="2152650" y="2800350"/>
              <a:ext cx="1304925" cy="1266825"/>
            </a:xfrm>
            <a:prstGeom prst="rect">
              <a:avLst/>
            </a:prstGeom>
          </p:spPr>
        </p:pic>
        <p:sp>
          <p:nvSpPr>
            <p:cNvPr id="17" name="object 17"/>
            <p:cNvSpPr/>
            <p:nvPr/>
          </p:nvSpPr>
          <p:spPr>
            <a:xfrm>
              <a:off x="2205096" y="2854701"/>
              <a:ext cx="1146810" cy="1106805"/>
            </a:xfrm>
            <a:custGeom>
              <a:avLst/>
              <a:gdLst/>
              <a:ahLst/>
              <a:cxnLst/>
              <a:rect l="l" t="t" r="r" b="b"/>
              <a:pathLst>
                <a:path w="1146810" h="1106804">
                  <a:moveTo>
                    <a:pt x="573155" y="0"/>
                  </a:moveTo>
                  <a:lnTo>
                    <a:pt x="523691" y="2030"/>
                  </a:lnTo>
                  <a:lnTo>
                    <a:pt x="475398" y="8010"/>
                  </a:lnTo>
                  <a:lnTo>
                    <a:pt x="428447" y="17775"/>
                  </a:lnTo>
                  <a:lnTo>
                    <a:pt x="383010" y="31158"/>
                  </a:lnTo>
                  <a:lnTo>
                    <a:pt x="339258" y="47993"/>
                  </a:lnTo>
                  <a:lnTo>
                    <a:pt x="297365" y="68114"/>
                  </a:lnTo>
                  <a:lnTo>
                    <a:pt x="257501" y="91355"/>
                  </a:lnTo>
                  <a:lnTo>
                    <a:pt x="219838" y="117550"/>
                  </a:lnTo>
                  <a:lnTo>
                    <a:pt x="184549" y="146534"/>
                  </a:lnTo>
                  <a:lnTo>
                    <a:pt x="151805" y="178140"/>
                  </a:lnTo>
                  <a:lnTo>
                    <a:pt x="121778" y="212203"/>
                  </a:lnTo>
                  <a:lnTo>
                    <a:pt x="94640" y="248555"/>
                  </a:lnTo>
                  <a:lnTo>
                    <a:pt x="70562" y="287032"/>
                  </a:lnTo>
                  <a:lnTo>
                    <a:pt x="49717" y="327468"/>
                  </a:lnTo>
                  <a:lnTo>
                    <a:pt x="32277" y="369696"/>
                  </a:lnTo>
                  <a:lnTo>
                    <a:pt x="18414" y="413550"/>
                  </a:lnTo>
                  <a:lnTo>
                    <a:pt x="8298" y="458865"/>
                  </a:lnTo>
                  <a:lnTo>
                    <a:pt x="2103" y="505474"/>
                  </a:lnTo>
                  <a:lnTo>
                    <a:pt x="0" y="553211"/>
                  </a:lnTo>
                  <a:lnTo>
                    <a:pt x="2103" y="600949"/>
                  </a:lnTo>
                  <a:lnTo>
                    <a:pt x="8298" y="647558"/>
                  </a:lnTo>
                  <a:lnTo>
                    <a:pt x="18414" y="692873"/>
                  </a:lnTo>
                  <a:lnTo>
                    <a:pt x="32277" y="736727"/>
                  </a:lnTo>
                  <a:lnTo>
                    <a:pt x="49717" y="778955"/>
                  </a:lnTo>
                  <a:lnTo>
                    <a:pt x="70562" y="819391"/>
                  </a:lnTo>
                  <a:lnTo>
                    <a:pt x="94640" y="857868"/>
                  </a:lnTo>
                  <a:lnTo>
                    <a:pt x="121778" y="894220"/>
                  </a:lnTo>
                  <a:lnTo>
                    <a:pt x="151805" y="928283"/>
                  </a:lnTo>
                  <a:lnTo>
                    <a:pt x="184549" y="959889"/>
                  </a:lnTo>
                  <a:lnTo>
                    <a:pt x="219838" y="988873"/>
                  </a:lnTo>
                  <a:lnTo>
                    <a:pt x="257501" y="1015068"/>
                  </a:lnTo>
                  <a:lnTo>
                    <a:pt x="297365" y="1038309"/>
                  </a:lnTo>
                  <a:lnTo>
                    <a:pt x="339258" y="1058430"/>
                  </a:lnTo>
                  <a:lnTo>
                    <a:pt x="383010" y="1075265"/>
                  </a:lnTo>
                  <a:lnTo>
                    <a:pt x="428447" y="1088648"/>
                  </a:lnTo>
                  <a:lnTo>
                    <a:pt x="475398" y="1098413"/>
                  </a:lnTo>
                  <a:lnTo>
                    <a:pt x="523691" y="1104393"/>
                  </a:lnTo>
                  <a:lnTo>
                    <a:pt x="573155" y="1106423"/>
                  </a:lnTo>
                  <a:lnTo>
                    <a:pt x="622620" y="1104393"/>
                  </a:lnTo>
                  <a:lnTo>
                    <a:pt x="670915" y="1098413"/>
                  </a:lnTo>
                  <a:lnTo>
                    <a:pt x="717867" y="1088648"/>
                  </a:lnTo>
                  <a:lnTo>
                    <a:pt x="763304" y="1075265"/>
                  </a:lnTo>
                  <a:lnTo>
                    <a:pt x="807056" y="1058430"/>
                  </a:lnTo>
                  <a:lnTo>
                    <a:pt x="848949" y="1038309"/>
                  </a:lnTo>
                  <a:lnTo>
                    <a:pt x="888812" y="1015068"/>
                  </a:lnTo>
                  <a:lnTo>
                    <a:pt x="926474" y="988873"/>
                  </a:lnTo>
                  <a:lnTo>
                    <a:pt x="961762" y="959889"/>
                  </a:lnTo>
                  <a:lnTo>
                    <a:pt x="994505" y="928283"/>
                  </a:lnTo>
                  <a:lnTo>
                    <a:pt x="1024530" y="894220"/>
                  </a:lnTo>
                  <a:lnTo>
                    <a:pt x="1051667" y="857868"/>
                  </a:lnTo>
                  <a:lnTo>
                    <a:pt x="1075743" y="819391"/>
                  </a:lnTo>
                  <a:lnTo>
                    <a:pt x="1096586" y="778955"/>
                  </a:lnTo>
                  <a:lnTo>
                    <a:pt x="1114025" y="736727"/>
                  </a:lnTo>
                  <a:lnTo>
                    <a:pt x="1127888" y="692873"/>
                  </a:lnTo>
                  <a:lnTo>
                    <a:pt x="1138003" y="647558"/>
                  </a:lnTo>
                  <a:lnTo>
                    <a:pt x="1144197" y="600949"/>
                  </a:lnTo>
                  <a:lnTo>
                    <a:pt x="1146300" y="553211"/>
                  </a:lnTo>
                  <a:lnTo>
                    <a:pt x="1144197" y="505474"/>
                  </a:lnTo>
                  <a:lnTo>
                    <a:pt x="1138003" y="458865"/>
                  </a:lnTo>
                  <a:lnTo>
                    <a:pt x="1127888" y="413550"/>
                  </a:lnTo>
                  <a:lnTo>
                    <a:pt x="1114025" y="369696"/>
                  </a:lnTo>
                  <a:lnTo>
                    <a:pt x="1096586" y="327468"/>
                  </a:lnTo>
                  <a:lnTo>
                    <a:pt x="1075743" y="287032"/>
                  </a:lnTo>
                  <a:lnTo>
                    <a:pt x="1051667" y="248555"/>
                  </a:lnTo>
                  <a:lnTo>
                    <a:pt x="1024530" y="212203"/>
                  </a:lnTo>
                  <a:lnTo>
                    <a:pt x="994505" y="178140"/>
                  </a:lnTo>
                  <a:lnTo>
                    <a:pt x="961762" y="146534"/>
                  </a:lnTo>
                  <a:lnTo>
                    <a:pt x="926474" y="117550"/>
                  </a:lnTo>
                  <a:lnTo>
                    <a:pt x="888812" y="91355"/>
                  </a:lnTo>
                  <a:lnTo>
                    <a:pt x="848949" y="68114"/>
                  </a:lnTo>
                  <a:lnTo>
                    <a:pt x="807056" y="47993"/>
                  </a:lnTo>
                  <a:lnTo>
                    <a:pt x="763304" y="31158"/>
                  </a:lnTo>
                  <a:lnTo>
                    <a:pt x="717867" y="17775"/>
                  </a:lnTo>
                  <a:lnTo>
                    <a:pt x="670915" y="8010"/>
                  </a:lnTo>
                  <a:lnTo>
                    <a:pt x="622620" y="2030"/>
                  </a:lnTo>
                  <a:lnTo>
                    <a:pt x="573155" y="0"/>
                  </a:lnTo>
                  <a:close/>
                </a:path>
              </a:pathLst>
            </a:custGeom>
            <a:solidFill>
              <a:srgbClr val="FFFFFF"/>
            </a:solidFill>
          </p:spPr>
          <p:txBody>
            <a:bodyPr wrap="square" lIns="0" tIns="0" rIns="0" bIns="0" rtlCol="0"/>
            <a:lstStyle/>
            <a:p>
              <a:endParaRPr sz="2400"/>
            </a:p>
          </p:txBody>
        </p:sp>
        <p:sp>
          <p:nvSpPr>
            <p:cNvPr id="18" name="object 18"/>
            <p:cNvSpPr/>
            <p:nvPr/>
          </p:nvSpPr>
          <p:spPr>
            <a:xfrm>
              <a:off x="2205096" y="2854701"/>
              <a:ext cx="1146810" cy="1106805"/>
            </a:xfrm>
            <a:custGeom>
              <a:avLst/>
              <a:gdLst/>
              <a:ahLst/>
              <a:cxnLst/>
              <a:rect l="l" t="t" r="r" b="b"/>
              <a:pathLst>
                <a:path w="1146810" h="1106804">
                  <a:moveTo>
                    <a:pt x="0" y="553211"/>
                  </a:moveTo>
                  <a:lnTo>
                    <a:pt x="2103" y="505474"/>
                  </a:lnTo>
                  <a:lnTo>
                    <a:pt x="8298" y="458865"/>
                  </a:lnTo>
                  <a:lnTo>
                    <a:pt x="18414" y="413550"/>
                  </a:lnTo>
                  <a:lnTo>
                    <a:pt x="32277" y="369696"/>
                  </a:lnTo>
                  <a:lnTo>
                    <a:pt x="49717" y="327468"/>
                  </a:lnTo>
                  <a:lnTo>
                    <a:pt x="70562" y="287032"/>
                  </a:lnTo>
                  <a:lnTo>
                    <a:pt x="94640" y="248555"/>
                  </a:lnTo>
                  <a:lnTo>
                    <a:pt x="121778" y="212203"/>
                  </a:lnTo>
                  <a:lnTo>
                    <a:pt x="151805" y="178140"/>
                  </a:lnTo>
                  <a:lnTo>
                    <a:pt x="184549" y="146534"/>
                  </a:lnTo>
                  <a:lnTo>
                    <a:pt x="219838" y="117550"/>
                  </a:lnTo>
                  <a:lnTo>
                    <a:pt x="257501" y="91355"/>
                  </a:lnTo>
                  <a:lnTo>
                    <a:pt x="297365" y="68114"/>
                  </a:lnTo>
                  <a:lnTo>
                    <a:pt x="339258" y="47993"/>
                  </a:lnTo>
                  <a:lnTo>
                    <a:pt x="383010" y="31158"/>
                  </a:lnTo>
                  <a:lnTo>
                    <a:pt x="428447" y="17775"/>
                  </a:lnTo>
                  <a:lnTo>
                    <a:pt x="475398" y="8010"/>
                  </a:lnTo>
                  <a:lnTo>
                    <a:pt x="523691" y="2030"/>
                  </a:lnTo>
                  <a:lnTo>
                    <a:pt x="573155" y="0"/>
                  </a:lnTo>
                  <a:lnTo>
                    <a:pt x="622620" y="2030"/>
                  </a:lnTo>
                  <a:lnTo>
                    <a:pt x="670915" y="8010"/>
                  </a:lnTo>
                  <a:lnTo>
                    <a:pt x="717867" y="17775"/>
                  </a:lnTo>
                  <a:lnTo>
                    <a:pt x="763304" y="31158"/>
                  </a:lnTo>
                  <a:lnTo>
                    <a:pt x="807056" y="47993"/>
                  </a:lnTo>
                  <a:lnTo>
                    <a:pt x="848949" y="68114"/>
                  </a:lnTo>
                  <a:lnTo>
                    <a:pt x="888812" y="91355"/>
                  </a:lnTo>
                  <a:lnTo>
                    <a:pt x="926474" y="117550"/>
                  </a:lnTo>
                  <a:lnTo>
                    <a:pt x="961762" y="146534"/>
                  </a:lnTo>
                  <a:lnTo>
                    <a:pt x="994505" y="178140"/>
                  </a:lnTo>
                  <a:lnTo>
                    <a:pt x="1024530" y="212203"/>
                  </a:lnTo>
                  <a:lnTo>
                    <a:pt x="1051667" y="248555"/>
                  </a:lnTo>
                  <a:lnTo>
                    <a:pt x="1075743" y="287032"/>
                  </a:lnTo>
                  <a:lnTo>
                    <a:pt x="1096586" y="327468"/>
                  </a:lnTo>
                  <a:lnTo>
                    <a:pt x="1114025" y="369696"/>
                  </a:lnTo>
                  <a:lnTo>
                    <a:pt x="1127888" y="413550"/>
                  </a:lnTo>
                  <a:lnTo>
                    <a:pt x="1138003" y="458865"/>
                  </a:lnTo>
                  <a:lnTo>
                    <a:pt x="1144197" y="505474"/>
                  </a:lnTo>
                  <a:lnTo>
                    <a:pt x="1146300" y="553211"/>
                  </a:lnTo>
                  <a:lnTo>
                    <a:pt x="1144197" y="600949"/>
                  </a:lnTo>
                  <a:lnTo>
                    <a:pt x="1138003" y="647558"/>
                  </a:lnTo>
                  <a:lnTo>
                    <a:pt x="1127888" y="692873"/>
                  </a:lnTo>
                  <a:lnTo>
                    <a:pt x="1114025" y="736727"/>
                  </a:lnTo>
                  <a:lnTo>
                    <a:pt x="1096586" y="778955"/>
                  </a:lnTo>
                  <a:lnTo>
                    <a:pt x="1075743" y="819391"/>
                  </a:lnTo>
                  <a:lnTo>
                    <a:pt x="1051667" y="857868"/>
                  </a:lnTo>
                  <a:lnTo>
                    <a:pt x="1024530" y="894220"/>
                  </a:lnTo>
                  <a:lnTo>
                    <a:pt x="994505" y="928283"/>
                  </a:lnTo>
                  <a:lnTo>
                    <a:pt x="961762" y="959889"/>
                  </a:lnTo>
                  <a:lnTo>
                    <a:pt x="926474" y="988873"/>
                  </a:lnTo>
                  <a:lnTo>
                    <a:pt x="888812" y="1015068"/>
                  </a:lnTo>
                  <a:lnTo>
                    <a:pt x="848949" y="1038309"/>
                  </a:lnTo>
                  <a:lnTo>
                    <a:pt x="807056" y="1058430"/>
                  </a:lnTo>
                  <a:lnTo>
                    <a:pt x="763304" y="1075265"/>
                  </a:lnTo>
                  <a:lnTo>
                    <a:pt x="717867" y="1088648"/>
                  </a:lnTo>
                  <a:lnTo>
                    <a:pt x="670915" y="1098413"/>
                  </a:lnTo>
                  <a:lnTo>
                    <a:pt x="622620" y="1104393"/>
                  </a:lnTo>
                  <a:lnTo>
                    <a:pt x="573155" y="1106423"/>
                  </a:lnTo>
                  <a:lnTo>
                    <a:pt x="523691" y="1104393"/>
                  </a:lnTo>
                  <a:lnTo>
                    <a:pt x="475398" y="1098413"/>
                  </a:lnTo>
                  <a:lnTo>
                    <a:pt x="428447" y="1088648"/>
                  </a:lnTo>
                  <a:lnTo>
                    <a:pt x="383010" y="1075265"/>
                  </a:lnTo>
                  <a:lnTo>
                    <a:pt x="339258" y="1058430"/>
                  </a:lnTo>
                  <a:lnTo>
                    <a:pt x="297365" y="1038309"/>
                  </a:lnTo>
                  <a:lnTo>
                    <a:pt x="257501" y="1015068"/>
                  </a:lnTo>
                  <a:lnTo>
                    <a:pt x="219838" y="988873"/>
                  </a:lnTo>
                  <a:lnTo>
                    <a:pt x="184549" y="959889"/>
                  </a:lnTo>
                  <a:lnTo>
                    <a:pt x="151805" y="928283"/>
                  </a:lnTo>
                  <a:lnTo>
                    <a:pt x="121778" y="894220"/>
                  </a:lnTo>
                  <a:lnTo>
                    <a:pt x="94640" y="857868"/>
                  </a:lnTo>
                  <a:lnTo>
                    <a:pt x="70562" y="819391"/>
                  </a:lnTo>
                  <a:lnTo>
                    <a:pt x="49717" y="778955"/>
                  </a:lnTo>
                  <a:lnTo>
                    <a:pt x="32277" y="736727"/>
                  </a:lnTo>
                  <a:lnTo>
                    <a:pt x="18414" y="692873"/>
                  </a:lnTo>
                  <a:lnTo>
                    <a:pt x="8298" y="647558"/>
                  </a:lnTo>
                  <a:lnTo>
                    <a:pt x="2103" y="600949"/>
                  </a:lnTo>
                  <a:lnTo>
                    <a:pt x="0" y="553211"/>
                  </a:lnTo>
                  <a:close/>
                </a:path>
              </a:pathLst>
            </a:custGeom>
            <a:ln w="28574">
              <a:solidFill>
                <a:srgbClr val="5F4778"/>
              </a:solidFill>
            </a:ln>
          </p:spPr>
          <p:txBody>
            <a:bodyPr wrap="square" lIns="0" tIns="0" rIns="0" bIns="0" rtlCol="0"/>
            <a:lstStyle/>
            <a:p>
              <a:endParaRPr sz="2400"/>
            </a:p>
          </p:txBody>
        </p:sp>
      </p:grpSp>
      <p:sp>
        <p:nvSpPr>
          <p:cNvPr id="19" name="object 19"/>
          <p:cNvSpPr txBox="1"/>
          <p:nvPr/>
        </p:nvSpPr>
        <p:spPr>
          <a:xfrm>
            <a:off x="4637197" y="4105908"/>
            <a:ext cx="6901180" cy="848950"/>
          </a:xfrm>
          <a:prstGeom prst="rect">
            <a:avLst/>
          </a:prstGeom>
        </p:spPr>
        <p:txBody>
          <a:bodyPr vert="horz" wrap="square" lIns="0" tIns="17780" rIns="0" bIns="0" rtlCol="0">
            <a:spAutoFit/>
          </a:bodyPr>
          <a:lstStyle/>
          <a:p>
            <a:pPr marL="16933" marR="6773">
              <a:lnSpc>
                <a:spcPct val="99700"/>
              </a:lnSpc>
              <a:spcBef>
                <a:spcPts val="140"/>
              </a:spcBef>
            </a:pPr>
            <a:r>
              <a:rPr b="1" dirty="0">
                <a:latin typeface="Calibri"/>
                <a:cs typeface="Calibri"/>
              </a:rPr>
              <a:t>Plugins </a:t>
            </a:r>
            <a:r>
              <a:rPr b="1" spc="7" dirty="0">
                <a:latin typeface="Calibri"/>
                <a:cs typeface="Calibri"/>
              </a:rPr>
              <a:t>Support: </a:t>
            </a:r>
            <a:r>
              <a:rPr spc="-7" dirty="0">
                <a:latin typeface="Calibri"/>
                <a:cs typeface="Calibri"/>
              </a:rPr>
              <a:t>With </a:t>
            </a:r>
            <a:r>
              <a:rPr spc="13" dirty="0">
                <a:latin typeface="Calibri"/>
                <a:cs typeface="Calibri"/>
              </a:rPr>
              <a:t>an </a:t>
            </a:r>
            <a:r>
              <a:rPr spc="-7" dirty="0">
                <a:latin typeface="Calibri"/>
                <a:cs typeface="Calibri"/>
              </a:rPr>
              <a:t>extremely </a:t>
            </a:r>
            <a:r>
              <a:rPr dirty="0">
                <a:latin typeface="Calibri"/>
                <a:cs typeface="Calibri"/>
              </a:rPr>
              <a:t>active open-source </a:t>
            </a:r>
            <a:r>
              <a:rPr spc="-27" dirty="0">
                <a:latin typeface="Calibri"/>
                <a:cs typeface="Calibri"/>
              </a:rPr>
              <a:t>community, </a:t>
            </a:r>
            <a:r>
              <a:rPr spc="-20" dirty="0">
                <a:latin typeface="Calibri"/>
                <a:cs typeface="Calibri"/>
              </a:rPr>
              <a:t> Jenkins </a:t>
            </a:r>
            <a:r>
              <a:rPr spc="-7" dirty="0">
                <a:latin typeface="Calibri"/>
                <a:cs typeface="Calibri"/>
              </a:rPr>
              <a:t>has </a:t>
            </a:r>
            <a:r>
              <a:rPr spc="-13" dirty="0">
                <a:latin typeface="Calibri"/>
                <a:cs typeface="Calibri"/>
              </a:rPr>
              <a:t>around 1000 </a:t>
            </a:r>
            <a:r>
              <a:rPr spc="-40" dirty="0">
                <a:latin typeface="Calibri"/>
                <a:cs typeface="Calibri"/>
              </a:rPr>
              <a:t>plugins</a:t>
            </a:r>
            <a:r>
              <a:rPr spc="-33" dirty="0">
                <a:latin typeface="Calibri"/>
                <a:cs typeface="Calibri"/>
              </a:rPr>
              <a:t> </a:t>
            </a:r>
            <a:r>
              <a:rPr spc="-7" dirty="0">
                <a:latin typeface="Calibri"/>
                <a:cs typeface="Calibri"/>
              </a:rPr>
              <a:t>that </a:t>
            </a:r>
            <a:r>
              <a:rPr spc="7" dirty="0">
                <a:latin typeface="Calibri"/>
                <a:cs typeface="Calibri"/>
              </a:rPr>
              <a:t>allow </a:t>
            </a:r>
            <a:r>
              <a:rPr spc="-13" dirty="0">
                <a:latin typeface="Calibri"/>
                <a:cs typeface="Calibri"/>
              </a:rPr>
              <a:t>it </a:t>
            </a:r>
            <a:r>
              <a:rPr dirty="0">
                <a:latin typeface="Calibri"/>
                <a:cs typeface="Calibri"/>
              </a:rPr>
              <a:t>to </a:t>
            </a:r>
            <a:r>
              <a:rPr spc="-13" dirty="0">
                <a:latin typeface="Calibri"/>
                <a:cs typeface="Calibri"/>
              </a:rPr>
              <a:t>integrate </a:t>
            </a:r>
            <a:r>
              <a:rPr spc="-7" dirty="0">
                <a:latin typeface="Calibri"/>
                <a:cs typeface="Calibri"/>
              </a:rPr>
              <a:t>with </a:t>
            </a:r>
            <a:r>
              <a:rPr dirty="0">
                <a:latin typeface="Calibri"/>
                <a:cs typeface="Calibri"/>
              </a:rPr>
              <a:t>most </a:t>
            </a:r>
            <a:r>
              <a:rPr spc="20" dirty="0">
                <a:latin typeface="Calibri"/>
                <a:cs typeface="Calibri"/>
              </a:rPr>
              <a:t>of </a:t>
            </a:r>
            <a:r>
              <a:rPr spc="-20" dirty="0">
                <a:latin typeface="Calibri"/>
                <a:cs typeface="Calibri"/>
              </a:rPr>
              <a:t>the </a:t>
            </a:r>
            <a:r>
              <a:rPr spc="-393" dirty="0">
                <a:latin typeface="Calibri"/>
                <a:cs typeface="Calibri"/>
              </a:rPr>
              <a:t> </a:t>
            </a:r>
            <a:r>
              <a:rPr spc="-20" dirty="0">
                <a:latin typeface="Calibri"/>
                <a:cs typeface="Calibri"/>
              </a:rPr>
              <a:t>development,</a:t>
            </a:r>
            <a:r>
              <a:rPr spc="133" dirty="0">
                <a:latin typeface="Calibri"/>
                <a:cs typeface="Calibri"/>
              </a:rPr>
              <a:t> </a:t>
            </a:r>
            <a:r>
              <a:rPr spc="-13" dirty="0">
                <a:latin typeface="Calibri"/>
                <a:cs typeface="Calibri"/>
              </a:rPr>
              <a:t>testing</a:t>
            </a:r>
            <a:r>
              <a:rPr spc="40" dirty="0">
                <a:latin typeface="Calibri"/>
                <a:cs typeface="Calibri"/>
              </a:rPr>
              <a:t> </a:t>
            </a:r>
            <a:r>
              <a:rPr spc="-7" dirty="0">
                <a:latin typeface="Calibri"/>
                <a:cs typeface="Calibri"/>
              </a:rPr>
              <a:t>and</a:t>
            </a:r>
            <a:r>
              <a:rPr spc="-60" dirty="0">
                <a:latin typeface="Calibri"/>
                <a:cs typeface="Calibri"/>
              </a:rPr>
              <a:t> </a:t>
            </a:r>
            <a:r>
              <a:rPr spc="-20" dirty="0">
                <a:latin typeface="Calibri"/>
                <a:cs typeface="Calibri"/>
              </a:rPr>
              <a:t>deployment</a:t>
            </a:r>
            <a:r>
              <a:rPr spc="187" dirty="0">
                <a:latin typeface="Calibri"/>
                <a:cs typeface="Calibri"/>
              </a:rPr>
              <a:t> </a:t>
            </a:r>
            <a:r>
              <a:rPr spc="7" dirty="0">
                <a:latin typeface="Calibri"/>
                <a:cs typeface="Calibri"/>
              </a:rPr>
              <a:t>tools.</a:t>
            </a:r>
            <a:endParaRPr>
              <a:latin typeface="Calibri"/>
              <a:cs typeface="Calibri"/>
            </a:endParaRPr>
          </a:p>
        </p:txBody>
      </p:sp>
      <p:pic>
        <p:nvPicPr>
          <p:cNvPr id="20" name="object 20"/>
          <p:cNvPicPr/>
          <p:nvPr/>
        </p:nvPicPr>
        <p:blipFill>
          <a:blip r:embed="rId7" cstate="print"/>
          <a:stretch>
            <a:fillRect/>
          </a:stretch>
        </p:blipFill>
        <p:spPr>
          <a:xfrm>
            <a:off x="1766315" y="1961063"/>
            <a:ext cx="814324" cy="814323"/>
          </a:xfrm>
          <a:prstGeom prst="rect">
            <a:avLst/>
          </a:prstGeom>
        </p:spPr>
      </p:pic>
      <p:pic>
        <p:nvPicPr>
          <p:cNvPr id="21" name="object 21"/>
          <p:cNvPicPr/>
          <p:nvPr/>
        </p:nvPicPr>
        <p:blipFill>
          <a:blip r:embed="rId8" cstate="print"/>
          <a:stretch>
            <a:fillRect/>
          </a:stretch>
        </p:blipFill>
        <p:spPr>
          <a:xfrm>
            <a:off x="3235961" y="4084763"/>
            <a:ext cx="944607" cy="944607"/>
          </a:xfrm>
          <a:prstGeom prst="rect">
            <a:avLst/>
          </a:prstGeom>
        </p:spPr>
      </p:pic>
      <p:sp>
        <p:nvSpPr>
          <p:cNvPr id="22" name="object 22" hidden="1"/>
          <p:cNvSpPr txBox="1">
            <a:spLocks noGrp="1"/>
          </p:cNvSpPr>
          <p:nvPr>
            <p:ph type="ftr" sz="quarter" idx="5"/>
          </p:nvPr>
        </p:nvSpPr>
        <p:spPr>
          <a:xfrm>
            <a:off x="6399534" y="4906724"/>
            <a:ext cx="2608579" cy="159385"/>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5A5A5"/>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467"/>
              </a:lnSpc>
            </a:pPr>
            <a:r>
              <a:rPr lang="en-US"/>
              <a:t>©</a:t>
            </a:r>
            <a:r>
              <a:rPr lang="en-US" spc="5"/>
              <a:t> </a:t>
            </a:r>
            <a:r>
              <a:rPr lang="en-US" spc="-20"/>
              <a:t>Copyright</a:t>
            </a:r>
            <a:r>
              <a:rPr lang="en-US" spc="85"/>
              <a:t> </a:t>
            </a:r>
            <a:r>
              <a:rPr lang="en-US" spc="-10"/>
              <a:t>2019</a:t>
            </a:r>
            <a:r>
              <a:rPr lang="en-US" spc="50"/>
              <a:t> </a:t>
            </a:r>
            <a:r>
              <a:rPr lang="en-US"/>
              <a:t>IntelliPaat,</a:t>
            </a:r>
            <a:r>
              <a:rPr lang="en-US" spc="-55"/>
              <a:t> </a:t>
            </a:r>
            <a:r>
              <a:rPr lang="en-US" spc="-10"/>
              <a:t>All</a:t>
            </a:r>
            <a:r>
              <a:rPr lang="en-US" spc="50"/>
              <a:t> </a:t>
            </a:r>
            <a:r>
              <a:rPr lang="en-US"/>
              <a:t>rights</a:t>
            </a:r>
            <a:r>
              <a:rPr lang="en-US" spc="-50"/>
              <a:t> </a:t>
            </a:r>
            <a:r>
              <a:rPr lang="en-US" spc="-10"/>
              <a:t>reserved</a:t>
            </a:r>
            <a:endParaRPr spc="-13"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1207" y="250786"/>
            <a:ext cx="4372187" cy="586550"/>
          </a:xfrm>
          <a:prstGeom prst="rect">
            <a:avLst/>
          </a:prstGeom>
        </p:spPr>
        <p:txBody>
          <a:bodyPr vert="horz" wrap="square" lIns="0" tIns="22013" rIns="0" bIns="0" rtlCol="0" anchor="ctr">
            <a:spAutoFit/>
          </a:bodyPr>
          <a:lstStyle/>
          <a:p>
            <a:pPr marL="16933">
              <a:lnSpc>
                <a:spcPct val="100000"/>
              </a:lnSpc>
              <a:spcBef>
                <a:spcPts val="173"/>
              </a:spcBef>
            </a:pPr>
            <a:r>
              <a:rPr spc="7" dirty="0"/>
              <a:t>Advantages</a:t>
            </a:r>
            <a:r>
              <a:rPr spc="67" dirty="0"/>
              <a:t> </a:t>
            </a:r>
            <a:r>
              <a:rPr spc="13" dirty="0"/>
              <a:t>of</a:t>
            </a:r>
            <a:r>
              <a:rPr spc="-13" dirty="0"/>
              <a:t> </a:t>
            </a:r>
            <a:r>
              <a:rPr spc="13" dirty="0"/>
              <a:t>Jenkins</a:t>
            </a:r>
          </a:p>
        </p:txBody>
      </p:sp>
      <p:grpSp>
        <p:nvGrpSpPr>
          <p:cNvPr id="3" name="object 3"/>
          <p:cNvGrpSpPr/>
          <p:nvPr/>
        </p:nvGrpSpPr>
        <p:grpSpPr>
          <a:xfrm>
            <a:off x="342900" y="1625579"/>
            <a:ext cx="5638800" cy="952500"/>
            <a:chOff x="257175" y="1219184"/>
            <a:chExt cx="4229100" cy="714375"/>
          </a:xfrm>
        </p:grpSpPr>
        <p:pic>
          <p:nvPicPr>
            <p:cNvPr id="4" name="object 4"/>
            <p:cNvPicPr/>
            <p:nvPr/>
          </p:nvPicPr>
          <p:blipFill>
            <a:blip r:embed="rId2" cstate="print"/>
            <a:stretch>
              <a:fillRect/>
            </a:stretch>
          </p:blipFill>
          <p:spPr>
            <a:xfrm>
              <a:off x="257175" y="1219184"/>
              <a:ext cx="4229100" cy="657225"/>
            </a:xfrm>
            <a:prstGeom prst="rect">
              <a:avLst/>
            </a:prstGeom>
          </p:spPr>
        </p:pic>
        <p:pic>
          <p:nvPicPr>
            <p:cNvPr id="5" name="object 5"/>
            <p:cNvPicPr/>
            <p:nvPr/>
          </p:nvPicPr>
          <p:blipFill>
            <a:blip r:embed="rId3" cstate="print"/>
            <a:stretch>
              <a:fillRect/>
            </a:stretch>
          </p:blipFill>
          <p:spPr>
            <a:xfrm>
              <a:off x="1295400" y="1228709"/>
              <a:ext cx="2228850" cy="704850"/>
            </a:xfrm>
            <a:prstGeom prst="rect">
              <a:avLst/>
            </a:prstGeom>
          </p:spPr>
        </p:pic>
        <p:pic>
          <p:nvPicPr>
            <p:cNvPr id="6" name="object 6"/>
            <p:cNvPicPr/>
            <p:nvPr/>
          </p:nvPicPr>
          <p:blipFill>
            <a:blip r:embed="rId4" cstate="print"/>
            <a:stretch>
              <a:fillRect/>
            </a:stretch>
          </p:blipFill>
          <p:spPr>
            <a:xfrm>
              <a:off x="272903" y="1228466"/>
              <a:ext cx="4146696" cy="575553"/>
            </a:xfrm>
            <a:prstGeom prst="rect">
              <a:avLst/>
            </a:prstGeom>
          </p:spPr>
        </p:pic>
      </p:grpSp>
      <p:sp>
        <p:nvSpPr>
          <p:cNvPr id="7" name="object 7"/>
          <p:cNvSpPr txBox="1"/>
          <p:nvPr/>
        </p:nvSpPr>
        <p:spPr>
          <a:xfrm>
            <a:off x="1983234" y="1758860"/>
            <a:ext cx="2290233" cy="463439"/>
          </a:xfrm>
          <a:prstGeom prst="rect">
            <a:avLst/>
          </a:prstGeom>
        </p:spPr>
        <p:txBody>
          <a:bodyPr vert="horz" wrap="square" lIns="0" tIns="22013" rIns="0" bIns="0" rtlCol="0">
            <a:spAutoFit/>
          </a:bodyPr>
          <a:lstStyle/>
          <a:p>
            <a:pPr marL="16933">
              <a:spcBef>
                <a:spcPts val="173"/>
              </a:spcBef>
            </a:pPr>
            <a:r>
              <a:rPr sz="2867" b="1" spc="13" dirty="0">
                <a:solidFill>
                  <a:srgbClr val="FFFFFF"/>
                </a:solidFill>
                <a:latin typeface="Calibri"/>
                <a:cs typeface="Calibri"/>
              </a:rPr>
              <a:t>Before</a:t>
            </a:r>
            <a:r>
              <a:rPr sz="2867" b="1" dirty="0">
                <a:solidFill>
                  <a:srgbClr val="FFFFFF"/>
                </a:solidFill>
                <a:latin typeface="Calibri"/>
                <a:cs typeface="Calibri"/>
              </a:rPr>
              <a:t> </a:t>
            </a:r>
            <a:r>
              <a:rPr sz="2867" b="1" spc="33" dirty="0">
                <a:solidFill>
                  <a:srgbClr val="FFFFFF"/>
                </a:solidFill>
                <a:latin typeface="Calibri"/>
                <a:cs typeface="Calibri"/>
              </a:rPr>
              <a:t>Jenkins</a:t>
            </a:r>
            <a:endParaRPr sz="2867">
              <a:latin typeface="Calibri"/>
              <a:cs typeface="Calibri"/>
            </a:endParaRPr>
          </a:p>
        </p:txBody>
      </p:sp>
      <p:grpSp>
        <p:nvGrpSpPr>
          <p:cNvPr id="8" name="object 8"/>
          <p:cNvGrpSpPr/>
          <p:nvPr/>
        </p:nvGrpSpPr>
        <p:grpSpPr>
          <a:xfrm>
            <a:off x="6273800" y="1625579"/>
            <a:ext cx="5652347" cy="952500"/>
            <a:chOff x="4705350" y="1219184"/>
            <a:chExt cx="4239260" cy="714375"/>
          </a:xfrm>
        </p:grpSpPr>
        <p:pic>
          <p:nvPicPr>
            <p:cNvPr id="9" name="object 9"/>
            <p:cNvPicPr/>
            <p:nvPr/>
          </p:nvPicPr>
          <p:blipFill>
            <a:blip r:embed="rId5" cstate="print"/>
            <a:stretch>
              <a:fillRect/>
            </a:stretch>
          </p:blipFill>
          <p:spPr>
            <a:xfrm>
              <a:off x="4705350" y="1219184"/>
              <a:ext cx="4238640" cy="657225"/>
            </a:xfrm>
            <a:prstGeom prst="rect">
              <a:avLst/>
            </a:prstGeom>
          </p:spPr>
        </p:pic>
        <p:pic>
          <p:nvPicPr>
            <p:cNvPr id="10" name="object 10"/>
            <p:cNvPicPr/>
            <p:nvPr/>
          </p:nvPicPr>
          <p:blipFill>
            <a:blip r:embed="rId6" cstate="print"/>
            <a:stretch>
              <a:fillRect/>
            </a:stretch>
          </p:blipFill>
          <p:spPr>
            <a:xfrm>
              <a:off x="5838809" y="1228709"/>
              <a:ext cx="2047875" cy="704850"/>
            </a:xfrm>
            <a:prstGeom prst="rect">
              <a:avLst/>
            </a:prstGeom>
          </p:spPr>
        </p:pic>
        <p:pic>
          <p:nvPicPr>
            <p:cNvPr id="11" name="object 11"/>
            <p:cNvPicPr/>
            <p:nvPr/>
          </p:nvPicPr>
          <p:blipFill>
            <a:blip r:embed="rId7" cstate="print"/>
            <a:stretch>
              <a:fillRect/>
            </a:stretch>
          </p:blipFill>
          <p:spPr>
            <a:xfrm>
              <a:off x="4724399" y="1228466"/>
              <a:ext cx="4146681" cy="575553"/>
            </a:xfrm>
            <a:prstGeom prst="rect">
              <a:avLst/>
            </a:prstGeom>
          </p:spPr>
        </p:pic>
      </p:grpSp>
      <p:sp>
        <p:nvSpPr>
          <p:cNvPr id="12" name="object 12"/>
          <p:cNvSpPr txBox="1"/>
          <p:nvPr/>
        </p:nvSpPr>
        <p:spPr>
          <a:xfrm>
            <a:off x="8039106" y="1758860"/>
            <a:ext cx="2048087" cy="463439"/>
          </a:xfrm>
          <a:prstGeom prst="rect">
            <a:avLst/>
          </a:prstGeom>
        </p:spPr>
        <p:txBody>
          <a:bodyPr vert="horz" wrap="square" lIns="0" tIns="22013" rIns="0" bIns="0" rtlCol="0">
            <a:spAutoFit/>
          </a:bodyPr>
          <a:lstStyle/>
          <a:p>
            <a:pPr marL="16933">
              <a:spcBef>
                <a:spcPts val="173"/>
              </a:spcBef>
            </a:pPr>
            <a:r>
              <a:rPr sz="2867" b="1" spc="20" dirty="0">
                <a:solidFill>
                  <a:srgbClr val="FFFFFF"/>
                </a:solidFill>
                <a:latin typeface="Calibri"/>
                <a:cs typeface="Calibri"/>
              </a:rPr>
              <a:t>After</a:t>
            </a:r>
            <a:r>
              <a:rPr sz="2867" b="1" spc="-60" dirty="0">
                <a:solidFill>
                  <a:srgbClr val="FFFFFF"/>
                </a:solidFill>
                <a:latin typeface="Calibri"/>
                <a:cs typeface="Calibri"/>
              </a:rPr>
              <a:t> </a:t>
            </a:r>
            <a:r>
              <a:rPr sz="2867" b="1" spc="33" dirty="0">
                <a:solidFill>
                  <a:srgbClr val="FFFFFF"/>
                </a:solidFill>
                <a:latin typeface="Calibri"/>
                <a:cs typeface="Calibri"/>
              </a:rPr>
              <a:t>Jenkins</a:t>
            </a:r>
            <a:endParaRPr sz="2867">
              <a:latin typeface="Calibri"/>
              <a:cs typeface="Calibri"/>
            </a:endParaRPr>
          </a:p>
        </p:txBody>
      </p:sp>
      <p:grpSp>
        <p:nvGrpSpPr>
          <p:cNvPr id="13" name="object 13"/>
          <p:cNvGrpSpPr/>
          <p:nvPr/>
        </p:nvGrpSpPr>
        <p:grpSpPr>
          <a:xfrm>
            <a:off x="6032521" y="1625601"/>
            <a:ext cx="190500" cy="4889500"/>
            <a:chOff x="4524390" y="1219200"/>
            <a:chExt cx="142875" cy="3667125"/>
          </a:xfrm>
        </p:grpSpPr>
        <p:pic>
          <p:nvPicPr>
            <p:cNvPr id="14" name="object 14"/>
            <p:cNvPicPr/>
            <p:nvPr/>
          </p:nvPicPr>
          <p:blipFill>
            <a:blip r:embed="rId8" cstate="print"/>
            <a:stretch>
              <a:fillRect/>
            </a:stretch>
          </p:blipFill>
          <p:spPr>
            <a:xfrm>
              <a:off x="4524390" y="1219200"/>
              <a:ext cx="142875" cy="3667125"/>
            </a:xfrm>
            <a:prstGeom prst="rect">
              <a:avLst/>
            </a:prstGeom>
          </p:spPr>
        </p:pic>
        <p:sp>
          <p:nvSpPr>
            <p:cNvPr id="15" name="object 15"/>
            <p:cNvSpPr/>
            <p:nvPr/>
          </p:nvSpPr>
          <p:spPr>
            <a:xfrm>
              <a:off x="4571999" y="1228466"/>
              <a:ext cx="0" cy="3586479"/>
            </a:xfrm>
            <a:custGeom>
              <a:avLst/>
              <a:gdLst/>
              <a:ahLst/>
              <a:cxnLst/>
              <a:rect l="l" t="t" r="r" b="b"/>
              <a:pathLst>
                <a:path h="3586479">
                  <a:moveTo>
                    <a:pt x="0" y="0"/>
                  </a:moveTo>
                  <a:lnTo>
                    <a:pt x="0" y="3585898"/>
                  </a:lnTo>
                </a:path>
              </a:pathLst>
            </a:custGeom>
            <a:ln w="57149">
              <a:solidFill>
                <a:srgbClr val="F07F09"/>
              </a:solidFill>
            </a:ln>
          </p:spPr>
          <p:txBody>
            <a:bodyPr wrap="square" lIns="0" tIns="0" rIns="0" bIns="0" rtlCol="0"/>
            <a:lstStyle/>
            <a:p>
              <a:endParaRPr sz="2400"/>
            </a:p>
          </p:txBody>
        </p:sp>
      </p:grpSp>
      <p:sp>
        <p:nvSpPr>
          <p:cNvPr id="16" name="object 16"/>
          <p:cNvSpPr txBox="1"/>
          <p:nvPr/>
        </p:nvSpPr>
        <p:spPr>
          <a:xfrm>
            <a:off x="645166" y="2972221"/>
            <a:ext cx="4542367" cy="2660686"/>
          </a:xfrm>
          <a:prstGeom prst="rect">
            <a:avLst/>
          </a:prstGeom>
        </p:spPr>
        <p:txBody>
          <a:bodyPr vert="horz" wrap="square" lIns="0" tIns="31327" rIns="0" bIns="0" rtlCol="0">
            <a:spAutoFit/>
          </a:bodyPr>
          <a:lstStyle/>
          <a:p>
            <a:pPr marL="16933" marR="6773">
              <a:lnSpc>
                <a:spcPts val="2107"/>
              </a:lnSpc>
              <a:spcBef>
                <a:spcPts val="247"/>
              </a:spcBef>
            </a:pPr>
            <a:r>
              <a:rPr spc="-7" dirty="0">
                <a:solidFill>
                  <a:srgbClr val="323232"/>
                </a:solidFill>
                <a:latin typeface="Arial MT"/>
                <a:cs typeface="Arial MT"/>
              </a:rPr>
              <a:t>Locating</a:t>
            </a:r>
            <a:r>
              <a:rPr spc="-13" dirty="0">
                <a:solidFill>
                  <a:srgbClr val="323232"/>
                </a:solidFill>
                <a:latin typeface="Arial MT"/>
                <a:cs typeface="Arial MT"/>
              </a:rPr>
              <a:t> </a:t>
            </a:r>
            <a:r>
              <a:rPr spc="-7" dirty="0">
                <a:solidFill>
                  <a:srgbClr val="323232"/>
                </a:solidFill>
                <a:latin typeface="Arial MT"/>
                <a:cs typeface="Arial MT"/>
              </a:rPr>
              <a:t>and</a:t>
            </a:r>
            <a:r>
              <a:rPr spc="-20" dirty="0">
                <a:solidFill>
                  <a:srgbClr val="323232"/>
                </a:solidFill>
                <a:latin typeface="Arial MT"/>
                <a:cs typeface="Arial MT"/>
              </a:rPr>
              <a:t> fixing</a:t>
            </a:r>
            <a:r>
              <a:rPr spc="87" dirty="0">
                <a:solidFill>
                  <a:srgbClr val="323232"/>
                </a:solidFill>
                <a:latin typeface="Arial MT"/>
                <a:cs typeface="Arial MT"/>
              </a:rPr>
              <a:t> </a:t>
            </a:r>
            <a:r>
              <a:rPr spc="-7" dirty="0">
                <a:solidFill>
                  <a:srgbClr val="323232"/>
                </a:solidFill>
                <a:latin typeface="Arial MT"/>
                <a:cs typeface="Arial MT"/>
              </a:rPr>
              <a:t>bugs</a:t>
            </a:r>
            <a:r>
              <a:rPr spc="-13" dirty="0">
                <a:solidFill>
                  <a:srgbClr val="323232"/>
                </a:solidFill>
                <a:latin typeface="Arial MT"/>
                <a:cs typeface="Arial MT"/>
              </a:rPr>
              <a:t> </a:t>
            </a:r>
            <a:r>
              <a:rPr spc="-7" dirty="0">
                <a:solidFill>
                  <a:srgbClr val="323232"/>
                </a:solidFill>
                <a:latin typeface="Arial MT"/>
                <a:cs typeface="Arial MT"/>
              </a:rPr>
              <a:t>in</a:t>
            </a:r>
            <a:r>
              <a:rPr spc="-20" dirty="0">
                <a:solidFill>
                  <a:srgbClr val="323232"/>
                </a:solidFill>
                <a:latin typeface="Arial MT"/>
                <a:cs typeface="Arial MT"/>
              </a:rPr>
              <a:t> </a:t>
            </a:r>
            <a:r>
              <a:rPr dirty="0">
                <a:solidFill>
                  <a:srgbClr val="323232"/>
                </a:solidFill>
                <a:latin typeface="Arial MT"/>
                <a:cs typeface="Arial MT"/>
              </a:rPr>
              <a:t>the</a:t>
            </a:r>
            <a:r>
              <a:rPr spc="-13" dirty="0">
                <a:solidFill>
                  <a:srgbClr val="323232"/>
                </a:solidFill>
                <a:latin typeface="Arial MT"/>
                <a:cs typeface="Arial MT"/>
              </a:rPr>
              <a:t> </a:t>
            </a:r>
            <a:r>
              <a:rPr spc="-7" dirty="0">
                <a:solidFill>
                  <a:srgbClr val="323232"/>
                </a:solidFill>
                <a:latin typeface="Arial MT"/>
                <a:cs typeface="Arial MT"/>
              </a:rPr>
              <a:t>event</a:t>
            </a:r>
            <a:r>
              <a:rPr spc="-20" dirty="0">
                <a:solidFill>
                  <a:srgbClr val="323232"/>
                </a:solidFill>
                <a:latin typeface="Arial MT"/>
                <a:cs typeface="Arial MT"/>
              </a:rPr>
              <a:t> </a:t>
            </a:r>
            <a:r>
              <a:rPr spc="-7" dirty="0">
                <a:solidFill>
                  <a:srgbClr val="323232"/>
                </a:solidFill>
                <a:latin typeface="Arial MT"/>
                <a:cs typeface="Arial MT"/>
              </a:rPr>
              <a:t>of</a:t>
            </a:r>
            <a:r>
              <a:rPr spc="-13" dirty="0">
                <a:solidFill>
                  <a:srgbClr val="323232"/>
                </a:solidFill>
                <a:latin typeface="Arial MT"/>
                <a:cs typeface="Arial MT"/>
              </a:rPr>
              <a:t> </a:t>
            </a:r>
            <a:r>
              <a:rPr spc="-7" dirty="0">
                <a:solidFill>
                  <a:srgbClr val="323232"/>
                </a:solidFill>
                <a:latin typeface="Arial MT"/>
                <a:cs typeface="Arial MT"/>
              </a:rPr>
              <a:t>build </a:t>
            </a:r>
            <a:r>
              <a:rPr spc="-480" dirty="0">
                <a:solidFill>
                  <a:srgbClr val="323232"/>
                </a:solidFill>
                <a:latin typeface="Arial MT"/>
                <a:cs typeface="Arial MT"/>
              </a:rPr>
              <a:t> </a:t>
            </a:r>
            <a:r>
              <a:rPr spc="-7" dirty="0">
                <a:solidFill>
                  <a:srgbClr val="323232"/>
                </a:solidFill>
                <a:latin typeface="Arial MT"/>
                <a:cs typeface="Arial MT"/>
              </a:rPr>
              <a:t>and test failure was difficult and </a:t>
            </a:r>
            <a:r>
              <a:rPr spc="-33" dirty="0">
                <a:solidFill>
                  <a:srgbClr val="323232"/>
                </a:solidFill>
                <a:latin typeface="Arial MT"/>
                <a:cs typeface="Arial MT"/>
              </a:rPr>
              <a:t>time </a:t>
            </a:r>
            <a:r>
              <a:rPr spc="-27" dirty="0">
                <a:solidFill>
                  <a:srgbClr val="323232"/>
                </a:solidFill>
                <a:latin typeface="Arial MT"/>
                <a:cs typeface="Arial MT"/>
              </a:rPr>
              <a:t> </a:t>
            </a:r>
            <a:r>
              <a:rPr spc="-13" dirty="0">
                <a:solidFill>
                  <a:srgbClr val="323232"/>
                </a:solidFill>
                <a:latin typeface="Arial MT"/>
                <a:cs typeface="Arial MT"/>
              </a:rPr>
              <a:t>consuming.</a:t>
            </a:r>
            <a:endParaRPr>
              <a:latin typeface="Arial MT"/>
              <a:cs typeface="Arial MT"/>
            </a:endParaRPr>
          </a:p>
          <a:p>
            <a:pPr>
              <a:spcBef>
                <a:spcPts val="27"/>
              </a:spcBef>
            </a:pPr>
            <a:endParaRPr sz="2067">
              <a:latin typeface="Arial MT"/>
              <a:cs typeface="Arial MT"/>
            </a:endParaRPr>
          </a:p>
          <a:p>
            <a:pPr marL="77890"/>
            <a:r>
              <a:rPr spc="-107" dirty="0">
                <a:solidFill>
                  <a:srgbClr val="323232"/>
                </a:solidFill>
                <a:latin typeface="Arial MT"/>
                <a:cs typeface="Arial MT"/>
              </a:rPr>
              <a:t>T</a:t>
            </a:r>
            <a:r>
              <a:rPr spc="-7" dirty="0">
                <a:solidFill>
                  <a:srgbClr val="323232"/>
                </a:solidFill>
                <a:latin typeface="Arial MT"/>
                <a:cs typeface="Arial MT"/>
              </a:rPr>
              <a:t>est</a:t>
            </a:r>
            <a:r>
              <a:rPr dirty="0">
                <a:solidFill>
                  <a:srgbClr val="323232"/>
                </a:solidFill>
                <a:latin typeface="Arial MT"/>
                <a:cs typeface="Arial MT"/>
              </a:rPr>
              <a:t>s</a:t>
            </a:r>
            <a:r>
              <a:rPr spc="-53" dirty="0">
                <a:solidFill>
                  <a:srgbClr val="323232"/>
                </a:solidFill>
                <a:latin typeface="Times New Roman"/>
                <a:cs typeface="Times New Roman"/>
              </a:rPr>
              <a:t> </a:t>
            </a:r>
            <a:r>
              <a:rPr spc="-7" dirty="0">
                <a:solidFill>
                  <a:srgbClr val="323232"/>
                </a:solidFill>
                <a:latin typeface="Arial MT"/>
                <a:cs typeface="Arial MT"/>
              </a:rPr>
              <a:t>wer</a:t>
            </a:r>
            <a:r>
              <a:rPr dirty="0">
                <a:solidFill>
                  <a:srgbClr val="323232"/>
                </a:solidFill>
                <a:latin typeface="Arial MT"/>
                <a:cs typeface="Arial MT"/>
              </a:rPr>
              <a:t>e</a:t>
            </a:r>
            <a:r>
              <a:rPr spc="40" dirty="0">
                <a:solidFill>
                  <a:srgbClr val="323232"/>
                </a:solidFill>
                <a:latin typeface="Times New Roman"/>
                <a:cs typeface="Times New Roman"/>
              </a:rPr>
              <a:t> </a:t>
            </a:r>
            <a:r>
              <a:rPr dirty="0">
                <a:solidFill>
                  <a:srgbClr val="323232"/>
                </a:solidFill>
                <a:latin typeface="Arial MT"/>
                <a:cs typeface="Arial MT"/>
              </a:rPr>
              <a:t>tri</a:t>
            </a:r>
            <a:r>
              <a:rPr spc="-7" dirty="0">
                <a:solidFill>
                  <a:srgbClr val="323232"/>
                </a:solidFill>
                <a:latin typeface="Arial MT"/>
                <a:cs typeface="Arial MT"/>
              </a:rPr>
              <a:t>ggere</a:t>
            </a:r>
            <a:r>
              <a:rPr dirty="0">
                <a:solidFill>
                  <a:srgbClr val="323232"/>
                </a:solidFill>
                <a:latin typeface="Arial MT"/>
                <a:cs typeface="Arial MT"/>
              </a:rPr>
              <a:t>d</a:t>
            </a:r>
            <a:r>
              <a:rPr spc="40" dirty="0">
                <a:solidFill>
                  <a:srgbClr val="323232"/>
                </a:solidFill>
                <a:latin typeface="Times New Roman"/>
                <a:cs typeface="Times New Roman"/>
              </a:rPr>
              <a:t> </a:t>
            </a:r>
            <a:r>
              <a:rPr spc="-107" dirty="0">
                <a:solidFill>
                  <a:srgbClr val="323232"/>
                </a:solidFill>
                <a:latin typeface="Arial MT"/>
                <a:cs typeface="Arial MT"/>
              </a:rPr>
              <a:t>m</a:t>
            </a:r>
            <a:r>
              <a:rPr spc="-7" dirty="0">
                <a:solidFill>
                  <a:srgbClr val="323232"/>
                </a:solidFill>
                <a:latin typeface="Arial MT"/>
                <a:cs typeface="Arial MT"/>
              </a:rPr>
              <a:t>an</a:t>
            </a:r>
            <a:r>
              <a:rPr spc="-13" dirty="0">
                <a:solidFill>
                  <a:srgbClr val="323232"/>
                </a:solidFill>
                <a:latin typeface="Arial MT"/>
                <a:cs typeface="Arial MT"/>
              </a:rPr>
              <a:t>u</a:t>
            </a:r>
            <a:r>
              <a:rPr spc="-7" dirty="0">
                <a:solidFill>
                  <a:srgbClr val="323232"/>
                </a:solidFill>
                <a:latin typeface="Arial MT"/>
                <a:cs typeface="Arial MT"/>
              </a:rPr>
              <a:t>all</a:t>
            </a:r>
            <a:r>
              <a:rPr spc="-107" dirty="0">
                <a:solidFill>
                  <a:srgbClr val="323232"/>
                </a:solidFill>
                <a:latin typeface="Arial MT"/>
                <a:cs typeface="Arial MT"/>
              </a:rPr>
              <a:t>y</a:t>
            </a:r>
            <a:r>
              <a:rPr dirty="0">
                <a:solidFill>
                  <a:srgbClr val="323232"/>
                </a:solidFill>
                <a:latin typeface="Arial MT"/>
                <a:cs typeface="Arial MT"/>
              </a:rPr>
              <a:t>.</a:t>
            </a:r>
            <a:endParaRPr>
              <a:latin typeface="Arial MT"/>
              <a:cs typeface="Arial MT"/>
            </a:endParaRPr>
          </a:p>
          <a:p>
            <a:pPr>
              <a:lnSpc>
                <a:spcPct val="100000"/>
              </a:lnSpc>
            </a:pPr>
            <a:endParaRPr sz="2000">
              <a:latin typeface="Arial MT"/>
              <a:cs typeface="Arial MT"/>
            </a:endParaRPr>
          </a:p>
          <a:p>
            <a:pPr>
              <a:spcBef>
                <a:spcPts val="20"/>
              </a:spcBef>
            </a:pPr>
            <a:endParaRPr sz="2467">
              <a:latin typeface="Arial MT"/>
              <a:cs typeface="Arial MT"/>
            </a:endParaRPr>
          </a:p>
          <a:p>
            <a:pPr marL="77890" marR="213355">
              <a:lnSpc>
                <a:spcPts val="2107"/>
              </a:lnSpc>
            </a:pPr>
            <a:r>
              <a:rPr spc="33" dirty="0">
                <a:latin typeface="Calibri"/>
                <a:cs typeface="Calibri"/>
              </a:rPr>
              <a:t>N</a:t>
            </a:r>
            <a:r>
              <a:rPr dirty="0">
                <a:latin typeface="Calibri"/>
                <a:cs typeface="Calibri"/>
              </a:rPr>
              <a:t>o</a:t>
            </a:r>
            <a:r>
              <a:rPr spc="-107" dirty="0">
                <a:latin typeface="Times New Roman"/>
                <a:cs typeface="Times New Roman"/>
              </a:rPr>
              <a:t> </a:t>
            </a:r>
            <a:r>
              <a:rPr spc="33" dirty="0">
                <a:latin typeface="Calibri"/>
                <a:cs typeface="Calibri"/>
              </a:rPr>
              <a:t>c</a:t>
            </a:r>
            <a:r>
              <a:rPr dirty="0">
                <a:latin typeface="Calibri"/>
                <a:cs typeface="Calibri"/>
              </a:rPr>
              <a:t>e</a:t>
            </a:r>
            <a:r>
              <a:rPr spc="-47" dirty="0">
                <a:latin typeface="Calibri"/>
                <a:cs typeface="Calibri"/>
              </a:rPr>
              <a:t>n</a:t>
            </a:r>
            <a:r>
              <a:rPr dirty="0">
                <a:latin typeface="Calibri"/>
                <a:cs typeface="Calibri"/>
              </a:rPr>
              <a:t>t</a:t>
            </a:r>
            <a:r>
              <a:rPr spc="-40" dirty="0">
                <a:latin typeface="Calibri"/>
                <a:cs typeface="Calibri"/>
              </a:rPr>
              <a:t>r</a:t>
            </a:r>
            <a:r>
              <a:rPr spc="33" dirty="0">
                <a:latin typeface="Calibri"/>
                <a:cs typeface="Calibri"/>
              </a:rPr>
              <a:t>a</a:t>
            </a:r>
            <a:r>
              <a:rPr dirty="0">
                <a:latin typeface="Calibri"/>
                <a:cs typeface="Calibri"/>
              </a:rPr>
              <a:t>l</a:t>
            </a:r>
            <a:r>
              <a:rPr spc="-67" dirty="0">
                <a:latin typeface="Times New Roman"/>
                <a:cs typeface="Times New Roman"/>
              </a:rPr>
              <a:t> </a:t>
            </a:r>
            <a:r>
              <a:rPr spc="-53" dirty="0">
                <a:latin typeface="Calibri"/>
                <a:cs typeface="Calibri"/>
              </a:rPr>
              <a:t>p</a:t>
            </a:r>
            <a:r>
              <a:rPr spc="-20" dirty="0">
                <a:latin typeface="Calibri"/>
                <a:cs typeface="Calibri"/>
              </a:rPr>
              <a:t>l</a:t>
            </a:r>
            <a:r>
              <a:rPr spc="33" dirty="0">
                <a:latin typeface="Calibri"/>
                <a:cs typeface="Calibri"/>
              </a:rPr>
              <a:t>ac</a:t>
            </a:r>
            <a:r>
              <a:rPr dirty="0">
                <a:latin typeface="Calibri"/>
                <a:cs typeface="Calibri"/>
              </a:rPr>
              <a:t>e</a:t>
            </a:r>
            <a:r>
              <a:rPr spc="-47" dirty="0">
                <a:latin typeface="Times New Roman"/>
                <a:cs typeface="Times New Roman"/>
              </a:rPr>
              <a:t> </a:t>
            </a:r>
            <a:r>
              <a:rPr spc="47" dirty="0">
                <a:latin typeface="Calibri"/>
                <a:cs typeface="Calibri"/>
              </a:rPr>
              <a:t>fo</a:t>
            </a:r>
            <a:r>
              <a:rPr dirty="0">
                <a:latin typeface="Calibri"/>
                <a:cs typeface="Calibri"/>
              </a:rPr>
              <a:t>r</a:t>
            </a:r>
            <a:r>
              <a:rPr spc="-180" dirty="0">
                <a:latin typeface="Times New Roman"/>
                <a:cs typeface="Times New Roman"/>
              </a:rPr>
              <a:t> </a:t>
            </a:r>
            <a:r>
              <a:rPr dirty="0">
                <a:latin typeface="Calibri"/>
                <a:cs typeface="Calibri"/>
              </a:rPr>
              <a:t>t</a:t>
            </a:r>
            <a:r>
              <a:rPr spc="-40" dirty="0">
                <a:latin typeface="Calibri"/>
                <a:cs typeface="Calibri"/>
              </a:rPr>
              <a:t>r</a:t>
            </a:r>
            <a:r>
              <a:rPr spc="-20" dirty="0">
                <a:latin typeface="Calibri"/>
                <a:cs typeface="Calibri"/>
              </a:rPr>
              <a:t>i</a:t>
            </a:r>
            <a:r>
              <a:rPr spc="-53" dirty="0">
                <a:latin typeface="Calibri"/>
                <a:cs typeface="Calibri"/>
              </a:rPr>
              <a:t>gg</a:t>
            </a:r>
            <a:r>
              <a:rPr dirty="0">
                <a:latin typeface="Calibri"/>
                <a:cs typeface="Calibri"/>
              </a:rPr>
              <a:t>e</a:t>
            </a:r>
            <a:r>
              <a:rPr spc="-27" dirty="0">
                <a:latin typeface="Calibri"/>
                <a:cs typeface="Calibri"/>
              </a:rPr>
              <a:t>r</a:t>
            </a:r>
            <a:r>
              <a:rPr spc="-20" dirty="0">
                <a:latin typeface="Calibri"/>
                <a:cs typeface="Calibri"/>
              </a:rPr>
              <a:t>i</a:t>
            </a:r>
            <a:r>
              <a:rPr spc="-53" dirty="0">
                <a:latin typeface="Calibri"/>
                <a:cs typeface="Calibri"/>
              </a:rPr>
              <a:t>n</a:t>
            </a:r>
            <a:r>
              <a:rPr dirty="0">
                <a:latin typeface="Calibri"/>
                <a:cs typeface="Calibri"/>
              </a:rPr>
              <a:t>g</a:t>
            </a:r>
            <a:r>
              <a:rPr spc="193" dirty="0">
                <a:latin typeface="Times New Roman"/>
                <a:cs typeface="Times New Roman"/>
              </a:rPr>
              <a:t> </a:t>
            </a:r>
            <a:r>
              <a:rPr spc="-33" dirty="0">
                <a:latin typeface="Calibri"/>
                <a:cs typeface="Calibri"/>
              </a:rPr>
              <a:t>j</a:t>
            </a:r>
            <a:r>
              <a:rPr spc="47" dirty="0">
                <a:latin typeface="Calibri"/>
                <a:cs typeface="Calibri"/>
              </a:rPr>
              <a:t>o</a:t>
            </a:r>
            <a:r>
              <a:rPr spc="-53" dirty="0">
                <a:latin typeface="Calibri"/>
                <a:cs typeface="Calibri"/>
              </a:rPr>
              <a:t>b</a:t>
            </a:r>
            <a:r>
              <a:rPr dirty="0">
                <a:latin typeface="Calibri"/>
                <a:cs typeface="Calibri"/>
              </a:rPr>
              <a:t>s</a:t>
            </a:r>
            <a:r>
              <a:rPr spc="-60" dirty="0">
                <a:latin typeface="Times New Roman"/>
                <a:cs typeface="Times New Roman"/>
              </a:rPr>
              <a:t> </a:t>
            </a:r>
            <a:r>
              <a:rPr spc="47" dirty="0">
                <a:latin typeface="Calibri"/>
                <a:cs typeface="Calibri"/>
              </a:rPr>
              <a:t>o</a:t>
            </a:r>
            <a:r>
              <a:rPr dirty="0">
                <a:latin typeface="Calibri"/>
                <a:cs typeface="Calibri"/>
              </a:rPr>
              <a:t>n</a:t>
            </a:r>
            <a:r>
              <a:rPr spc="-100" dirty="0">
                <a:latin typeface="Times New Roman"/>
                <a:cs typeface="Times New Roman"/>
              </a:rPr>
              <a:t> </a:t>
            </a:r>
            <a:r>
              <a:rPr spc="-33" dirty="0">
                <a:latin typeface="Calibri"/>
                <a:cs typeface="Calibri"/>
              </a:rPr>
              <a:t>r</a:t>
            </a:r>
            <a:r>
              <a:rPr dirty="0">
                <a:latin typeface="Calibri"/>
                <a:cs typeface="Calibri"/>
              </a:rPr>
              <a:t>e</a:t>
            </a:r>
            <a:r>
              <a:rPr spc="-40" dirty="0">
                <a:latin typeface="Calibri"/>
                <a:cs typeface="Calibri"/>
              </a:rPr>
              <a:t>m</a:t>
            </a:r>
            <a:r>
              <a:rPr spc="47" dirty="0">
                <a:latin typeface="Calibri"/>
                <a:cs typeface="Calibri"/>
              </a:rPr>
              <a:t>o</a:t>
            </a:r>
            <a:r>
              <a:rPr dirty="0">
                <a:latin typeface="Calibri"/>
                <a:cs typeface="Calibri"/>
              </a:rPr>
              <a:t>te </a:t>
            </a:r>
            <a:r>
              <a:rPr dirty="0">
                <a:latin typeface="Times New Roman"/>
                <a:cs typeface="Times New Roman"/>
              </a:rPr>
              <a:t> </a:t>
            </a:r>
            <a:r>
              <a:rPr spc="-13" dirty="0">
                <a:latin typeface="Calibri"/>
                <a:cs typeface="Calibri"/>
              </a:rPr>
              <a:t>systems.</a:t>
            </a:r>
            <a:endParaRPr>
              <a:latin typeface="Calibri"/>
              <a:cs typeface="Calibri"/>
            </a:endParaRPr>
          </a:p>
        </p:txBody>
      </p:sp>
      <p:sp>
        <p:nvSpPr>
          <p:cNvPr id="17" name="object 17"/>
          <p:cNvSpPr txBox="1"/>
          <p:nvPr/>
        </p:nvSpPr>
        <p:spPr>
          <a:xfrm>
            <a:off x="6821598" y="2921760"/>
            <a:ext cx="4816687" cy="2686847"/>
          </a:xfrm>
          <a:prstGeom prst="rect">
            <a:avLst/>
          </a:prstGeom>
        </p:spPr>
        <p:txBody>
          <a:bodyPr vert="horz" wrap="square" lIns="0" tIns="31327" rIns="0" bIns="0" rtlCol="0">
            <a:spAutoFit/>
          </a:bodyPr>
          <a:lstStyle/>
          <a:p>
            <a:pPr marL="16933" marR="253147">
              <a:lnSpc>
                <a:spcPts val="2107"/>
              </a:lnSpc>
              <a:spcBef>
                <a:spcPts val="247"/>
              </a:spcBef>
            </a:pPr>
            <a:r>
              <a:rPr spc="-20" dirty="0">
                <a:solidFill>
                  <a:srgbClr val="323232"/>
                </a:solidFill>
                <a:latin typeface="Arial MT"/>
                <a:cs typeface="Arial MT"/>
              </a:rPr>
              <a:t>Smaller</a:t>
            </a:r>
            <a:r>
              <a:rPr spc="107" dirty="0">
                <a:solidFill>
                  <a:srgbClr val="323232"/>
                </a:solidFill>
                <a:latin typeface="Arial MT"/>
                <a:cs typeface="Arial MT"/>
              </a:rPr>
              <a:t> </a:t>
            </a:r>
            <a:r>
              <a:rPr spc="-7" dirty="0">
                <a:solidFill>
                  <a:srgbClr val="323232"/>
                </a:solidFill>
                <a:latin typeface="Arial MT"/>
                <a:cs typeface="Arial MT"/>
              </a:rPr>
              <a:t>and</a:t>
            </a:r>
            <a:r>
              <a:rPr spc="7" dirty="0">
                <a:solidFill>
                  <a:srgbClr val="323232"/>
                </a:solidFill>
                <a:latin typeface="Arial MT"/>
                <a:cs typeface="Arial MT"/>
              </a:rPr>
              <a:t> </a:t>
            </a:r>
            <a:r>
              <a:rPr spc="-20" dirty="0">
                <a:solidFill>
                  <a:srgbClr val="323232"/>
                </a:solidFill>
                <a:latin typeface="Arial MT"/>
                <a:cs typeface="Arial MT"/>
              </a:rPr>
              <a:t>automated</a:t>
            </a:r>
            <a:r>
              <a:rPr spc="113" dirty="0">
                <a:solidFill>
                  <a:srgbClr val="323232"/>
                </a:solidFill>
                <a:latin typeface="Arial MT"/>
                <a:cs typeface="Arial MT"/>
              </a:rPr>
              <a:t> </a:t>
            </a:r>
            <a:r>
              <a:rPr spc="-7" dirty="0">
                <a:solidFill>
                  <a:srgbClr val="323232"/>
                </a:solidFill>
                <a:latin typeface="Arial MT"/>
                <a:cs typeface="Arial MT"/>
              </a:rPr>
              <a:t>continuous</a:t>
            </a:r>
            <a:r>
              <a:rPr spc="13" dirty="0">
                <a:solidFill>
                  <a:srgbClr val="323232"/>
                </a:solidFill>
                <a:latin typeface="Arial MT"/>
                <a:cs typeface="Arial MT"/>
              </a:rPr>
              <a:t> </a:t>
            </a:r>
            <a:r>
              <a:rPr spc="-7" dirty="0">
                <a:solidFill>
                  <a:srgbClr val="323232"/>
                </a:solidFill>
                <a:latin typeface="Arial MT"/>
                <a:cs typeface="Arial MT"/>
              </a:rPr>
              <a:t>build</a:t>
            </a:r>
            <a:r>
              <a:rPr spc="7" dirty="0">
                <a:solidFill>
                  <a:srgbClr val="323232"/>
                </a:solidFill>
                <a:latin typeface="Arial MT"/>
                <a:cs typeface="Arial MT"/>
              </a:rPr>
              <a:t> </a:t>
            </a:r>
            <a:r>
              <a:rPr spc="-7" dirty="0">
                <a:solidFill>
                  <a:srgbClr val="323232"/>
                </a:solidFill>
                <a:latin typeface="Arial MT"/>
                <a:cs typeface="Arial MT"/>
              </a:rPr>
              <a:t>and </a:t>
            </a:r>
            <a:r>
              <a:rPr spc="-480" dirty="0">
                <a:solidFill>
                  <a:srgbClr val="323232"/>
                </a:solidFill>
                <a:latin typeface="Arial MT"/>
                <a:cs typeface="Arial MT"/>
              </a:rPr>
              <a:t> </a:t>
            </a:r>
            <a:r>
              <a:rPr dirty="0">
                <a:solidFill>
                  <a:srgbClr val="323232"/>
                </a:solidFill>
                <a:latin typeface="Arial MT"/>
                <a:cs typeface="Arial MT"/>
              </a:rPr>
              <a:t>testing</a:t>
            </a:r>
            <a:r>
              <a:rPr spc="-7" dirty="0">
                <a:solidFill>
                  <a:srgbClr val="323232"/>
                </a:solidFill>
                <a:latin typeface="Arial MT"/>
                <a:cs typeface="Arial MT"/>
              </a:rPr>
              <a:t> </a:t>
            </a:r>
            <a:r>
              <a:rPr spc="-27" dirty="0">
                <a:solidFill>
                  <a:srgbClr val="323232"/>
                </a:solidFill>
                <a:latin typeface="Arial MT"/>
                <a:cs typeface="Arial MT"/>
              </a:rPr>
              <a:t>make</a:t>
            </a:r>
            <a:r>
              <a:rPr spc="93" dirty="0">
                <a:solidFill>
                  <a:srgbClr val="323232"/>
                </a:solidFill>
                <a:latin typeface="Arial MT"/>
                <a:cs typeface="Arial MT"/>
              </a:rPr>
              <a:t> </a:t>
            </a:r>
            <a:r>
              <a:rPr dirty="0">
                <a:solidFill>
                  <a:srgbClr val="323232"/>
                </a:solidFill>
                <a:latin typeface="Arial MT"/>
                <a:cs typeface="Arial MT"/>
              </a:rPr>
              <a:t>the task accurate </a:t>
            </a:r>
            <a:r>
              <a:rPr spc="-7" dirty="0">
                <a:solidFill>
                  <a:srgbClr val="323232"/>
                </a:solidFill>
                <a:latin typeface="Arial MT"/>
                <a:cs typeface="Arial MT"/>
              </a:rPr>
              <a:t>and</a:t>
            </a:r>
            <a:r>
              <a:rPr dirty="0">
                <a:solidFill>
                  <a:srgbClr val="323232"/>
                </a:solidFill>
                <a:latin typeface="Arial MT"/>
                <a:cs typeface="Arial MT"/>
              </a:rPr>
              <a:t> </a:t>
            </a:r>
            <a:r>
              <a:rPr spc="-20" dirty="0">
                <a:solidFill>
                  <a:srgbClr val="323232"/>
                </a:solidFill>
                <a:latin typeface="Arial MT"/>
                <a:cs typeface="Arial MT"/>
              </a:rPr>
              <a:t>faster.</a:t>
            </a:r>
            <a:endParaRPr>
              <a:latin typeface="Arial MT"/>
              <a:cs typeface="Arial MT"/>
            </a:endParaRPr>
          </a:p>
          <a:p>
            <a:pPr>
              <a:lnSpc>
                <a:spcPct val="100000"/>
              </a:lnSpc>
            </a:pPr>
            <a:endParaRPr sz="2000">
              <a:latin typeface="Arial MT"/>
              <a:cs typeface="Arial MT"/>
            </a:endParaRPr>
          </a:p>
          <a:p>
            <a:pPr marL="16933" marR="6773">
              <a:lnSpc>
                <a:spcPct val="97400"/>
              </a:lnSpc>
              <a:spcBef>
                <a:spcPts val="1667"/>
              </a:spcBef>
            </a:pPr>
            <a:r>
              <a:rPr spc="-7" dirty="0">
                <a:solidFill>
                  <a:srgbClr val="323232"/>
                </a:solidFill>
                <a:latin typeface="Arial MT"/>
                <a:cs typeface="Arial MT"/>
              </a:rPr>
              <a:t>Developers </a:t>
            </a:r>
            <a:r>
              <a:rPr dirty="0">
                <a:solidFill>
                  <a:srgbClr val="323232"/>
                </a:solidFill>
                <a:latin typeface="Arial MT"/>
                <a:cs typeface="Arial MT"/>
              </a:rPr>
              <a:t>have</a:t>
            </a:r>
            <a:r>
              <a:rPr spc="-7" dirty="0">
                <a:solidFill>
                  <a:srgbClr val="323232"/>
                </a:solidFill>
                <a:latin typeface="Arial MT"/>
                <a:cs typeface="Arial MT"/>
              </a:rPr>
              <a:t> </a:t>
            </a:r>
            <a:r>
              <a:rPr dirty="0">
                <a:solidFill>
                  <a:srgbClr val="323232"/>
                </a:solidFill>
                <a:latin typeface="Arial MT"/>
                <a:cs typeface="Arial MT"/>
              </a:rPr>
              <a:t>to</a:t>
            </a:r>
            <a:r>
              <a:rPr spc="-7" dirty="0">
                <a:solidFill>
                  <a:srgbClr val="323232"/>
                </a:solidFill>
                <a:latin typeface="Arial MT"/>
                <a:cs typeface="Arial MT"/>
              </a:rPr>
              <a:t> </a:t>
            </a:r>
            <a:r>
              <a:rPr dirty="0">
                <a:solidFill>
                  <a:srgbClr val="323232"/>
                </a:solidFill>
                <a:latin typeface="Arial MT"/>
                <a:cs typeface="Arial MT"/>
              </a:rPr>
              <a:t>just</a:t>
            </a:r>
            <a:r>
              <a:rPr spc="-7" dirty="0">
                <a:solidFill>
                  <a:srgbClr val="323232"/>
                </a:solidFill>
                <a:latin typeface="Arial MT"/>
                <a:cs typeface="Arial MT"/>
              </a:rPr>
              <a:t> </a:t>
            </a:r>
            <a:r>
              <a:rPr spc="-33" dirty="0">
                <a:solidFill>
                  <a:srgbClr val="323232"/>
                </a:solidFill>
                <a:latin typeface="Arial MT"/>
                <a:cs typeface="Arial MT"/>
              </a:rPr>
              <a:t>commit</a:t>
            </a:r>
            <a:r>
              <a:rPr spc="187" dirty="0">
                <a:solidFill>
                  <a:srgbClr val="323232"/>
                </a:solidFill>
                <a:latin typeface="Arial MT"/>
                <a:cs typeface="Arial MT"/>
              </a:rPr>
              <a:t> </a:t>
            </a:r>
            <a:r>
              <a:rPr dirty="0">
                <a:solidFill>
                  <a:srgbClr val="323232"/>
                </a:solidFill>
                <a:latin typeface="Arial MT"/>
                <a:cs typeface="Arial MT"/>
              </a:rPr>
              <a:t>the </a:t>
            </a:r>
            <a:r>
              <a:rPr spc="-7" dirty="0">
                <a:solidFill>
                  <a:srgbClr val="323232"/>
                </a:solidFill>
                <a:latin typeface="Arial MT"/>
                <a:cs typeface="Arial MT"/>
              </a:rPr>
              <a:t>code</a:t>
            </a:r>
            <a:r>
              <a:rPr dirty="0">
                <a:solidFill>
                  <a:srgbClr val="323232"/>
                </a:solidFill>
                <a:latin typeface="Arial MT"/>
                <a:cs typeface="Arial MT"/>
              </a:rPr>
              <a:t> to</a:t>
            </a:r>
            <a:r>
              <a:rPr spc="-13" dirty="0">
                <a:solidFill>
                  <a:srgbClr val="323232"/>
                </a:solidFill>
                <a:latin typeface="Arial MT"/>
                <a:cs typeface="Arial MT"/>
              </a:rPr>
              <a:t> </a:t>
            </a:r>
            <a:r>
              <a:rPr dirty="0">
                <a:solidFill>
                  <a:srgbClr val="323232"/>
                </a:solidFill>
                <a:latin typeface="Arial MT"/>
                <a:cs typeface="Arial MT"/>
              </a:rPr>
              <a:t>the </a:t>
            </a:r>
            <a:r>
              <a:rPr spc="-480" dirty="0">
                <a:solidFill>
                  <a:srgbClr val="323232"/>
                </a:solidFill>
                <a:latin typeface="Arial MT"/>
                <a:cs typeface="Arial MT"/>
              </a:rPr>
              <a:t> </a:t>
            </a:r>
            <a:r>
              <a:rPr spc="-20" dirty="0">
                <a:solidFill>
                  <a:srgbClr val="323232"/>
                </a:solidFill>
                <a:latin typeface="Arial MT"/>
                <a:cs typeface="Arial MT"/>
              </a:rPr>
              <a:t>remote</a:t>
            </a:r>
            <a:r>
              <a:rPr spc="107" dirty="0">
                <a:solidFill>
                  <a:srgbClr val="323232"/>
                </a:solidFill>
                <a:latin typeface="Arial MT"/>
                <a:cs typeface="Arial MT"/>
              </a:rPr>
              <a:t> </a:t>
            </a:r>
            <a:r>
              <a:rPr spc="-13" dirty="0">
                <a:solidFill>
                  <a:srgbClr val="323232"/>
                </a:solidFill>
                <a:latin typeface="Arial MT"/>
                <a:cs typeface="Arial MT"/>
              </a:rPr>
              <a:t>repository,</a:t>
            </a:r>
            <a:r>
              <a:rPr dirty="0">
                <a:solidFill>
                  <a:srgbClr val="323232"/>
                </a:solidFill>
                <a:latin typeface="Arial MT"/>
                <a:cs typeface="Arial MT"/>
              </a:rPr>
              <a:t> </a:t>
            </a:r>
            <a:r>
              <a:rPr spc="-7" dirty="0">
                <a:solidFill>
                  <a:srgbClr val="323232"/>
                </a:solidFill>
                <a:latin typeface="Arial MT"/>
                <a:cs typeface="Arial MT"/>
              </a:rPr>
              <a:t>build,</a:t>
            </a:r>
            <a:r>
              <a:rPr spc="7" dirty="0">
                <a:solidFill>
                  <a:srgbClr val="323232"/>
                </a:solidFill>
                <a:latin typeface="Arial MT"/>
                <a:cs typeface="Arial MT"/>
              </a:rPr>
              <a:t> </a:t>
            </a:r>
            <a:r>
              <a:rPr dirty="0">
                <a:solidFill>
                  <a:srgbClr val="323232"/>
                </a:solidFill>
                <a:latin typeface="Arial MT"/>
                <a:cs typeface="Arial MT"/>
              </a:rPr>
              <a:t>test </a:t>
            </a:r>
            <a:r>
              <a:rPr spc="-7" dirty="0">
                <a:solidFill>
                  <a:srgbClr val="323232"/>
                </a:solidFill>
                <a:latin typeface="Arial MT"/>
                <a:cs typeface="Arial MT"/>
              </a:rPr>
              <a:t>and</a:t>
            </a:r>
            <a:r>
              <a:rPr spc="13" dirty="0">
                <a:solidFill>
                  <a:srgbClr val="323232"/>
                </a:solidFill>
                <a:latin typeface="Arial MT"/>
                <a:cs typeface="Arial MT"/>
              </a:rPr>
              <a:t> </a:t>
            </a:r>
            <a:r>
              <a:rPr spc="-20" dirty="0">
                <a:solidFill>
                  <a:srgbClr val="323232"/>
                </a:solidFill>
                <a:latin typeface="Arial MT"/>
                <a:cs typeface="Arial MT"/>
              </a:rPr>
              <a:t>deployment </a:t>
            </a:r>
            <a:r>
              <a:rPr spc="-13" dirty="0">
                <a:solidFill>
                  <a:srgbClr val="323232"/>
                </a:solidFill>
                <a:latin typeface="Arial MT"/>
                <a:cs typeface="Arial MT"/>
              </a:rPr>
              <a:t> </a:t>
            </a:r>
            <a:r>
              <a:rPr dirty="0">
                <a:solidFill>
                  <a:srgbClr val="323232"/>
                </a:solidFill>
                <a:latin typeface="Arial MT"/>
                <a:cs typeface="Arial MT"/>
              </a:rPr>
              <a:t>happen</a:t>
            </a:r>
            <a:r>
              <a:rPr spc="-7" dirty="0">
                <a:solidFill>
                  <a:srgbClr val="323232"/>
                </a:solidFill>
                <a:latin typeface="Arial MT"/>
                <a:cs typeface="Arial MT"/>
              </a:rPr>
              <a:t> </a:t>
            </a:r>
            <a:r>
              <a:rPr spc="-13" dirty="0">
                <a:solidFill>
                  <a:srgbClr val="323232"/>
                </a:solidFill>
                <a:latin typeface="Arial MT"/>
                <a:cs typeface="Arial MT"/>
              </a:rPr>
              <a:t>automatically.</a:t>
            </a:r>
            <a:endParaRPr>
              <a:latin typeface="Arial MT"/>
              <a:cs typeface="Arial MT"/>
            </a:endParaRPr>
          </a:p>
          <a:p>
            <a:pPr>
              <a:spcBef>
                <a:spcPts val="47"/>
              </a:spcBef>
            </a:pPr>
            <a:endParaRPr sz="1600">
              <a:latin typeface="Arial MT"/>
              <a:cs typeface="Arial MT"/>
            </a:endParaRPr>
          </a:p>
          <a:p>
            <a:pPr marL="16933" marR="541006">
              <a:lnSpc>
                <a:spcPts val="2107"/>
              </a:lnSpc>
            </a:pPr>
            <a:r>
              <a:rPr spc="-20" dirty="0">
                <a:latin typeface="Calibri"/>
                <a:cs typeface="Calibri"/>
              </a:rPr>
              <a:t>All </a:t>
            </a:r>
            <a:r>
              <a:rPr spc="-27" dirty="0">
                <a:latin typeface="Calibri"/>
                <a:cs typeface="Calibri"/>
              </a:rPr>
              <a:t>builds </a:t>
            </a:r>
            <a:r>
              <a:rPr spc="20" dirty="0">
                <a:latin typeface="Calibri"/>
                <a:cs typeface="Calibri"/>
              </a:rPr>
              <a:t>or </a:t>
            </a:r>
            <a:r>
              <a:rPr dirty="0">
                <a:latin typeface="Calibri"/>
                <a:cs typeface="Calibri"/>
              </a:rPr>
              <a:t>tests </a:t>
            </a:r>
            <a:r>
              <a:rPr spc="20" dirty="0">
                <a:latin typeface="Calibri"/>
                <a:cs typeface="Calibri"/>
              </a:rPr>
              <a:t>on </a:t>
            </a:r>
            <a:r>
              <a:rPr spc="-27" dirty="0">
                <a:latin typeface="Calibri"/>
                <a:cs typeface="Calibri"/>
              </a:rPr>
              <a:t>multiple</a:t>
            </a:r>
            <a:r>
              <a:rPr spc="-20" dirty="0">
                <a:latin typeface="Calibri"/>
                <a:cs typeface="Calibri"/>
              </a:rPr>
              <a:t> </a:t>
            </a:r>
            <a:r>
              <a:rPr spc="-7" dirty="0">
                <a:latin typeface="Calibri"/>
                <a:cs typeface="Calibri"/>
              </a:rPr>
              <a:t>remote </a:t>
            </a:r>
            <a:r>
              <a:rPr spc="-13" dirty="0">
                <a:latin typeface="Calibri"/>
                <a:cs typeface="Calibri"/>
              </a:rPr>
              <a:t>systems </a:t>
            </a:r>
            <a:r>
              <a:rPr spc="-393" dirty="0">
                <a:latin typeface="Calibri"/>
                <a:cs typeface="Calibri"/>
              </a:rPr>
              <a:t> </a:t>
            </a:r>
            <a:r>
              <a:rPr spc="33" dirty="0">
                <a:latin typeface="Calibri"/>
                <a:cs typeface="Calibri"/>
              </a:rPr>
              <a:t>ca</a:t>
            </a:r>
            <a:r>
              <a:rPr dirty="0">
                <a:latin typeface="Calibri"/>
                <a:cs typeface="Calibri"/>
              </a:rPr>
              <a:t>n</a:t>
            </a:r>
            <a:r>
              <a:rPr spc="-87" dirty="0">
                <a:latin typeface="Times New Roman"/>
                <a:cs typeface="Times New Roman"/>
              </a:rPr>
              <a:t> </a:t>
            </a:r>
            <a:r>
              <a:rPr spc="-53" dirty="0">
                <a:latin typeface="Calibri"/>
                <a:cs typeface="Calibri"/>
              </a:rPr>
              <a:t>b</a:t>
            </a:r>
            <a:r>
              <a:rPr dirty="0">
                <a:latin typeface="Calibri"/>
                <a:cs typeface="Calibri"/>
              </a:rPr>
              <a:t>e</a:t>
            </a:r>
            <a:r>
              <a:rPr spc="-47" dirty="0">
                <a:latin typeface="Times New Roman"/>
                <a:cs typeface="Times New Roman"/>
              </a:rPr>
              <a:t> </a:t>
            </a:r>
            <a:r>
              <a:rPr spc="40" dirty="0">
                <a:latin typeface="Calibri"/>
                <a:cs typeface="Calibri"/>
              </a:rPr>
              <a:t>c</a:t>
            </a:r>
            <a:r>
              <a:rPr spc="47" dirty="0">
                <a:latin typeface="Calibri"/>
                <a:cs typeface="Calibri"/>
              </a:rPr>
              <a:t>o</a:t>
            </a:r>
            <a:r>
              <a:rPr spc="-47" dirty="0">
                <a:latin typeface="Calibri"/>
                <a:cs typeface="Calibri"/>
              </a:rPr>
              <a:t>n</a:t>
            </a:r>
            <a:r>
              <a:rPr dirty="0">
                <a:latin typeface="Calibri"/>
                <a:cs typeface="Calibri"/>
              </a:rPr>
              <a:t>t</a:t>
            </a:r>
            <a:r>
              <a:rPr spc="-33" dirty="0">
                <a:latin typeface="Calibri"/>
                <a:cs typeface="Calibri"/>
              </a:rPr>
              <a:t>r</a:t>
            </a:r>
            <a:r>
              <a:rPr spc="47" dirty="0">
                <a:latin typeface="Calibri"/>
                <a:cs typeface="Calibri"/>
              </a:rPr>
              <a:t>o</a:t>
            </a:r>
            <a:r>
              <a:rPr spc="-13" dirty="0">
                <a:latin typeface="Calibri"/>
                <a:cs typeface="Calibri"/>
              </a:rPr>
              <a:t>ll</a:t>
            </a:r>
            <a:r>
              <a:rPr dirty="0">
                <a:latin typeface="Calibri"/>
                <a:cs typeface="Calibri"/>
              </a:rPr>
              <a:t>ed</a:t>
            </a:r>
            <a:r>
              <a:rPr spc="-80" dirty="0">
                <a:latin typeface="Times New Roman"/>
                <a:cs typeface="Times New Roman"/>
              </a:rPr>
              <a:t> </a:t>
            </a:r>
            <a:r>
              <a:rPr spc="47" dirty="0">
                <a:latin typeface="Calibri"/>
                <a:cs typeface="Calibri"/>
              </a:rPr>
              <a:t>f</a:t>
            </a:r>
            <a:r>
              <a:rPr spc="-27" dirty="0">
                <a:latin typeface="Calibri"/>
                <a:cs typeface="Calibri"/>
              </a:rPr>
              <a:t>r</a:t>
            </a:r>
            <a:r>
              <a:rPr spc="47" dirty="0">
                <a:latin typeface="Calibri"/>
                <a:cs typeface="Calibri"/>
              </a:rPr>
              <a:t>o</a:t>
            </a:r>
            <a:r>
              <a:rPr dirty="0">
                <a:latin typeface="Calibri"/>
                <a:cs typeface="Calibri"/>
              </a:rPr>
              <a:t>m</a:t>
            </a:r>
            <a:r>
              <a:rPr spc="-187" dirty="0">
                <a:latin typeface="Times New Roman"/>
                <a:cs typeface="Times New Roman"/>
              </a:rPr>
              <a:t> </a:t>
            </a:r>
            <a:r>
              <a:rPr spc="47" dirty="0">
                <a:latin typeface="Calibri"/>
                <a:cs typeface="Calibri"/>
              </a:rPr>
              <a:t>o</a:t>
            </a:r>
            <a:r>
              <a:rPr spc="-47" dirty="0">
                <a:latin typeface="Calibri"/>
                <a:cs typeface="Calibri"/>
              </a:rPr>
              <a:t>n</a:t>
            </a:r>
            <a:r>
              <a:rPr dirty="0">
                <a:latin typeface="Calibri"/>
                <a:cs typeface="Calibri"/>
              </a:rPr>
              <a:t>e</a:t>
            </a:r>
            <a:r>
              <a:rPr spc="-47" dirty="0">
                <a:latin typeface="Times New Roman"/>
                <a:cs typeface="Times New Roman"/>
              </a:rPr>
              <a:t> </a:t>
            </a:r>
            <a:r>
              <a:rPr spc="-47" dirty="0">
                <a:latin typeface="Calibri"/>
                <a:cs typeface="Calibri"/>
              </a:rPr>
              <a:t>p</a:t>
            </a:r>
            <a:r>
              <a:rPr spc="-13" dirty="0">
                <a:latin typeface="Calibri"/>
                <a:cs typeface="Calibri"/>
              </a:rPr>
              <a:t>l</a:t>
            </a:r>
            <a:r>
              <a:rPr spc="33" dirty="0">
                <a:latin typeface="Calibri"/>
                <a:cs typeface="Calibri"/>
              </a:rPr>
              <a:t>ac</a:t>
            </a:r>
            <a:r>
              <a:rPr dirty="0">
                <a:latin typeface="Calibri"/>
                <a:cs typeface="Calibri"/>
              </a:rPr>
              <a:t>e.</a:t>
            </a:r>
            <a:endParaRPr>
              <a:latin typeface="Calibri"/>
              <a:cs typeface="Calibri"/>
            </a:endParaRPr>
          </a:p>
        </p:txBody>
      </p:sp>
      <p:pic>
        <p:nvPicPr>
          <p:cNvPr id="18" name="object 18"/>
          <p:cNvPicPr/>
          <p:nvPr/>
        </p:nvPicPr>
        <p:blipFill>
          <a:blip r:embed="rId9" cstate="print"/>
          <a:stretch>
            <a:fillRect/>
          </a:stretch>
        </p:blipFill>
        <p:spPr>
          <a:xfrm>
            <a:off x="284142" y="3017568"/>
            <a:ext cx="249868" cy="243621"/>
          </a:xfrm>
          <a:prstGeom prst="rect">
            <a:avLst/>
          </a:prstGeom>
        </p:spPr>
      </p:pic>
      <p:pic>
        <p:nvPicPr>
          <p:cNvPr id="19" name="object 19"/>
          <p:cNvPicPr/>
          <p:nvPr/>
        </p:nvPicPr>
        <p:blipFill>
          <a:blip r:embed="rId9" cstate="print"/>
          <a:stretch>
            <a:fillRect/>
          </a:stretch>
        </p:blipFill>
        <p:spPr>
          <a:xfrm>
            <a:off x="289509" y="4139910"/>
            <a:ext cx="249868" cy="243621"/>
          </a:xfrm>
          <a:prstGeom prst="rect">
            <a:avLst/>
          </a:prstGeom>
        </p:spPr>
      </p:pic>
      <p:pic>
        <p:nvPicPr>
          <p:cNvPr id="20" name="object 20"/>
          <p:cNvPicPr/>
          <p:nvPr/>
        </p:nvPicPr>
        <p:blipFill>
          <a:blip r:embed="rId9" cstate="print"/>
          <a:stretch>
            <a:fillRect/>
          </a:stretch>
        </p:blipFill>
        <p:spPr>
          <a:xfrm>
            <a:off x="289509" y="5085603"/>
            <a:ext cx="249868" cy="243621"/>
          </a:xfrm>
          <a:prstGeom prst="rect">
            <a:avLst/>
          </a:prstGeom>
        </p:spPr>
      </p:pic>
      <p:pic>
        <p:nvPicPr>
          <p:cNvPr id="21" name="object 21"/>
          <p:cNvPicPr/>
          <p:nvPr/>
        </p:nvPicPr>
        <p:blipFill>
          <a:blip r:embed="rId9" cstate="print"/>
          <a:stretch>
            <a:fillRect/>
          </a:stretch>
        </p:blipFill>
        <p:spPr>
          <a:xfrm>
            <a:off x="6414333" y="3017568"/>
            <a:ext cx="249868" cy="243621"/>
          </a:xfrm>
          <a:prstGeom prst="rect">
            <a:avLst/>
          </a:prstGeom>
        </p:spPr>
      </p:pic>
      <p:pic>
        <p:nvPicPr>
          <p:cNvPr id="22" name="object 22"/>
          <p:cNvPicPr/>
          <p:nvPr/>
        </p:nvPicPr>
        <p:blipFill>
          <a:blip r:embed="rId9" cstate="print"/>
          <a:stretch>
            <a:fillRect/>
          </a:stretch>
        </p:blipFill>
        <p:spPr>
          <a:xfrm>
            <a:off x="6414333" y="4014942"/>
            <a:ext cx="249868" cy="243621"/>
          </a:xfrm>
          <a:prstGeom prst="rect">
            <a:avLst/>
          </a:prstGeom>
        </p:spPr>
      </p:pic>
      <p:pic>
        <p:nvPicPr>
          <p:cNvPr id="23" name="object 23"/>
          <p:cNvPicPr/>
          <p:nvPr/>
        </p:nvPicPr>
        <p:blipFill>
          <a:blip r:embed="rId9" cstate="print"/>
          <a:stretch>
            <a:fillRect/>
          </a:stretch>
        </p:blipFill>
        <p:spPr>
          <a:xfrm>
            <a:off x="6414333" y="5097170"/>
            <a:ext cx="249868" cy="243621"/>
          </a:xfrm>
          <a:prstGeom prst="rect">
            <a:avLst/>
          </a:prstGeom>
        </p:spPr>
      </p:pic>
      <p:sp>
        <p:nvSpPr>
          <p:cNvPr id="24" name="object 24" hidden="1"/>
          <p:cNvSpPr txBox="1">
            <a:spLocks noGrp="1"/>
          </p:cNvSpPr>
          <p:nvPr>
            <p:ph type="ftr" sz="quarter" idx="5"/>
          </p:nvPr>
        </p:nvSpPr>
        <p:spPr>
          <a:xfrm>
            <a:off x="5384800" y="8622369"/>
            <a:ext cx="5486400" cy="192360"/>
          </a:xfrm>
          <a:prstGeom prst="rect">
            <a:avLst/>
          </a:prstGeom>
        </p:spPr>
        <p:txBody>
          <a:bodyPr vert="horz" wrap="square" lIns="0" tIns="0" rIns="0" bIns="0" rtlCol="0" anchor="ctr">
            <a:spAutoFit/>
          </a:bodyPr>
          <a:lstStyle/>
          <a:p>
            <a:pPr marL="16933">
              <a:lnSpc>
                <a:spcPts val="1467"/>
              </a:lnSpc>
            </a:pPr>
            <a:r>
              <a:rPr dirty="0"/>
              <a:t>©</a:t>
            </a:r>
            <a:r>
              <a:rPr spc="7" dirty="0"/>
              <a:t> </a:t>
            </a:r>
            <a:r>
              <a:rPr spc="-27" dirty="0"/>
              <a:t>Copyright</a:t>
            </a:r>
            <a:r>
              <a:rPr spc="113" dirty="0"/>
              <a:t> </a:t>
            </a:r>
            <a:r>
              <a:rPr spc="-13" dirty="0"/>
              <a:t>2019</a:t>
            </a:r>
            <a:r>
              <a:rPr spc="67" dirty="0"/>
              <a:t> </a:t>
            </a:r>
            <a:r>
              <a:rPr dirty="0"/>
              <a:t>IntelliPaat,</a:t>
            </a:r>
            <a:r>
              <a:rPr spc="-73" dirty="0"/>
              <a:t> </a:t>
            </a:r>
            <a:r>
              <a:rPr spc="-13" dirty="0"/>
              <a:t>All</a:t>
            </a:r>
            <a:r>
              <a:rPr spc="67" dirty="0"/>
              <a:t> </a:t>
            </a:r>
            <a:r>
              <a:rPr dirty="0"/>
              <a:t>rights</a:t>
            </a:r>
            <a:r>
              <a:rPr spc="-67" dirty="0"/>
              <a:t> </a:t>
            </a:r>
            <a:r>
              <a:rPr spc="-13" dirty="0"/>
              <a:t>reserved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D764BD-59BC-47CE-9D54-FBE79B972BBA}"/>
              </a:ext>
            </a:extLst>
          </p:cNvPr>
          <p:cNvSpPr>
            <a:spLocks noGrp="1"/>
          </p:cNvSpPr>
          <p:nvPr>
            <p:ph type="title"/>
          </p:nvPr>
        </p:nvSpPr>
        <p:spPr>
          <a:xfrm>
            <a:off x="838200" y="631825"/>
            <a:ext cx="10515600" cy="1325563"/>
          </a:xfrm>
        </p:spPr>
        <p:txBody>
          <a:bodyPr>
            <a:normAutofit/>
          </a:bodyPr>
          <a:lstStyle/>
          <a:p>
            <a:r>
              <a:rPr lang="en-US" b="1" dirty="0"/>
              <a:t>How does Jenkins's work?</a:t>
            </a:r>
            <a:br>
              <a:rPr lang="en-US" b="1" dirty="0"/>
            </a:br>
            <a:endParaRPr lang="en-US" dirty="0"/>
          </a:p>
        </p:txBody>
      </p:sp>
      <p:sp>
        <p:nvSpPr>
          <p:cNvPr id="3" name="Content Placeholder 2">
            <a:extLst>
              <a:ext uri="{FF2B5EF4-FFF2-40B4-BE49-F238E27FC236}">
                <a16:creationId xmlns:a16="http://schemas.microsoft.com/office/drawing/2014/main" id="{D0054953-E3FC-44CA-A234-20D656D1F7A0}"/>
              </a:ext>
            </a:extLst>
          </p:cNvPr>
          <p:cNvSpPr>
            <a:spLocks noGrp="1"/>
          </p:cNvSpPr>
          <p:nvPr>
            <p:ph idx="1"/>
          </p:nvPr>
        </p:nvSpPr>
        <p:spPr>
          <a:xfrm>
            <a:off x="838200" y="2057400"/>
            <a:ext cx="10515600" cy="3871762"/>
          </a:xfrm>
        </p:spPr>
        <p:txBody>
          <a:bodyPr>
            <a:normAutofit/>
          </a:bodyPr>
          <a:lstStyle/>
          <a:p>
            <a:r>
              <a:rPr lang="en-US" sz="2200"/>
              <a:t>Jenkins is a server-based application and requires a web server like Apache Tomcat to run on various platforms like Windows, Linux, macOS, Unix, etc. To use Jenkins, you need to create pipelines which are a series of steps that a Jenkins server will take. Jenkins Continuous Integration Pipeline is a powerful instrument that consists of a set of tools designed to </a:t>
            </a:r>
            <a:r>
              <a:rPr lang="en-US" sz="2200" b="1"/>
              <a:t>host</a:t>
            </a:r>
            <a:r>
              <a:rPr lang="en-US" sz="2200"/>
              <a:t>, </a:t>
            </a:r>
            <a:r>
              <a:rPr lang="en-US" sz="2200" b="1"/>
              <a:t>monitor</a:t>
            </a:r>
            <a:r>
              <a:rPr lang="en-US" sz="2200"/>
              <a:t>, </a:t>
            </a:r>
            <a:r>
              <a:rPr lang="en-US" sz="2200" b="1"/>
              <a:t>compile</a:t>
            </a:r>
            <a:r>
              <a:rPr lang="en-US" sz="2200"/>
              <a:t> and </a:t>
            </a:r>
            <a:r>
              <a:rPr lang="en-US" sz="2200" b="1"/>
              <a:t>test</a:t>
            </a:r>
            <a:r>
              <a:rPr lang="en-US" sz="2200"/>
              <a:t> code, or code changes, like:</a:t>
            </a:r>
          </a:p>
          <a:p>
            <a:r>
              <a:rPr lang="en-US" sz="2200" b="1"/>
              <a:t>Continuous Integration Server</a:t>
            </a:r>
            <a:r>
              <a:rPr lang="en-US" sz="2200"/>
              <a:t> (Jenkins, Bamboo, CruiseControl, TeamCity, and others)</a:t>
            </a:r>
          </a:p>
          <a:p>
            <a:r>
              <a:rPr lang="en-US" sz="2200" b="1"/>
              <a:t>Source Control Tool</a:t>
            </a:r>
            <a:r>
              <a:rPr lang="en-US" sz="2200"/>
              <a:t> (e.g., CVS, SVN, GIT, Mercurial, Perforce, ClearCase and others)</a:t>
            </a:r>
          </a:p>
          <a:p>
            <a:r>
              <a:rPr lang="en-US" sz="2200" b="1"/>
              <a:t>Build tool</a:t>
            </a:r>
            <a:r>
              <a:rPr lang="en-US" sz="2200"/>
              <a:t> (Make, ANT, Maven, Ivy, Gradle, and others)</a:t>
            </a:r>
          </a:p>
          <a:p>
            <a:r>
              <a:rPr lang="en-US" sz="2200" b="1"/>
              <a:t>Automation testing framework</a:t>
            </a:r>
            <a:r>
              <a:rPr lang="en-US" sz="2200"/>
              <a:t> (Selenium, Appium, TestComplete, UFT, and others)</a:t>
            </a:r>
          </a:p>
          <a:p>
            <a:endParaRPr lang="en-US" sz="2200"/>
          </a:p>
        </p:txBody>
      </p:sp>
    </p:spTree>
    <p:extLst>
      <p:ext uri="{BB962C8B-B14F-4D97-AF65-F5344CB8AC3E}">
        <p14:creationId xmlns:p14="http://schemas.microsoft.com/office/powerpoint/2010/main" val="148626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39C43D-CF81-4D80-856D-2C82937E5BBD}"/>
              </a:ext>
            </a:extLst>
          </p:cNvPr>
          <p:cNvSpPr>
            <a:spLocks noGrp="1"/>
          </p:cNvSpPr>
          <p:nvPr>
            <p:ph type="title"/>
          </p:nvPr>
        </p:nvSpPr>
        <p:spPr>
          <a:xfrm>
            <a:off x="838200" y="631825"/>
            <a:ext cx="10515600" cy="1325563"/>
          </a:xfrm>
        </p:spPr>
        <p:txBody>
          <a:bodyPr>
            <a:normAutofit/>
          </a:bodyPr>
          <a:lstStyle/>
          <a:p>
            <a:r>
              <a:rPr lang="en-US" b="1"/>
              <a:t>Continuous Integration With Jenkins</a:t>
            </a:r>
            <a:br>
              <a:rPr lang="en-US"/>
            </a:br>
            <a:endParaRPr lang="en-US"/>
          </a:p>
        </p:txBody>
      </p:sp>
      <p:sp>
        <p:nvSpPr>
          <p:cNvPr id="3" name="Content Placeholder 2">
            <a:extLst>
              <a:ext uri="{FF2B5EF4-FFF2-40B4-BE49-F238E27FC236}">
                <a16:creationId xmlns:a16="http://schemas.microsoft.com/office/drawing/2014/main" id="{FBFF3922-C13D-4BEA-BCCD-DCA242CE2144}"/>
              </a:ext>
            </a:extLst>
          </p:cNvPr>
          <p:cNvSpPr>
            <a:spLocks noGrp="1"/>
          </p:cNvSpPr>
          <p:nvPr>
            <p:ph idx="1"/>
          </p:nvPr>
        </p:nvSpPr>
        <p:spPr>
          <a:xfrm>
            <a:off x="838200" y="2057400"/>
            <a:ext cx="10515600" cy="3871762"/>
          </a:xfrm>
        </p:spPr>
        <p:txBody>
          <a:bodyPr>
            <a:normAutofit/>
          </a:bodyPr>
          <a:lstStyle/>
          <a:p>
            <a:r>
              <a:rPr lang="en-US" sz="2200" dirty="0"/>
              <a:t>Developers have to wait until the complete software is developed for the test results.</a:t>
            </a:r>
          </a:p>
          <a:p>
            <a:r>
              <a:rPr lang="en-US" sz="2200" dirty="0"/>
              <a:t>There is a high possibility that the test results might show multiple bugs. It was tough for developers to locate those bugs because they have to check the entire source code of the application.</a:t>
            </a:r>
          </a:p>
          <a:p>
            <a:r>
              <a:rPr lang="en-US" sz="2200" dirty="0"/>
              <a:t>It slows the software delivery process.</a:t>
            </a:r>
          </a:p>
          <a:p>
            <a:r>
              <a:rPr lang="en-US" sz="2200" dirty="0"/>
              <a:t>Continuous feedback pertaining to things like coding or architectural issues, build failures, test status and file release uploads was missing due to which the quality of software can go down.</a:t>
            </a:r>
          </a:p>
          <a:p>
            <a:r>
              <a:rPr lang="en-US" sz="2200" dirty="0"/>
              <a:t>The whole process was manual which increases the risk of frequent failure.</a:t>
            </a:r>
          </a:p>
          <a:p>
            <a:endParaRPr lang="en-US" sz="2200" dirty="0"/>
          </a:p>
        </p:txBody>
      </p:sp>
    </p:spTree>
    <p:extLst>
      <p:ext uri="{BB962C8B-B14F-4D97-AF65-F5344CB8AC3E}">
        <p14:creationId xmlns:p14="http://schemas.microsoft.com/office/powerpoint/2010/main" val="1584095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0A4410-51A7-4ECB-89C8-917D3FCC9F3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b="1" kern="1200">
                <a:solidFill>
                  <a:schemeClr val="bg1"/>
                </a:solidFill>
                <a:latin typeface="+mj-lt"/>
                <a:ea typeface="+mj-ea"/>
                <a:cs typeface="+mj-cs"/>
              </a:rPr>
              <a:t>How does Jenkins work?</a:t>
            </a:r>
            <a:br>
              <a:rPr lang="en-US" sz="2200" b="1" kern="1200">
                <a:solidFill>
                  <a:schemeClr val="bg1"/>
                </a:solidFill>
                <a:latin typeface="+mj-lt"/>
                <a:ea typeface="+mj-ea"/>
                <a:cs typeface="+mj-cs"/>
              </a:rPr>
            </a:br>
            <a:endParaRPr lang="en-US" sz="2200" kern="1200">
              <a:solidFill>
                <a:schemeClr val="bg1"/>
              </a:solidFill>
              <a:latin typeface="+mj-lt"/>
              <a:ea typeface="+mj-ea"/>
              <a:cs typeface="+mj-cs"/>
            </a:endParaRPr>
          </a:p>
        </p:txBody>
      </p:sp>
      <p:pic>
        <p:nvPicPr>
          <p:cNvPr id="4098" name="Picture 2">
            <a:extLst>
              <a:ext uri="{FF2B5EF4-FFF2-40B4-BE49-F238E27FC236}">
                <a16:creationId xmlns:a16="http://schemas.microsoft.com/office/drawing/2014/main" id="{04598BDB-6DFD-423A-801D-04E27E12C3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279206" y="1675227"/>
            <a:ext cx="5633588"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30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C50649-A98F-4FE1-BC0E-001009CD3599}"/>
              </a:ext>
            </a:extLst>
          </p:cNvPr>
          <p:cNvSpPr>
            <a:spLocks noGrp="1"/>
          </p:cNvSpPr>
          <p:nvPr>
            <p:ph type="title"/>
          </p:nvPr>
        </p:nvSpPr>
        <p:spPr>
          <a:xfrm>
            <a:off x="589560" y="856180"/>
            <a:ext cx="4560584" cy="1128068"/>
          </a:xfrm>
        </p:spPr>
        <p:txBody>
          <a:bodyPr anchor="ctr">
            <a:normAutofit/>
          </a:bodyPr>
          <a:lstStyle/>
          <a:p>
            <a:r>
              <a:rPr lang="en-US" sz="4000"/>
              <a:t>Jenkins Architecture</a:t>
            </a:r>
          </a:p>
        </p:txBody>
      </p:sp>
      <p:grpSp>
        <p:nvGrpSpPr>
          <p:cNvPr id="16" name="Group 1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7" name="Rectangle 1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37C87C-0F64-42C5-99B8-0BAE9DA7C8DE}"/>
              </a:ext>
            </a:extLst>
          </p:cNvPr>
          <p:cNvSpPr>
            <a:spLocks noGrp="1"/>
          </p:cNvSpPr>
          <p:nvPr>
            <p:ph idx="1"/>
          </p:nvPr>
        </p:nvSpPr>
        <p:spPr>
          <a:xfrm>
            <a:off x="590719" y="2330505"/>
            <a:ext cx="4559425" cy="3979585"/>
          </a:xfrm>
        </p:spPr>
        <p:txBody>
          <a:bodyPr anchor="ctr">
            <a:normAutofit/>
          </a:bodyPr>
          <a:lstStyle/>
          <a:p>
            <a:pPr marL="0" indent="0">
              <a:buNone/>
            </a:pPr>
            <a:r>
              <a:rPr lang="en-US" sz="2000"/>
              <a:t>Jenkins uses a Master-Slave architecture to manage distributed builds. In this architecture, Master and Slave communicate through TCP/IP protocol.</a:t>
            </a:r>
          </a:p>
        </p:txBody>
      </p:sp>
      <p:sp>
        <p:nvSpPr>
          <p:cNvPr id="22" name="Rectangle 2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0BCD193-310E-408B-AC07-D23E6B497A26}"/>
              </a:ext>
            </a:extLst>
          </p:cNvPr>
          <p:cNvPicPr>
            <a:picLocks noChangeAspect="1"/>
          </p:cNvPicPr>
          <p:nvPr/>
        </p:nvPicPr>
        <p:blipFill rotWithShape="1">
          <a:blip r:embed="rId2"/>
          <a:srcRect r="7932" b="1"/>
          <a:stretch/>
        </p:blipFill>
        <p:spPr>
          <a:xfrm>
            <a:off x="5977788" y="799352"/>
            <a:ext cx="5425410" cy="5259296"/>
          </a:xfrm>
          <a:prstGeom prst="rect">
            <a:avLst/>
          </a:prstGeom>
        </p:spPr>
      </p:pic>
    </p:spTree>
    <p:extLst>
      <p:ext uri="{BB962C8B-B14F-4D97-AF65-F5344CB8AC3E}">
        <p14:creationId xmlns:p14="http://schemas.microsoft.com/office/powerpoint/2010/main" val="3031154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5D0017A-DC05-47C6-94EF-1A7B5A61B402}"/>
              </a:ext>
            </a:extLst>
          </p:cNvPr>
          <p:cNvSpPr>
            <a:spLocks noGrp="1"/>
          </p:cNvSpPr>
          <p:nvPr>
            <p:ph idx="1"/>
          </p:nvPr>
        </p:nvSpPr>
        <p:spPr>
          <a:xfrm>
            <a:off x="643468" y="452063"/>
            <a:ext cx="10688927" cy="5724900"/>
          </a:xfrm>
        </p:spPr>
        <p:txBody>
          <a:bodyPr>
            <a:normAutofit/>
          </a:bodyPr>
          <a:lstStyle/>
          <a:p>
            <a:pPr marL="0" indent="0">
              <a:buNone/>
            </a:pPr>
            <a:r>
              <a:rPr lang="en-US" sz="1700" b="1" dirty="0"/>
              <a:t>Jenkins Master</a:t>
            </a:r>
            <a:endParaRPr lang="en-US" sz="1700" dirty="0"/>
          </a:p>
          <a:p>
            <a:pPr marL="0" indent="0">
              <a:buNone/>
            </a:pPr>
            <a:r>
              <a:rPr lang="en-US" sz="1700" dirty="0"/>
              <a:t>Your main Jenkins server is the Master. The Master’s job is to handle:</a:t>
            </a:r>
          </a:p>
          <a:p>
            <a:r>
              <a:rPr lang="en-US" sz="1700" dirty="0"/>
              <a:t>Scheduling build jobs.</a:t>
            </a:r>
          </a:p>
          <a:p>
            <a:r>
              <a:rPr lang="en-US" sz="1700" dirty="0"/>
              <a:t>Dispatching builds to the slaves for the actual execution.</a:t>
            </a:r>
          </a:p>
          <a:p>
            <a:r>
              <a:rPr lang="en-US" sz="1700" dirty="0"/>
              <a:t>Monitor the slaves (possibly taking them online and offline as required).</a:t>
            </a:r>
          </a:p>
          <a:p>
            <a:r>
              <a:rPr lang="en-US" sz="1700" dirty="0"/>
              <a:t>Recording and presenting the build results.</a:t>
            </a:r>
          </a:p>
          <a:p>
            <a:r>
              <a:rPr lang="en-US" sz="1700" dirty="0"/>
              <a:t>A Master instance of Jenkins can also execute build jobs directly.</a:t>
            </a:r>
          </a:p>
          <a:p>
            <a:pPr marL="0" indent="0">
              <a:buNone/>
            </a:pPr>
            <a:r>
              <a:rPr lang="en-US" sz="1700" b="1" dirty="0"/>
              <a:t>Jenkins Slave</a:t>
            </a:r>
            <a:endParaRPr lang="en-US" sz="1700" dirty="0"/>
          </a:p>
          <a:p>
            <a:pPr marL="0" indent="0">
              <a:buNone/>
            </a:pPr>
            <a:r>
              <a:rPr lang="en-US" sz="1700" dirty="0"/>
              <a:t>A Slave is a Java executable that runs on a remote machine. Following are the characteristics of Jenkins Slaves:</a:t>
            </a:r>
          </a:p>
          <a:p>
            <a:r>
              <a:rPr lang="en-US" sz="1700" dirty="0"/>
              <a:t>It hears requests from the Jenkins Master instance.</a:t>
            </a:r>
          </a:p>
          <a:p>
            <a:r>
              <a:rPr lang="en-US" sz="1700" dirty="0"/>
              <a:t>Slaves can run on a variety of operating systems.</a:t>
            </a:r>
          </a:p>
          <a:p>
            <a:r>
              <a:rPr lang="en-US" sz="1700" dirty="0"/>
              <a:t>The job of a Slave is to do as they are told to, which involves executing build jobs dispatched by the Master.</a:t>
            </a:r>
          </a:p>
          <a:p>
            <a:r>
              <a:rPr lang="en-US" sz="1700" dirty="0"/>
              <a:t>You can configure a project to always run on a particular Slave machine, or a particular type of Slave machine, or simply let Jenkins pick the next available Slave.</a:t>
            </a:r>
          </a:p>
          <a:p>
            <a:endParaRPr lang="en-US" sz="1000" dirty="0"/>
          </a:p>
        </p:txBody>
      </p:sp>
      <p:grpSp>
        <p:nvGrpSpPr>
          <p:cNvPr id="73"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984131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315793-C539-4508-9594-A742B16F253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a:solidFill>
                  <a:schemeClr val="bg1"/>
                </a:solidFill>
                <a:latin typeface="+mj-lt"/>
                <a:ea typeface="+mj-ea"/>
                <a:cs typeface="+mj-cs"/>
              </a:rPr>
              <a:t>The diagram below is self explanatory. It consists of a Jenkins Master which is managing three Jenkins Slave</a:t>
            </a:r>
          </a:p>
        </p:txBody>
      </p:sp>
      <p:pic>
        <p:nvPicPr>
          <p:cNvPr id="4" name="Content Placeholder 3">
            <a:extLst>
              <a:ext uri="{FF2B5EF4-FFF2-40B4-BE49-F238E27FC236}">
                <a16:creationId xmlns:a16="http://schemas.microsoft.com/office/drawing/2014/main" id="{79862F3B-4AC1-4489-AA5A-83AA837F4604}"/>
              </a:ext>
            </a:extLst>
          </p:cNvPr>
          <p:cNvPicPr>
            <a:picLocks noGrp="1" noChangeAspect="1"/>
          </p:cNvPicPr>
          <p:nvPr>
            <p:ph idx="1"/>
          </p:nvPr>
        </p:nvPicPr>
        <p:blipFill>
          <a:blip r:embed="rId2"/>
          <a:stretch>
            <a:fillRect/>
          </a:stretch>
        </p:blipFill>
        <p:spPr>
          <a:xfrm>
            <a:off x="643467" y="1813995"/>
            <a:ext cx="10905066" cy="4116662"/>
          </a:xfrm>
          <a:prstGeom prst="rect">
            <a:avLst/>
          </a:prstGeom>
        </p:spPr>
      </p:pic>
      <p:pic>
        <p:nvPicPr>
          <p:cNvPr id="5" name="Picture 4">
            <a:extLst>
              <a:ext uri="{FF2B5EF4-FFF2-40B4-BE49-F238E27FC236}">
                <a16:creationId xmlns:a16="http://schemas.microsoft.com/office/drawing/2014/main" id="{41BA16DA-3101-4AA8-B6E3-D39EAD83DB1B}"/>
              </a:ext>
            </a:extLst>
          </p:cNvPr>
          <p:cNvPicPr>
            <a:picLocks noChangeAspect="1"/>
          </p:cNvPicPr>
          <p:nvPr/>
        </p:nvPicPr>
        <p:blipFill>
          <a:blip r:embed="rId3"/>
          <a:stretch>
            <a:fillRect/>
          </a:stretch>
        </p:blipFill>
        <p:spPr>
          <a:xfrm>
            <a:off x="10299221" y="1813995"/>
            <a:ext cx="847725" cy="266700"/>
          </a:xfrm>
          <a:prstGeom prst="rect">
            <a:avLst/>
          </a:prstGeom>
        </p:spPr>
      </p:pic>
    </p:spTree>
    <p:extLst>
      <p:ext uri="{BB962C8B-B14F-4D97-AF65-F5344CB8AC3E}">
        <p14:creationId xmlns:p14="http://schemas.microsoft.com/office/powerpoint/2010/main" val="5613095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E6CDE7-CB26-456E-9626-EE9B39FCBA69}"/>
              </a:ext>
            </a:extLst>
          </p:cNvPr>
          <p:cNvSpPr>
            <a:spLocks noGrp="1"/>
          </p:cNvSpPr>
          <p:nvPr>
            <p:ph type="title"/>
          </p:nvPr>
        </p:nvSpPr>
        <p:spPr>
          <a:xfrm>
            <a:off x="838200" y="672747"/>
            <a:ext cx="10515600" cy="715556"/>
          </a:xfrm>
        </p:spPr>
        <p:txBody>
          <a:bodyPr vert="horz" lIns="91440" tIns="45720" rIns="91440" bIns="45720" rtlCol="0" anchor="ctr">
            <a:normAutofit/>
          </a:bodyPr>
          <a:lstStyle/>
          <a:p>
            <a:pPr algn="ctr"/>
            <a:r>
              <a:rPr lang="en-US" sz="2200" kern="1200">
                <a:solidFill>
                  <a:schemeClr val="bg1"/>
                </a:solidFill>
                <a:latin typeface="+mj-lt"/>
                <a:ea typeface="+mj-ea"/>
                <a:cs typeface="+mj-cs"/>
              </a:rPr>
              <a:t>Jenkins Master-Slave Architecture</a:t>
            </a:r>
            <a:br>
              <a:rPr lang="en-US" sz="2200" kern="1200">
                <a:solidFill>
                  <a:schemeClr val="bg1"/>
                </a:solidFill>
                <a:latin typeface="+mj-lt"/>
                <a:ea typeface="+mj-ea"/>
                <a:cs typeface="+mj-cs"/>
              </a:rPr>
            </a:br>
            <a:endParaRPr lang="en-US" sz="2200" kern="1200">
              <a:solidFill>
                <a:schemeClr val="bg1"/>
              </a:solidFill>
              <a:latin typeface="+mj-lt"/>
              <a:ea typeface="+mj-ea"/>
              <a:cs typeface="+mj-cs"/>
            </a:endParaRPr>
          </a:p>
        </p:txBody>
      </p:sp>
      <p:sp>
        <p:nvSpPr>
          <p:cNvPr id="5" name="Rectangle 4">
            <a:extLst>
              <a:ext uri="{FF2B5EF4-FFF2-40B4-BE49-F238E27FC236}">
                <a16:creationId xmlns:a16="http://schemas.microsoft.com/office/drawing/2014/main" id="{B49D2898-C39E-4890-8310-289EA2663E37}"/>
              </a:ext>
            </a:extLst>
          </p:cNvPr>
          <p:cNvSpPr/>
          <p:nvPr/>
        </p:nvSpPr>
        <p:spPr>
          <a:xfrm>
            <a:off x="1428750" y="1597390"/>
            <a:ext cx="9334500" cy="870305"/>
          </a:xfrm>
          <a:prstGeom prst="rect">
            <a:avLst/>
          </a:prstGeom>
        </p:spPr>
        <p:txBody>
          <a:bodyPr vert="horz" lIns="91440" tIns="45720" rIns="91440" bIns="45720" rtlCol="0">
            <a:normAutofit/>
          </a:bodyPr>
          <a:lstStyle/>
          <a:p>
            <a:pPr indent="-228600" algn="ctr">
              <a:lnSpc>
                <a:spcPct val="90000"/>
              </a:lnSpc>
              <a:spcAft>
                <a:spcPts val="600"/>
              </a:spcAft>
              <a:buFont typeface="Arial" panose="020B0604020202020204" pitchFamily="34" charset="0"/>
              <a:buChar char="•"/>
            </a:pPr>
            <a:endParaRPr lang="en-US" sz="600" b="0" i="0" dirty="0">
              <a:effectLst/>
            </a:endParaRPr>
          </a:p>
        </p:txBody>
      </p:sp>
      <p:pic>
        <p:nvPicPr>
          <p:cNvPr id="4" name="Content Placeholder 3">
            <a:extLst>
              <a:ext uri="{FF2B5EF4-FFF2-40B4-BE49-F238E27FC236}">
                <a16:creationId xmlns:a16="http://schemas.microsoft.com/office/drawing/2014/main" id="{7B997F54-154A-491E-823C-752CFEC8BF2A}"/>
              </a:ext>
            </a:extLst>
          </p:cNvPr>
          <p:cNvPicPr>
            <a:picLocks noGrp="1" noChangeAspect="1"/>
          </p:cNvPicPr>
          <p:nvPr>
            <p:ph idx="1"/>
          </p:nvPr>
        </p:nvPicPr>
        <p:blipFill>
          <a:blip r:embed="rId2"/>
          <a:stretch>
            <a:fillRect/>
          </a:stretch>
        </p:blipFill>
        <p:spPr>
          <a:xfrm>
            <a:off x="1907077" y="1686720"/>
            <a:ext cx="9622528" cy="4498533"/>
          </a:xfrm>
          <a:prstGeom prst="rect">
            <a:avLst/>
          </a:prstGeom>
        </p:spPr>
      </p:pic>
    </p:spTree>
    <p:extLst>
      <p:ext uri="{BB962C8B-B14F-4D97-AF65-F5344CB8AC3E}">
        <p14:creationId xmlns:p14="http://schemas.microsoft.com/office/powerpoint/2010/main" val="299579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100" y="349250"/>
            <a:ext cx="1109980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2FC203-052E-49ED-A923-1C9F5FC58D83}"/>
              </a:ext>
            </a:extLst>
          </p:cNvPr>
          <p:cNvSpPr>
            <a:spLocks noGrp="1"/>
          </p:cNvSpPr>
          <p:nvPr>
            <p:ph type="title"/>
          </p:nvPr>
        </p:nvSpPr>
        <p:spPr>
          <a:xfrm>
            <a:off x="838200" y="588168"/>
            <a:ext cx="10515600" cy="1325563"/>
          </a:xfrm>
        </p:spPr>
        <p:txBody>
          <a:bodyPr>
            <a:normAutofit/>
          </a:bodyPr>
          <a:lstStyle/>
          <a:p>
            <a:pPr algn="ctr"/>
            <a:r>
              <a:rPr lang="en-US" sz="4300" b="1">
                <a:solidFill>
                  <a:srgbClr val="FFFFFF"/>
                </a:solidFill>
              </a:rPr>
              <a:t>Traditional Integration</a:t>
            </a:r>
            <a:br>
              <a:rPr lang="en-US" sz="4300">
                <a:solidFill>
                  <a:srgbClr val="FFFFFF"/>
                </a:solidFill>
              </a:rPr>
            </a:br>
            <a:endParaRPr lang="en-US" sz="4300">
              <a:solidFill>
                <a:srgbClr val="FFFFFF"/>
              </a:solidFill>
            </a:endParaRPr>
          </a:p>
        </p:txBody>
      </p:sp>
      <p:sp>
        <p:nvSpPr>
          <p:cNvPr id="3" name="Content Placeholder 2">
            <a:extLst>
              <a:ext uri="{FF2B5EF4-FFF2-40B4-BE49-F238E27FC236}">
                <a16:creationId xmlns:a16="http://schemas.microsoft.com/office/drawing/2014/main" id="{F56C8507-15AC-4287-B1EE-1F6FB972841F}"/>
              </a:ext>
            </a:extLst>
          </p:cNvPr>
          <p:cNvSpPr>
            <a:spLocks noGrp="1"/>
          </p:cNvSpPr>
          <p:nvPr>
            <p:ph idx="1"/>
          </p:nvPr>
        </p:nvSpPr>
        <p:spPr>
          <a:xfrm>
            <a:off x="838200" y="2391568"/>
            <a:ext cx="10515600" cy="3785394"/>
          </a:xfrm>
        </p:spPr>
        <p:txBody>
          <a:bodyPr anchor="ctr">
            <a:normAutofit lnSpcReduction="10000"/>
          </a:bodyPr>
          <a:lstStyle/>
          <a:p>
            <a:pPr marL="0" indent="0">
              <a:buNone/>
            </a:pPr>
            <a:r>
              <a:rPr lang="en-US" sz="1800" dirty="0"/>
              <a:t>In Traditional Integration or/software development cycle,</a:t>
            </a:r>
          </a:p>
          <a:p>
            <a:r>
              <a:rPr lang="en-US" sz="1800" dirty="0"/>
              <a:t>Each developer gets a copy of the code from the central repository.</a:t>
            </a:r>
          </a:p>
          <a:p>
            <a:r>
              <a:rPr lang="en-US" sz="1800" dirty="0"/>
              <a:t>All developers begin at the same starting point and work on it.</a:t>
            </a:r>
          </a:p>
          <a:p>
            <a:r>
              <a:rPr lang="en-US" sz="1800" dirty="0"/>
              <a:t>Each developer makes progress by working on their own or in a team.</a:t>
            </a:r>
          </a:p>
          <a:p>
            <a:r>
              <a:rPr lang="en-US" sz="1800" dirty="0"/>
              <a:t>They add or change classes, methods, and functions, shaping the code to meet their needs, and eventually, they complete the task they were assigned to do.</a:t>
            </a:r>
            <a:br>
              <a:rPr lang="en-US" sz="1800" dirty="0"/>
            </a:br>
            <a:endParaRPr lang="en-US" sz="1800" dirty="0"/>
          </a:p>
          <a:p>
            <a:r>
              <a:rPr lang="en-US" sz="1800" dirty="0"/>
              <a:t>Meanwhile, the other developers and teams continue working on their own tasks, changing the code or adding new code, solving the problems they have been assigned.</a:t>
            </a:r>
          </a:p>
          <a:p>
            <a:r>
              <a:rPr lang="en-US" sz="1800" dirty="0"/>
              <a:t>If we take a step back and look at the big picture, i.e., the entire project, we can see that all developers working on a project are changing the context for the other developers as they are working on the source code.</a:t>
            </a:r>
          </a:p>
          <a:p>
            <a:pPr marL="0" indent="0">
              <a:buNone/>
            </a:pPr>
            <a:endParaRPr lang="en-US" sz="1700" dirty="0"/>
          </a:p>
        </p:txBody>
      </p:sp>
    </p:spTree>
    <p:extLst>
      <p:ext uri="{BB962C8B-B14F-4D97-AF65-F5344CB8AC3E}">
        <p14:creationId xmlns:p14="http://schemas.microsoft.com/office/powerpoint/2010/main" val="3808951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6">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8664E1-1500-4434-B8F5-B45AE7F4B513}"/>
              </a:ext>
            </a:extLst>
          </p:cNvPr>
          <p:cNvSpPr>
            <a:spLocks noGrp="1"/>
          </p:cNvSpPr>
          <p:nvPr>
            <p:ph type="title"/>
          </p:nvPr>
        </p:nvSpPr>
        <p:spPr>
          <a:xfrm>
            <a:off x="838200" y="631825"/>
            <a:ext cx="10515600" cy="1325563"/>
          </a:xfrm>
        </p:spPr>
        <p:txBody>
          <a:bodyPr>
            <a:normAutofit/>
          </a:bodyPr>
          <a:lstStyle/>
          <a:p>
            <a:r>
              <a:rPr lang="en-US" sz="2100" dirty="0"/>
              <a:t>let us look at an example in which Jenkins is used for testing in different environments like: Ubuntu, MAC, Windows etc.</a:t>
            </a:r>
            <a:br>
              <a:rPr lang="en-US" sz="2100" dirty="0"/>
            </a:br>
            <a:br>
              <a:rPr lang="en-US" sz="2100" dirty="0"/>
            </a:br>
            <a:endParaRPr lang="en-US" sz="2100" dirty="0"/>
          </a:p>
        </p:txBody>
      </p:sp>
      <p:sp>
        <p:nvSpPr>
          <p:cNvPr id="3" name="Content Placeholder 2">
            <a:extLst>
              <a:ext uri="{FF2B5EF4-FFF2-40B4-BE49-F238E27FC236}">
                <a16:creationId xmlns:a16="http://schemas.microsoft.com/office/drawing/2014/main" id="{3E0CA817-7986-49E0-8171-369BB8EB5F0A}"/>
              </a:ext>
            </a:extLst>
          </p:cNvPr>
          <p:cNvSpPr>
            <a:spLocks noGrp="1"/>
          </p:cNvSpPr>
          <p:nvPr>
            <p:ph idx="1"/>
          </p:nvPr>
        </p:nvSpPr>
        <p:spPr>
          <a:xfrm>
            <a:off x="838200" y="1432193"/>
            <a:ext cx="10515600" cy="4496969"/>
          </a:xfrm>
        </p:spPr>
        <p:txBody>
          <a:bodyPr>
            <a:normAutofit fontScale="92500" lnSpcReduction="10000"/>
          </a:bodyPr>
          <a:lstStyle/>
          <a:p>
            <a:pPr marL="0" indent="0">
              <a:buNone/>
            </a:pPr>
            <a:r>
              <a:rPr lang="en-US" sz="2200" dirty="0"/>
              <a:t>The following functions are performed in the above image:</a:t>
            </a:r>
          </a:p>
          <a:p>
            <a:r>
              <a:rPr lang="en-US" sz="2200" dirty="0"/>
              <a:t>Jenkins checks the Git repository at periodic intervals for any changes made in the source code. The Jenkins server accesses the master environment on the left side and the master environment can push down to multiple other Jenkins Slave environments to distribute the workload. </a:t>
            </a:r>
          </a:p>
          <a:p>
            <a:endParaRPr lang="en-US" sz="2200" dirty="0"/>
          </a:p>
          <a:p>
            <a:r>
              <a:rPr lang="en-US" sz="2200" dirty="0"/>
              <a:t>Each builds requires a different testing environment which is not possible for a single Jenkins server. In order to perform testing in different environments Jenkins uses various Slaves as shown in the </a:t>
            </a:r>
            <a:r>
              <a:rPr lang="en-US" sz="2200" dirty="0" err="1"/>
              <a:t>diagram.That</a:t>
            </a:r>
            <a:r>
              <a:rPr lang="en-US" sz="2200" dirty="0"/>
              <a:t> lets you run multiple builds, tests, and product environment across the entire architecture. Jenkins Slaves can be running different build versions of the code for different operating systems and the server Master controls how each of the builds operates.</a:t>
            </a:r>
          </a:p>
          <a:p>
            <a:endParaRPr lang="en-US" sz="2200" dirty="0"/>
          </a:p>
          <a:p>
            <a:r>
              <a:rPr lang="en-US" sz="2200" dirty="0"/>
              <a:t>Jenkins Master requests these Slaves to perform testing and to generate test reports. Supported on a master-slave architecture, Jenkins comprises many slaves working for a master. This architecture - the Jenkins Distributed Build - can run identical test cases in different environments. Results are collected and combined on the master node for monitoring.</a:t>
            </a:r>
          </a:p>
          <a:p>
            <a:endParaRPr lang="en-US" sz="1500" dirty="0"/>
          </a:p>
          <a:p>
            <a:pPr>
              <a:spcAft>
                <a:spcPts val="600"/>
              </a:spcAft>
            </a:pPr>
            <a:endParaRPr lang="en-US" sz="1500" dirty="0"/>
          </a:p>
          <a:p>
            <a:endParaRPr lang="en-US" sz="1500" dirty="0"/>
          </a:p>
        </p:txBody>
      </p:sp>
    </p:spTree>
    <p:extLst>
      <p:ext uri="{BB962C8B-B14F-4D97-AF65-F5344CB8AC3E}">
        <p14:creationId xmlns:p14="http://schemas.microsoft.com/office/powerpoint/2010/main" val="14547753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98801" y="1219201"/>
            <a:ext cx="5905500" cy="1054100"/>
            <a:chOff x="2324100" y="914400"/>
            <a:chExt cx="4429125" cy="790575"/>
          </a:xfrm>
        </p:grpSpPr>
        <p:pic>
          <p:nvPicPr>
            <p:cNvPr id="3" name="object 3"/>
            <p:cNvPicPr/>
            <p:nvPr/>
          </p:nvPicPr>
          <p:blipFill>
            <a:blip r:embed="rId2" cstate="print"/>
            <a:stretch>
              <a:fillRect/>
            </a:stretch>
          </p:blipFill>
          <p:spPr>
            <a:xfrm>
              <a:off x="2324100" y="914400"/>
              <a:ext cx="4429125" cy="790575"/>
            </a:xfrm>
            <a:prstGeom prst="rect">
              <a:avLst/>
            </a:prstGeom>
          </p:spPr>
        </p:pic>
        <p:sp>
          <p:nvSpPr>
            <p:cNvPr id="4" name="object 4"/>
            <p:cNvSpPr/>
            <p:nvPr/>
          </p:nvSpPr>
          <p:spPr>
            <a:xfrm>
              <a:off x="2342637" y="936376"/>
              <a:ext cx="4331970" cy="694690"/>
            </a:xfrm>
            <a:custGeom>
              <a:avLst/>
              <a:gdLst/>
              <a:ahLst/>
              <a:cxnLst/>
              <a:rect l="l" t="t" r="r" b="b"/>
              <a:pathLst>
                <a:path w="4331970" h="694689">
                  <a:moveTo>
                    <a:pt x="4215895" y="0"/>
                  </a:moveTo>
                  <a:lnTo>
                    <a:pt x="115574" y="0"/>
                  </a:lnTo>
                  <a:lnTo>
                    <a:pt x="70567" y="9094"/>
                  </a:lnTo>
                  <a:lnTo>
                    <a:pt x="33833" y="33893"/>
                  </a:lnTo>
                  <a:lnTo>
                    <a:pt x="9075" y="70671"/>
                  </a:lnTo>
                  <a:lnTo>
                    <a:pt x="0" y="115702"/>
                  </a:lnTo>
                  <a:lnTo>
                    <a:pt x="0" y="578479"/>
                  </a:lnTo>
                  <a:lnTo>
                    <a:pt x="9075" y="623510"/>
                  </a:lnTo>
                  <a:lnTo>
                    <a:pt x="33833" y="660288"/>
                  </a:lnTo>
                  <a:lnTo>
                    <a:pt x="70567" y="685087"/>
                  </a:lnTo>
                  <a:lnTo>
                    <a:pt x="115574" y="694181"/>
                  </a:lnTo>
                  <a:lnTo>
                    <a:pt x="4215895" y="694181"/>
                  </a:lnTo>
                  <a:lnTo>
                    <a:pt x="4260926" y="685087"/>
                  </a:lnTo>
                  <a:lnTo>
                    <a:pt x="4297704" y="660288"/>
                  </a:lnTo>
                  <a:lnTo>
                    <a:pt x="4322503" y="623510"/>
                  </a:lnTo>
                  <a:lnTo>
                    <a:pt x="4331598" y="578479"/>
                  </a:lnTo>
                  <a:lnTo>
                    <a:pt x="4331598" y="115702"/>
                  </a:lnTo>
                  <a:lnTo>
                    <a:pt x="4322503" y="70671"/>
                  </a:lnTo>
                  <a:lnTo>
                    <a:pt x="4297704" y="33893"/>
                  </a:lnTo>
                  <a:lnTo>
                    <a:pt x="4260926" y="9094"/>
                  </a:lnTo>
                  <a:lnTo>
                    <a:pt x="4215895" y="0"/>
                  </a:lnTo>
                  <a:close/>
                </a:path>
              </a:pathLst>
            </a:custGeom>
            <a:solidFill>
              <a:srgbClr val="FFFFFF"/>
            </a:solidFill>
          </p:spPr>
          <p:txBody>
            <a:bodyPr wrap="square" lIns="0" tIns="0" rIns="0" bIns="0" rtlCol="0"/>
            <a:lstStyle/>
            <a:p>
              <a:endParaRPr sz="2400"/>
            </a:p>
          </p:txBody>
        </p:sp>
        <p:sp>
          <p:nvSpPr>
            <p:cNvPr id="5" name="object 5"/>
            <p:cNvSpPr/>
            <p:nvPr/>
          </p:nvSpPr>
          <p:spPr>
            <a:xfrm>
              <a:off x="2342637" y="936376"/>
              <a:ext cx="4331970" cy="694690"/>
            </a:xfrm>
            <a:custGeom>
              <a:avLst/>
              <a:gdLst/>
              <a:ahLst/>
              <a:cxnLst/>
              <a:rect l="l" t="t" r="r" b="b"/>
              <a:pathLst>
                <a:path w="4331970" h="694689">
                  <a:moveTo>
                    <a:pt x="0" y="115702"/>
                  </a:moveTo>
                  <a:lnTo>
                    <a:pt x="9075" y="70671"/>
                  </a:lnTo>
                  <a:lnTo>
                    <a:pt x="33833" y="33893"/>
                  </a:lnTo>
                  <a:lnTo>
                    <a:pt x="70567" y="9094"/>
                  </a:lnTo>
                  <a:lnTo>
                    <a:pt x="115574" y="0"/>
                  </a:lnTo>
                  <a:lnTo>
                    <a:pt x="4215895" y="0"/>
                  </a:lnTo>
                  <a:lnTo>
                    <a:pt x="4260926" y="9094"/>
                  </a:lnTo>
                  <a:lnTo>
                    <a:pt x="4297704" y="33893"/>
                  </a:lnTo>
                  <a:lnTo>
                    <a:pt x="4322503" y="70671"/>
                  </a:lnTo>
                  <a:lnTo>
                    <a:pt x="4331598" y="115702"/>
                  </a:lnTo>
                  <a:lnTo>
                    <a:pt x="4331598" y="578479"/>
                  </a:lnTo>
                  <a:lnTo>
                    <a:pt x="4322503" y="623510"/>
                  </a:lnTo>
                  <a:lnTo>
                    <a:pt x="4297704" y="660288"/>
                  </a:lnTo>
                  <a:lnTo>
                    <a:pt x="4260926" y="685087"/>
                  </a:lnTo>
                  <a:lnTo>
                    <a:pt x="4215895" y="694181"/>
                  </a:lnTo>
                  <a:lnTo>
                    <a:pt x="115574" y="694181"/>
                  </a:lnTo>
                  <a:lnTo>
                    <a:pt x="70567" y="685087"/>
                  </a:lnTo>
                  <a:lnTo>
                    <a:pt x="33833" y="660288"/>
                  </a:lnTo>
                  <a:lnTo>
                    <a:pt x="9075" y="623510"/>
                  </a:lnTo>
                  <a:lnTo>
                    <a:pt x="0" y="578479"/>
                  </a:lnTo>
                  <a:lnTo>
                    <a:pt x="0" y="115702"/>
                  </a:lnTo>
                  <a:close/>
                </a:path>
              </a:pathLst>
            </a:custGeom>
            <a:ln w="12700">
              <a:solidFill>
                <a:srgbClr val="AF5C04"/>
              </a:solidFill>
            </a:ln>
          </p:spPr>
          <p:txBody>
            <a:bodyPr wrap="square" lIns="0" tIns="0" rIns="0" bIns="0" rtlCol="0"/>
            <a:lstStyle/>
            <a:p>
              <a:endParaRPr sz="2400"/>
            </a:p>
          </p:txBody>
        </p:sp>
      </p:grpSp>
      <p:sp>
        <p:nvSpPr>
          <p:cNvPr id="6" name="object 6"/>
          <p:cNvSpPr txBox="1"/>
          <p:nvPr/>
        </p:nvSpPr>
        <p:spPr>
          <a:xfrm>
            <a:off x="341208" y="244342"/>
            <a:ext cx="5500793" cy="586550"/>
          </a:xfrm>
          <a:prstGeom prst="rect">
            <a:avLst/>
          </a:prstGeom>
        </p:spPr>
        <p:txBody>
          <a:bodyPr vert="horz" wrap="square" lIns="0" tIns="22013" rIns="0" bIns="0" rtlCol="0">
            <a:spAutoFit/>
          </a:bodyPr>
          <a:lstStyle/>
          <a:p>
            <a:pPr marL="16933">
              <a:spcBef>
                <a:spcPts val="173"/>
              </a:spcBef>
            </a:pPr>
            <a:r>
              <a:rPr sz="3667" b="1" spc="7" dirty="0">
                <a:solidFill>
                  <a:srgbClr val="5F4778"/>
                </a:solidFill>
                <a:latin typeface="Calibri"/>
                <a:cs typeface="Calibri"/>
              </a:rPr>
              <a:t>Managing</a:t>
            </a:r>
            <a:r>
              <a:rPr sz="3667" b="1" spc="200" dirty="0">
                <a:solidFill>
                  <a:srgbClr val="5F4778"/>
                </a:solidFill>
                <a:latin typeface="Calibri"/>
                <a:cs typeface="Calibri"/>
              </a:rPr>
              <a:t> </a:t>
            </a:r>
            <a:r>
              <a:rPr sz="3667" b="1" spc="13" dirty="0">
                <a:solidFill>
                  <a:srgbClr val="5F4778"/>
                </a:solidFill>
                <a:latin typeface="Calibri"/>
                <a:cs typeface="Calibri"/>
              </a:rPr>
              <a:t>Nodes</a:t>
            </a:r>
            <a:r>
              <a:rPr sz="3667" b="1" spc="-20" dirty="0">
                <a:solidFill>
                  <a:srgbClr val="5F4778"/>
                </a:solidFill>
                <a:latin typeface="Calibri"/>
                <a:cs typeface="Calibri"/>
              </a:rPr>
              <a:t> </a:t>
            </a:r>
            <a:r>
              <a:rPr sz="3667" b="1" spc="20" dirty="0">
                <a:solidFill>
                  <a:srgbClr val="5F4778"/>
                </a:solidFill>
                <a:latin typeface="Calibri"/>
                <a:cs typeface="Calibri"/>
              </a:rPr>
              <a:t>on</a:t>
            </a:r>
            <a:r>
              <a:rPr sz="3667" b="1" spc="67" dirty="0">
                <a:solidFill>
                  <a:srgbClr val="5F4778"/>
                </a:solidFill>
                <a:latin typeface="Calibri"/>
                <a:cs typeface="Calibri"/>
              </a:rPr>
              <a:t> </a:t>
            </a:r>
            <a:r>
              <a:rPr sz="3667" b="1" spc="13" dirty="0">
                <a:solidFill>
                  <a:srgbClr val="5F4778"/>
                </a:solidFill>
                <a:latin typeface="Calibri"/>
                <a:cs typeface="Calibri"/>
              </a:rPr>
              <a:t>Jenkins</a:t>
            </a:r>
            <a:endParaRPr sz="3667">
              <a:latin typeface="Calibri"/>
              <a:cs typeface="Calibri"/>
            </a:endParaRPr>
          </a:p>
        </p:txBody>
      </p:sp>
      <p:sp>
        <p:nvSpPr>
          <p:cNvPr id="7" name="object 7"/>
          <p:cNvSpPr txBox="1"/>
          <p:nvPr/>
        </p:nvSpPr>
        <p:spPr>
          <a:xfrm>
            <a:off x="3699597" y="1547279"/>
            <a:ext cx="4699000" cy="294097"/>
          </a:xfrm>
          <a:prstGeom prst="rect">
            <a:avLst/>
          </a:prstGeom>
        </p:spPr>
        <p:txBody>
          <a:bodyPr vert="horz" wrap="square" lIns="0" tIns="16933" rIns="0" bIns="0" rtlCol="0">
            <a:spAutoFit/>
          </a:bodyPr>
          <a:lstStyle/>
          <a:p>
            <a:pPr marL="16933">
              <a:spcBef>
                <a:spcPts val="133"/>
              </a:spcBef>
            </a:pPr>
            <a:r>
              <a:rPr spc="-33" dirty="0">
                <a:latin typeface="Calibri"/>
                <a:cs typeface="Calibri"/>
              </a:rPr>
              <a:t>Add</a:t>
            </a:r>
            <a:r>
              <a:rPr spc="40" dirty="0">
                <a:latin typeface="Calibri"/>
                <a:cs typeface="Calibri"/>
              </a:rPr>
              <a:t> </a:t>
            </a:r>
            <a:r>
              <a:rPr dirty="0">
                <a:latin typeface="Calibri"/>
                <a:cs typeface="Calibri"/>
              </a:rPr>
              <a:t>a</a:t>
            </a:r>
            <a:r>
              <a:rPr spc="27" dirty="0">
                <a:latin typeface="Calibri"/>
                <a:cs typeface="Calibri"/>
              </a:rPr>
              <a:t> </a:t>
            </a:r>
            <a:r>
              <a:rPr spc="-7" dirty="0">
                <a:latin typeface="Calibri"/>
                <a:cs typeface="Calibri"/>
              </a:rPr>
              <a:t>slave </a:t>
            </a:r>
            <a:r>
              <a:rPr spc="-13" dirty="0">
                <a:latin typeface="Calibri"/>
                <a:cs typeface="Calibri"/>
              </a:rPr>
              <a:t>node</a:t>
            </a:r>
            <a:r>
              <a:rPr dirty="0">
                <a:latin typeface="Calibri"/>
                <a:cs typeface="Calibri"/>
              </a:rPr>
              <a:t> to</a:t>
            </a:r>
            <a:r>
              <a:rPr spc="-67" dirty="0">
                <a:latin typeface="Calibri"/>
                <a:cs typeface="Calibri"/>
              </a:rPr>
              <a:t> </a:t>
            </a:r>
            <a:r>
              <a:rPr spc="-20" dirty="0">
                <a:latin typeface="Calibri"/>
                <a:cs typeface="Calibri"/>
              </a:rPr>
              <a:t>Jenkins</a:t>
            </a:r>
            <a:r>
              <a:rPr spc="80" dirty="0">
                <a:latin typeface="Calibri"/>
                <a:cs typeface="Calibri"/>
              </a:rPr>
              <a:t> </a:t>
            </a:r>
            <a:r>
              <a:rPr spc="-27" dirty="0">
                <a:latin typeface="Calibri"/>
                <a:cs typeface="Calibri"/>
              </a:rPr>
              <a:t>using</a:t>
            </a:r>
            <a:r>
              <a:rPr spc="147" dirty="0">
                <a:latin typeface="Calibri"/>
                <a:cs typeface="Calibri"/>
              </a:rPr>
              <a:t> </a:t>
            </a:r>
            <a:r>
              <a:rPr spc="20" dirty="0">
                <a:latin typeface="Calibri"/>
                <a:cs typeface="Calibri"/>
              </a:rPr>
              <a:t>JNLP</a:t>
            </a:r>
            <a:r>
              <a:rPr spc="-147" dirty="0">
                <a:latin typeface="Calibri"/>
                <a:cs typeface="Calibri"/>
              </a:rPr>
              <a:t> </a:t>
            </a:r>
            <a:r>
              <a:rPr dirty="0">
                <a:latin typeface="Calibri"/>
                <a:cs typeface="Calibri"/>
              </a:rPr>
              <a:t>connection</a:t>
            </a:r>
            <a:endParaRPr>
              <a:latin typeface="Calibri"/>
              <a:cs typeface="Calibri"/>
            </a:endParaRPr>
          </a:p>
        </p:txBody>
      </p:sp>
      <p:grpSp>
        <p:nvGrpSpPr>
          <p:cNvPr id="8" name="object 8"/>
          <p:cNvGrpSpPr/>
          <p:nvPr/>
        </p:nvGrpSpPr>
        <p:grpSpPr>
          <a:xfrm>
            <a:off x="2552701" y="3784600"/>
            <a:ext cx="1282700" cy="1727200"/>
            <a:chOff x="1914525" y="2838450"/>
            <a:chExt cx="962025" cy="1295400"/>
          </a:xfrm>
        </p:grpSpPr>
        <p:pic>
          <p:nvPicPr>
            <p:cNvPr id="9" name="object 9"/>
            <p:cNvPicPr/>
            <p:nvPr/>
          </p:nvPicPr>
          <p:blipFill>
            <a:blip r:embed="rId3" cstate="print"/>
            <a:stretch>
              <a:fillRect/>
            </a:stretch>
          </p:blipFill>
          <p:spPr>
            <a:xfrm>
              <a:off x="1914525" y="2838450"/>
              <a:ext cx="962025" cy="1295400"/>
            </a:xfrm>
            <a:prstGeom prst="rect">
              <a:avLst/>
            </a:prstGeom>
          </p:spPr>
        </p:pic>
        <p:pic>
          <p:nvPicPr>
            <p:cNvPr id="10" name="object 10"/>
            <p:cNvPicPr/>
            <p:nvPr/>
          </p:nvPicPr>
          <p:blipFill>
            <a:blip r:embed="rId4" cstate="print"/>
            <a:stretch>
              <a:fillRect/>
            </a:stretch>
          </p:blipFill>
          <p:spPr>
            <a:xfrm>
              <a:off x="1926588" y="2851998"/>
              <a:ext cx="877162" cy="1210476"/>
            </a:xfrm>
            <a:prstGeom prst="rect">
              <a:avLst/>
            </a:prstGeom>
          </p:spPr>
        </p:pic>
      </p:grpSp>
      <p:sp>
        <p:nvSpPr>
          <p:cNvPr id="11" name="object 11"/>
          <p:cNvSpPr/>
          <p:nvPr/>
        </p:nvSpPr>
        <p:spPr>
          <a:xfrm>
            <a:off x="4406716" y="4412820"/>
            <a:ext cx="2777067" cy="101600"/>
          </a:xfrm>
          <a:custGeom>
            <a:avLst/>
            <a:gdLst/>
            <a:ahLst/>
            <a:cxnLst/>
            <a:rect l="l" t="t" r="r" b="b"/>
            <a:pathLst>
              <a:path w="2082800" h="76200">
                <a:moveTo>
                  <a:pt x="76200" y="28575"/>
                </a:moveTo>
                <a:lnTo>
                  <a:pt x="0" y="28575"/>
                </a:lnTo>
                <a:lnTo>
                  <a:pt x="0" y="47625"/>
                </a:lnTo>
                <a:lnTo>
                  <a:pt x="76200" y="47625"/>
                </a:lnTo>
                <a:lnTo>
                  <a:pt x="76200" y="28575"/>
                </a:lnTo>
                <a:close/>
              </a:path>
              <a:path w="2082800" h="76200">
                <a:moveTo>
                  <a:pt x="152400" y="28575"/>
                </a:moveTo>
                <a:lnTo>
                  <a:pt x="133350" y="28575"/>
                </a:lnTo>
                <a:lnTo>
                  <a:pt x="133350" y="47625"/>
                </a:lnTo>
                <a:lnTo>
                  <a:pt x="152400" y="47625"/>
                </a:lnTo>
                <a:lnTo>
                  <a:pt x="152400" y="28575"/>
                </a:lnTo>
                <a:close/>
              </a:path>
              <a:path w="2082800" h="76200">
                <a:moveTo>
                  <a:pt x="285750" y="28575"/>
                </a:moveTo>
                <a:lnTo>
                  <a:pt x="209550" y="28575"/>
                </a:lnTo>
                <a:lnTo>
                  <a:pt x="209550" y="47625"/>
                </a:lnTo>
                <a:lnTo>
                  <a:pt x="285750" y="47625"/>
                </a:lnTo>
                <a:lnTo>
                  <a:pt x="285750" y="28575"/>
                </a:lnTo>
                <a:close/>
              </a:path>
              <a:path w="2082800" h="76200">
                <a:moveTo>
                  <a:pt x="361950" y="28575"/>
                </a:moveTo>
                <a:lnTo>
                  <a:pt x="342900" y="28575"/>
                </a:lnTo>
                <a:lnTo>
                  <a:pt x="342900" y="47625"/>
                </a:lnTo>
                <a:lnTo>
                  <a:pt x="361950" y="47625"/>
                </a:lnTo>
                <a:lnTo>
                  <a:pt x="361950" y="28575"/>
                </a:lnTo>
                <a:close/>
              </a:path>
              <a:path w="2082800" h="76200">
                <a:moveTo>
                  <a:pt x="495300" y="28575"/>
                </a:moveTo>
                <a:lnTo>
                  <a:pt x="419100" y="28575"/>
                </a:lnTo>
                <a:lnTo>
                  <a:pt x="419100" y="47625"/>
                </a:lnTo>
                <a:lnTo>
                  <a:pt x="495300" y="47625"/>
                </a:lnTo>
                <a:lnTo>
                  <a:pt x="495300" y="28575"/>
                </a:lnTo>
                <a:close/>
              </a:path>
              <a:path w="2082800" h="76200">
                <a:moveTo>
                  <a:pt x="571500" y="28575"/>
                </a:moveTo>
                <a:lnTo>
                  <a:pt x="552450" y="28575"/>
                </a:lnTo>
                <a:lnTo>
                  <a:pt x="552450" y="47625"/>
                </a:lnTo>
                <a:lnTo>
                  <a:pt x="571500" y="47625"/>
                </a:lnTo>
                <a:lnTo>
                  <a:pt x="571500" y="28575"/>
                </a:lnTo>
                <a:close/>
              </a:path>
              <a:path w="2082800" h="76200">
                <a:moveTo>
                  <a:pt x="704850" y="28575"/>
                </a:moveTo>
                <a:lnTo>
                  <a:pt x="628650" y="28575"/>
                </a:lnTo>
                <a:lnTo>
                  <a:pt x="628650" y="47625"/>
                </a:lnTo>
                <a:lnTo>
                  <a:pt x="704850" y="47625"/>
                </a:lnTo>
                <a:lnTo>
                  <a:pt x="704850" y="28575"/>
                </a:lnTo>
                <a:close/>
              </a:path>
              <a:path w="2082800" h="76200">
                <a:moveTo>
                  <a:pt x="781050" y="28575"/>
                </a:moveTo>
                <a:lnTo>
                  <a:pt x="762000" y="28575"/>
                </a:lnTo>
                <a:lnTo>
                  <a:pt x="762000" y="47625"/>
                </a:lnTo>
                <a:lnTo>
                  <a:pt x="781050" y="47625"/>
                </a:lnTo>
                <a:lnTo>
                  <a:pt x="781050" y="28575"/>
                </a:lnTo>
                <a:close/>
              </a:path>
              <a:path w="2082800" h="76200">
                <a:moveTo>
                  <a:pt x="914400" y="28575"/>
                </a:moveTo>
                <a:lnTo>
                  <a:pt x="838200" y="28575"/>
                </a:lnTo>
                <a:lnTo>
                  <a:pt x="838200" y="47625"/>
                </a:lnTo>
                <a:lnTo>
                  <a:pt x="914400" y="47625"/>
                </a:lnTo>
                <a:lnTo>
                  <a:pt x="914400" y="28575"/>
                </a:lnTo>
                <a:close/>
              </a:path>
              <a:path w="2082800" h="76200">
                <a:moveTo>
                  <a:pt x="990600" y="28575"/>
                </a:moveTo>
                <a:lnTo>
                  <a:pt x="971550" y="28575"/>
                </a:lnTo>
                <a:lnTo>
                  <a:pt x="971550" y="47625"/>
                </a:lnTo>
                <a:lnTo>
                  <a:pt x="990600" y="47625"/>
                </a:lnTo>
                <a:lnTo>
                  <a:pt x="990600" y="28575"/>
                </a:lnTo>
                <a:close/>
              </a:path>
              <a:path w="2082800" h="76200">
                <a:moveTo>
                  <a:pt x="1123950" y="28575"/>
                </a:moveTo>
                <a:lnTo>
                  <a:pt x="1047750" y="28575"/>
                </a:lnTo>
                <a:lnTo>
                  <a:pt x="1047750" y="47625"/>
                </a:lnTo>
                <a:lnTo>
                  <a:pt x="1123950" y="47625"/>
                </a:lnTo>
                <a:lnTo>
                  <a:pt x="1123950" y="28575"/>
                </a:lnTo>
                <a:close/>
              </a:path>
              <a:path w="2082800" h="76200">
                <a:moveTo>
                  <a:pt x="1200150" y="28575"/>
                </a:moveTo>
                <a:lnTo>
                  <a:pt x="1181100" y="28575"/>
                </a:lnTo>
                <a:lnTo>
                  <a:pt x="1181100" y="47625"/>
                </a:lnTo>
                <a:lnTo>
                  <a:pt x="1200150" y="47625"/>
                </a:lnTo>
                <a:lnTo>
                  <a:pt x="1200150" y="28575"/>
                </a:lnTo>
                <a:close/>
              </a:path>
              <a:path w="2082800" h="76200">
                <a:moveTo>
                  <a:pt x="1333500" y="28575"/>
                </a:moveTo>
                <a:lnTo>
                  <a:pt x="1257300" y="28575"/>
                </a:lnTo>
                <a:lnTo>
                  <a:pt x="1257300" y="47625"/>
                </a:lnTo>
                <a:lnTo>
                  <a:pt x="1333500" y="47625"/>
                </a:lnTo>
                <a:lnTo>
                  <a:pt x="1333500" y="28575"/>
                </a:lnTo>
                <a:close/>
              </a:path>
              <a:path w="2082800" h="76200">
                <a:moveTo>
                  <a:pt x="1409700" y="28575"/>
                </a:moveTo>
                <a:lnTo>
                  <a:pt x="1390650" y="28575"/>
                </a:lnTo>
                <a:lnTo>
                  <a:pt x="1390650" y="47625"/>
                </a:lnTo>
                <a:lnTo>
                  <a:pt x="1409700" y="47625"/>
                </a:lnTo>
                <a:lnTo>
                  <a:pt x="1409700" y="28575"/>
                </a:lnTo>
                <a:close/>
              </a:path>
              <a:path w="2082800" h="76200">
                <a:moveTo>
                  <a:pt x="1543050" y="28575"/>
                </a:moveTo>
                <a:lnTo>
                  <a:pt x="1466850" y="28575"/>
                </a:lnTo>
                <a:lnTo>
                  <a:pt x="1466850" y="47625"/>
                </a:lnTo>
                <a:lnTo>
                  <a:pt x="1543050" y="47625"/>
                </a:lnTo>
                <a:lnTo>
                  <a:pt x="1543050" y="28575"/>
                </a:lnTo>
                <a:close/>
              </a:path>
              <a:path w="2082800" h="76200">
                <a:moveTo>
                  <a:pt x="1619250" y="28575"/>
                </a:moveTo>
                <a:lnTo>
                  <a:pt x="1600200" y="28575"/>
                </a:lnTo>
                <a:lnTo>
                  <a:pt x="1600200" y="47625"/>
                </a:lnTo>
                <a:lnTo>
                  <a:pt x="1619250" y="47625"/>
                </a:lnTo>
                <a:lnTo>
                  <a:pt x="1619250" y="28575"/>
                </a:lnTo>
                <a:close/>
              </a:path>
              <a:path w="2082800" h="76200">
                <a:moveTo>
                  <a:pt x="1752600" y="28575"/>
                </a:moveTo>
                <a:lnTo>
                  <a:pt x="1676400" y="28575"/>
                </a:lnTo>
                <a:lnTo>
                  <a:pt x="1676400" y="47625"/>
                </a:lnTo>
                <a:lnTo>
                  <a:pt x="1752600" y="47625"/>
                </a:lnTo>
                <a:lnTo>
                  <a:pt x="1752600" y="28575"/>
                </a:lnTo>
                <a:close/>
              </a:path>
              <a:path w="2082800" h="76200">
                <a:moveTo>
                  <a:pt x="1828800" y="28575"/>
                </a:moveTo>
                <a:lnTo>
                  <a:pt x="1809750" y="28575"/>
                </a:lnTo>
                <a:lnTo>
                  <a:pt x="1809750" y="47625"/>
                </a:lnTo>
                <a:lnTo>
                  <a:pt x="1828800" y="47625"/>
                </a:lnTo>
                <a:lnTo>
                  <a:pt x="1828800" y="28575"/>
                </a:lnTo>
                <a:close/>
              </a:path>
              <a:path w="2082800" h="76200">
                <a:moveTo>
                  <a:pt x="1962150" y="28575"/>
                </a:moveTo>
                <a:lnTo>
                  <a:pt x="1885950" y="28575"/>
                </a:lnTo>
                <a:lnTo>
                  <a:pt x="1885950" y="47625"/>
                </a:lnTo>
                <a:lnTo>
                  <a:pt x="1962150" y="47625"/>
                </a:lnTo>
                <a:lnTo>
                  <a:pt x="1962150" y="28575"/>
                </a:lnTo>
                <a:close/>
              </a:path>
              <a:path w="2082800" h="76200">
                <a:moveTo>
                  <a:pt x="2005980" y="0"/>
                </a:moveTo>
                <a:lnTo>
                  <a:pt x="2005980" y="76200"/>
                </a:lnTo>
                <a:lnTo>
                  <a:pt x="2082180" y="38100"/>
                </a:lnTo>
                <a:lnTo>
                  <a:pt x="2005980" y="0"/>
                </a:lnTo>
                <a:close/>
              </a:path>
            </a:pathLst>
          </a:custGeom>
          <a:solidFill>
            <a:srgbClr val="F07F09"/>
          </a:solidFill>
        </p:spPr>
        <p:txBody>
          <a:bodyPr wrap="square" lIns="0" tIns="0" rIns="0" bIns="0" rtlCol="0"/>
          <a:lstStyle/>
          <a:p>
            <a:endParaRPr sz="2400"/>
          </a:p>
        </p:txBody>
      </p:sp>
      <p:grpSp>
        <p:nvGrpSpPr>
          <p:cNvPr id="12" name="object 12"/>
          <p:cNvGrpSpPr/>
          <p:nvPr/>
        </p:nvGrpSpPr>
        <p:grpSpPr>
          <a:xfrm>
            <a:off x="7737165" y="3969071"/>
            <a:ext cx="1521460" cy="1225973"/>
            <a:chOff x="5802873" y="2976803"/>
            <a:chExt cx="1141095" cy="919480"/>
          </a:xfrm>
        </p:grpSpPr>
        <p:pic>
          <p:nvPicPr>
            <p:cNvPr id="13" name="object 13"/>
            <p:cNvPicPr/>
            <p:nvPr/>
          </p:nvPicPr>
          <p:blipFill>
            <a:blip r:embed="rId5" cstate="print"/>
            <a:stretch>
              <a:fillRect/>
            </a:stretch>
          </p:blipFill>
          <p:spPr>
            <a:xfrm>
              <a:off x="5802873" y="2976803"/>
              <a:ext cx="871322" cy="741985"/>
            </a:xfrm>
            <a:prstGeom prst="rect">
              <a:avLst/>
            </a:prstGeom>
          </p:spPr>
        </p:pic>
        <p:pic>
          <p:nvPicPr>
            <p:cNvPr id="14" name="object 14"/>
            <p:cNvPicPr/>
            <p:nvPr/>
          </p:nvPicPr>
          <p:blipFill>
            <a:blip r:embed="rId6" cstate="print"/>
            <a:stretch>
              <a:fillRect/>
            </a:stretch>
          </p:blipFill>
          <p:spPr>
            <a:xfrm>
              <a:off x="6457949" y="3267075"/>
              <a:ext cx="485775" cy="628650"/>
            </a:xfrm>
            <a:prstGeom prst="rect">
              <a:avLst/>
            </a:prstGeom>
          </p:spPr>
        </p:pic>
        <p:pic>
          <p:nvPicPr>
            <p:cNvPr id="15" name="object 15"/>
            <p:cNvPicPr/>
            <p:nvPr/>
          </p:nvPicPr>
          <p:blipFill>
            <a:blip r:embed="rId7" cstate="print"/>
            <a:stretch>
              <a:fillRect/>
            </a:stretch>
          </p:blipFill>
          <p:spPr>
            <a:xfrm>
              <a:off x="6496446" y="3308095"/>
              <a:ext cx="355689" cy="490856"/>
            </a:xfrm>
            <a:prstGeom prst="rect">
              <a:avLst/>
            </a:prstGeom>
          </p:spPr>
        </p:pic>
      </p:grpSp>
      <p:sp>
        <p:nvSpPr>
          <p:cNvPr id="16" name="object 16" hidden="1"/>
          <p:cNvSpPr txBox="1">
            <a:spLocks noGrp="1"/>
          </p:cNvSpPr>
          <p:nvPr>
            <p:ph type="ftr" sz="quarter" idx="5"/>
          </p:nvPr>
        </p:nvSpPr>
        <p:spPr>
          <a:xfrm>
            <a:off x="5384800" y="8622369"/>
            <a:ext cx="5486400" cy="192360"/>
          </a:xfrm>
          <a:prstGeom prst="rect">
            <a:avLst/>
          </a:prstGeom>
        </p:spPr>
        <p:txBody>
          <a:bodyPr vert="horz" wrap="square" lIns="0" tIns="0" rIns="0" bIns="0" rtlCol="0" anchor="ctr">
            <a:spAutoFit/>
          </a:bodyPr>
          <a:lstStyle/>
          <a:p>
            <a:pPr marL="16933">
              <a:lnSpc>
                <a:spcPts val="1467"/>
              </a:lnSpc>
            </a:pPr>
            <a:r>
              <a:rPr dirty="0"/>
              <a:t>©</a:t>
            </a:r>
            <a:r>
              <a:rPr spc="7" dirty="0"/>
              <a:t> </a:t>
            </a:r>
            <a:r>
              <a:rPr spc="-27" dirty="0"/>
              <a:t>Copyright</a:t>
            </a:r>
            <a:r>
              <a:rPr spc="113" dirty="0"/>
              <a:t> </a:t>
            </a:r>
            <a:r>
              <a:rPr spc="-13" dirty="0"/>
              <a:t>2019</a:t>
            </a:r>
            <a:r>
              <a:rPr spc="67" dirty="0"/>
              <a:t> </a:t>
            </a:r>
            <a:r>
              <a:rPr dirty="0"/>
              <a:t>IntelliPaat,</a:t>
            </a:r>
            <a:r>
              <a:rPr spc="-73" dirty="0"/>
              <a:t> </a:t>
            </a:r>
            <a:r>
              <a:rPr spc="-13" dirty="0"/>
              <a:t>All</a:t>
            </a:r>
            <a:r>
              <a:rPr spc="67" dirty="0"/>
              <a:t> </a:t>
            </a:r>
            <a:r>
              <a:rPr dirty="0"/>
              <a:t>rights</a:t>
            </a:r>
            <a:r>
              <a:rPr spc="-67" dirty="0"/>
              <a:t> </a:t>
            </a:r>
            <a:r>
              <a:rPr spc="-13" dirty="0"/>
              <a:t>reserved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359" y="3501238"/>
            <a:ext cx="7086600" cy="1589324"/>
          </a:xfrm>
          <a:prstGeom prst="rect">
            <a:avLst/>
          </a:prstGeom>
        </p:spPr>
        <p:txBody>
          <a:bodyPr vert="horz" wrap="square" lIns="0" tIns="100753" rIns="0" bIns="0" rtlCol="0" anchor="ctr">
            <a:spAutoFit/>
          </a:bodyPr>
          <a:lstStyle/>
          <a:p>
            <a:pPr marL="16933" marR="6773">
              <a:lnSpc>
                <a:spcPts val="5813"/>
              </a:lnSpc>
              <a:spcBef>
                <a:spcPts val="793"/>
              </a:spcBef>
            </a:pPr>
            <a:r>
              <a:rPr lang="en-US" sz="5267" spc="-33" dirty="0">
                <a:solidFill>
                  <a:srgbClr val="7F7F7F"/>
                </a:solidFill>
                <a:latin typeface="Arial MT"/>
                <a:cs typeface="Arial MT"/>
              </a:rPr>
              <a:t>Jenkins</a:t>
            </a:r>
            <a:r>
              <a:rPr lang="en-US" sz="5267" spc="453" dirty="0">
                <a:solidFill>
                  <a:srgbClr val="7F7F7F"/>
                </a:solidFill>
                <a:latin typeface="Arial MT"/>
                <a:cs typeface="Arial MT"/>
              </a:rPr>
              <a:t> </a:t>
            </a:r>
            <a:r>
              <a:rPr lang="en-US" sz="5267" spc="-13" dirty="0">
                <a:solidFill>
                  <a:srgbClr val="7F7F7F"/>
                </a:solidFill>
                <a:latin typeface="Arial MT"/>
                <a:cs typeface="Arial MT"/>
              </a:rPr>
              <a:t>Integration</a:t>
            </a:r>
            <a:r>
              <a:rPr lang="en-US" sz="5267" spc="360" dirty="0">
                <a:solidFill>
                  <a:srgbClr val="7F7F7F"/>
                </a:solidFill>
                <a:latin typeface="Arial MT"/>
                <a:cs typeface="Arial MT"/>
              </a:rPr>
              <a:t> </a:t>
            </a:r>
            <a:r>
              <a:rPr lang="en-US" sz="5267" spc="-40" dirty="0">
                <a:solidFill>
                  <a:srgbClr val="7F7F7F"/>
                </a:solidFill>
                <a:latin typeface="Arial MT"/>
                <a:cs typeface="Arial MT"/>
              </a:rPr>
              <a:t>with </a:t>
            </a:r>
            <a:r>
              <a:rPr lang="en-US" sz="5267" spc="-1440" dirty="0">
                <a:solidFill>
                  <a:srgbClr val="7F7F7F"/>
                </a:solidFill>
                <a:latin typeface="Arial MT"/>
                <a:cs typeface="Arial MT"/>
              </a:rPr>
              <a:t> </a:t>
            </a:r>
            <a:r>
              <a:rPr lang="en-US" sz="5267" dirty="0">
                <a:solidFill>
                  <a:srgbClr val="7F7F7F"/>
                </a:solidFill>
                <a:latin typeface="Arial MT"/>
                <a:cs typeface="Arial MT"/>
              </a:rPr>
              <a:t>DevOps</a:t>
            </a:r>
            <a:r>
              <a:rPr lang="en-US" sz="5267" spc="160" dirty="0">
                <a:solidFill>
                  <a:srgbClr val="7F7F7F"/>
                </a:solidFill>
                <a:latin typeface="Arial MT"/>
                <a:cs typeface="Arial MT"/>
              </a:rPr>
              <a:t> </a:t>
            </a:r>
            <a:r>
              <a:rPr lang="en-US" sz="5267" spc="-133" dirty="0">
                <a:solidFill>
                  <a:srgbClr val="7F7F7F"/>
                </a:solidFill>
                <a:latin typeface="Arial MT"/>
                <a:cs typeface="Arial MT"/>
              </a:rPr>
              <a:t>Tools</a:t>
            </a:r>
            <a:endParaRPr lang="en-US" sz="5267" dirty="0">
              <a:latin typeface="Arial MT"/>
              <a:cs typeface="Arial M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1207" y="194393"/>
            <a:ext cx="9891854" cy="699336"/>
          </a:xfrm>
          <a:prstGeom prst="rect">
            <a:avLst/>
          </a:prstGeom>
        </p:spPr>
        <p:txBody>
          <a:bodyPr vert="horz" wrap="square" lIns="0" tIns="22013" rIns="0" bIns="0" rtlCol="0" anchor="ctr">
            <a:spAutoFit/>
          </a:bodyPr>
          <a:lstStyle/>
          <a:p>
            <a:pPr marL="16933">
              <a:lnSpc>
                <a:spcPct val="100000"/>
              </a:lnSpc>
              <a:spcBef>
                <a:spcPts val="173"/>
              </a:spcBef>
            </a:pPr>
            <a:r>
              <a:rPr spc="13" dirty="0"/>
              <a:t>Jenkins</a:t>
            </a:r>
            <a:r>
              <a:rPr spc="87" dirty="0"/>
              <a:t> </a:t>
            </a:r>
            <a:r>
              <a:rPr spc="7" dirty="0"/>
              <a:t>Integration</a:t>
            </a:r>
            <a:r>
              <a:rPr spc="-20" dirty="0"/>
              <a:t> </a:t>
            </a:r>
            <a:r>
              <a:rPr spc="20" dirty="0"/>
              <a:t>with</a:t>
            </a:r>
            <a:r>
              <a:rPr spc="-20" dirty="0"/>
              <a:t> </a:t>
            </a:r>
            <a:r>
              <a:rPr spc="20" dirty="0"/>
              <a:t>DevOps</a:t>
            </a:r>
            <a:r>
              <a:rPr spc="-13" dirty="0"/>
              <a:t> </a:t>
            </a:r>
            <a:r>
              <a:rPr spc="-53" dirty="0"/>
              <a:t>Tools</a:t>
            </a:r>
          </a:p>
        </p:txBody>
      </p:sp>
      <p:grpSp>
        <p:nvGrpSpPr>
          <p:cNvPr id="3" name="object 3"/>
          <p:cNvGrpSpPr/>
          <p:nvPr/>
        </p:nvGrpSpPr>
        <p:grpSpPr>
          <a:xfrm>
            <a:off x="3153847" y="1549400"/>
            <a:ext cx="6446520" cy="4216400"/>
            <a:chOff x="2365385" y="1162050"/>
            <a:chExt cx="4834890" cy="3162300"/>
          </a:xfrm>
        </p:grpSpPr>
        <p:pic>
          <p:nvPicPr>
            <p:cNvPr id="4" name="object 4"/>
            <p:cNvPicPr/>
            <p:nvPr/>
          </p:nvPicPr>
          <p:blipFill>
            <a:blip r:embed="rId2" cstate="print"/>
            <a:stretch>
              <a:fillRect/>
            </a:stretch>
          </p:blipFill>
          <p:spPr>
            <a:xfrm>
              <a:off x="3952875" y="1162050"/>
              <a:ext cx="962025" cy="1295400"/>
            </a:xfrm>
            <a:prstGeom prst="rect">
              <a:avLst/>
            </a:prstGeom>
          </p:spPr>
        </p:pic>
        <p:pic>
          <p:nvPicPr>
            <p:cNvPr id="5" name="object 5"/>
            <p:cNvPicPr/>
            <p:nvPr/>
          </p:nvPicPr>
          <p:blipFill>
            <a:blip r:embed="rId3" cstate="print"/>
            <a:stretch>
              <a:fillRect/>
            </a:stretch>
          </p:blipFill>
          <p:spPr>
            <a:xfrm>
              <a:off x="3968252" y="1173693"/>
              <a:ext cx="877162" cy="1210476"/>
            </a:xfrm>
            <a:prstGeom prst="rect">
              <a:avLst/>
            </a:prstGeom>
          </p:spPr>
        </p:pic>
        <p:pic>
          <p:nvPicPr>
            <p:cNvPr id="6" name="object 6"/>
            <p:cNvPicPr/>
            <p:nvPr/>
          </p:nvPicPr>
          <p:blipFill>
            <a:blip r:embed="rId4" cstate="print"/>
            <a:stretch>
              <a:fillRect/>
            </a:stretch>
          </p:blipFill>
          <p:spPr>
            <a:xfrm>
              <a:off x="2365385" y="3290367"/>
              <a:ext cx="858093" cy="848559"/>
            </a:xfrm>
            <a:prstGeom prst="rect">
              <a:avLst/>
            </a:prstGeom>
          </p:spPr>
        </p:pic>
        <p:pic>
          <p:nvPicPr>
            <p:cNvPr id="7" name="object 7"/>
            <p:cNvPicPr/>
            <p:nvPr/>
          </p:nvPicPr>
          <p:blipFill>
            <a:blip r:embed="rId5" cstate="print"/>
            <a:stretch>
              <a:fillRect/>
            </a:stretch>
          </p:blipFill>
          <p:spPr>
            <a:xfrm>
              <a:off x="2705100" y="2152650"/>
              <a:ext cx="1333500" cy="1285875"/>
            </a:xfrm>
            <a:prstGeom prst="rect">
              <a:avLst/>
            </a:prstGeom>
          </p:spPr>
        </p:pic>
        <p:sp>
          <p:nvSpPr>
            <p:cNvPr id="8" name="object 8"/>
            <p:cNvSpPr/>
            <p:nvPr/>
          </p:nvSpPr>
          <p:spPr>
            <a:xfrm>
              <a:off x="2902458" y="2277236"/>
              <a:ext cx="1013460" cy="957580"/>
            </a:xfrm>
            <a:custGeom>
              <a:avLst/>
              <a:gdLst/>
              <a:ahLst/>
              <a:cxnLst/>
              <a:rect l="l" t="t" r="r" b="b"/>
              <a:pathLst>
                <a:path w="1013460" h="957580">
                  <a:moveTo>
                    <a:pt x="1000140" y="0"/>
                  </a:moveTo>
                  <a:lnTo>
                    <a:pt x="889375" y="104643"/>
                  </a:lnTo>
                  <a:lnTo>
                    <a:pt x="902451" y="118491"/>
                  </a:lnTo>
                  <a:lnTo>
                    <a:pt x="1013216" y="13847"/>
                  </a:lnTo>
                  <a:lnTo>
                    <a:pt x="1000140" y="0"/>
                  </a:lnTo>
                  <a:close/>
                </a:path>
                <a:path w="1013460" h="957580">
                  <a:moveTo>
                    <a:pt x="847862" y="143886"/>
                  </a:moveTo>
                  <a:lnTo>
                    <a:pt x="736975" y="248543"/>
                  </a:lnTo>
                  <a:lnTo>
                    <a:pt x="750051" y="262377"/>
                  </a:lnTo>
                  <a:lnTo>
                    <a:pt x="860938" y="157734"/>
                  </a:lnTo>
                  <a:lnTo>
                    <a:pt x="847862" y="143886"/>
                  </a:lnTo>
                  <a:close/>
                </a:path>
                <a:path w="1013460" h="957580">
                  <a:moveTo>
                    <a:pt x="695462" y="287786"/>
                  </a:moveTo>
                  <a:lnTo>
                    <a:pt x="584697" y="392430"/>
                  </a:lnTo>
                  <a:lnTo>
                    <a:pt x="597804" y="406277"/>
                  </a:lnTo>
                  <a:lnTo>
                    <a:pt x="708538" y="301620"/>
                  </a:lnTo>
                  <a:lnTo>
                    <a:pt x="695462" y="287786"/>
                  </a:lnTo>
                  <a:close/>
                </a:path>
                <a:path w="1013460" h="957580">
                  <a:moveTo>
                    <a:pt x="543062" y="431673"/>
                  </a:moveTo>
                  <a:lnTo>
                    <a:pt x="432297" y="536316"/>
                  </a:lnTo>
                  <a:lnTo>
                    <a:pt x="445404" y="550164"/>
                  </a:lnTo>
                  <a:lnTo>
                    <a:pt x="556138" y="445520"/>
                  </a:lnTo>
                  <a:lnTo>
                    <a:pt x="543062" y="431673"/>
                  </a:lnTo>
                  <a:close/>
                </a:path>
                <a:path w="1013460" h="957580">
                  <a:moveTo>
                    <a:pt x="390784" y="575559"/>
                  </a:moveTo>
                  <a:lnTo>
                    <a:pt x="279897" y="680085"/>
                  </a:lnTo>
                  <a:lnTo>
                    <a:pt x="293004" y="694050"/>
                  </a:lnTo>
                  <a:lnTo>
                    <a:pt x="403860" y="589407"/>
                  </a:lnTo>
                  <a:lnTo>
                    <a:pt x="390784" y="575559"/>
                  </a:lnTo>
                  <a:close/>
                </a:path>
                <a:path w="1013460" h="957580">
                  <a:moveTo>
                    <a:pt x="238384" y="719328"/>
                  </a:moveTo>
                  <a:lnTo>
                    <a:pt x="127635" y="823971"/>
                  </a:lnTo>
                  <a:lnTo>
                    <a:pt x="140720" y="837819"/>
                  </a:lnTo>
                  <a:lnTo>
                    <a:pt x="251460" y="733175"/>
                  </a:lnTo>
                  <a:lnTo>
                    <a:pt x="238384" y="719328"/>
                  </a:lnTo>
                  <a:close/>
                </a:path>
                <a:path w="1013460" h="957580">
                  <a:moveTo>
                    <a:pt x="29205" y="877574"/>
                  </a:moveTo>
                  <a:lnTo>
                    <a:pt x="0" y="957584"/>
                  </a:lnTo>
                  <a:lnTo>
                    <a:pt x="81534" y="932937"/>
                  </a:lnTo>
                  <a:lnTo>
                    <a:pt x="70134" y="920877"/>
                  </a:lnTo>
                  <a:lnTo>
                    <a:pt x="52709" y="920877"/>
                  </a:lnTo>
                  <a:lnTo>
                    <a:pt x="39624" y="907029"/>
                  </a:lnTo>
                  <a:lnTo>
                    <a:pt x="48825" y="898331"/>
                  </a:lnTo>
                  <a:lnTo>
                    <a:pt x="29205" y="877574"/>
                  </a:lnTo>
                  <a:close/>
                </a:path>
                <a:path w="1013460" h="957580">
                  <a:moveTo>
                    <a:pt x="48825" y="898331"/>
                  </a:moveTo>
                  <a:lnTo>
                    <a:pt x="39624" y="907029"/>
                  </a:lnTo>
                  <a:lnTo>
                    <a:pt x="52709" y="920877"/>
                  </a:lnTo>
                  <a:lnTo>
                    <a:pt x="61912" y="912177"/>
                  </a:lnTo>
                  <a:lnTo>
                    <a:pt x="48825" y="898331"/>
                  </a:lnTo>
                  <a:close/>
                </a:path>
                <a:path w="1013460" h="957580">
                  <a:moveTo>
                    <a:pt x="61912" y="912177"/>
                  </a:moveTo>
                  <a:lnTo>
                    <a:pt x="52709" y="920877"/>
                  </a:lnTo>
                  <a:lnTo>
                    <a:pt x="70134" y="920877"/>
                  </a:lnTo>
                  <a:lnTo>
                    <a:pt x="61912" y="912177"/>
                  </a:lnTo>
                  <a:close/>
                </a:path>
                <a:path w="1013460" h="957580">
                  <a:moveTo>
                    <a:pt x="85974" y="863214"/>
                  </a:moveTo>
                  <a:lnTo>
                    <a:pt x="48825" y="898331"/>
                  </a:lnTo>
                  <a:lnTo>
                    <a:pt x="61912" y="912177"/>
                  </a:lnTo>
                  <a:lnTo>
                    <a:pt x="99060" y="877062"/>
                  </a:lnTo>
                  <a:lnTo>
                    <a:pt x="85974" y="863214"/>
                  </a:lnTo>
                  <a:close/>
                </a:path>
              </a:pathLst>
            </a:custGeom>
            <a:solidFill>
              <a:srgbClr val="F07F09"/>
            </a:solidFill>
          </p:spPr>
          <p:txBody>
            <a:bodyPr wrap="square" lIns="0" tIns="0" rIns="0" bIns="0" rtlCol="0"/>
            <a:lstStyle/>
            <a:p>
              <a:endParaRPr sz="2400"/>
            </a:p>
          </p:txBody>
        </p:sp>
        <p:pic>
          <p:nvPicPr>
            <p:cNvPr id="9" name="object 9"/>
            <p:cNvPicPr/>
            <p:nvPr/>
          </p:nvPicPr>
          <p:blipFill>
            <a:blip r:embed="rId6" cstate="print"/>
            <a:stretch>
              <a:fillRect/>
            </a:stretch>
          </p:blipFill>
          <p:spPr>
            <a:xfrm>
              <a:off x="5993631" y="3268365"/>
              <a:ext cx="1206411" cy="1055603"/>
            </a:xfrm>
            <a:prstGeom prst="rect">
              <a:avLst/>
            </a:prstGeom>
          </p:spPr>
        </p:pic>
        <p:pic>
          <p:nvPicPr>
            <p:cNvPr id="10" name="object 10"/>
            <p:cNvPicPr/>
            <p:nvPr/>
          </p:nvPicPr>
          <p:blipFill>
            <a:blip r:embed="rId7" cstate="print"/>
            <a:stretch>
              <a:fillRect/>
            </a:stretch>
          </p:blipFill>
          <p:spPr>
            <a:xfrm>
              <a:off x="4772040" y="2133600"/>
              <a:ext cx="1514475" cy="1304925"/>
            </a:xfrm>
            <a:prstGeom prst="rect">
              <a:avLst/>
            </a:prstGeom>
          </p:spPr>
        </p:pic>
        <p:sp>
          <p:nvSpPr>
            <p:cNvPr id="11" name="object 11"/>
            <p:cNvSpPr/>
            <p:nvPr/>
          </p:nvSpPr>
          <p:spPr>
            <a:xfrm>
              <a:off x="4898258" y="2253745"/>
              <a:ext cx="1192530" cy="981075"/>
            </a:xfrm>
            <a:custGeom>
              <a:avLst/>
              <a:gdLst/>
              <a:ahLst/>
              <a:cxnLst/>
              <a:rect l="l" t="t" r="r" b="b"/>
              <a:pathLst>
                <a:path w="1192529" h="981075">
                  <a:moveTo>
                    <a:pt x="12192" y="0"/>
                  </a:moveTo>
                  <a:lnTo>
                    <a:pt x="0" y="14727"/>
                  </a:lnTo>
                  <a:lnTo>
                    <a:pt x="117866" y="111370"/>
                  </a:lnTo>
                  <a:lnTo>
                    <a:pt x="129936" y="96642"/>
                  </a:lnTo>
                  <a:lnTo>
                    <a:pt x="12192" y="0"/>
                  </a:lnTo>
                  <a:close/>
                </a:path>
                <a:path w="1192529" h="981075">
                  <a:moveTo>
                    <a:pt x="174132" y="132969"/>
                  </a:moveTo>
                  <a:lnTo>
                    <a:pt x="162062" y="147696"/>
                  </a:lnTo>
                  <a:lnTo>
                    <a:pt x="279775" y="244339"/>
                  </a:lnTo>
                  <a:lnTo>
                    <a:pt x="291846" y="229611"/>
                  </a:lnTo>
                  <a:lnTo>
                    <a:pt x="174132" y="132969"/>
                  </a:lnTo>
                  <a:close/>
                </a:path>
                <a:path w="1192529" h="981075">
                  <a:moveTo>
                    <a:pt x="336042" y="265938"/>
                  </a:moveTo>
                  <a:lnTo>
                    <a:pt x="323971" y="280665"/>
                  </a:lnTo>
                  <a:lnTo>
                    <a:pt x="441716" y="377308"/>
                  </a:lnTo>
                  <a:lnTo>
                    <a:pt x="453786" y="362712"/>
                  </a:lnTo>
                  <a:lnTo>
                    <a:pt x="336042" y="265938"/>
                  </a:lnTo>
                  <a:close/>
                </a:path>
                <a:path w="1192529" h="981075">
                  <a:moveTo>
                    <a:pt x="497982" y="398907"/>
                  </a:moveTo>
                  <a:lnTo>
                    <a:pt x="485912" y="413634"/>
                  </a:lnTo>
                  <a:lnTo>
                    <a:pt x="603625" y="510408"/>
                  </a:lnTo>
                  <a:lnTo>
                    <a:pt x="615817" y="495681"/>
                  </a:lnTo>
                  <a:lnTo>
                    <a:pt x="497982" y="398907"/>
                  </a:lnTo>
                  <a:close/>
                </a:path>
                <a:path w="1192529" h="981075">
                  <a:moveTo>
                    <a:pt x="659892" y="531876"/>
                  </a:moveTo>
                  <a:lnTo>
                    <a:pt x="647821" y="546603"/>
                  </a:lnTo>
                  <a:lnTo>
                    <a:pt x="765688" y="643377"/>
                  </a:lnTo>
                  <a:lnTo>
                    <a:pt x="777758" y="628650"/>
                  </a:lnTo>
                  <a:lnTo>
                    <a:pt x="659892" y="531876"/>
                  </a:lnTo>
                  <a:close/>
                </a:path>
                <a:path w="1192529" h="981075">
                  <a:moveTo>
                    <a:pt x="821832" y="664845"/>
                  </a:moveTo>
                  <a:lnTo>
                    <a:pt x="809762" y="679572"/>
                  </a:lnTo>
                  <a:lnTo>
                    <a:pt x="927628" y="776346"/>
                  </a:lnTo>
                  <a:lnTo>
                    <a:pt x="939667" y="761619"/>
                  </a:lnTo>
                  <a:lnTo>
                    <a:pt x="821832" y="664845"/>
                  </a:lnTo>
                  <a:close/>
                </a:path>
                <a:path w="1192529" h="981075">
                  <a:moveTo>
                    <a:pt x="983863" y="797814"/>
                  </a:moveTo>
                  <a:lnTo>
                    <a:pt x="971671" y="812541"/>
                  </a:lnTo>
                  <a:lnTo>
                    <a:pt x="1089538" y="909315"/>
                  </a:lnTo>
                  <a:lnTo>
                    <a:pt x="1101608" y="894588"/>
                  </a:lnTo>
                  <a:lnTo>
                    <a:pt x="983863" y="797814"/>
                  </a:lnTo>
                  <a:close/>
                </a:path>
                <a:path w="1192529" h="981075">
                  <a:moveTo>
                    <a:pt x="1157234" y="903351"/>
                  </a:moveTo>
                  <a:lnTo>
                    <a:pt x="1108984" y="962143"/>
                  </a:lnTo>
                  <a:lnTo>
                    <a:pt x="1192042" y="981075"/>
                  </a:lnTo>
                  <a:lnTo>
                    <a:pt x="1177309" y="948177"/>
                  </a:lnTo>
                  <a:lnTo>
                    <a:pt x="1136904" y="948177"/>
                  </a:lnTo>
                  <a:lnTo>
                    <a:pt x="1133734" y="945510"/>
                  </a:lnTo>
                  <a:lnTo>
                    <a:pt x="1145804" y="930783"/>
                  </a:lnTo>
                  <a:lnTo>
                    <a:pt x="1169519" y="930783"/>
                  </a:lnTo>
                  <a:lnTo>
                    <a:pt x="1157234" y="903351"/>
                  </a:lnTo>
                  <a:close/>
                </a:path>
                <a:path w="1192529" h="981075">
                  <a:moveTo>
                    <a:pt x="1145804" y="930783"/>
                  </a:moveTo>
                  <a:lnTo>
                    <a:pt x="1133734" y="945510"/>
                  </a:lnTo>
                  <a:lnTo>
                    <a:pt x="1136904" y="948177"/>
                  </a:lnTo>
                  <a:lnTo>
                    <a:pt x="1148974" y="933450"/>
                  </a:lnTo>
                  <a:lnTo>
                    <a:pt x="1145804" y="930783"/>
                  </a:lnTo>
                  <a:close/>
                </a:path>
                <a:path w="1192529" h="981075">
                  <a:moveTo>
                    <a:pt x="1169519" y="930783"/>
                  </a:moveTo>
                  <a:lnTo>
                    <a:pt x="1145804" y="930783"/>
                  </a:lnTo>
                  <a:lnTo>
                    <a:pt x="1148974" y="933450"/>
                  </a:lnTo>
                  <a:lnTo>
                    <a:pt x="1136904" y="948177"/>
                  </a:lnTo>
                  <a:lnTo>
                    <a:pt x="1177309" y="948177"/>
                  </a:lnTo>
                  <a:lnTo>
                    <a:pt x="1169519" y="930783"/>
                  </a:lnTo>
                  <a:close/>
                </a:path>
              </a:pathLst>
            </a:custGeom>
            <a:solidFill>
              <a:srgbClr val="F07F09"/>
            </a:solidFill>
          </p:spPr>
          <p:txBody>
            <a:bodyPr wrap="square" lIns="0" tIns="0" rIns="0" bIns="0" rtlCol="0"/>
            <a:lstStyle/>
            <a:p>
              <a:endParaRPr sz="2400"/>
            </a:p>
          </p:txBody>
        </p:sp>
        <p:pic>
          <p:nvPicPr>
            <p:cNvPr id="12" name="object 12"/>
            <p:cNvPicPr/>
            <p:nvPr/>
          </p:nvPicPr>
          <p:blipFill>
            <a:blip r:embed="rId8" cstate="print"/>
            <a:stretch>
              <a:fillRect/>
            </a:stretch>
          </p:blipFill>
          <p:spPr>
            <a:xfrm>
              <a:off x="4257690" y="2324100"/>
              <a:ext cx="400050" cy="1085850"/>
            </a:xfrm>
            <a:prstGeom prst="rect">
              <a:avLst/>
            </a:prstGeom>
          </p:spPr>
        </p:pic>
        <p:sp>
          <p:nvSpPr>
            <p:cNvPr id="13" name="object 13"/>
            <p:cNvSpPr/>
            <p:nvPr/>
          </p:nvSpPr>
          <p:spPr>
            <a:xfrm>
              <a:off x="4415790" y="2452496"/>
              <a:ext cx="76200" cy="759460"/>
            </a:xfrm>
            <a:custGeom>
              <a:avLst/>
              <a:gdLst/>
              <a:ahLst/>
              <a:cxnLst/>
              <a:rect l="l" t="t" r="r" b="b"/>
              <a:pathLst>
                <a:path w="76200" h="759460">
                  <a:moveTo>
                    <a:pt x="47640" y="0"/>
                  </a:moveTo>
                  <a:lnTo>
                    <a:pt x="28590" y="0"/>
                  </a:lnTo>
                  <a:lnTo>
                    <a:pt x="28590" y="152400"/>
                  </a:lnTo>
                  <a:lnTo>
                    <a:pt x="47640" y="152400"/>
                  </a:lnTo>
                  <a:lnTo>
                    <a:pt x="47640" y="0"/>
                  </a:lnTo>
                  <a:close/>
                </a:path>
                <a:path w="76200" h="759460">
                  <a:moveTo>
                    <a:pt x="47640" y="209550"/>
                  </a:moveTo>
                  <a:lnTo>
                    <a:pt x="28590" y="209550"/>
                  </a:lnTo>
                  <a:lnTo>
                    <a:pt x="28590" y="361950"/>
                  </a:lnTo>
                  <a:lnTo>
                    <a:pt x="47640" y="361950"/>
                  </a:lnTo>
                  <a:lnTo>
                    <a:pt x="47640" y="209550"/>
                  </a:lnTo>
                  <a:close/>
                </a:path>
                <a:path w="76200" h="759460">
                  <a:moveTo>
                    <a:pt x="47640" y="419100"/>
                  </a:moveTo>
                  <a:lnTo>
                    <a:pt x="28590" y="419100"/>
                  </a:lnTo>
                  <a:lnTo>
                    <a:pt x="28590" y="571500"/>
                  </a:lnTo>
                  <a:lnTo>
                    <a:pt x="47640" y="571500"/>
                  </a:lnTo>
                  <a:lnTo>
                    <a:pt x="47640" y="419100"/>
                  </a:lnTo>
                  <a:close/>
                </a:path>
                <a:path w="76200" h="759460">
                  <a:moveTo>
                    <a:pt x="28590" y="683001"/>
                  </a:moveTo>
                  <a:lnTo>
                    <a:pt x="0" y="683001"/>
                  </a:lnTo>
                  <a:lnTo>
                    <a:pt x="38100" y="759201"/>
                  </a:lnTo>
                  <a:lnTo>
                    <a:pt x="69847" y="695706"/>
                  </a:lnTo>
                  <a:lnTo>
                    <a:pt x="28590" y="695706"/>
                  </a:lnTo>
                  <a:lnTo>
                    <a:pt x="28590" y="683001"/>
                  </a:lnTo>
                  <a:close/>
                </a:path>
                <a:path w="76200" h="759460">
                  <a:moveTo>
                    <a:pt x="47640" y="628650"/>
                  </a:moveTo>
                  <a:lnTo>
                    <a:pt x="28590" y="628650"/>
                  </a:lnTo>
                  <a:lnTo>
                    <a:pt x="28590" y="695706"/>
                  </a:lnTo>
                  <a:lnTo>
                    <a:pt x="47640" y="695706"/>
                  </a:lnTo>
                  <a:lnTo>
                    <a:pt x="47640" y="628650"/>
                  </a:lnTo>
                  <a:close/>
                </a:path>
                <a:path w="76200" h="759460">
                  <a:moveTo>
                    <a:pt x="76200" y="683001"/>
                  </a:moveTo>
                  <a:lnTo>
                    <a:pt x="47640" y="683001"/>
                  </a:lnTo>
                  <a:lnTo>
                    <a:pt x="47640" y="695706"/>
                  </a:lnTo>
                  <a:lnTo>
                    <a:pt x="69847" y="695706"/>
                  </a:lnTo>
                  <a:lnTo>
                    <a:pt x="76200" y="683001"/>
                  </a:lnTo>
                  <a:close/>
                </a:path>
              </a:pathLst>
            </a:custGeom>
            <a:solidFill>
              <a:srgbClr val="F07F09"/>
            </a:solidFill>
          </p:spPr>
          <p:txBody>
            <a:bodyPr wrap="square" lIns="0" tIns="0" rIns="0" bIns="0" rtlCol="0"/>
            <a:lstStyle/>
            <a:p>
              <a:endParaRPr sz="2400"/>
            </a:p>
          </p:txBody>
        </p:sp>
      </p:grpSp>
      <p:sp>
        <p:nvSpPr>
          <p:cNvPr id="14" name="object 14"/>
          <p:cNvSpPr txBox="1"/>
          <p:nvPr/>
        </p:nvSpPr>
        <p:spPr>
          <a:xfrm>
            <a:off x="3573275" y="5699340"/>
            <a:ext cx="304800" cy="294097"/>
          </a:xfrm>
          <a:prstGeom prst="rect">
            <a:avLst/>
          </a:prstGeom>
        </p:spPr>
        <p:txBody>
          <a:bodyPr vert="horz" wrap="square" lIns="0" tIns="16933" rIns="0" bIns="0" rtlCol="0">
            <a:spAutoFit/>
          </a:bodyPr>
          <a:lstStyle/>
          <a:p>
            <a:pPr marL="16933">
              <a:spcBef>
                <a:spcPts val="133"/>
              </a:spcBef>
            </a:pPr>
            <a:r>
              <a:rPr b="1" spc="-47" dirty="0">
                <a:latin typeface="Calibri"/>
                <a:cs typeface="Calibri"/>
              </a:rPr>
              <a:t>G</a:t>
            </a:r>
            <a:r>
              <a:rPr b="1" spc="-40" dirty="0">
                <a:latin typeface="Calibri"/>
                <a:cs typeface="Calibri"/>
              </a:rPr>
              <a:t>i</a:t>
            </a:r>
            <a:r>
              <a:rPr b="1" dirty="0">
                <a:latin typeface="Calibri"/>
                <a:cs typeface="Calibri"/>
              </a:rPr>
              <a:t>t</a:t>
            </a:r>
            <a:endParaRPr>
              <a:latin typeface="Calibri"/>
              <a:cs typeface="Calibri"/>
            </a:endParaRPr>
          </a:p>
        </p:txBody>
      </p:sp>
      <p:sp>
        <p:nvSpPr>
          <p:cNvPr id="15" name="object 15"/>
          <p:cNvSpPr txBox="1"/>
          <p:nvPr/>
        </p:nvSpPr>
        <p:spPr>
          <a:xfrm>
            <a:off x="5598672" y="5702721"/>
            <a:ext cx="714587" cy="294097"/>
          </a:xfrm>
          <a:prstGeom prst="rect">
            <a:avLst/>
          </a:prstGeom>
        </p:spPr>
        <p:txBody>
          <a:bodyPr vert="horz" wrap="square" lIns="0" tIns="16933" rIns="0" bIns="0" rtlCol="0">
            <a:spAutoFit/>
          </a:bodyPr>
          <a:lstStyle/>
          <a:p>
            <a:pPr marL="16933">
              <a:spcBef>
                <a:spcPts val="133"/>
              </a:spcBef>
            </a:pPr>
            <a:r>
              <a:rPr b="1" spc="-33" dirty="0">
                <a:latin typeface="Calibri"/>
                <a:cs typeface="Calibri"/>
              </a:rPr>
              <a:t>D</a:t>
            </a:r>
            <a:r>
              <a:rPr b="1" spc="27" dirty="0">
                <a:latin typeface="Calibri"/>
                <a:cs typeface="Calibri"/>
              </a:rPr>
              <a:t>o</a:t>
            </a:r>
            <a:r>
              <a:rPr b="1" spc="40" dirty="0">
                <a:latin typeface="Calibri"/>
                <a:cs typeface="Calibri"/>
              </a:rPr>
              <a:t>c</a:t>
            </a:r>
            <a:r>
              <a:rPr b="1" spc="33" dirty="0">
                <a:latin typeface="Calibri"/>
                <a:cs typeface="Calibri"/>
              </a:rPr>
              <a:t>k</a:t>
            </a:r>
            <a:r>
              <a:rPr b="1" spc="-7" dirty="0">
                <a:latin typeface="Calibri"/>
                <a:cs typeface="Calibri"/>
              </a:rPr>
              <a:t>er</a:t>
            </a:r>
            <a:endParaRPr>
              <a:latin typeface="Calibri"/>
              <a:cs typeface="Calibri"/>
            </a:endParaRPr>
          </a:p>
        </p:txBody>
      </p:sp>
      <p:sp>
        <p:nvSpPr>
          <p:cNvPr id="16" name="object 16"/>
          <p:cNvSpPr txBox="1"/>
          <p:nvPr/>
        </p:nvSpPr>
        <p:spPr>
          <a:xfrm>
            <a:off x="8318845" y="5705691"/>
            <a:ext cx="918633" cy="294097"/>
          </a:xfrm>
          <a:prstGeom prst="rect">
            <a:avLst/>
          </a:prstGeom>
        </p:spPr>
        <p:txBody>
          <a:bodyPr vert="horz" wrap="square" lIns="0" tIns="16933" rIns="0" bIns="0" rtlCol="0">
            <a:spAutoFit/>
          </a:bodyPr>
          <a:lstStyle/>
          <a:p>
            <a:pPr marL="16933">
              <a:spcBef>
                <a:spcPts val="133"/>
              </a:spcBef>
            </a:pPr>
            <a:r>
              <a:rPr b="1" spc="-7" dirty="0">
                <a:latin typeface="Calibri"/>
                <a:cs typeface="Calibri"/>
              </a:rPr>
              <a:t>Selenium</a:t>
            </a:r>
            <a:endParaRPr>
              <a:latin typeface="Calibri"/>
              <a:cs typeface="Calibri"/>
            </a:endParaRPr>
          </a:p>
        </p:txBody>
      </p:sp>
      <p:sp>
        <p:nvSpPr>
          <p:cNvPr id="17" name="object 17"/>
          <p:cNvSpPr txBox="1"/>
          <p:nvPr/>
        </p:nvSpPr>
        <p:spPr>
          <a:xfrm>
            <a:off x="6875281" y="2432897"/>
            <a:ext cx="736600" cy="294097"/>
          </a:xfrm>
          <a:prstGeom prst="rect">
            <a:avLst/>
          </a:prstGeom>
        </p:spPr>
        <p:txBody>
          <a:bodyPr vert="horz" wrap="square" lIns="0" tIns="16933" rIns="0" bIns="0" rtlCol="0">
            <a:spAutoFit/>
          </a:bodyPr>
          <a:lstStyle/>
          <a:p>
            <a:pPr marL="16933">
              <a:spcBef>
                <a:spcPts val="133"/>
              </a:spcBef>
            </a:pPr>
            <a:r>
              <a:rPr b="1" dirty="0">
                <a:latin typeface="Calibri"/>
                <a:cs typeface="Calibri"/>
              </a:rPr>
              <a:t>J</a:t>
            </a:r>
            <a:r>
              <a:rPr b="1" spc="-7" dirty="0">
                <a:latin typeface="Calibri"/>
                <a:cs typeface="Calibri"/>
              </a:rPr>
              <a:t>e</a:t>
            </a:r>
            <a:r>
              <a:rPr b="1" spc="27" dirty="0">
                <a:latin typeface="Calibri"/>
                <a:cs typeface="Calibri"/>
              </a:rPr>
              <a:t>n</a:t>
            </a:r>
            <a:r>
              <a:rPr b="1" spc="33" dirty="0">
                <a:latin typeface="Calibri"/>
                <a:cs typeface="Calibri"/>
              </a:rPr>
              <a:t>k</a:t>
            </a:r>
            <a:r>
              <a:rPr b="1" spc="-40" dirty="0">
                <a:latin typeface="Calibri"/>
                <a:cs typeface="Calibri"/>
              </a:rPr>
              <a:t>i</a:t>
            </a:r>
            <a:r>
              <a:rPr b="1" spc="27" dirty="0">
                <a:latin typeface="Calibri"/>
                <a:cs typeface="Calibri"/>
              </a:rPr>
              <a:t>n</a:t>
            </a:r>
            <a:r>
              <a:rPr b="1" dirty="0">
                <a:latin typeface="Calibri"/>
                <a:cs typeface="Calibri"/>
              </a:rPr>
              <a:t>s</a:t>
            </a:r>
            <a:endParaRPr>
              <a:latin typeface="Calibri"/>
              <a:cs typeface="Calibri"/>
            </a:endParaRPr>
          </a:p>
        </p:txBody>
      </p:sp>
      <p:pic>
        <p:nvPicPr>
          <p:cNvPr id="18" name="object 18"/>
          <p:cNvPicPr/>
          <p:nvPr/>
        </p:nvPicPr>
        <p:blipFill>
          <a:blip r:embed="rId9" cstate="print"/>
          <a:stretch>
            <a:fillRect/>
          </a:stretch>
        </p:blipFill>
        <p:spPr>
          <a:xfrm>
            <a:off x="5379394" y="4529430"/>
            <a:ext cx="1183485" cy="884309"/>
          </a:xfrm>
          <a:prstGeom prst="rect">
            <a:avLst/>
          </a:prstGeom>
        </p:spPr>
      </p:pic>
      <p:sp>
        <p:nvSpPr>
          <p:cNvPr id="19" name="object 19" hidden="1"/>
          <p:cNvSpPr txBox="1">
            <a:spLocks noGrp="1"/>
          </p:cNvSpPr>
          <p:nvPr>
            <p:ph type="ftr" sz="quarter" idx="5"/>
          </p:nvPr>
        </p:nvSpPr>
        <p:spPr>
          <a:xfrm>
            <a:off x="6399534" y="4906724"/>
            <a:ext cx="2608579" cy="159385"/>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5A5A5"/>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467"/>
              </a:lnSpc>
            </a:pPr>
            <a:r>
              <a:rPr lang="en-US"/>
              <a:t>©</a:t>
            </a:r>
            <a:r>
              <a:rPr lang="en-US" spc="5"/>
              <a:t> </a:t>
            </a:r>
            <a:r>
              <a:rPr lang="en-US" spc="-20"/>
              <a:t>Copyright</a:t>
            </a:r>
            <a:r>
              <a:rPr lang="en-US" spc="85"/>
              <a:t> </a:t>
            </a:r>
            <a:r>
              <a:rPr lang="en-US" spc="-10"/>
              <a:t>2019</a:t>
            </a:r>
            <a:r>
              <a:rPr lang="en-US" spc="50"/>
              <a:t> </a:t>
            </a:r>
            <a:r>
              <a:rPr lang="en-US"/>
              <a:t>IntelliPaat,</a:t>
            </a:r>
            <a:r>
              <a:rPr lang="en-US" spc="-55"/>
              <a:t> </a:t>
            </a:r>
            <a:r>
              <a:rPr lang="en-US" spc="-10"/>
              <a:t>All</a:t>
            </a:r>
            <a:r>
              <a:rPr lang="en-US" spc="50"/>
              <a:t> </a:t>
            </a:r>
            <a:r>
              <a:rPr lang="en-US"/>
              <a:t>rights</a:t>
            </a:r>
            <a:r>
              <a:rPr lang="en-US" spc="-50"/>
              <a:t> </a:t>
            </a:r>
            <a:r>
              <a:rPr lang="en-US" spc="-10"/>
              <a:t>reserved</a:t>
            </a:r>
            <a:endParaRPr spc="-13"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68300" y="927079"/>
            <a:ext cx="11445240" cy="5950373"/>
            <a:chOff x="276225" y="695309"/>
            <a:chExt cx="8583930" cy="4462780"/>
          </a:xfrm>
        </p:grpSpPr>
        <p:pic>
          <p:nvPicPr>
            <p:cNvPr id="3" name="object 3"/>
            <p:cNvPicPr/>
            <p:nvPr/>
          </p:nvPicPr>
          <p:blipFill>
            <a:blip r:embed="rId2" cstate="print"/>
            <a:stretch>
              <a:fillRect/>
            </a:stretch>
          </p:blipFill>
          <p:spPr>
            <a:xfrm>
              <a:off x="2600325" y="695309"/>
              <a:ext cx="161925" cy="4448190"/>
            </a:xfrm>
            <a:prstGeom prst="rect">
              <a:avLst/>
            </a:prstGeom>
          </p:spPr>
        </p:pic>
        <p:sp>
          <p:nvSpPr>
            <p:cNvPr id="4" name="object 4"/>
            <p:cNvSpPr/>
            <p:nvPr/>
          </p:nvSpPr>
          <p:spPr>
            <a:xfrm>
              <a:off x="2655057" y="736214"/>
              <a:ext cx="0" cy="4407535"/>
            </a:xfrm>
            <a:custGeom>
              <a:avLst/>
              <a:gdLst/>
              <a:ahLst/>
              <a:cxnLst/>
              <a:rect l="l" t="t" r="r" b="b"/>
              <a:pathLst>
                <a:path h="4407535">
                  <a:moveTo>
                    <a:pt x="0" y="0"/>
                  </a:moveTo>
                  <a:lnTo>
                    <a:pt x="0" y="4407285"/>
                  </a:lnTo>
                </a:path>
              </a:pathLst>
            </a:custGeom>
            <a:ln w="28574">
              <a:solidFill>
                <a:srgbClr val="F07F09"/>
              </a:solidFill>
            </a:ln>
          </p:spPr>
          <p:txBody>
            <a:bodyPr wrap="square" lIns="0" tIns="0" rIns="0" bIns="0" rtlCol="0"/>
            <a:lstStyle/>
            <a:p>
              <a:endParaRPr sz="2400"/>
            </a:p>
          </p:txBody>
        </p:sp>
        <p:pic>
          <p:nvPicPr>
            <p:cNvPr id="5" name="object 5"/>
            <p:cNvPicPr/>
            <p:nvPr/>
          </p:nvPicPr>
          <p:blipFill>
            <a:blip r:embed="rId3" cstate="print"/>
            <a:stretch>
              <a:fillRect/>
            </a:stretch>
          </p:blipFill>
          <p:spPr>
            <a:xfrm>
              <a:off x="276225" y="1295415"/>
              <a:ext cx="2190750" cy="733424"/>
            </a:xfrm>
            <a:prstGeom prst="rect">
              <a:avLst/>
            </a:prstGeom>
          </p:spPr>
        </p:pic>
        <p:sp>
          <p:nvSpPr>
            <p:cNvPr id="6" name="object 6"/>
            <p:cNvSpPr/>
            <p:nvPr/>
          </p:nvSpPr>
          <p:spPr>
            <a:xfrm>
              <a:off x="297453" y="1310984"/>
              <a:ext cx="2093595" cy="639445"/>
            </a:xfrm>
            <a:custGeom>
              <a:avLst/>
              <a:gdLst/>
              <a:ahLst/>
              <a:cxnLst/>
              <a:rect l="l" t="t" r="r" b="b"/>
              <a:pathLst>
                <a:path w="2093595" h="639444">
                  <a:moveTo>
                    <a:pt x="2093213" y="0"/>
                  </a:moveTo>
                  <a:lnTo>
                    <a:pt x="0" y="0"/>
                  </a:lnTo>
                  <a:lnTo>
                    <a:pt x="0" y="638973"/>
                  </a:lnTo>
                  <a:lnTo>
                    <a:pt x="2093213" y="638973"/>
                  </a:lnTo>
                  <a:lnTo>
                    <a:pt x="2093213" y="0"/>
                  </a:lnTo>
                  <a:close/>
                </a:path>
              </a:pathLst>
            </a:custGeom>
            <a:solidFill>
              <a:srgbClr val="1B577B"/>
            </a:solidFill>
          </p:spPr>
          <p:txBody>
            <a:bodyPr wrap="square" lIns="0" tIns="0" rIns="0" bIns="0" rtlCol="0"/>
            <a:lstStyle/>
            <a:p>
              <a:endParaRPr sz="2400"/>
            </a:p>
          </p:txBody>
        </p:sp>
        <p:sp>
          <p:nvSpPr>
            <p:cNvPr id="7" name="object 7"/>
            <p:cNvSpPr/>
            <p:nvPr/>
          </p:nvSpPr>
          <p:spPr>
            <a:xfrm>
              <a:off x="297453" y="1310984"/>
              <a:ext cx="2093595" cy="639445"/>
            </a:xfrm>
            <a:custGeom>
              <a:avLst/>
              <a:gdLst/>
              <a:ahLst/>
              <a:cxnLst/>
              <a:rect l="l" t="t" r="r" b="b"/>
              <a:pathLst>
                <a:path w="2093595" h="639444">
                  <a:moveTo>
                    <a:pt x="0" y="638973"/>
                  </a:moveTo>
                  <a:lnTo>
                    <a:pt x="2093213" y="638973"/>
                  </a:lnTo>
                  <a:lnTo>
                    <a:pt x="2093213" y="0"/>
                  </a:lnTo>
                  <a:lnTo>
                    <a:pt x="0" y="0"/>
                  </a:lnTo>
                  <a:lnTo>
                    <a:pt x="0" y="638973"/>
                  </a:lnTo>
                  <a:close/>
                </a:path>
              </a:pathLst>
            </a:custGeom>
            <a:ln w="12700">
              <a:solidFill>
                <a:srgbClr val="1B577B"/>
              </a:solidFill>
            </a:ln>
          </p:spPr>
          <p:txBody>
            <a:bodyPr wrap="square" lIns="0" tIns="0" rIns="0" bIns="0" rtlCol="0"/>
            <a:lstStyle/>
            <a:p>
              <a:endParaRPr sz="2400"/>
            </a:p>
          </p:txBody>
        </p:sp>
        <p:pic>
          <p:nvPicPr>
            <p:cNvPr id="8" name="object 8"/>
            <p:cNvPicPr/>
            <p:nvPr/>
          </p:nvPicPr>
          <p:blipFill>
            <a:blip r:embed="rId4" cstate="print"/>
            <a:stretch>
              <a:fillRect/>
            </a:stretch>
          </p:blipFill>
          <p:spPr>
            <a:xfrm>
              <a:off x="276225" y="3495675"/>
              <a:ext cx="2190750" cy="733425"/>
            </a:xfrm>
            <a:prstGeom prst="rect">
              <a:avLst/>
            </a:prstGeom>
          </p:spPr>
        </p:pic>
        <p:sp>
          <p:nvSpPr>
            <p:cNvPr id="9" name="object 9"/>
            <p:cNvSpPr/>
            <p:nvPr/>
          </p:nvSpPr>
          <p:spPr>
            <a:xfrm>
              <a:off x="297453" y="3518187"/>
              <a:ext cx="2093595" cy="639445"/>
            </a:xfrm>
            <a:custGeom>
              <a:avLst/>
              <a:gdLst/>
              <a:ahLst/>
              <a:cxnLst/>
              <a:rect l="l" t="t" r="r" b="b"/>
              <a:pathLst>
                <a:path w="2093595" h="639445">
                  <a:moveTo>
                    <a:pt x="2093213" y="0"/>
                  </a:moveTo>
                  <a:lnTo>
                    <a:pt x="0" y="0"/>
                  </a:lnTo>
                  <a:lnTo>
                    <a:pt x="0" y="638973"/>
                  </a:lnTo>
                  <a:lnTo>
                    <a:pt x="2093213" y="638973"/>
                  </a:lnTo>
                  <a:lnTo>
                    <a:pt x="2093213" y="0"/>
                  </a:lnTo>
                  <a:close/>
                </a:path>
              </a:pathLst>
            </a:custGeom>
            <a:solidFill>
              <a:srgbClr val="FFFFFF"/>
            </a:solidFill>
          </p:spPr>
          <p:txBody>
            <a:bodyPr wrap="square" lIns="0" tIns="0" rIns="0" bIns="0" rtlCol="0"/>
            <a:lstStyle/>
            <a:p>
              <a:endParaRPr sz="2400"/>
            </a:p>
          </p:txBody>
        </p:sp>
        <p:pic>
          <p:nvPicPr>
            <p:cNvPr id="10" name="object 10"/>
            <p:cNvPicPr/>
            <p:nvPr/>
          </p:nvPicPr>
          <p:blipFill>
            <a:blip r:embed="rId5" cstate="print"/>
            <a:stretch>
              <a:fillRect/>
            </a:stretch>
          </p:blipFill>
          <p:spPr>
            <a:xfrm>
              <a:off x="276225" y="2400300"/>
              <a:ext cx="2190750" cy="723900"/>
            </a:xfrm>
            <a:prstGeom prst="rect">
              <a:avLst/>
            </a:prstGeom>
          </p:spPr>
        </p:pic>
        <p:sp>
          <p:nvSpPr>
            <p:cNvPr id="11" name="object 11"/>
            <p:cNvSpPr/>
            <p:nvPr/>
          </p:nvSpPr>
          <p:spPr>
            <a:xfrm>
              <a:off x="297453" y="2414610"/>
              <a:ext cx="2093595" cy="639445"/>
            </a:xfrm>
            <a:custGeom>
              <a:avLst/>
              <a:gdLst/>
              <a:ahLst/>
              <a:cxnLst/>
              <a:rect l="l" t="t" r="r" b="b"/>
              <a:pathLst>
                <a:path w="2093595" h="639444">
                  <a:moveTo>
                    <a:pt x="2093213" y="0"/>
                  </a:moveTo>
                  <a:lnTo>
                    <a:pt x="0" y="0"/>
                  </a:lnTo>
                  <a:lnTo>
                    <a:pt x="0" y="638973"/>
                  </a:lnTo>
                  <a:lnTo>
                    <a:pt x="2093213" y="638973"/>
                  </a:lnTo>
                  <a:lnTo>
                    <a:pt x="2093213" y="0"/>
                  </a:lnTo>
                  <a:close/>
                </a:path>
              </a:pathLst>
            </a:custGeom>
            <a:solidFill>
              <a:srgbClr val="FFFFFF"/>
            </a:solidFill>
          </p:spPr>
          <p:txBody>
            <a:bodyPr wrap="square" lIns="0" tIns="0" rIns="0" bIns="0" rtlCol="0"/>
            <a:lstStyle/>
            <a:p>
              <a:endParaRPr sz="2400"/>
            </a:p>
          </p:txBody>
        </p:sp>
      </p:grpSp>
      <p:grpSp>
        <p:nvGrpSpPr>
          <p:cNvPr id="12" name="object 12"/>
          <p:cNvGrpSpPr/>
          <p:nvPr/>
        </p:nvGrpSpPr>
        <p:grpSpPr>
          <a:xfrm>
            <a:off x="4445020" y="1638301"/>
            <a:ext cx="6985000" cy="977900"/>
            <a:chOff x="3333765" y="1228725"/>
            <a:chExt cx="5238750" cy="733425"/>
          </a:xfrm>
        </p:grpSpPr>
        <p:pic>
          <p:nvPicPr>
            <p:cNvPr id="13" name="object 13"/>
            <p:cNvPicPr/>
            <p:nvPr/>
          </p:nvPicPr>
          <p:blipFill>
            <a:blip r:embed="rId6" cstate="print"/>
            <a:stretch>
              <a:fillRect/>
            </a:stretch>
          </p:blipFill>
          <p:spPr>
            <a:xfrm>
              <a:off x="3333765" y="1228725"/>
              <a:ext cx="5238734" cy="733425"/>
            </a:xfrm>
            <a:prstGeom prst="rect">
              <a:avLst/>
            </a:prstGeom>
          </p:spPr>
        </p:pic>
        <p:sp>
          <p:nvSpPr>
            <p:cNvPr id="14" name="object 14"/>
            <p:cNvSpPr/>
            <p:nvPr/>
          </p:nvSpPr>
          <p:spPr>
            <a:xfrm>
              <a:off x="3349111" y="1246113"/>
              <a:ext cx="5145405" cy="639445"/>
            </a:xfrm>
            <a:custGeom>
              <a:avLst/>
              <a:gdLst/>
              <a:ahLst/>
              <a:cxnLst/>
              <a:rect l="l" t="t" r="r" b="b"/>
              <a:pathLst>
                <a:path w="5145405" h="639444">
                  <a:moveTo>
                    <a:pt x="5038343" y="0"/>
                  </a:moveTo>
                  <a:lnTo>
                    <a:pt x="106558" y="0"/>
                  </a:lnTo>
                  <a:lnTo>
                    <a:pt x="65103" y="8381"/>
                  </a:lnTo>
                  <a:lnTo>
                    <a:pt x="31230" y="31230"/>
                  </a:lnTo>
                  <a:lnTo>
                    <a:pt x="8381" y="65103"/>
                  </a:lnTo>
                  <a:lnTo>
                    <a:pt x="0" y="106558"/>
                  </a:lnTo>
                  <a:lnTo>
                    <a:pt x="0" y="532516"/>
                  </a:lnTo>
                  <a:lnTo>
                    <a:pt x="8381" y="573970"/>
                  </a:lnTo>
                  <a:lnTo>
                    <a:pt x="31230" y="607843"/>
                  </a:lnTo>
                  <a:lnTo>
                    <a:pt x="65103" y="630692"/>
                  </a:lnTo>
                  <a:lnTo>
                    <a:pt x="106558" y="639074"/>
                  </a:lnTo>
                  <a:lnTo>
                    <a:pt x="5038343" y="639074"/>
                  </a:lnTo>
                  <a:lnTo>
                    <a:pt x="5079798" y="630692"/>
                  </a:lnTo>
                  <a:lnTo>
                    <a:pt x="5113671" y="607843"/>
                  </a:lnTo>
                  <a:lnTo>
                    <a:pt x="5136520" y="573970"/>
                  </a:lnTo>
                  <a:lnTo>
                    <a:pt x="5144901" y="532516"/>
                  </a:lnTo>
                  <a:lnTo>
                    <a:pt x="5144901" y="106558"/>
                  </a:lnTo>
                  <a:lnTo>
                    <a:pt x="5136520" y="65103"/>
                  </a:lnTo>
                  <a:lnTo>
                    <a:pt x="5113671" y="31230"/>
                  </a:lnTo>
                  <a:lnTo>
                    <a:pt x="5079798" y="8381"/>
                  </a:lnTo>
                  <a:lnTo>
                    <a:pt x="5038343" y="0"/>
                  </a:lnTo>
                  <a:close/>
                </a:path>
              </a:pathLst>
            </a:custGeom>
            <a:solidFill>
              <a:srgbClr val="FFFFFF"/>
            </a:solidFill>
          </p:spPr>
          <p:txBody>
            <a:bodyPr wrap="square" lIns="0" tIns="0" rIns="0" bIns="0" rtlCol="0"/>
            <a:lstStyle/>
            <a:p>
              <a:endParaRPr sz="2400"/>
            </a:p>
          </p:txBody>
        </p:sp>
        <p:sp>
          <p:nvSpPr>
            <p:cNvPr id="15" name="object 15"/>
            <p:cNvSpPr/>
            <p:nvPr/>
          </p:nvSpPr>
          <p:spPr>
            <a:xfrm>
              <a:off x="3349111" y="1246113"/>
              <a:ext cx="5145405" cy="639445"/>
            </a:xfrm>
            <a:custGeom>
              <a:avLst/>
              <a:gdLst/>
              <a:ahLst/>
              <a:cxnLst/>
              <a:rect l="l" t="t" r="r" b="b"/>
              <a:pathLst>
                <a:path w="5145405" h="639444">
                  <a:moveTo>
                    <a:pt x="0" y="106558"/>
                  </a:moveTo>
                  <a:lnTo>
                    <a:pt x="8381" y="65103"/>
                  </a:lnTo>
                  <a:lnTo>
                    <a:pt x="31230" y="31230"/>
                  </a:lnTo>
                  <a:lnTo>
                    <a:pt x="65103" y="8381"/>
                  </a:lnTo>
                  <a:lnTo>
                    <a:pt x="106558" y="0"/>
                  </a:lnTo>
                  <a:lnTo>
                    <a:pt x="5038343" y="0"/>
                  </a:lnTo>
                  <a:lnTo>
                    <a:pt x="5079798" y="8381"/>
                  </a:lnTo>
                  <a:lnTo>
                    <a:pt x="5113671" y="31230"/>
                  </a:lnTo>
                  <a:lnTo>
                    <a:pt x="5136520" y="65103"/>
                  </a:lnTo>
                  <a:lnTo>
                    <a:pt x="5144901" y="106558"/>
                  </a:lnTo>
                  <a:lnTo>
                    <a:pt x="5144901" y="532516"/>
                  </a:lnTo>
                  <a:lnTo>
                    <a:pt x="5136520" y="573970"/>
                  </a:lnTo>
                  <a:lnTo>
                    <a:pt x="5113671" y="607843"/>
                  </a:lnTo>
                  <a:lnTo>
                    <a:pt x="5079798" y="630692"/>
                  </a:lnTo>
                  <a:lnTo>
                    <a:pt x="5038343" y="639074"/>
                  </a:lnTo>
                  <a:lnTo>
                    <a:pt x="106558" y="639074"/>
                  </a:lnTo>
                  <a:lnTo>
                    <a:pt x="65103" y="630692"/>
                  </a:lnTo>
                  <a:lnTo>
                    <a:pt x="31230" y="607843"/>
                  </a:lnTo>
                  <a:lnTo>
                    <a:pt x="8381" y="573970"/>
                  </a:lnTo>
                  <a:lnTo>
                    <a:pt x="0" y="532516"/>
                  </a:lnTo>
                  <a:lnTo>
                    <a:pt x="0" y="106558"/>
                  </a:lnTo>
                  <a:close/>
                </a:path>
              </a:pathLst>
            </a:custGeom>
            <a:ln w="12700">
              <a:solidFill>
                <a:srgbClr val="AF5C04"/>
              </a:solidFill>
            </a:ln>
          </p:spPr>
          <p:txBody>
            <a:bodyPr wrap="square" lIns="0" tIns="0" rIns="0" bIns="0" rtlCol="0"/>
            <a:lstStyle/>
            <a:p>
              <a:endParaRPr sz="2400"/>
            </a:p>
          </p:txBody>
        </p:sp>
      </p:grpSp>
      <p:sp>
        <p:nvSpPr>
          <p:cNvPr id="16" name="object 16"/>
          <p:cNvSpPr txBox="1">
            <a:spLocks noGrp="1"/>
          </p:cNvSpPr>
          <p:nvPr>
            <p:ph type="title"/>
          </p:nvPr>
        </p:nvSpPr>
        <p:spPr>
          <a:xfrm>
            <a:off x="341207" y="194393"/>
            <a:ext cx="8926083" cy="699336"/>
          </a:xfrm>
          <a:prstGeom prst="rect">
            <a:avLst/>
          </a:prstGeom>
        </p:spPr>
        <p:txBody>
          <a:bodyPr vert="horz" wrap="square" lIns="0" tIns="22013" rIns="0" bIns="0" rtlCol="0" anchor="ctr">
            <a:spAutoFit/>
          </a:bodyPr>
          <a:lstStyle/>
          <a:p>
            <a:pPr marL="16933">
              <a:lnSpc>
                <a:spcPct val="100000"/>
              </a:lnSpc>
              <a:spcBef>
                <a:spcPts val="173"/>
              </a:spcBef>
            </a:pPr>
            <a:r>
              <a:rPr spc="13" dirty="0"/>
              <a:t>Jenkins</a:t>
            </a:r>
            <a:r>
              <a:rPr spc="87" dirty="0"/>
              <a:t> </a:t>
            </a:r>
            <a:r>
              <a:rPr spc="7" dirty="0"/>
              <a:t>Integration</a:t>
            </a:r>
            <a:r>
              <a:rPr spc="-20" dirty="0"/>
              <a:t> </a:t>
            </a:r>
            <a:r>
              <a:rPr spc="20" dirty="0"/>
              <a:t>with</a:t>
            </a:r>
            <a:r>
              <a:rPr spc="-20" dirty="0"/>
              <a:t> </a:t>
            </a:r>
            <a:r>
              <a:rPr spc="20" dirty="0"/>
              <a:t>DevOps</a:t>
            </a:r>
            <a:r>
              <a:rPr spc="-13" dirty="0"/>
              <a:t> </a:t>
            </a:r>
            <a:r>
              <a:rPr spc="-53" dirty="0"/>
              <a:t>Tools</a:t>
            </a:r>
          </a:p>
        </p:txBody>
      </p:sp>
      <p:sp>
        <p:nvSpPr>
          <p:cNvPr id="17" name="object 17"/>
          <p:cNvSpPr txBox="1"/>
          <p:nvPr/>
        </p:nvSpPr>
        <p:spPr>
          <a:xfrm>
            <a:off x="388138" y="1739513"/>
            <a:ext cx="2808393" cy="608650"/>
          </a:xfrm>
          <a:prstGeom prst="rect">
            <a:avLst/>
          </a:prstGeom>
        </p:spPr>
        <p:txBody>
          <a:bodyPr vert="horz" wrap="square" lIns="0" tIns="3387" rIns="0" bIns="0" rtlCol="0">
            <a:spAutoFit/>
          </a:bodyPr>
          <a:lstStyle/>
          <a:p>
            <a:pPr>
              <a:spcBef>
                <a:spcPts val="27"/>
              </a:spcBef>
            </a:pPr>
            <a:endParaRPr sz="2133">
              <a:latin typeface="Times New Roman"/>
              <a:cs typeface="Times New Roman"/>
            </a:endParaRPr>
          </a:p>
          <a:p>
            <a:pPr marL="654457" algn="ctr"/>
            <a:r>
              <a:rPr b="1" spc="-33" dirty="0">
                <a:solidFill>
                  <a:srgbClr val="FFFFFF"/>
                </a:solidFill>
                <a:latin typeface="Calibri"/>
                <a:cs typeface="Calibri"/>
              </a:rPr>
              <a:t>Git</a:t>
            </a:r>
            <a:endParaRPr>
              <a:latin typeface="Calibri"/>
              <a:cs typeface="Calibri"/>
            </a:endParaRPr>
          </a:p>
        </p:txBody>
      </p:sp>
      <p:sp>
        <p:nvSpPr>
          <p:cNvPr id="18" name="object 18"/>
          <p:cNvSpPr txBox="1"/>
          <p:nvPr/>
        </p:nvSpPr>
        <p:spPr>
          <a:xfrm>
            <a:off x="396605" y="3219481"/>
            <a:ext cx="2791460" cy="554853"/>
          </a:xfrm>
          <a:prstGeom prst="rect">
            <a:avLst/>
          </a:prstGeom>
          <a:ln w="12700">
            <a:solidFill>
              <a:srgbClr val="AF5C04"/>
            </a:solidFill>
          </a:ln>
        </p:spPr>
        <p:txBody>
          <a:bodyPr vert="horz" wrap="square" lIns="0" tIns="847" rIns="0" bIns="0" rtlCol="0">
            <a:spAutoFit/>
          </a:bodyPr>
          <a:lstStyle/>
          <a:p>
            <a:pPr>
              <a:spcBef>
                <a:spcPts val="7"/>
              </a:spcBef>
            </a:pPr>
            <a:endParaRPr>
              <a:latin typeface="Times New Roman"/>
              <a:cs typeface="Times New Roman"/>
            </a:endParaRPr>
          </a:p>
          <a:p>
            <a:pPr marL="1396965">
              <a:spcBef>
                <a:spcPts val="7"/>
              </a:spcBef>
            </a:pPr>
            <a:r>
              <a:rPr spc="-7" dirty="0">
                <a:latin typeface="Calibri"/>
                <a:cs typeface="Calibri"/>
              </a:rPr>
              <a:t>Docker</a:t>
            </a:r>
            <a:endParaRPr>
              <a:latin typeface="Calibri"/>
              <a:cs typeface="Calibri"/>
            </a:endParaRPr>
          </a:p>
        </p:txBody>
      </p:sp>
      <p:sp>
        <p:nvSpPr>
          <p:cNvPr id="19" name="object 19"/>
          <p:cNvSpPr txBox="1"/>
          <p:nvPr/>
        </p:nvSpPr>
        <p:spPr>
          <a:xfrm>
            <a:off x="396605" y="4690917"/>
            <a:ext cx="2791460" cy="575308"/>
          </a:xfrm>
          <a:prstGeom prst="rect">
            <a:avLst/>
          </a:prstGeom>
          <a:ln w="12700">
            <a:solidFill>
              <a:srgbClr val="AF5C04"/>
            </a:solidFill>
          </a:ln>
        </p:spPr>
        <p:txBody>
          <a:bodyPr vert="horz" wrap="square" lIns="0" tIns="847" rIns="0" bIns="0" rtlCol="0">
            <a:spAutoFit/>
          </a:bodyPr>
          <a:lstStyle/>
          <a:p>
            <a:pPr>
              <a:spcBef>
                <a:spcPts val="7"/>
              </a:spcBef>
            </a:pPr>
            <a:endParaRPr sz="1933">
              <a:latin typeface="Times New Roman"/>
              <a:cs typeface="Times New Roman"/>
            </a:endParaRPr>
          </a:p>
          <a:p>
            <a:pPr marL="1289441"/>
            <a:r>
              <a:rPr spc="-20" dirty="0">
                <a:latin typeface="Calibri"/>
                <a:cs typeface="Calibri"/>
              </a:rPr>
              <a:t>Selenium</a:t>
            </a:r>
            <a:endParaRPr>
              <a:latin typeface="Calibri"/>
              <a:cs typeface="Calibri"/>
            </a:endParaRPr>
          </a:p>
        </p:txBody>
      </p:sp>
      <p:grpSp>
        <p:nvGrpSpPr>
          <p:cNvPr id="20" name="object 20"/>
          <p:cNvGrpSpPr/>
          <p:nvPr/>
        </p:nvGrpSpPr>
        <p:grpSpPr>
          <a:xfrm>
            <a:off x="524593" y="1886253"/>
            <a:ext cx="788247" cy="3572087"/>
            <a:chOff x="393444" y="1414689"/>
            <a:chExt cx="591185" cy="2679065"/>
          </a:xfrm>
        </p:grpSpPr>
        <p:pic>
          <p:nvPicPr>
            <p:cNvPr id="21" name="object 21"/>
            <p:cNvPicPr/>
            <p:nvPr/>
          </p:nvPicPr>
          <p:blipFill>
            <a:blip r:embed="rId7" cstate="print"/>
            <a:stretch>
              <a:fillRect/>
            </a:stretch>
          </p:blipFill>
          <p:spPr>
            <a:xfrm>
              <a:off x="453655" y="1414689"/>
              <a:ext cx="470498" cy="470498"/>
            </a:xfrm>
            <a:prstGeom prst="rect">
              <a:avLst/>
            </a:prstGeom>
          </p:spPr>
        </p:pic>
        <p:pic>
          <p:nvPicPr>
            <p:cNvPr id="22" name="object 22"/>
            <p:cNvPicPr/>
            <p:nvPr/>
          </p:nvPicPr>
          <p:blipFill>
            <a:blip r:embed="rId8" cstate="print"/>
            <a:stretch>
              <a:fillRect/>
            </a:stretch>
          </p:blipFill>
          <p:spPr>
            <a:xfrm>
              <a:off x="393444" y="3581616"/>
              <a:ext cx="590918" cy="512128"/>
            </a:xfrm>
            <a:prstGeom prst="rect">
              <a:avLst/>
            </a:prstGeom>
          </p:spPr>
        </p:pic>
        <p:pic>
          <p:nvPicPr>
            <p:cNvPr id="23" name="object 23"/>
            <p:cNvPicPr/>
            <p:nvPr/>
          </p:nvPicPr>
          <p:blipFill>
            <a:blip r:embed="rId9" cstate="print"/>
            <a:stretch>
              <a:fillRect/>
            </a:stretch>
          </p:blipFill>
          <p:spPr>
            <a:xfrm>
              <a:off x="432182" y="2526563"/>
              <a:ext cx="552181" cy="412598"/>
            </a:xfrm>
            <a:prstGeom prst="rect">
              <a:avLst/>
            </a:prstGeom>
          </p:spPr>
        </p:pic>
      </p:grpSp>
      <p:sp>
        <p:nvSpPr>
          <p:cNvPr id="24" name="object 24"/>
          <p:cNvSpPr txBox="1"/>
          <p:nvPr/>
        </p:nvSpPr>
        <p:spPr>
          <a:xfrm>
            <a:off x="4845478" y="1921167"/>
            <a:ext cx="6184053" cy="294097"/>
          </a:xfrm>
          <a:prstGeom prst="rect">
            <a:avLst/>
          </a:prstGeom>
        </p:spPr>
        <p:txBody>
          <a:bodyPr vert="horz" wrap="square" lIns="0" tIns="16933" rIns="0" bIns="0" rtlCol="0">
            <a:spAutoFit/>
          </a:bodyPr>
          <a:lstStyle/>
          <a:p>
            <a:pPr marL="16933">
              <a:spcBef>
                <a:spcPts val="133"/>
              </a:spcBef>
            </a:pPr>
            <a:r>
              <a:rPr spc="7" dirty="0">
                <a:latin typeface="Calibri"/>
                <a:cs typeface="Calibri"/>
              </a:rPr>
              <a:t>Copy</a:t>
            </a:r>
            <a:r>
              <a:rPr spc="-13" dirty="0">
                <a:latin typeface="Calibri"/>
                <a:cs typeface="Calibri"/>
              </a:rPr>
              <a:t> </a:t>
            </a:r>
            <a:r>
              <a:rPr dirty="0">
                <a:latin typeface="Calibri"/>
                <a:cs typeface="Calibri"/>
              </a:rPr>
              <a:t>a</a:t>
            </a:r>
            <a:r>
              <a:rPr spc="-73" dirty="0">
                <a:latin typeface="Calibri"/>
                <a:cs typeface="Calibri"/>
              </a:rPr>
              <a:t> </a:t>
            </a:r>
            <a:r>
              <a:rPr spc="-20" dirty="0">
                <a:latin typeface="Calibri"/>
                <a:cs typeface="Calibri"/>
              </a:rPr>
              <a:t>Git</a:t>
            </a:r>
            <a:r>
              <a:rPr spc="93" dirty="0">
                <a:latin typeface="Calibri"/>
                <a:cs typeface="Calibri"/>
              </a:rPr>
              <a:t> </a:t>
            </a:r>
            <a:r>
              <a:rPr spc="-7" dirty="0">
                <a:latin typeface="Calibri"/>
                <a:cs typeface="Calibri"/>
              </a:rPr>
              <a:t>repository</a:t>
            </a:r>
            <a:r>
              <a:rPr spc="-13" dirty="0">
                <a:latin typeface="Calibri"/>
                <a:cs typeface="Calibri"/>
              </a:rPr>
              <a:t> </a:t>
            </a:r>
            <a:r>
              <a:rPr dirty="0">
                <a:latin typeface="Calibri"/>
                <a:cs typeface="Calibri"/>
              </a:rPr>
              <a:t>to</a:t>
            </a:r>
            <a:r>
              <a:rPr spc="-53" dirty="0">
                <a:latin typeface="Calibri"/>
                <a:cs typeface="Calibri"/>
              </a:rPr>
              <a:t> </a:t>
            </a:r>
            <a:r>
              <a:rPr spc="-20" dirty="0">
                <a:latin typeface="Calibri"/>
                <a:cs typeface="Calibri"/>
              </a:rPr>
              <a:t>the</a:t>
            </a:r>
            <a:r>
              <a:rPr spc="100" dirty="0">
                <a:latin typeface="Calibri"/>
                <a:cs typeface="Calibri"/>
              </a:rPr>
              <a:t> </a:t>
            </a:r>
            <a:r>
              <a:rPr spc="-20" dirty="0">
                <a:latin typeface="Calibri"/>
                <a:cs typeface="Calibri"/>
              </a:rPr>
              <a:t>slave’s</a:t>
            </a:r>
            <a:r>
              <a:rPr spc="-7" dirty="0">
                <a:latin typeface="Calibri"/>
                <a:cs typeface="Calibri"/>
              </a:rPr>
              <a:t> </a:t>
            </a:r>
            <a:r>
              <a:rPr dirty="0">
                <a:latin typeface="Calibri"/>
                <a:cs typeface="Calibri"/>
              </a:rPr>
              <a:t>filesystem</a:t>
            </a:r>
            <a:r>
              <a:rPr spc="-140" dirty="0">
                <a:latin typeface="Calibri"/>
                <a:cs typeface="Calibri"/>
              </a:rPr>
              <a:t> </a:t>
            </a:r>
            <a:r>
              <a:rPr spc="13" dirty="0">
                <a:latin typeface="Calibri"/>
                <a:cs typeface="Calibri"/>
              </a:rPr>
              <a:t>from</a:t>
            </a:r>
            <a:r>
              <a:rPr spc="-40" dirty="0">
                <a:latin typeface="Calibri"/>
                <a:cs typeface="Calibri"/>
              </a:rPr>
              <a:t> </a:t>
            </a:r>
            <a:r>
              <a:rPr spc="-13" dirty="0">
                <a:latin typeface="Calibri"/>
                <a:cs typeface="Calibri"/>
              </a:rPr>
              <a:t>Jenkins</a:t>
            </a:r>
            <a:r>
              <a:rPr spc="93" dirty="0">
                <a:latin typeface="Calibri"/>
                <a:cs typeface="Calibri"/>
              </a:rPr>
              <a:t> </a:t>
            </a:r>
            <a:r>
              <a:rPr spc="-7" dirty="0">
                <a:latin typeface="Calibri"/>
                <a:cs typeface="Calibri"/>
              </a:rPr>
              <a:t>master</a:t>
            </a:r>
            <a:endParaRPr>
              <a:latin typeface="Calibri"/>
              <a:cs typeface="Calibri"/>
            </a:endParaRPr>
          </a:p>
        </p:txBody>
      </p:sp>
      <p:pic>
        <p:nvPicPr>
          <p:cNvPr id="25" name="object 25"/>
          <p:cNvPicPr/>
          <p:nvPr/>
        </p:nvPicPr>
        <p:blipFill>
          <a:blip r:embed="rId10" cstate="print"/>
          <a:stretch>
            <a:fillRect/>
          </a:stretch>
        </p:blipFill>
        <p:spPr>
          <a:xfrm>
            <a:off x="6797207" y="3694670"/>
            <a:ext cx="2299196" cy="2248385"/>
          </a:xfrm>
          <a:prstGeom prst="rect">
            <a:avLst/>
          </a:prstGeom>
        </p:spPr>
      </p:pic>
      <p:sp>
        <p:nvSpPr>
          <p:cNvPr id="26" name="object 26" hidden="1"/>
          <p:cNvSpPr txBox="1">
            <a:spLocks noGrp="1"/>
          </p:cNvSpPr>
          <p:nvPr>
            <p:ph type="ftr" sz="quarter" idx="5"/>
          </p:nvPr>
        </p:nvSpPr>
        <p:spPr>
          <a:xfrm>
            <a:off x="6399534" y="4906724"/>
            <a:ext cx="2608579" cy="159385"/>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5A5A5"/>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467"/>
              </a:lnSpc>
            </a:pPr>
            <a:r>
              <a:rPr lang="en-US"/>
              <a:t>©</a:t>
            </a:r>
            <a:r>
              <a:rPr lang="en-US" spc="5"/>
              <a:t> </a:t>
            </a:r>
            <a:r>
              <a:rPr lang="en-US" spc="-20"/>
              <a:t>Copyright</a:t>
            </a:r>
            <a:r>
              <a:rPr lang="en-US" spc="85"/>
              <a:t> </a:t>
            </a:r>
            <a:r>
              <a:rPr lang="en-US" spc="-10"/>
              <a:t>2019</a:t>
            </a:r>
            <a:r>
              <a:rPr lang="en-US" spc="50"/>
              <a:t> </a:t>
            </a:r>
            <a:r>
              <a:rPr lang="en-US"/>
              <a:t>IntelliPaat,</a:t>
            </a:r>
            <a:r>
              <a:rPr lang="en-US" spc="-55"/>
              <a:t> </a:t>
            </a:r>
            <a:r>
              <a:rPr lang="en-US" spc="-10"/>
              <a:t>All</a:t>
            </a:r>
            <a:r>
              <a:rPr lang="en-US" spc="50"/>
              <a:t> </a:t>
            </a:r>
            <a:r>
              <a:rPr lang="en-US"/>
              <a:t>rights</a:t>
            </a:r>
            <a:r>
              <a:rPr lang="en-US" spc="-50"/>
              <a:t> </a:t>
            </a:r>
            <a:r>
              <a:rPr lang="en-US" spc="-10"/>
              <a:t>reserved</a:t>
            </a:r>
            <a:endParaRPr spc="-13"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68300" y="927079"/>
            <a:ext cx="11445240" cy="5950373"/>
            <a:chOff x="276225" y="695309"/>
            <a:chExt cx="8583930" cy="4462780"/>
          </a:xfrm>
        </p:grpSpPr>
        <p:pic>
          <p:nvPicPr>
            <p:cNvPr id="3" name="object 3"/>
            <p:cNvPicPr/>
            <p:nvPr/>
          </p:nvPicPr>
          <p:blipFill>
            <a:blip r:embed="rId2" cstate="print"/>
            <a:stretch>
              <a:fillRect/>
            </a:stretch>
          </p:blipFill>
          <p:spPr>
            <a:xfrm>
              <a:off x="2600325" y="695309"/>
              <a:ext cx="161925" cy="4448190"/>
            </a:xfrm>
            <a:prstGeom prst="rect">
              <a:avLst/>
            </a:prstGeom>
          </p:spPr>
        </p:pic>
        <p:sp>
          <p:nvSpPr>
            <p:cNvPr id="4" name="object 4"/>
            <p:cNvSpPr/>
            <p:nvPr/>
          </p:nvSpPr>
          <p:spPr>
            <a:xfrm>
              <a:off x="2655057" y="736214"/>
              <a:ext cx="0" cy="4407535"/>
            </a:xfrm>
            <a:custGeom>
              <a:avLst/>
              <a:gdLst/>
              <a:ahLst/>
              <a:cxnLst/>
              <a:rect l="l" t="t" r="r" b="b"/>
              <a:pathLst>
                <a:path h="4407535">
                  <a:moveTo>
                    <a:pt x="0" y="0"/>
                  </a:moveTo>
                  <a:lnTo>
                    <a:pt x="0" y="4407285"/>
                  </a:lnTo>
                </a:path>
              </a:pathLst>
            </a:custGeom>
            <a:ln w="28574">
              <a:solidFill>
                <a:srgbClr val="F07F09"/>
              </a:solidFill>
            </a:ln>
          </p:spPr>
          <p:txBody>
            <a:bodyPr wrap="square" lIns="0" tIns="0" rIns="0" bIns="0" rtlCol="0"/>
            <a:lstStyle/>
            <a:p>
              <a:endParaRPr sz="2400"/>
            </a:p>
          </p:txBody>
        </p:sp>
        <p:pic>
          <p:nvPicPr>
            <p:cNvPr id="5" name="object 5"/>
            <p:cNvPicPr/>
            <p:nvPr/>
          </p:nvPicPr>
          <p:blipFill>
            <a:blip r:embed="rId3" cstate="print"/>
            <a:stretch>
              <a:fillRect/>
            </a:stretch>
          </p:blipFill>
          <p:spPr>
            <a:xfrm>
              <a:off x="276225" y="1295415"/>
              <a:ext cx="2190750" cy="733424"/>
            </a:xfrm>
            <a:prstGeom prst="rect">
              <a:avLst/>
            </a:prstGeom>
          </p:spPr>
        </p:pic>
        <p:sp>
          <p:nvSpPr>
            <p:cNvPr id="6" name="object 6"/>
            <p:cNvSpPr/>
            <p:nvPr/>
          </p:nvSpPr>
          <p:spPr>
            <a:xfrm>
              <a:off x="297453" y="1310984"/>
              <a:ext cx="2093595" cy="639445"/>
            </a:xfrm>
            <a:custGeom>
              <a:avLst/>
              <a:gdLst/>
              <a:ahLst/>
              <a:cxnLst/>
              <a:rect l="l" t="t" r="r" b="b"/>
              <a:pathLst>
                <a:path w="2093595" h="639444">
                  <a:moveTo>
                    <a:pt x="2093213" y="0"/>
                  </a:moveTo>
                  <a:lnTo>
                    <a:pt x="0" y="0"/>
                  </a:lnTo>
                  <a:lnTo>
                    <a:pt x="0" y="638973"/>
                  </a:lnTo>
                  <a:lnTo>
                    <a:pt x="2093213" y="638973"/>
                  </a:lnTo>
                  <a:lnTo>
                    <a:pt x="2093213" y="0"/>
                  </a:lnTo>
                  <a:close/>
                </a:path>
              </a:pathLst>
            </a:custGeom>
            <a:solidFill>
              <a:srgbClr val="FFFFFF"/>
            </a:solidFill>
          </p:spPr>
          <p:txBody>
            <a:bodyPr wrap="square" lIns="0" tIns="0" rIns="0" bIns="0" rtlCol="0"/>
            <a:lstStyle/>
            <a:p>
              <a:endParaRPr sz="2400"/>
            </a:p>
          </p:txBody>
        </p:sp>
        <p:pic>
          <p:nvPicPr>
            <p:cNvPr id="7" name="object 7"/>
            <p:cNvPicPr/>
            <p:nvPr/>
          </p:nvPicPr>
          <p:blipFill>
            <a:blip r:embed="rId4" cstate="print"/>
            <a:stretch>
              <a:fillRect/>
            </a:stretch>
          </p:blipFill>
          <p:spPr>
            <a:xfrm>
              <a:off x="276225" y="3495675"/>
              <a:ext cx="2190750" cy="733425"/>
            </a:xfrm>
            <a:prstGeom prst="rect">
              <a:avLst/>
            </a:prstGeom>
          </p:spPr>
        </p:pic>
        <p:sp>
          <p:nvSpPr>
            <p:cNvPr id="8" name="object 8"/>
            <p:cNvSpPr/>
            <p:nvPr/>
          </p:nvSpPr>
          <p:spPr>
            <a:xfrm>
              <a:off x="297453" y="3518187"/>
              <a:ext cx="2093595" cy="639445"/>
            </a:xfrm>
            <a:custGeom>
              <a:avLst/>
              <a:gdLst/>
              <a:ahLst/>
              <a:cxnLst/>
              <a:rect l="l" t="t" r="r" b="b"/>
              <a:pathLst>
                <a:path w="2093595" h="639445">
                  <a:moveTo>
                    <a:pt x="2093213" y="0"/>
                  </a:moveTo>
                  <a:lnTo>
                    <a:pt x="0" y="0"/>
                  </a:lnTo>
                  <a:lnTo>
                    <a:pt x="0" y="638973"/>
                  </a:lnTo>
                  <a:lnTo>
                    <a:pt x="2093213" y="638973"/>
                  </a:lnTo>
                  <a:lnTo>
                    <a:pt x="2093213" y="0"/>
                  </a:lnTo>
                  <a:close/>
                </a:path>
              </a:pathLst>
            </a:custGeom>
            <a:solidFill>
              <a:srgbClr val="FFFFFF"/>
            </a:solidFill>
          </p:spPr>
          <p:txBody>
            <a:bodyPr wrap="square" lIns="0" tIns="0" rIns="0" bIns="0" rtlCol="0"/>
            <a:lstStyle/>
            <a:p>
              <a:endParaRPr sz="2400"/>
            </a:p>
          </p:txBody>
        </p:sp>
        <p:pic>
          <p:nvPicPr>
            <p:cNvPr id="9" name="object 9"/>
            <p:cNvPicPr/>
            <p:nvPr/>
          </p:nvPicPr>
          <p:blipFill>
            <a:blip r:embed="rId5" cstate="print"/>
            <a:stretch>
              <a:fillRect/>
            </a:stretch>
          </p:blipFill>
          <p:spPr>
            <a:xfrm>
              <a:off x="285750" y="2400300"/>
              <a:ext cx="2171700" cy="723900"/>
            </a:xfrm>
            <a:prstGeom prst="rect">
              <a:avLst/>
            </a:prstGeom>
          </p:spPr>
        </p:pic>
        <p:sp>
          <p:nvSpPr>
            <p:cNvPr id="10" name="object 10"/>
            <p:cNvSpPr/>
            <p:nvPr/>
          </p:nvSpPr>
          <p:spPr>
            <a:xfrm>
              <a:off x="297453" y="2414610"/>
              <a:ext cx="2093595" cy="639445"/>
            </a:xfrm>
            <a:custGeom>
              <a:avLst/>
              <a:gdLst/>
              <a:ahLst/>
              <a:cxnLst/>
              <a:rect l="l" t="t" r="r" b="b"/>
              <a:pathLst>
                <a:path w="2093595" h="639444">
                  <a:moveTo>
                    <a:pt x="2093213" y="0"/>
                  </a:moveTo>
                  <a:lnTo>
                    <a:pt x="0" y="0"/>
                  </a:lnTo>
                  <a:lnTo>
                    <a:pt x="0" y="638973"/>
                  </a:lnTo>
                  <a:lnTo>
                    <a:pt x="2093213" y="638973"/>
                  </a:lnTo>
                  <a:lnTo>
                    <a:pt x="2093213" y="0"/>
                  </a:lnTo>
                  <a:close/>
                </a:path>
              </a:pathLst>
            </a:custGeom>
            <a:solidFill>
              <a:srgbClr val="1B577B"/>
            </a:solidFill>
          </p:spPr>
          <p:txBody>
            <a:bodyPr wrap="square" lIns="0" tIns="0" rIns="0" bIns="0" rtlCol="0"/>
            <a:lstStyle/>
            <a:p>
              <a:endParaRPr sz="2400"/>
            </a:p>
          </p:txBody>
        </p:sp>
      </p:grpSp>
      <p:grpSp>
        <p:nvGrpSpPr>
          <p:cNvPr id="11" name="object 11"/>
          <p:cNvGrpSpPr/>
          <p:nvPr/>
        </p:nvGrpSpPr>
        <p:grpSpPr>
          <a:xfrm>
            <a:off x="4394220" y="1727221"/>
            <a:ext cx="6985000" cy="977900"/>
            <a:chOff x="3295665" y="1295415"/>
            <a:chExt cx="5238750" cy="733425"/>
          </a:xfrm>
        </p:grpSpPr>
        <p:pic>
          <p:nvPicPr>
            <p:cNvPr id="12" name="object 12"/>
            <p:cNvPicPr/>
            <p:nvPr/>
          </p:nvPicPr>
          <p:blipFill>
            <a:blip r:embed="rId6" cstate="print"/>
            <a:stretch>
              <a:fillRect/>
            </a:stretch>
          </p:blipFill>
          <p:spPr>
            <a:xfrm>
              <a:off x="3295665" y="1295415"/>
              <a:ext cx="5238750" cy="733424"/>
            </a:xfrm>
            <a:prstGeom prst="rect">
              <a:avLst/>
            </a:prstGeom>
          </p:spPr>
        </p:pic>
        <p:sp>
          <p:nvSpPr>
            <p:cNvPr id="13" name="object 13"/>
            <p:cNvSpPr/>
            <p:nvPr/>
          </p:nvSpPr>
          <p:spPr>
            <a:xfrm>
              <a:off x="3316101" y="1311005"/>
              <a:ext cx="5145405" cy="639445"/>
            </a:xfrm>
            <a:custGeom>
              <a:avLst/>
              <a:gdLst/>
              <a:ahLst/>
              <a:cxnLst/>
              <a:rect l="l" t="t" r="r" b="b"/>
              <a:pathLst>
                <a:path w="5145405" h="639444">
                  <a:moveTo>
                    <a:pt x="5038343" y="0"/>
                  </a:moveTo>
                  <a:lnTo>
                    <a:pt x="106436" y="0"/>
                  </a:lnTo>
                  <a:lnTo>
                    <a:pt x="64988" y="8362"/>
                  </a:lnTo>
                  <a:lnTo>
                    <a:pt x="31158" y="31169"/>
                  </a:lnTo>
                  <a:lnTo>
                    <a:pt x="8358" y="65000"/>
                  </a:lnTo>
                  <a:lnTo>
                    <a:pt x="0" y="106436"/>
                  </a:lnTo>
                  <a:lnTo>
                    <a:pt x="0" y="532516"/>
                  </a:lnTo>
                  <a:lnTo>
                    <a:pt x="8358" y="573951"/>
                  </a:lnTo>
                  <a:lnTo>
                    <a:pt x="31158" y="607782"/>
                  </a:lnTo>
                  <a:lnTo>
                    <a:pt x="64988" y="630589"/>
                  </a:lnTo>
                  <a:lnTo>
                    <a:pt x="106436" y="638952"/>
                  </a:lnTo>
                  <a:lnTo>
                    <a:pt x="5038343" y="638952"/>
                  </a:lnTo>
                  <a:lnTo>
                    <a:pt x="5079798" y="630589"/>
                  </a:lnTo>
                  <a:lnTo>
                    <a:pt x="5113671" y="607782"/>
                  </a:lnTo>
                  <a:lnTo>
                    <a:pt x="5136520" y="573951"/>
                  </a:lnTo>
                  <a:lnTo>
                    <a:pt x="5144901" y="532516"/>
                  </a:lnTo>
                  <a:lnTo>
                    <a:pt x="5144901" y="106436"/>
                  </a:lnTo>
                  <a:lnTo>
                    <a:pt x="5136520" y="65000"/>
                  </a:lnTo>
                  <a:lnTo>
                    <a:pt x="5113671" y="31169"/>
                  </a:lnTo>
                  <a:lnTo>
                    <a:pt x="5079798" y="8362"/>
                  </a:lnTo>
                  <a:lnTo>
                    <a:pt x="5038343" y="0"/>
                  </a:lnTo>
                  <a:close/>
                </a:path>
              </a:pathLst>
            </a:custGeom>
            <a:solidFill>
              <a:srgbClr val="FFFFFF"/>
            </a:solidFill>
          </p:spPr>
          <p:txBody>
            <a:bodyPr wrap="square" lIns="0" tIns="0" rIns="0" bIns="0" rtlCol="0"/>
            <a:lstStyle/>
            <a:p>
              <a:endParaRPr sz="2400"/>
            </a:p>
          </p:txBody>
        </p:sp>
        <p:sp>
          <p:nvSpPr>
            <p:cNvPr id="14" name="object 14"/>
            <p:cNvSpPr/>
            <p:nvPr/>
          </p:nvSpPr>
          <p:spPr>
            <a:xfrm>
              <a:off x="3316101" y="1311005"/>
              <a:ext cx="5145405" cy="639445"/>
            </a:xfrm>
            <a:custGeom>
              <a:avLst/>
              <a:gdLst/>
              <a:ahLst/>
              <a:cxnLst/>
              <a:rect l="l" t="t" r="r" b="b"/>
              <a:pathLst>
                <a:path w="5145405" h="639444">
                  <a:moveTo>
                    <a:pt x="0" y="106436"/>
                  </a:moveTo>
                  <a:lnTo>
                    <a:pt x="8358" y="65000"/>
                  </a:lnTo>
                  <a:lnTo>
                    <a:pt x="31158" y="31169"/>
                  </a:lnTo>
                  <a:lnTo>
                    <a:pt x="64988" y="8362"/>
                  </a:lnTo>
                  <a:lnTo>
                    <a:pt x="106436" y="0"/>
                  </a:lnTo>
                  <a:lnTo>
                    <a:pt x="5038343" y="0"/>
                  </a:lnTo>
                  <a:lnTo>
                    <a:pt x="5079798" y="8362"/>
                  </a:lnTo>
                  <a:lnTo>
                    <a:pt x="5113671" y="31169"/>
                  </a:lnTo>
                  <a:lnTo>
                    <a:pt x="5136520" y="65000"/>
                  </a:lnTo>
                  <a:lnTo>
                    <a:pt x="5144901" y="106436"/>
                  </a:lnTo>
                  <a:lnTo>
                    <a:pt x="5144901" y="532516"/>
                  </a:lnTo>
                  <a:lnTo>
                    <a:pt x="5136520" y="573951"/>
                  </a:lnTo>
                  <a:lnTo>
                    <a:pt x="5113671" y="607782"/>
                  </a:lnTo>
                  <a:lnTo>
                    <a:pt x="5079798" y="630589"/>
                  </a:lnTo>
                  <a:lnTo>
                    <a:pt x="5038343" y="638952"/>
                  </a:lnTo>
                  <a:lnTo>
                    <a:pt x="106436" y="638952"/>
                  </a:lnTo>
                  <a:lnTo>
                    <a:pt x="64988" y="630589"/>
                  </a:lnTo>
                  <a:lnTo>
                    <a:pt x="31158" y="607782"/>
                  </a:lnTo>
                  <a:lnTo>
                    <a:pt x="8358" y="573951"/>
                  </a:lnTo>
                  <a:lnTo>
                    <a:pt x="0" y="532516"/>
                  </a:lnTo>
                  <a:lnTo>
                    <a:pt x="0" y="106436"/>
                  </a:lnTo>
                  <a:close/>
                </a:path>
              </a:pathLst>
            </a:custGeom>
            <a:ln w="12700">
              <a:solidFill>
                <a:srgbClr val="AF5C04"/>
              </a:solidFill>
            </a:ln>
          </p:spPr>
          <p:txBody>
            <a:bodyPr wrap="square" lIns="0" tIns="0" rIns="0" bIns="0" rtlCol="0"/>
            <a:lstStyle/>
            <a:p>
              <a:endParaRPr sz="2400"/>
            </a:p>
          </p:txBody>
        </p:sp>
      </p:grpSp>
      <p:sp>
        <p:nvSpPr>
          <p:cNvPr id="15" name="object 15"/>
          <p:cNvSpPr txBox="1">
            <a:spLocks noGrp="1"/>
          </p:cNvSpPr>
          <p:nvPr>
            <p:ph type="title"/>
          </p:nvPr>
        </p:nvSpPr>
        <p:spPr>
          <a:xfrm>
            <a:off x="341207" y="194393"/>
            <a:ext cx="8833615" cy="699336"/>
          </a:xfrm>
          <a:prstGeom prst="rect">
            <a:avLst/>
          </a:prstGeom>
        </p:spPr>
        <p:txBody>
          <a:bodyPr vert="horz" wrap="square" lIns="0" tIns="22013" rIns="0" bIns="0" rtlCol="0" anchor="ctr">
            <a:spAutoFit/>
          </a:bodyPr>
          <a:lstStyle/>
          <a:p>
            <a:pPr marL="16933">
              <a:lnSpc>
                <a:spcPct val="100000"/>
              </a:lnSpc>
              <a:spcBef>
                <a:spcPts val="173"/>
              </a:spcBef>
            </a:pPr>
            <a:r>
              <a:rPr spc="13" dirty="0"/>
              <a:t>Jenkins</a:t>
            </a:r>
            <a:r>
              <a:rPr spc="87" dirty="0"/>
              <a:t> </a:t>
            </a:r>
            <a:r>
              <a:rPr spc="7" dirty="0"/>
              <a:t>Integration</a:t>
            </a:r>
            <a:r>
              <a:rPr spc="-20" dirty="0"/>
              <a:t> </a:t>
            </a:r>
            <a:r>
              <a:rPr spc="20" dirty="0"/>
              <a:t>with</a:t>
            </a:r>
            <a:r>
              <a:rPr spc="-20" dirty="0"/>
              <a:t> </a:t>
            </a:r>
            <a:r>
              <a:rPr spc="20" dirty="0"/>
              <a:t>DevOps</a:t>
            </a:r>
            <a:r>
              <a:rPr spc="-13" dirty="0"/>
              <a:t> </a:t>
            </a:r>
            <a:r>
              <a:rPr spc="-53" dirty="0"/>
              <a:t>Tools</a:t>
            </a:r>
          </a:p>
        </p:txBody>
      </p:sp>
      <p:sp>
        <p:nvSpPr>
          <p:cNvPr id="16" name="object 16"/>
          <p:cNvSpPr txBox="1"/>
          <p:nvPr/>
        </p:nvSpPr>
        <p:spPr>
          <a:xfrm>
            <a:off x="396605" y="1747979"/>
            <a:ext cx="2791460" cy="599374"/>
          </a:xfrm>
          <a:prstGeom prst="rect">
            <a:avLst/>
          </a:prstGeom>
          <a:ln w="12700">
            <a:solidFill>
              <a:srgbClr val="AF5C04"/>
            </a:solidFill>
          </a:ln>
        </p:spPr>
        <p:txBody>
          <a:bodyPr vert="horz" wrap="square" lIns="0" tIns="4233" rIns="0" bIns="0" rtlCol="0">
            <a:spAutoFit/>
          </a:bodyPr>
          <a:lstStyle/>
          <a:p>
            <a:pPr>
              <a:spcBef>
                <a:spcPts val="33"/>
              </a:spcBef>
            </a:pPr>
            <a:endParaRPr sz="2067">
              <a:latin typeface="Times New Roman"/>
              <a:cs typeface="Times New Roman"/>
            </a:endParaRPr>
          </a:p>
          <a:p>
            <a:pPr marL="651917" algn="ctr"/>
            <a:r>
              <a:rPr spc="-20" dirty="0">
                <a:latin typeface="Calibri"/>
                <a:cs typeface="Calibri"/>
              </a:rPr>
              <a:t>Git</a:t>
            </a:r>
            <a:endParaRPr>
              <a:latin typeface="Calibri"/>
              <a:cs typeface="Calibri"/>
            </a:endParaRPr>
          </a:p>
        </p:txBody>
      </p:sp>
      <p:sp>
        <p:nvSpPr>
          <p:cNvPr id="17" name="object 17"/>
          <p:cNvSpPr txBox="1"/>
          <p:nvPr/>
        </p:nvSpPr>
        <p:spPr>
          <a:xfrm>
            <a:off x="396605" y="3219481"/>
            <a:ext cx="2791460" cy="554853"/>
          </a:xfrm>
          <a:prstGeom prst="rect">
            <a:avLst/>
          </a:prstGeom>
        </p:spPr>
        <p:txBody>
          <a:bodyPr vert="horz" wrap="square" lIns="0" tIns="847" rIns="0" bIns="0" rtlCol="0">
            <a:spAutoFit/>
          </a:bodyPr>
          <a:lstStyle/>
          <a:p>
            <a:pPr>
              <a:spcBef>
                <a:spcPts val="7"/>
              </a:spcBef>
            </a:pPr>
            <a:endParaRPr>
              <a:latin typeface="Times New Roman"/>
              <a:cs typeface="Times New Roman"/>
            </a:endParaRPr>
          </a:p>
          <a:p>
            <a:pPr marL="1396965">
              <a:spcBef>
                <a:spcPts val="7"/>
              </a:spcBef>
            </a:pPr>
            <a:r>
              <a:rPr b="1" spc="7" dirty="0">
                <a:solidFill>
                  <a:srgbClr val="FFFFFF"/>
                </a:solidFill>
                <a:latin typeface="Calibri"/>
                <a:cs typeface="Calibri"/>
              </a:rPr>
              <a:t>Docker</a:t>
            </a:r>
            <a:endParaRPr>
              <a:latin typeface="Calibri"/>
              <a:cs typeface="Calibri"/>
            </a:endParaRPr>
          </a:p>
        </p:txBody>
      </p:sp>
      <p:sp>
        <p:nvSpPr>
          <p:cNvPr id="18" name="object 18"/>
          <p:cNvSpPr txBox="1"/>
          <p:nvPr/>
        </p:nvSpPr>
        <p:spPr>
          <a:xfrm>
            <a:off x="396605" y="4690917"/>
            <a:ext cx="2791460" cy="575308"/>
          </a:xfrm>
          <a:prstGeom prst="rect">
            <a:avLst/>
          </a:prstGeom>
          <a:ln w="12700">
            <a:solidFill>
              <a:srgbClr val="AF5C04"/>
            </a:solidFill>
          </a:ln>
        </p:spPr>
        <p:txBody>
          <a:bodyPr vert="horz" wrap="square" lIns="0" tIns="847" rIns="0" bIns="0" rtlCol="0">
            <a:spAutoFit/>
          </a:bodyPr>
          <a:lstStyle/>
          <a:p>
            <a:pPr>
              <a:spcBef>
                <a:spcPts val="7"/>
              </a:spcBef>
            </a:pPr>
            <a:endParaRPr sz="1933">
              <a:latin typeface="Times New Roman"/>
              <a:cs typeface="Times New Roman"/>
            </a:endParaRPr>
          </a:p>
          <a:p>
            <a:pPr marL="1289441"/>
            <a:r>
              <a:rPr spc="-20" dirty="0">
                <a:latin typeface="Calibri"/>
                <a:cs typeface="Calibri"/>
              </a:rPr>
              <a:t>Selenium</a:t>
            </a:r>
            <a:endParaRPr>
              <a:latin typeface="Calibri"/>
              <a:cs typeface="Calibri"/>
            </a:endParaRPr>
          </a:p>
        </p:txBody>
      </p:sp>
      <p:grpSp>
        <p:nvGrpSpPr>
          <p:cNvPr id="19" name="object 19"/>
          <p:cNvGrpSpPr/>
          <p:nvPr/>
        </p:nvGrpSpPr>
        <p:grpSpPr>
          <a:xfrm>
            <a:off x="524593" y="1886253"/>
            <a:ext cx="788247" cy="3572087"/>
            <a:chOff x="393444" y="1414689"/>
            <a:chExt cx="591185" cy="2679065"/>
          </a:xfrm>
        </p:grpSpPr>
        <p:pic>
          <p:nvPicPr>
            <p:cNvPr id="20" name="object 20"/>
            <p:cNvPicPr/>
            <p:nvPr/>
          </p:nvPicPr>
          <p:blipFill>
            <a:blip r:embed="rId7" cstate="print"/>
            <a:stretch>
              <a:fillRect/>
            </a:stretch>
          </p:blipFill>
          <p:spPr>
            <a:xfrm>
              <a:off x="453655" y="1414689"/>
              <a:ext cx="470498" cy="470498"/>
            </a:xfrm>
            <a:prstGeom prst="rect">
              <a:avLst/>
            </a:prstGeom>
          </p:spPr>
        </p:pic>
        <p:pic>
          <p:nvPicPr>
            <p:cNvPr id="21" name="object 21"/>
            <p:cNvPicPr/>
            <p:nvPr/>
          </p:nvPicPr>
          <p:blipFill>
            <a:blip r:embed="rId8" cstate="print"/>
            <a:stretch>
              <a:fillRect/>
            </a:stretch>
          </p:blipFill>
          <p:spPr>
            <a:xfrm>
              <a:off x="393444" y="3581616"/>
              <a:ext cx="590918" cy="512128"/>
            </a:xfrm>
            <a:prstGeom prst="rect">
              <a:avLst/>
            </a:prstGeom>
          </p:spPr>
        </p:pic>
        <p:pic>
          <p:nvPicPr>
            <p:cNvPr id="22" name="object 22"/>
            <p:cNvPicPr/>
            <p:nvPr/>
          </p:nvPicPr>
          <p:blipFill>
            <a:blip r:embed="rId9" cstate="print"/>
            <a:stretch>
              <a:fillRect/>
            </a:stretch>
          </p:blipFill>
          <p:spPr>
            <a:xfrm>
              <a:off x="432182" y="2526563"/>
              <a:ext cx="552181" cy="412598"/>
            </a:xfrm>
            <a:prstGeom prst="rect">
              <a:avLst/>
            </a:prstGeom>
          </p:spPr>
        </p:pic>
      </p:grpSp>
      <p:sp>
        <p:nvSpPr>
          <p:cNvPr id="23" name="object 23"/>
          <p:cNvSpPr txBox="1"/>
          <p:nvPr/>
        </p:nvSpPr>
        <p:spPr>
          <a:xfrm>
            <a:off x="5185499" y="1921167"/>
            <a:ext cx="5345853" cy="570242"/>
          </a:xfrm>
          <a:prstGeom prst="rect">
            <a:avLst/>
          </a:prstGeom>
        </p:spPr>
        <p:txBody>
          <a:bodyPr vert="horz" wrap="square" lIns="0" tIns="31327" rIns="0" bIns="0" rtlCol="0">
            <a:spAutoFit/>
          </a:bodyPr>
          <a:lstStyle/>
          <a:p>
            <a:pPr marL="1580687" marR="6773" indent="-1563754">
              <a:lnSpc>
                <a:spcPts val="2107"/>
              </a:lnSpc>
              <a:spcBef>
                <a:spcPts val="247"/>
              </a:spcBef>
            </a:pPr>
            <a:r>
              <a:rPr spc="-7" dirty="0">
                <a:latin typeface="Calibri"/>
                <a:cs typeface="Calibri"/>
              </a:rPr>
              <a:t>Containerize </a:t>
            </a:r>
            <a:r>
              <a:rPr spc="-20" dirty="0">
                <a:latin typeface="Calibri"/>
                <a:cs typeface="Calibri"/>
              </a:rPr>
              <a:t>the </a:t>
            </a:r>
            <a:r>
              <a:rPr spc="-13" dirty="0">
                <a:latin typeface="Calibri"/>
                <a:cs typeface="Calibri"/>
              </a:rPr>
              <a:t>website in </a:t>
            </a:r>
            <a:r>
              <a:rPr spc="-20" dirty="0">
                <a:latin typeface="Calibri"/>
                <a:cs typeface="Calibri"/>
              </a:rPr>
              <a:t>the</a:t>
            </a:r>
            <a:r>
              <a:rPr spc="-13" dirty="0">
                <a:latin typeface="Calibri"/>
                <a:cs typeface="Calibri"/>
              </a:rPr>
              <a:t> previous </a:t>
            </a:r>
            <a:r>
              <a:rPr spc="-7" dirty="0">
                <a:latin typeface="Calibri"/>
                <a:cs typeface="Calibri"/>
              </a:rPr>
              <a:t>step </a:t>
            </a:r>
            <a:r>
              <a:rPr dirty="0">
                <a:latin typeface="Calibri"/>
                <a:cs typeface="Calibri"/>
              </a:rPr>
              <a:t>to a </a:t>
            </a:r>
            <a:r>
              <a:rPr spc="-7" dirty="0">
                <a:latin typeface="Calibri"/>
                <a:cs typeface="Calibri"/>
              </a:rPr>
              <a:t>Docker </a:t>
            </a:r>
            <a:r>
              <a:rPr spc="-400" dirty="0">
                <a:latin typeface="Calibri"/>
                <a:cs typeface="Calibri"/>
              </a:rPr>
              <a:t> </a:t>
            </a:r>
            <a:r>
              <a:rPr dirty="0">
                <a:latin typeface="Calibri"/>
                <a:cs typeface="Calibri"/>
              </a:rPr>
              <a:t>Container</a:t>
            </a:r>
            <a:r>
              <a:rPr spc="-33" dirty="0">
                <a:latin typeface="Calibri"/>
                <a:cs typeface="Calibri"/>
              </a:rPr>
              <a:t> </a:t>
            </a:r>
            <a:r>
              <a:rPr spc="-27" dirty="0">
                <a:latin typeface="Calibri"/>
                <a:cs typeface="Calibri"/>
              </a:rPr>
              <a:t>using</a:t>
            </a:r>
            <a:r>
              <a:rPr spc="140" dirty="0">
                <a:latin typeface="Calibri"/>
                <a:cs typeface="Calibri"/>
              </a:rPr>
              <a:t> </a:t>
            </a:r>
            <a:r>
              <a:rPr spc="-20" dirty="0">
                <a:latin typeface="Calibri"/>
                <a:cs typeface="Calibri"/>
              </a:rPr>
              <a:t>Jenkins</a:t>
            </a:r>
            <a:endParaRPr>
              <a:latin typeface="Calibri"/>
              <a:cs typeface="Calibri"/>
            </a:endParaRPr>
          </a:p>
        </p:txBody>
      </p:sp>
      <p:pic>
        <p:nvPicPr>
          <p:cNvPr id="24" name="object 24"/>
          <p:cNvPicPr/>
          <p:nvPr/>
        </p:nvPicPr>
        <p:blipFill>
          <a:blip r:embed="rId10" cstate="print"/>
          <a:stretch>
            <a:fillRect/>
          </a:stretch>
        </p:blipFill>
        <p:spPr>
          <a:xfrm>
            <a:off x="6641592" y="3715630"/>
            <a:ext cx="2610440" cy="1950548"/>
          </a:xfrm>
          <a:prstGeom prst="rect">
            <a:avLst/>
          </a:prstGeom>
        </p:spPr>
      </p:pic>
      <p:sp>
        <p:nvSpPr>
          <p:cNvPr id="25" name="object 25" hidden="1"/>
          <p:cNvSpPr txBox="1">
            <a:spLocks noGrp="1"/>
          </p:cNvSpPr>
          <p:nvPr>
            <p:ph type="ftr" sz="quarter" idx="5"/>
          </p:nvPr>
        </p:nvSpPr>
        <p:spPr>
          <a:xfrm>
            <a:off x="6399534" y="4906724"/>
            <a:ext cx="2608579" cy="159385"/>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5A5A5"/>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467"/>
              </a:lnSpc>
            </a:pPr>
            <a:r>
              <a:rPr lang="en-US"/>
              <a:t>©</a:t>
            </a:r>
            <a:r>
              <a:rPr lang="en-US" spc="5"/>
              <a:t> </a:t>
            </a:r>
            <a:r>
              <a:rPr lang="en-US" spc="-20"/>
              <a:t>Copyright</a:t>
            </a:r>
            <a:r>
              <a:rPr lang="en-US" spc="85"/>
              <a:t> </a:t>
            </a:r>
            <a:r>
              <a:rPr lang="en-US" spc="-10"/>
              <a:t>2019</a:t>
            </a:r>
            <a:r>
              <a:rPr lang="en-US" spc="50"/>
              <a:t> </a:t>
            </a:r>
            <a:r>
              <a:rPr lang="en-US"/>
              <a:t>IntelliPaat,</a:t>
            </a:r>
            <a:r>
              <a:rPr lang="en-US" spc="-55"/>
              <a:t> </a:t>
            </a:r>
            <a:r>
              <a:rPr lang="en-US" spc="-10"/>
              <a:t>All</a:t>
            </a:r>
            <a:r>
              <a:rPr lang="en-US" spc="50"/>
              <a:t> </a:t>
            </a:r>
            <a:r>
              <a:rPr lang="en-US"/>
              <a:t>rights</a:t>
            </a:r>
            <a:r>
              <a:rPr lang="en-US" spc="-50"/>
              <a:t> </a:t>
            </a:r>
            <a:r>
              <a:rPr lang="en-US" spc="-10"/>
              <a:t>reserved</a:t>
            </a:r>
            <a:endParaRPr spc="-13"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68300" y="927079"/>
            <a:ext cx="11445240" cy="5950373"/>
            <a:chOff x="276225" y="695309"/>
            <a:chExt cx="8583930" cy="4462780"/>
          </a:xfrm>
        </p:grpSpPr>
        <p:pic>
          <p:nvPicPr>
            <p:cNvPr id="3" name="object 3"/>
            <p:cNvPicPr/>
            <p:nvPr/>
          </p:nvPicPr>
          <p:blipFill>
            <a:blip r:embed="rId2" cstate="print"/>
            <a:stretch>
              <a:fillRect/>
            </a:stretch>
          </p:blipFill>
          <p:spPr>
            <a:xfrm>
              <a:off x="2600325" y="695309"/>
              <a:ext cx="161925" cy="4448190"/>
            </a:xfrm>
            <a:prstGeom prst="rect">
              <a:avLst/>
            </a:prstGeom>
          </p:spPr>
        </p:pic>
        <p:sp>
          <p:nvSpPr>
            <p:cNvPr id="4" name="object 4"/>
            <p:cNvSpPr/>
            <p:nvPr/>
          </p:nvSpPr>
          <p:spPr>
            <a:xfrm>
              <a:off x="2655057" y="736214"/>
              <a:ext cx="0" cy="4407535"/>
            </a:xfrm>
            <a:custGeom>
              <a:avLst/>
              <a:gdLst/>
              <a:ahLst/>
              <a:cxnLst/>
              <a:rect l="l" t="t" r="r" b="b"/>
              <a:pathLst>
                <a:path h="4407535">
                  <a:moveTo>
                    <a:pt x="0" y="0"/>
                  </a:moveTo>
                  <a:lnTo>
                    <a:pt x="0" y="4407285"/>
                  </a:lnTo>
                </a:path>
              </a:pathLst>
            </a:custGeom>
            <a:ln w="28574">
              <a:solidFill>
                <a:srgbClr val="F07F09"/>
              </a:solidFill>
            </a:ln>
          </p:spPr>
          <p:txBody>
            <a:bodyPr wrap="square" lIns="0" tIns="0" rIns="0" bIns="0" rtlCol="0"/>
            <a:lstStyle/>
            <a:p>
              <a:endParaRPr sz="2400"/>
            </a:p>
          </p:txBody>
        </p:sp>
        <p:pic>
          <p:nvPicPr>
            <p:cNvPr id="5" name="object 5"/>
            <p:cNvPicPr/>
            <p:nvPr/>
          </p:nvPicPr>
          <p:blipFill>
            <a:blip r:embed="rId3" cstate="print"/>
            <a:stretch>
              <a:fillRect/>
            </a:stretch>
          </p:blipFill>
          <p:spPr>
            <a:xfrm>
              <a:off x="276225" y="1295415"/>
              <a:ext cx="2190750" cy="733424"/>
            </a:xfrm>
            <a:prstGeom prst="rect">
              <a:avLst/>
            </a:prstGeom>
          </p:spPr>
        </p:pic>
        <p:sp>
          <p:nvSpPr>
            <p:cNvPr id="6" name="object 6"/>
            <p:cNvSpPr/>
            <p:nvPr/>
          </p:nvSpPr>
          <p:spPr>
            <a:xfrm>
              <a:off x="297453" y="1310984"/>
              <a:ext cx="2093595" cy="639445"/>
            </a:xfrm>
            <a:custGeom>
              <a:avLst/>
              <a:gdLst/>
              <a:ahLst/>
              <a:cxnLst/>
              <a:rect l="l" t="t" r="r" b="b"/>
              <a:pathLst>
                <a:path w="2093595" h="639444">
                  <a:moveTo>
                    <a:pt x="2093213" y="0"/>
                  </a:moveTo>
                  <a:lnTo>
                    <a:pt x="0" y="0"/>
                  </a:lnTo>
                  <a:lnTo>
                    <a:pt x="0" y="638973"/>
                  </a:lnTo>
                  <a:lnTo>
                    <a:pt x="2093213" y="638973"/>
                  </a:lnTo>
                  <a:lnTo>
                    <a:pt x="2093213" y="0"/>
                  </a:lnTo>
                  <a:close/>
                </a:path>
              </a:pathLst>
            </a:custGeom>
            <a:solidFill>
              <a:srgbClr val="FFFFFF"/>
            </a:solidFill>
          </p:spPr>
          <p:txBody>
            <a:bodyPr wrap="square" lIns="0" tIns="0" rIns="0" bIns="0" rtlCol="0"/>
            <a:lstStyle/>
            <a:p>
              <a:endParaRPr sz="2400"/>
            </a:p>
          </p:txBody>
        </p:sp>
        <p:pic>
          <p:nvPicPr>
            <p:cNvPr id="7" name="object 7"/>
            <p:cNvPicPr/>
            <p:nvPr/>
          </p:nvPicPr>
          <p:blipFill>
            <a:blip r:embed="rId4" cstate="print"/>
            <a:stretch>
              <a:fillRect/>
            </a:stretch>
          </p:blipFill>
          <p:spPr>
            <a:xfrm>
              <a:off x="285750" y="3505200"/>
              <a:ext cx="2171700" cy="723900"/>
            </a:xfrm>
            <a:prstGeom prst="rect">
              <a:avLst/>
            </a:prstGeom>
          </p:spPr>
        </p:pic>
        <p:sp>
          <p:nvSpPr>
            <p:cNvPr id="8" name="object 8"/>
            <p:cNvSpPr/>
            <p:nvPr/>
          </p:nvSpPr>
          <p:spPr>
            <a:xfrm>
              <a:off x="297453" y="3518187"/>
              <a:ext cx="2093595" cy="639445"/>
            </a:xfrm>
            <a:custGeom>
              <a:avLst/>
              <a:gdLst/>
              <a:ahLst/>
              <a:cxnLst/>
              <a:rect l="l" t="t" r="r" b="b"/>
              <a:pathLst>
                <a:path w="2093595" h="639445">
                  <a:moveTo>
                    <a:pt x="2093213" y="0"/>
                  </a:moveTo>
                  <a:lnTo>
                    <a:pt x="0" y="0"/>
                  </a:lnTo>
                  <a:lnTo>
                    <a:pt x="0" y="638973"/>
                  </a:lnTo>
                  <a:lnTo>
                    <a:pt x="2093213" y="638973"/>
                  </a:lnTo>
                  <a:lnTo>
                    <a:pt x="2093213" y="0"/>
                  </a:lnTo>
                  <a:close/>
                </a:path>
              </a:pathLst>
            </a:custGeom>
            <a:solidFill>
              <a:srgbClr val="1B577B"/>
            </a:solidFill>
          </p:spPr>
          <p:txBody>
            <a:bodyPr wrap="square" lIns="0" tIns="0" rIns="0" bIns="0" rtlCol="0"/>
            <a:lstStyle/>
            <a:p>
              <a:endParaRPr sz="2400"/>
            </a:p>
          </p:txBody>
        </p:sp>
        <p:pic>
          <p:nvPicPr>
            <p:cNvPr id="9" name="object 9"/>
            <p:cNvPicPr/>
            <p:nvPr/>
          </p:nvPicPr>
          <p:blipFill>
            <a:blip r:embed="rId5" cstate="print"/>
            <a:stretch>
              <a:fillRect/>
            </a:stretch>
          </p:blipFill>
          <p:spPr>
            <a:xfrm>
              <a:off x="276225" y="2400300"/>
              <a:ext cx="2190750" cy="723900"/>
            </a:xfrm>
            <a:prstGeom prst="rect">
              <a:avLst/>
            </a:prstGeom>
          </p:spPr>
        </p:pic>
        <p:sp>
          <p:nvSpPr>
            <p:cNvPr id="10" name="object 10"/>
            <p:cNvSpPr/>
            <p:nvPr/>
          </p:nvSpPr>
          <p:spPr>
            <a:xfrm>
              <a:off x="297453" y="2414610"/>
              <a:ext cx="2093595" cy="639445"/>
            </a:xfrm>
            <a:custGeom>
              <a:avLst/>
              <a:gdLst/>
              <a:ahLst/>
              <a:cxnLst/>
              <a:rect l="l" t="t" r="r" b="b"/>
              <a:pathLst>
                <a:path w="2093595" h="639444">
                  <a:moveTo>
                    <a:pt x="2093213" y="0"/>
                  </a:moveTo>
                  <a:lnTo>
                    <a:pt x="0" y="0"/>
                  </a:lnTo>
                  <a:lnTo>
                    <a:pt x="0" y="638973"/>
                  </a:lnTo>
                  <a:lnTo>
                    <a:pt x="2093213" y="638973"/>
                  </a:lnTo>
                  <a:lnTo>
                    <a:pt x="2093213" y="0"/>
                  </a:lnTo>
                  <a:close/>
                </a:path>
              </a:pathLst>
            </a:custGeom>
            <a:solidFill>
              <a:srgbClr val="FFFFFF"/>
            </a:solidFill>
          </p:spPr>
          <p:txBody>
            <a:bodyPr wrap="square" lIns="0" tIns="0" rIns="0" bIns="0" rtlCol="0"/>
            <a:lstStyle/>
            <a:p>
              <a:endParaRPr sz="2400"/>
            </a:p>
          </p:txBody>
        </p:sp>
      </p:grpSp>
      <p:sp>
        <p:nvSpPr>
          <p:cNvPr id="11" name="object 11"/>
          <p:cNvSpPr txBox="1">
            <a:spLocks noGrp="1"/>
          </p:cNvSpPr>
          <p:nvPr>
            <p:ph type="title"/>
          </p:nvPr>
        </p:nvSpPr>
        <p:spPr>
          <a:xfrm>
            <a:off x="341207" y="194393"/>
            <a:ext cx="9234308" cy="699336"/>
          </a:xfrm>
          <a:prstGeom prst="rect">
            <a:avLst/>
          </a:prstGeom>
        </p:spPr>
        <p:txBody>
          <a:bodyPr vert="horz" wrap="square" lIns="0" tIns="22013" rIns="0" bIns="0" rtlCol="0" anchor="ctr">
            <a:spAutoFit/>
          </a:bodyPr>
          <a:lstStyle/>
          <a:p>
            <a:pPr marL="16933">
              <a:lnSpc>
                <a:spcPct val="100000"/>
              </a:lnSpc>
              <a:spcBef>
                <a:spcPts val="173"/>
              </a:spcBef>
            </a:pPr>
            <a:r>
              <a:rPr spc="13" dirty="0"/>
              <a:t>Jenkins</a:t>
            </a:r>
            <a:r>
              <a:rPr spc="87" dirty="0"/>
              <a:t> </a:t>
            </a:r>
            <a:r>
              <a:rPr spc="7" dirty="0"/>
              <a:t>Integration</a:t>
            </a:r>
            <a:r>
              <a:rPr spc="-20" dirty="0"/>
              <a:t> </a:t>
            </a:r>
            <a:r>
              <a:rPr spc="20" dirty="0"/>
              <a:t>with</a:t>
            </a:r>
            <a:r>
              <a:rPr spc="-20" dirty="0"/>
              <a:t> </a:t>
            </a:r>
            <a:r>
              <a:rPr spc="20" dirty="0"/>
              <a:t>DevOps</a:t>
            </a:r>
            <a:r>
              <a:rPr spc="-13" dirty="0"/>
              <a:t> </a:t>
            </a:r>
            <a:r>
              <a:rPr spc="-53" dirty="0"/>
              <a:t>Tools</a:t>
            </a:r>
          </a:p>
        </p:txBody>
      </p:sp>
      <p:sp>
        <p:nvSpPr>
          <p:cNvPr id="12" name="object 12"/>
          <p:cNvSpPr txBox="1"/>
          <p:nvPr/>
        </p:nvSpPr>
        <p:spPr>
          <a:xfrm>
            <a:off x="396605" y="1747979"/>
            <a:ext cx="2791460" cy="599374"/>
          </a:xfrm>
          <a:prstGeom prst="rect">
            <a:avLst/>
          </a:prstGeom>
          <a:ln w="12700">
            <a:solidFill>
              <a:srgbClr val="AF5C04"/>
            </a:solidFill>
          </a:ln>
        </p:spPr>
        <p:txBody>
          <a:bodyPr vert="horz" wrap="square" lIns="0" tIns="4233" rIns="0" bIns="0" rtlCol="0">
            <a:spAutoFit/>
          </a:bodyPr>
          <a:lstStyle/>
          <a:p>
            <a:pPr>
              <a:spcBef>
                <a:spcPts val="33"/>
              </a:spcBef>
            </a:pPr>
            <a:endParaRPr sz="2067">
              <a:latin typeface="Times New Roman"/>
              <a:cs typeface="Times New Roman"/>
            </a:endParaRPr>
          </a:p>
          <a:p>
            <a:pPr marL="651917" algn="ctr"/>
            <a:r>
              <a:rPr spc="-20" dirty="0">
                <a:latin typeface="Calibri"/>
                <a:cs typeface="Calibri"/>
              </a:rPr>
              <a:t>Git</a:t>
            </a:r>
            <a:endParaRPr>
              <a:latin typeface="Calibri"/>
              <a:cs typeface="Calibri"/>
            </a:endParaRPr>
          </a:p>
        </p:txBody>
      </p:sp>
      <p:sp>
        <p:nvSpPr>
          <p:cNvPr id="13" name="object 13"/>
          <p:cNvSpPr txBox="1"/>
          <p:nvPr/>
        </p:nvSpPr>
        <p:spPr>
          <a:xfrm>
            <a:off x="396605" y="3219481"/>
            <a:ext cx="2791460" cy="554853"/>
          </a:xfrm>
          <a:prstGeom prst="rect">
            <a:avLst/>
          </a:prstGeom>
          <a:ln w="12700">
            <a:solidFill>
              <a:srgbClr val="AF5C04"/>
            </a:solidFill>
          </a:ln>
        </p:spPr>
        <p:txBody>
          <a:bodyPr vert="horz" wrap="square" lIns="0" tIns="847" rIns="0" bIns="0" rtlCol="0">
            <a:spAutoFit/>
          </a:bodyPr>
          <a:lstStyle/>
          <a:p>
            <a:pPr>
              <a:spcBef>
                <a:spcPts val="7"/>
              </a:spcBef>
            </a:pPr>
            <a:endParaRPr>
              <a:latin typeface="Times New Roman"/>
              <a:cs typeface="Times New Roman"/>
            </a:endParaRPr>
          </a:p>
          <a:p>
            <a:pPr marL="1396965">
              <a:spcBef>
                <a:spcPts val="7"/>
              </a:spcBef>
            </a:pPr>
            <a:r>
              <a:rPr spc="-7" dirty="0">
                <a:latin typeface="Calibri"/>
                <a:cs typeface="Calibri"/>
              </a:rPr>
              <a:t>Docker</a:t>
            </a:r>
            <a:endParaRPr>
              <a:latin typeface="Calibri"/>
              <a:cs typeface="Calibri"/>
            </a:endParaRPr>
          </a:p>
        </p:txBody>
      </p:sp>
      <p:sp>
        <p:nvSpPr>
          <p:cNvPr id="14" name="object 14"/>
          <p:cNvSpPr txBox="1"/>
          <p:nvPr/>
        </p:nvSpPr>
        <p:spPr>
          <a:xfrm>
            <a:off x="396605" y="4690917"/>
            <a:ext cx="2791460" cy="575308"/>
          </a:xfrm>
          <a:prstGeom prst="rect">
            <a:avLst/>
          </a:prstGeom>
        </p:spPr>
        <p:txBody>
          <a:bodyPr vert="horz" wrap="square" lIns="0" tIns="847" rIns="0" bIns="0" rtlCol="0">
            <a:spAutoFit/>
          </a:bodyPr>
          <a:lstStyle/>
          <a:p>
            <a:pPr>
              <a:spcBef>
                <a:spcPts val="7"/>
              </a:spcBef>
            </a:pPr>
            <a:endParaRPr sz="1933">
              <a:latin typeface="Times New Roman"/>
              <a:cs typeface="Times New Roman"/>
            </a:endParaRPr>
          </a:p>
          <a:p>
            <a:pPr marL="1289441"/>
            <a:r>
              <a:rPr b="1" spc="-7" dirty="0">
                <a:solidFill>
                  <a:srgbClr val="FFFFFF"/>
                </a:solidFill>
                <a:latin typeface="Calibri"/>
                <a:cs typeface="Calibri"/>
              </a:rPr>
              <a:t>Selenium</a:t>
            </a:r>
            <a:endParaRPr>
              <a:latin typeface="Calibri"/>
              <a:cs typeface="Calibri"/>
            </a:endParaRPr>
          </a:p>
        </p:txBody>
      </p:sp>
      <p:grpSp>
        <p:nvGrpSpPr>
          <p:cNvPr id="15" name="object 15"/>
          <p:cNvGrpSpPr/>
          <p:nvPr/>
        </p:nvGrpSpPr>
        <p:grpSpPr>
          <a:xfrm>
            <a:off x="524592" y="1727220"/>
            <a:ext cx="10855112" cy="4337472"/>
            <a:chOff x="393444" y="1295415"/>
            <a:chExt cx="8141334" cy="3253104"/>
          </a:xfrm>
        </p:grpSpPr>
        <p:pic>
          <p:nvPicPr>
            <p:cNvPr id="16" name="object 16"/>
            <p:cNvPicPr/>
            <p:nvPr/>
          </p:nvPicPr>
          <p:blipFill>
            <a:blip r:embed="rId6" cstate="print"/>
            <a:stretch>
              <a:fillRect/>
            </a:stretch>
          </p:blipFill>
          <p:spPr>
            <a:xfrm>
              <a:off x="453655" y="1414689"/>
              <a:ext cx="470498" cy="470498"/>
            </a:xfrm>
            <a:prstGeom prst="rect">
              <a:avLst/>
            </a:prstGeom>
          </p:spPr>
        </p:pic>
        <p:pic>
          <p:nvPicPr>
            <p:cNvPr id="17" name="object 17"/>
            <p:cNvPicPr/>
            <p:nvPr/>
          </p:nvPicPr>
          <p:blipFill>
            <a:blip r:embed="rId7" cstate="print"/>
            <a:stretch>
              <a:fillRect/>
            </a:stretch>
          </p:blipFill>
          <p:spPr>
            <a:xfrm>
              <a:off x="393444" y="3581616"/>
              <a:ext cx="590918" cy="512128"/>
            </a:xfrm>
            <a:prstGeom prst="rect">
              <a:avLst/>
            </a:prstGeom>
          </p:spPr>
        </p:pic>
        <p:pic>
          <p:nvPicPr>
            <p:cNvPr id="18" name="object 18"/>
            <p:cNvPicPr/>
            <p:nvPr/>
          </p:nvPicPr>
          <p:blipFill>
            <a:blip r:embed="rId8" cstate="print"/>
            <a:stretch>
              <a:fillRect/>
            </a:stretch>
          </p:blipFill>
          <p:spPr>
            <a:xfrm>
              <a:off x="432182" y="2526563"/>
              <a:ext cx="552181" cy="412598"/>
            </a:xfrm>
            <a:prstGeom prst="rect">
              <a:avLst/>
            </a:prstGeom>
          </p:spPr>
        </p:pic>
        <p:pic>
          <p:nvPicPr>
            <p:cNvPr id="19" name="object 19"/>
            <p:cNvPicPr/>
            <p:nvPr/>
          </p:nvPicPr>
          <p:blipFill>
            <a:blip r:embed="rId9" cstate="print"/>
            <a:stretch>
              <a:fillRect/>
            </a:stretch>
          </p:blipFill>
          <p:spPr>
            <a:xfrm>
              <a:off x="5164243" y="3232737"/>
              <a:ext cx="1457777" cy="1315390"/>
            </a:xfrm>
            <a:prstGeom prst="rect">
              <a:avLst/>
            </a:prstGeom>
          </p:spPr>
        </p:pic>
        <p:pic>
          <p:nvPicPr>
            <p:cNvPr id="20" name="object 20"/>
            <p:cNvPicPr/>
            <p:nvPr/>
          </p:nvPicPr>
          <p:blipFill>
            <a:blip r:embed="rId10" cstate="print"/>
            <a:stretch>
              <a:fillRect/>
            </a:stretch>
          </p:blipFill>
          <p:spPr>
            <a:xfrm>
              <a:off x="3295665" y="1295415"/>
              <a:ext cx="5238750" cy="733424"/>
            </a:xfrm>
            <a:prstGeom prst="rect">
              <a:avLst/>
            </a:prstGeom>
          </p:spPr>
        </p:pic>
        <p:sp>
          <p:nvSpPr>
            <p:cNvPr id="21" name="object 21"/>
            <p:cNvSpPr/>
            <p:nvPr/>
          </p:nvSpPr>
          <p:spPr>
            <a:xfrm>
              <a:off x="3316102" y="1311005"/>
              <a:ext cx="5145405" cy="639445"/>
            </a:xfrm>
            <a:custGeom>
              <a:avLst/>
              <a:gdLst/>
              <a:ahLst/>
              <a:cxnLst/>
              <a:rect l="l" t="t" r="r" b="b"/>
              <a:pathLst>
                <a:path w="5145405" h="639444">
                  <a:moveTo>
                    <a:pt x="5038343" y="0"/>
                  </a:moveTo>
                  <a:lnTo>
                    <a:pt x="106436" y="0"/>
                  </a:lnTo>
                  <a:lnTo>
                    <a:pt x="64988" y="8362"/>
                  </a:lnTo>
                  <a:lnTo>
                    <a:pt x="31158" y="31169"/>
                  </a:lnTo>
                  <a:lnTo>
                    <a:pt x="8358" y="65000"/>
                  </a:lnTo>
                  <a:lnTo>
                    <a:pt x="0" y="106436"/>
                  </a:lnTo>
                  <a:lnTo>
                    <a:pt x="0" y="532516"/>
                  </a:lnTo>
                  <a:lnTo>
                    <a:pt x="8358" y="573951"/>
                  </a:lnTo>
                  <a:lnTo>
                    <a:pt x="31158" y="607782"/>
                  </a:lnTo>
                  <a:lnTo>
                    <a:pt x="64988" y="630589"/>
                  </a:lnTo>
                  <a:lnTo>
                    <a:pt x="106436" y="638952"/>
                  </a:lnTo>
                  <a:lnTo>
                    <a:pt x="5038343" y="638952"/>
                  </a:lnTo>
                  <a:lnTo>
                    <a:pt x="5079798" y="630589"/>
                  </a:lnTo>
                  <a:lnTo>
                    <a:pt x="5113671" y="607782"/>
                  </a:lnTo>
                  <a:lnTo>
                    <a:pt x="5136520" y="573951"/>
                  </a:lnTo>
                  <a:lnTo>
                    <a:pt x="5144901" y="532516"/>
                  </a:lnTo>
                  <a:lnTo>
                    <a:pt x="5144901" y="106436"/>
                  </a:lnTo>
                  <a:lnTo>
                    <a:pt x="5136520" y="65000"/>
                  </a:lnTo>
                  <a:lnTo>
                    <a:pt x="5113671" y="31169"/>
                  </a:lnTo>
                  <a:lnTo>
                    <a:pt x="5079798" y="8362"/>
                  </a:lnTo>
                  <a:lnTo>
                    <a:pt x="5038343" y="0"/>
                  </a:lnTo>
                  <a:close/>
                </a:path>
              </a:pathLst>
            </a:custGeom>
            <a:solidFill>
              <a:srgbClr val="FFFFFF"/>
            </a:solidFill>
          </p:spPr>
          <p:txBody>
            <a:bodyPr wrap="square" lIns="0" tIns="0" rIns="0" bIns="0" rtlCol="0"/>
            <a:lstStyle/>
            <a:p>
              <a:endParaRPr sz="2400"/>
            </a:p>
          </p:txBody>
        </p:sp>
        <p:sp>
          <p:nvSpPr>
            <p:cNvPr id="22" name="object 22"/>
            <p:cNvSpPr/>
            <p:nvPr/>
          </p:nvSpPr>
          <p:spPr>
            <a:xfrm>
              <a:off x="3316102" y="1311005"/>
              <a:ext cx="5145405" cy="639445"/>
            </a:xfrm>
            <a:custGeom>
              <a:avLst/>
              <a:gdLst/>
              <a:ahLst/>
              <a:cxnLst/>
              <a:rect l="l" t="t" r="r" b="b"/>
              <a:pathLst>
                <a:path w="5145405" h="639444">
                  <a:moveTo>
                    <a:pt x="0" y="106436"/>
                  </a:moveTo>
                  <a:lnTo>
                    <a:pt x="8358" y="65000"/>
                  </a:lnTo>
                  <a:lnTo>
                    <a:pt x="31158" y="31169"/>
                  </a:lnTo>
                  <a:lnTo>
                    <a:pt x="64988" y="8362"/>
                  </a:lnTo>
                  <a:lnTo>
                    <a:pt x="106436" y="0"/>
                  </a:lnTo>
                  <a:lnTo>
                    <a:pt x="5038343" y="0"/>
                  </a:lnTo>
                  <a:lnTo>
                    <a:pt x="5079798" y="8362"/>
                  </a:lnTo>
                  <a:lnTo>
                    <a:pt x="5113671" y="31169"/>
                  </a:lnTo>
                  <a:lnTo>
                    <a:pt x="5136520" y="65000"/>
                  </a:lnTo>
                  <a:lnTo>
                    <a:pt x="5144901" y="106436"/>
                  </a:lnTo>
                  <a:lnTo>
                    <a:pt x="5144901" y="532516"/>
                  </a:lnTo>
                  <a:lnTo>
                    <a:pt x="5136520" y="573951"/>
                  </a:lnTo>
                  <a:lnTo>
                    <a:pt x="5113671" y="607782"/>
                  </a:lnTo>
                  <a:lnTo>
                    <a:pt x="5079798" y="630589"/>
                  </a:lnTo>
                  <a:lnTo>
                    <a:pt x="5038343" y="638952"/>
                  </a:lnTo>
                  <a:lnTo>
                    <a:pt x="106436" y="638952"/>
                  </a:lnTo>
                  <a:lnTo>
                    <a:pt x="64988" y="630589"/>
                  </a:lnTo>
                  <a:lnTo>
                    <a:pt x="31158" y="607782"/>
                  </a:lnTo>
                  <a:lnTo>
                    <a:pt x="8358" y="573951"/>
                  </a:lnTo>
                  <a:lnTo>
                    <a:pt x="0" y="532516"/>
                  </a:lnTo>
                  <a:lnTo>
                    <a:pt x="0" y="106436"/>
                  </a:lnTo>
                  <a:close/>
                </a:path>
              </a:pathLst>
            </a:custGeom>
            <a:ln w="12700">
              <a:solidFill>
                <a:srgbClr val="AF5C04"/>
              </a:solidFill>
            </a:ln>
          </p:spPr>
          <p:txBody>
            <a:bodyPr wrap="square" lIns="0" tIns="0" rIns="0" bIns="0" rtlCol="0"/>
            <a:lstStyle/>
            <a:p>
              <a:endParaRPr sz="2400"/>
            </a:p>
          </p:txBody>
        </p:sp>
      </p:grpSp>
      <p:sp>
        <p:nvSpPr>
          <p:cNvPr id="23" name="object 23"/>
          <p:cNvSpPr txBox="1"/>
          <p:nvPr/>
        </p:nvSpPr>
        <p:spPr>
          <a:xfrm>
            <a:off x="4742691" y="1896105"/>
            <a:ext cx="6218767" cy="570242"/>
          </a:xfrm>
          <a:prstGeom prst="rect">
            <a:avLst/>
          </a:prstGeom>
        </p:spPr>
        <p:txBody>
          <a:bodyPr vert="horz" wrap="square" lIns="0" tIns="31327" rIns="0" bIns="0" rtlCol="0">
            <a:spAutoFit/>
          </a:bodyPr>
          <a:lstStyle/>
          <a:p>
            <a:pPr marL="1529042" marR="6773" indent="-1512956">
              <a:lnSpc>
                <a:spcPts val="2107"/>
              </a:lnSpc>
              <a:spcBef>
                <a:spcPts val="247"/>
              </a:spcBef>
            </a:pPr>
            <a:r>
              <a:rPr spc="7" dirty="0">
                <a:latin typeface="Calibri"/>
                <a:cs typeface="Calibri"/>
              </a:rPr>
              <a:t>Create </a:t>
            </a:r>
            <a:r>
              <a:rPr dirty="0">
                <a:latin typeface="Calibri"/>
                <a:cs typeface="Calibri"/>
              </a:rPr>
              <a:t>a test </a:t>
            </a:r>
            <a:r>
              <a:rPr spc="13" dirty="0">
                <a:latin typeface="Calibri"/>
                <a:cs typeface="Calibri"/>
              </a:rPr>
              <a:t>case </a:t>
            </a:r>
            <a:r>
              <a:rPr spc="27" dirty="0">
                <a:latin typeface="Calibri"/>
                <a:cs typeface="Calibri"/>
              </a:rPr>
              <a:t>for </a:t>
            </a:r>
            <a:r>
              <a:rPr spc="-20" dirty="0">
                <a:latin typeface="Calibri"/>
                <a:cs typeface="Calibri"/>
              </a:rPr>
              <a:t>the </a:t>
            </a:r>
            <a:r>
              <a:rPr spc="-7" dirty="0">
                <a:latin typeface="Calibri"/>
                <a:cs typeface="Calibri"/>
              </a:rPr>
              <a:t>website in </a:t>
            </a:r>
            <a:r>
              <a:rPr spc="-20" dirty="0">
                <a:latin typeface="Calibri"/>
                <a:cs typeface="Calibri"/>
              </a:rPr>
              <a:t>the </a:t>
            </a:r>
            <a:r>
              <a:rPr spc="-13" dirty="0">
                <a:latin typeface="Calibri"/>
                <a:cs typeface="Calibri"/>
              </a:rPr>
              <a:t>previous </a:t>
            </a:r>
            <a:r>
              <a:rPr spc="-7" dirty="0">
                <a:latin typeface="Calibri"/>
                <a:cs typeface="Calibri"/>
              </a:rPr>
              <a:t>step and </a:t>
            </a:r>
            <a:r>
              <a:rPr dirty="0">
                <a:latin typeface="Calibri"/>
                <a:cs typeface="Calibri"/>
              </a:rPr>
              <a:t>execute </a:t>
            </a:r>
            <a:r>
              <a:rPr spc="-393" dirty="0">
                <a:latin typeface="Calibri"/>
                <a:cs typeface="Calibri"/>
              </a:rPr>
              <a:t> </a:t>
            </a:r>
            <a:r>
              <a:rPr dirty="0">
                <a:latin typeface="Calibri"/>
                <a:cs typeface="Calibri"/>
              </a:rPr>
              <a:t>t</a:t>
            </a:r>
            <a:r>
              <a:rPr spc="-47" dirty="0">
                <a:latin typeface="Calibri"/>
                <a:cs typeface="Calibri"/>
              </a:rPr>
              <a:t>h</a:t>
            </a:r>
            <a:r>
              <a:rPr dirty="0">
                <a:latin typeface="Calibri"/>
                <a:cs typeface="Calibri"/>
              </a:rPr>
              <a:t>e</a:t>
            </a:r>
            <a:r>
              <a:rPr spc="-47" dirty="0">
                <a:latin typeface="Times New Roman"/>
                <a:cs typeface="Times New Roman"/>
              </a:rPr>
              <a:t> </a:t>
            </a:r>
            <a:r>
              <a:rPr dirty="0">
                <a:latin typeface="Calibri"/>
                <a:cs typeface="Calibri"/>
              </a:rPr>
              <a:t>te</a:t>
            </a:r>
            <a:r>
              <a:rPr spc="-7" dirty="0">
                <a:latin typeface="Calibri"/>
                <a:cs typeface="Calibri"/>
              </a:rPr>
              <a:t>s</a:t>
            </a:r>
            <a:r>
              <a:rPr dirty="0">
                <a:latin typeface="Calibri"/>
                <a:cs typeface="Calibri"/>
              </a:rPr>
              <a:t>t</a:t>
            </a:r>
            <a:r>
              <a:rPr spc="-53" dirty="0">
                <a:latin typeface="Times New Roman"/>
                <a:cs typeface="Times New Roman"/>
              </a:rPr>
              <a:t> </a:t>
            </a:r>
            <a:r>
              <a:rPr spc="47" dirty="0">
                <a:latin typeface="Calibri"/>
                <a:cs typeface="Calibri"/>
              </a:rPr>
              <a:t>o</a:t>
            </a:r>
            <a:r>
              <a:rPr dirty="0">
                <a:latin typeface="Calibri"/>
                <a:cs typeface="Calibri"/>
              </a:rPr>
              <a:t>n</a:t>
            </a:r>
            <a:r>
              <a:rPr spc="-87" dirty="0">
                <a:latin typeface="Times New Roman"/>
                <a:cs typeface="Times New Roman"/>
              </a:rPr>
              <a:t> </a:t>
            </a:r>
            <a:r>
              <a:rPr dirty="0">
                <a:latin typeface="Calibri"/>
                <a:cs typeface="Calibri"/>
              </a:rPr>
              <a:t>t</a:t>
            </a:r>
            <a:r>
              <a:rPr spc="-53" dirty="0">
                <a:latin typeface="Calibri"/>
                <a:cs typeface="Calibri"/>
              </a:rPr>
              <a:t>h</a:t>
            </a:r>
            <a:r>
              <a:rPr dirty="0">
                <a:latin typeface="Calibri"/>
                <a:cs typeface="Calibri"/>
              </a:rPr>
              <a:t>e</a:t>
            </a:r>
            <a:r>
              <a:rPr spc="53" dirty="0">
                <a:latin typeface="Times New Roman"/>
                <a:cs typeface="Times New Roman"/>
              </a:rPr>
              <a:t> </a:t>
            </a:r>
            <a:r>
              <a:rPr spc="-7" dirty="0">
                <a:latin typeface="Calibri"/>
                <a:cs typeface="Calibri"/>
              </a:rPr>
              <a:t>s</a:t>
            </a:r>
            <a:r>
              <a:rPr spc="-13" dirty="0">
                <a:latin typeface="Calibri"/>
                <a:cs typeface="Calibri"/>
              </a:rPr>
              <a:t>l</a:t>
            </a:r>
            <a:r>
              <a:rPr spc="33" dirty="0">
                <a:latin typeface="Calibri"/>
                <a:cs typeface="Calibri"/>
              </a:rPr>
              <a:t>a</a:t>
            </a:r>
            <a:r>
              <a:rPr spc="-13" dirty="0">
                <a:latin typeface="Calibri"/>
                <a:cs typeface="Calibri"/>
              </a:rPr>
              <a:t>v</a:t>
            </a:r>
            <a:r>
              <a:rPr dirty="0">
                <a:latin typeface="Calibri"/>
                <a:cs typeface="Calibri"/>
              </a:rPr>
              <a:t>e</a:t>
            </a:r>
            <a:r>
              <a:rPr spc="-147" dirty="0">
                <a:latin typeface="Times New Roman"/>
                <a:cs typeface="Times New Roman"/>
              </a:rPr>
              <a:t> </a:t>
            </a:r>
            <a:r>
              <a:rPr spc="-47" dirty="0">
                <a:latin typeface="Calibri"/>
                <a:cs typeface="Calibri"/>
              </a:rPr>
              <a:t>u</a:t>
            </a:r>
            <a:r>
              <a:rPr spc="-7" dirty="0">
                <a:latin typeface="Calibri"/>
                <a:cs typeface="Calibri"/>
              </a:rPr>
              <a:t>s</a:t>
            </a:r>
            <a:r>
              <a:rPr spc="-13" dirty="0">
                <a:latin typeface="Calibri"/>
                <a:cs typeface="Calibri"/>
              </a:rPr>
              <a:t>i</a:t>
            </a:r>
            <a:r>
              <a:rPr spc="-47" dirty="0">
                <a:latin typeface="Calibri"/>
                <a:cs typeface="Calibri"/>
              </a:rPr>
              <a:t>n</a:t>
            </a:r>
            <a:r>
              <a:rPr dirty="0">
                <a:latin typeface="Calibri"/>
                <a:cs typeface="Calibri"/>
              </a:rPr>
              <a:t>g</a:t>
            </a:r>
            <a:r>
              <a:rPr spc="100" dirty="0">
                <a:latin typeface="Times New Roman"/>
                <a:cs typeface="Times New Roman"/>
              </a:rPr>
              <a:t> </a:t>
            </a:r>
            <a:r>
              <a:rPr spc="27" dirty="0">
                <a:latin typeface="Calibri"/>
                <a:cs typeface="Calibri"/>
              </a:rPr>
              <a:t>J</a:t>
            </a:r>
            <a:r>
              <a:rPr dirty="0">
                <a:latin typeface="Calibri"/>
                <a:cs typeface="Calibri"/>
              </a:rPr>
              <a:t>e</a:t>
            </a:r>
            <a:r>
              <a:rPr spc="-40" dirty="0">
                <a:latin typeface="Calibri"/>
                <a:cs typeface="Calibri"/>
              </a:rPr>
              <a:t>n</a:t>
            </a:r>
            <a:r>
              <a:rPr spc="-20" dirty="0">
                <a:latin typeface="Calibri"/>
                <a:cs typeface="Calibri"/>
              </a:rPr>
              <a:t>k</a:t>
            </a:r>
            <a:r>
              <a:rPr spc="-13" dirty="0">
                <a:latin typeface="Calibri"/>
                <a:cs typeface="Calibri"/>
              </a:rPr>
              <a:t>i</a:t>
            </a:r>
            <a:r>
              <a:rPr spc="-47" dirty="0">
                <a:latin typeface="Calibri"/>
                <a:cs typeface="Calibri"/>
              </a:rPr>
              <a:t>n</a:t>
            </a:r>
            <a:r>
              <a:rPr dirty="0">
                <a:latin typeface="Calibri"/>
                <a:cs typeface="Calibri"/>
              </a:rPr>
              <a:t>s</a:t>
            </a:r>
            <a:endParaRPr>
              <a:latin typeface="Calibri"/>
              <a:cs typeface="Calibri"/>
            </a:endParaRPr>
          </a:p>
        </p:txBody>
      </p:sp>
      <p:sp>
        <p:nvSpPr>
          <p:cNvPr id="24" name="object 24" hidden="1"/>
          <p:cNvSpPr txBox="1">
            <a:spLocks noGrp="1"/>
          </p:cNvSpPr>
          <p:nvPr>
            <p:ph type="ftr" sz="quarter" idx="5"/>
          </p:nvPr>
        </p:nvSpPr>
        <p:spPr>
          <a:xfrm>
            <a:off x="6399534" y="4906724"/>
            <a:ext cx="2608579" cy="159385"/>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5A5A5"/>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467"/>
              </a:lnSpc>
            </a:pPr>
            <a:r>
              <a:rPr lang="en-US"/>
              <a:t>©</a:t>
            </a:r>
            <a:r>
              <a:rPr lang="en-US" spc="5"/>
              <a:t> </a:t>
            </a:r>
            <a:r>
              <a:rPr lang="en-US" spc="-20"/>
              <a:t>Copyright</a:t>
            </a:r>
            <a:r>
              <a:rPr lang="en-US" spc="85"/>
              <a:t> </a:t>
            </a:r>
            <a:r>
              <a:rPr lang="en-US" spc="-10"/>
              <a:t>2019</a:t>
            </a:r>
            <a:r>
              <a:rPr lang="en-US" spc="50"/>
              <a:t> </a:t>
            </a:r>
            <a:r>
              <a:rPr lang="en-US"/>
              <a:t>IntelliPaat,</a:t>
            </a:r>
            <a:r>
              <a:rPr lang="en-US" spc="-55"/>
              <a:t> </a:t>
            </a:r>
            <a:r>
              <a:rPr lang="en-US" spc="-10"/>
              <a:t>All</a:t>
            </a:r>
            <a:r>
              <a:rPr lang="en-US" spc="50"/>
              <a:t> </a:t>
            </a:r>
            <a:r>
              <a:rPr lang="en-US"/>
              <a:t>rights</a:t>
            </a:r>
            <a:r>
              <a:rPr lang="en-US" spc="-50"/>
              <a:t> </a:t>
            </a:r>
            <a:r>
              <a:rPr lang="en-US" spc="-10"/>
              <a:t>reserved</a:t>
            </a:r>
            <a:endParaRPr spc="-13"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A8D2DF-6680-49C8-9700-2BCE2B8C35E0}"/>
              </a:ext>
            </a:extLst>
          </p:cNvPr>
          <p:cNvSpPr>
            <a:spLocks noGrp="1"/>
          </p:cNvSpPr>
          <p:nvPr>
            <p:ph type="title"/>
          </p:nvPr>
        </p:nvSpPr>
        <p:spPr>
          <a:xfrm>
            <a:off x="838200" y="365125"/>
            <a:ext cx="10515600" cy="1325563"/>
          </a:xfrm>
        </p:spPr>
        <p:txBody>
          <a:bodyPr>
            <a:normAutofit/>
          </a:bodyPr>
          <a:lstStyle/>
          <a:p>
            <a:r>
              <a:rPr lang="en-US" sz="3600" b="1">
                <a:solidFill>
                  <a:srgbClr val="FFFFFF"/>
                </a:solidFill>
              </a:rPr>
              <a:t>CI/CD - Continuous Integration, Delivery and Deployment</a:t>
            </a:r>
            <a:br>
              <a:rPr lang="en-US" sz="3600" b="1">
                <a:solidFill>
                  <a:srgbClr val="FFFFFF"/>
                </a:solidFill>
              </a:rPr>
            </a:br>
            <a:endParaRPr lang="en-US" sz="3600">
              <a:solidFill>
                <a:srgbClr val="FFFFFF"/>
              </a:solidFill>
            </a:endParaRPr>
          </a:p>
        </p:txBody>
      </p:sp>
      <p:sp>
        <p:nvSpPr>
          <p:cNvPr id="3" name="Content Placeholder 2">
            <a:extLst>
              <a:ext uri="{FF2B5EF4-FFF2-40B4-BE49-F238E27FC236}">
                <a16:creationId xmlns:a16="http://schemas.microsoft.com/office/drawing/2014/main" id="{08BC2194-B41E-4C5D-AF7A-9C382675795F}"/>
              </a:ext>
            </a:extLst>
          </p:cNvPr>
          <p:cNvSpPr>
            <a:spLocks noGrp="1"/>
          </p:cNvSpPr>
          <p:nvPr>
            <p:ph idx="1"/>
          </p:nvPr>
        </p:nvSpPr>
        <p:spPr>
          <a:xfrm>
            <a:off x="838200" y="2438400"/>
            <a:ext cx="10515600" cy="3738562"/>
          </a:xfrm>
        </p:spPr>
        <p:txBody>
          <a:bodyPr>
            <a:normAutofit/>
          </a:bodyPr>
          <a:lstStyle/>
          <a:p>
            <a:pPr marL="0" indent="0">
              <a:buNone/>
            </a:pPr>
            <a:r>
              <a:rPr lang="en-US" sz="2600"/>
              <a:t>The first step toward an automated pipeline is implementing Continuous Integration. With Continuous integration, developers are integrating small changes to the code base on a regular basis to ensure that their change hasn’t broken the build.</a:t>
            </a:r>
            <a:br>
              <a:rPr lang="en-US" sz="2600"/>
            </a:br>
            <a:br>
              <a:rPr lang="en-US" sz="2600"/>
            </a:br>
            <a:r>
              <a:rPr lang="en-US" sz="2600"/>
              <a:t>When a developer commits a change to the code base, the CI system automatically builds and tests the changed code to make sure that it can safely merge into the main branch. Performing this integration check each time a developer commits changes, maintains the integrity of the code base and also minimizes the chance of a breaking change.</a:t>
            </a:r>
          </a:p>
        </p:txBody>
      </p:sp>
    </p:spTree>
    <p:extLst>
      <p:ext uri="{BB962C8B-B14F-4D97-AF65-F5344CB8AC3E}">
        <p14:creationId xmlns:p14="http://schemas.microsoft.com/office/powerpoint/2010/main" val="32509765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A8D2DF-6680-49C8-9700-2BCE2B8C35E0}"/>
              </a:ext>
            </a:extLst>
          </p:cNvPr>
          <p:cNvSpPr>
            <a:spLocks noGrp="1"/>
          </p:cNvSpPr>
          <p:nvPr>
            <p:ph type="title"/>
          </p:nvPr>
        </p:nvSpPr>
        <p:spPr>
          <a:xfrm>
            <a:off x="838200" y="365125"/>
            <a:ext cx="10515600" cy="1325563"/>
          </a:xfrm>
        </p:spPr>
        <p:txBody>
          <a:bodyPr>
            <a:normAutofit/>
          </a:bodyPr>
          <a:lstStyle/>
          <a:p>
            <a:r>
              <a:rPr lang="en-US" sz="3600" b="1" dirty="0"/>
              <a:t>Continuous Delivery Vs Continuous Deployment</a:t>
            </a:r>
            <a:br>
              <a:rPr lang="en-US" sz="3600" b="1" dirty="0"/>
            </a:br>
            <a:endParaRPr lang="en-US" sz="3600" dirty="0">
              <a:solidFill>
                <a:srgbClr val="FFFFFF"/>
              </a:solidFill>
            </a:endParaRPr>
          </a:p>
        </p:txBody>
      </p:sp>
      <p:sp>
        <p:nvSpPr>
          <p:cNvPr id="3" name="Content Placeholder 2">
            <a:extLst>
              <a:ext uri="{FF2B5EF4-FFF2-40B4-BE49-F238E27FC236}">
                <a16:creationId xmlns:a16="http://schemas.microsoft.com/office/drawing/2014/main" id="{08BC2194-B41E-4C5D-AF7A-9C382675795F}"/>
              </a:ext>
            </a:extLst>
          </p:cNvPr>
          <p:cNvSpPr>
            <a:spLocks noGrp="1"/>
          </p:cNvSpPr>
          <p:nvPr>
            <p:ph idx="1"/>
          </p:nvPr>
        </p:nvSpPr>
        <p:spPr>
          <a:xfrm>
            <a:off x="838200" y="2438400"/>
            <a:ext cx="10515600" cy="3738562"/>
          </a:xfrm>
        </p:spPr>
        <p:txBody>
          <a:bodyPr>
            <a:normAutofit fontScale="92500" lnSpcReduction="20000"/>
          </a:bodyPr>
          <a:lstStyle/>
          <a:p>
            <a:pPr marL="0" indent="0">
              <a:buNone/>
            </a:pPr>
            <a:r>
              <a:rPr lang="en-US" sz="2400" dirty="0"/>
              <a:t>Continuous delivery takes the idea of continuous integration one step further and advances automation along the pipeline. With continuous delivery, code is not only integrated with changes on a regular basis, but as a second stage it is also deployed to a given environment, such as staging or production.</a:t>
            </a:r>
          </a:p>
          <a:p>
            <a:pPr marL="0" indent="0">
              <a:buNone/>
            </a:pPr>
            <a:br>
              <a:rPr lang="en-US" sz="2400" dirty="0"/>
            </a:br>
            <a:r>
              <a:rPr lang="en-US" sz="2400" dirty="0"/>
              <a:t>Some teams use the term </a:t>
            </a:r>
            <a:r>
              <a:rPr lang="en-US" sz="2400" b="1" dirty="0"/>
              <a:t>“continuous delivery”</a:t>
            </a:r>
            <a:r>
              <a:rPr lang="en-US" sz="2400" dirty="0"/>
              <a:t> interchangeably with the similar DevOps term </a:t>
            </a:r>
            <a:r>
              <a:rPr lang="en-US" sz="2400" b="1" dirty="0"/>
              <a:t>“continuous deployment.”</a:t>
            </a:r>
            <a:r>
              <a:rPr lang="en-US" sz="2400" dirty="0"/>
              <a:t> The difference between the two terms is subtle but important. Continuous delivery means that the updated code base is available to move onto the next development stage, whether that be staging, user review, or production.</a:t>
            </a:r>
            <a:br>
              <a:rPr lang="en-US" sz="2400" dirty="0"/>
            </a:br>
            <a:br>
              <a:rPr lang="en-US" sz="2400" dirty="0"/>
            </a:br>
            <a:r>
              <a:rPr lang="en-US" sz="2400" dirty="0"/>
              <a:t>Continuous deployment is a natural progression of continuous delivery. Once all software changes pass automated and functional testing, as well as the build stages, they are automatically deployed to production without human intervention. Continuously deploying code without human intervention is the goal that most companies hope to achieve.</a:t>
            </a:r>
          </a:p>
        </p:txBody>
      </p:sp>
    </p:spTree>
    <p:extLst>
      <p:ext uri="{BB962C8B-B14F-4D97-AF65-F5344CB8AC3E}">
        <p14:creationId xmlns:p14="http://schemas.microsoft.com/office/powerpoint/2010/main" val="42611952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359" y="3501236"/>
            <a:ext cx="6463453" cy="1589324"/>
          </a:xfrm>
          <a:prstGeom prst="rect">
            <a:avLst/>
          </a:prstGeom>
        </p:spPr>
        <p:txBody>
          <a:bodyPr vert="horz" wrap="square" lIns="0" tIns="100753" rIns="0" bIns="0" rtlCol="0" anchor="ctr">
            <a:spAutoFit/>
          </a:bodyPr>
          <a:lstStyle/>
          <a:p>
            <a:pPr marL="16933" marR="6773">
              <a:lnSpc>
                <a:spcPts val="5813"/>
              </a:lnSpc>
              <a:spcBef>
                <a:spcPts val="793"/>
              </a:spcBef>
              <a:tabLst>
                <a:tab pos="4614218" algn="l"/>
              </a:tabLst>
            </a:pPr>
            <a:r>
              <a:rPr sz="5267" spc="-7" dirty="0">
                <a:solidFill>
                  <a:srgbClr val="7F7F7F"/>
                </a:solidFill>
                <a:latin typeface="Arial MT"/>
                <a:cs typeface="Arial MT"/>
              </a:rPr>
              <a:t>U</a:t>
            </a:r>
            <a:r>
              <a:rPr sz="5267" spc="-133" dirty="0">
                <a:solidFill>
                  <a:srgbClr val="7F7F7F"/>
                </a:solidFill>
                <a:latin typeface="Arial MT"/>
                <a:cs typeface="Arial MT"/>
              </a:rPr>
              <a:t>n</a:t>
            </a:r>
            <a:r>
              <a:rPr sz="5267" spc="-33" dirty="0">
                <a:solidFill>
                  <a:srgbClr val="7F7F7F"/>
                </a:solidFill>
                <a:latin typeface="Arial MT"/>
                <a:cs typeface="Arial MT"/>
              </a:rPr>
              <a:t>de</a:t>
            </a:r>
            <a:r>
              <a:rPr sz="5267" spc="33" dirty="0">
                <a:solidFill>
                  <a:srgbClr val="7F7F7F"/>
                </a:solidFill>
                <a:latin typeface="Arial MT"/>
                <a:cs typeface="Arial MT"/>
              </a:rPr>
              <a:t>r</a:t>
            </a:r>
            <a:r>
              <a:rPr sz="5267" spc="60" dirty="0">
                <a:solidFill>
                  <a:srgbClr val="7F7F7F"/>
                </a:solidFill>
                <a:latin typeface="Arial MT"/>
                <a:cs typeface="Arial MT"/>
              </a:rPr>
              <a:t>s</a:t>
            </a:r>
            <a:r>
              <a:rPr sz="5267" spc="20" dirty="0">
                <a:solidFill>
                  <a:srgbClr val="7F7F7F"/>
                </a:solidFill>
                <a:latin typeface="Arial MT"/>
                <a:cs typeface="Arial MT"/>
              </a:rPr>
              <a:t>t</a:t>
            </a:r>
            <a:r>
              <a:rPr sz="5267" spc="-33" dirty="0">
                <a:solidFill>
                  <a:srgbClr val="7F7F7F"/>
                </a:solidFill>
                <a:latin typeface="Arial MT"/>
                <a:cs typeface="Arial MT"/>
              </a:rPr>
              <a:t>an</a:t>
            </a:r>
            <a:r>
              <a:rPr sz="5267" spc="67" dirty="0">
                <a:solidFill>
                  <a:srgbClr val="7F7F7F"/>
                </a:solidFill>
                <a:latin typeface="Arial MT"/>
                <a:cs typeface="Arial MT"/>
              </a:rPr>
              <a:t>d</a:t>
            </a:r>
            <a:r>
              <a:rPr sz="5267" spc="20" dirty="0">
                <a:solidFill>
                  <a:srgbClr val="7F7F7F"/>
                </a:solidFill>
                <a:latin typeface="Arial MT"/>
                <a:cs typeface="Arial MT"/>
              </a:rPr>
              <a:t>i</a:t>
            </a:r>
            <a:r>
              <a:rPr sz="5267" spc="-133" dirty="0">
                <a:solidFill>
                  <a:srgbClr val="7F7F7F"/>
                </a:solidFill>
                <a:latin typeface="Arial MT"/>
                <a:cs typeface="Arial MT"/>
              </a:rPr>
              <a:t>n</a:t>
            </a:r>
            <a:r>
              <a:rPr sz="5267" spc="20" dirty="0">
                <a:solidFill>
                  <a:srgbClr val="7F7F7F"/>
                </a:solidFill>
                <a:latin typeface="Arial MT"/>
                <a:cs typeface="Arial MT"/>
              </a:rPr>
              <a:t>g</a:t>
            </a:r>
            <a:r>
              <a:rPr sz="5267" dirty="0">
                <a:solidFill>
                  <a:srgbClr val="7F7F7F"/>
                </a:solidFill>
                <a:latin typeface="Times New Roman"/>
                <a:cs typeface="Times New Roman"/>
              </a:rPr>
              <a:t>	</a:t>
            </a:r>
            <a:r>
              <a:rPr sz="5267" spc="-7" dirty="0">
                <a:solidFill>
                  <a:srgbClr val="7F7F7F"/>
                </a:solidFill>
                <a:latin typeface="Arial MT"/>
                <a:cs typeface="Arial MT"/>
              </a:rPr>
              <a:t>C</a:t>
            </a:r>
            <a:r>
              <a:rPr sz="5267" spc="20" dirty="0">
                <a:solidFill>
                  <a:srgbClr val="7F7F7F"/>
                </a:solidFill>
                <a:latin typeface="Arial MT"/>
                <a:cs typeface="Arial MT"/>
              </a:rPr>
              <a:t>I/</a:t>
            </a:r>
            <a:r>
              <a:rPr sz="5267" spc="-7" dirty="0">
                <a:solidFill>
                  <a:srgbClr val="7F7F7F"/>
                </a:solidFill>
                <a:latin typeface="Arial MT"/>
                <a:cs typeface="Arial MT"/>
              </a:rPr>
              <a:t>C</a:t>
            </a:r>
            <a:r>
              <a:rPr sz="5267" spc="20" dirty="0">
                <a:solidFill>
                  <a:srgbClr val="7F7F7F"/>
                </a:solidFill>
                <a:latin typeface="Arial MT"/>
                <a:cs typeface="Arial MT"/>
              </a:rPr>
              <a:t>D </a:t>
            </a:r>
            <a:r>
              <a:rPr sz="5267" spc="7" dirty="0">
                <a:solidFill>
                  <a:srgbClr val="7F7F7F"/>
                </a:solidFill>
                <a:latin typeface="Times New Roman"/>
                <a:cs typeface="Times New Roman"/>
              </a:rPr>
              <a:t> </a:t>
            </a:r>
            <a:r>
              <a:rPr sz="5267" spc="-27" dirty="0">
                <a:solidFill>
                  <a:srgbClr val="7F7F7F"/>
                </a:solidFill>
                <a:latin typeface="Arial MT"/>
                <a:cs typeface="Arial MT"/>
              </a:rPr>
              <a:t>Pipelines</a:t>
            </a:r>
            <a:endParaRPr sz="5267">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77115A3-CABB-45DA-945A-7667BD546B2C}"/>
              </a:ext>
            </a:extLst>
          </p:cNvPr>
          <p:cNvSpPr>
            <a:spLocks noGrp="1"/>
          </p:cNvSpPr>
          <p:nvPr>
            <p:ph idx="1"/>
          </p:nvPr>
        </p:nvSpPr>
        <p:spPr>
          <a:xfrm>
            <a:off x="643469" y="1782981"/>
            <a:ext cx="4008384" cy="4393982"/>
          </a:xfrm>
        </p:spPr>
        <p:txBody>
          <a:bodyPr>
            <a:normAutofit/>
          </a:bodyPr>
          <a:lstStyle/>
          <a:p>
            <a:pPr marL="0" indent="0">
              <a:buNone/>
            </a:pPr>
            <a:r>
              <a:rPr lang="en-US" sz="2000"/>
              <a:t>The main factors that can make these problems escalate:</a:t>
            </a:r>
          </a:p>
          <a:p>
            <a:r>
              <a:rPr lang="en-US" sz="2000"/>
              <a:t>The size of the team working on the project.</a:t>
            </a:r>
          </a:p>
          <a:p>
            <a:r>
              <a:rPr lang="en-US" sz="2000"/>
              <a:t>The amount of time passed since the developer got the latest version of the code from the central repository. </a:t>
            </a:r>
          </a:p>
          <a:p>
            <a:pPr marL="0" indent="0">
              <a:buNone/>
            </a:pPr>
            <a:br>
              <a:rPr lang="en-US" sz="2000"/>
            </a:br>
            <a:endParaRPr lang="en-US" sz="2000"/>
          </a:p>
        </p:txBody>
      </p:sp>
      <p:grpSp>
        <p:nvGrpSpPr>
          <p:cNvPr id="73"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Traditional Integration - Continuous Integration - edureka">
            <a:extLst>
              <a:ext uri="{FF2B5EF4-FFF2-40B4-BE49-F238E27FC236}">
                <a16:creationId xmlns:a16="http://schemas.microsoft.com/office/drawing/2014/main" id="{3B8C41F8-3C56-4F0B-A7A2-384F44371D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5320" y="2035624"/>
            <a:ext cx="6253212" cy="3856606"/>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962219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9300" y="1295401"/>
            <a:ext cx="10795000" cy="1308100"/>
            <a:chOff x="561975" y="971550"/>
            <a:chExt cx="8096250" cy="981075"/>
          </a:xfrm>
        </p:grpSpPr>
        <p:pic>
          <p:nvPicPr>
            <p:cNvPr id="3" name="object 3"/>
            <p:cNvPicPr/>
            <p:nvPr/>
          </p:nvPicPr>
          <p:blipFill>
            <a:blip r:embed="rId2" cstate="print"/>
            <a:stretch>
              <a:fillRect/>
            </a:stretch>
          </p:blipFill>
          <p:spPr>
            <a:xfrm>
              <a:off x="561975" y="971550"/>
              <a:ext cx="8096250" cy="981075"/>
            </a:xfrm>
            <a:prstGeom prst="rect">
              <a:avLst/>
            </a:prstGeom>
          </p:spPr>
        </p:pic>
        <p:sp>
          <p:nvSpPr>
            <p:cNvPr id="4" name="object 4"/>
            <p:cNvSpPr/>
            <p:nvPr/>
          </p:nvSpPr>
          <p:spPr>
            <a:xfrm>
              <a:off x="581893" y="987155"/>
              <a:ext cx="8001634" cy="894080"/>
            </a:xfrm>
            <a:custGeom>
              <a:avLst/>
              <a:gdLst/>
              <a:ahLst/>
              <a:cxnLst/>
              <a:rect l="l" t="t" r="r" b="b"/>
              <a:pathLst>
                <a:path w="8001634" h="894080">
                  <a:moveTo>
                    <a:pt x="7852044" y="0"/>
                  </a:moveTo>
                  <a:lnTo>
                    <a:pt x="148934" y="0"/>
                  </a:lnTo>
                  <a:lnTo>
                    <a:pt x="101862" y="7593"/>
                  </a:lnTo>
                  <a:lnTo>
                    <a:pt x="60978" y="28734"/>
                  </a:lnTo>
                  <a:lnTo>
                    <a:pt x="28737" y="60964"/>
                  </a:lnTo>
                  <a:lnTo>
                    <a:pt x="7593" y="101827"/>
                  </a:lnTo>
                  <a:lnTo>
                    <a:pt x="0" y="148864"/>
                  </a:lnTo>
                  <a:lnTo>
                    <a:pt x="0" y="744626"/>
                  </a:lnTo>
                  <a:lnTo>
                    <a:pt x="7593" y="791719"/>
                  </a:lnTo>
                  <a:lnTo>
                    <a:pt x="28737" y="832610"/>
                  </a:lnTo>
                  <a:lnTo>
                    <a:pt x="60978" y="864850"/>
                  </a:lnTo>
                  <a:lnTo>
                    <a:pt x="101862" y="885991"/>
                  </a:lnTo>
                  <a:lnTo>
                    <a:pt x="148934" y="893582"/>
                  </a:lnTo>
                  <a:lnTo>
                    <a:pt x="7852044" y="893582"/>
                  </a:lnTo>
                  <a:lnTo>
                    <a:pt x="7899140" y="885991"/>
                  </a:lnTo>
                  <a:lnTo>
                    <a:pt x="7940039" y="864850"/>
                  </a:lnTo>
                  <a:lnTo>
                    <a:pt x="7972288" y="832610"/>
                  </a:lnTo>
                  <a:lnTo>
                    <a:pt x="7993436" y="791719"/>
                  </a:lnTo>
                  <a:lnTo>
                    <a:pt x="8001030" y="744626"/>
                  </a:lnTo>
                  <a:lnTo>
                    <a:pt x="8001030" y="148864"/>
                  </a:lnTo>
                  <a:lnTo>
                    <a:pt x="7993436" y="101827"/>
                  </a:lnTo>
                  <a:lnTo>
                    <a:pt x="7972288" y="60964"/>
                  </a:lnTo>
                  <a:lnTo>
                    <a:pt x="7940039" y="28734"/>
                  </a:lnTo>
                  <a:lnTo>
                    <a:pt x="7899140" y="7593"/>
                  </a:lnTo>
                  <a:lnTo>
                    <a:pt x="7852044" y="0"/>
                  </a:lnTo>
                  <a:close/>
                </a:path>
              </a:pathLst>
            </a:custGeom>
            <a:solidFill>
              <a:srgbClr val="FFFFFF"/>
            </a:solidFill>
          </p:spPr>
          <p:txBody>
            <a:bodyPr wrap="square" lIns="0" tIns="0" rIns="0" bIns="0" rtlCol="0"/>
            <a:lstStyle/>
            <a:p>
              <a:endParaRPr sz="2400"/>
            </a:p>
          </p:txBody>
        </p:sp>
        <p:sp>
          <p:nvSpPr>
            <p:cNvPr id="5" name="object 5"/>
            <p:cNvSpPr/>
            <p:nvPr/>
          </p:nvSpPr>
          <p:spPr>
            <a:xfrm>
              <a:off x="581893" y="987155"/>
              <a:ext cx="8001634" cy="894080"/>
            </a:xfrm>
            <a:custGeom>
              <a:avLst/>
              <a:gdLst/>
              <a:ahLst/>
              <a:cxnLst/>
              <a:rect l="l" t="t" r="r" b="b"/>
              <a:pathLst>
                <a:path w="8001634" h="894080">
                  <a:moveTo>
                    <a:pt x="0" y="148864"/>
                  </a:moveTo>
                  <a:lnTo>
                    <a:pt x="7593" y="101827"/>
                  </a:lnTo>
                  <a:lnTo>
                    <a:pt x="28737" y="60964"/>
                  </a:lnTo>
                  <a:lnTo>
                    <a:pt x="60978" y="28734"/>
                  </a:lnTo>
                  <a:lnTo>
                    <a:pt x="101862" y="7593"/>
                  </a:lnTo>
                  <a:lnTo>
                    <a:pt x="148934" y="0"/>
                  </a:lnTo>
                  <a:lnTo>
                    <a:pt x="7852044" y="0"/>
                  </a:lnTo>
                  <a:lnTo>
                    <a:pt x="7899140" y="7593"/>
                  </a:lnTo>
                  <a:lnTo>
                    <a:pt x="7940039" y="28734"/>
                  </a:lnTo>
                  <a:lnTo>
                    <a:pt x="7972288" y="60964"/>
                  </a:lnTo>
                  <a:lnTo>
                    <a:pt x="7993436" y="101827"/>
                  </a:lnTo>
                  <a:lnTo>
                    <a:pt x="8001030" y="148864"/>
                  </a:lnTo>
                  <a:lnTo>
                    <a:pt x="8001030" y="744626"/>
                  </a:lnTo>
                  <a:lnTo>
                    <a:pt x="7993436" y="791719"/>
                  </a:lnTo>
                  <a:lnTo>
                    <a:pt x="7972288" y="832610"/>
                  </a:lnTo>
                  <a:lnTo>
                    <a:pt x="7940039" y="864850"/>
                  </a:lnTo>
                  <a:lnTo>
                    <a:pt x="7899140" y="885991"/>
                  </a:lnTo>
                  <a:lnTo>
                    <a:pt x="7852044" y="893582"/>
                  </a:lnTo>
                  <a:lnTo>
                    <a:pt x="148934" y="893582"/>
                  </a:lnTo>
                  <a:lnTo>
                    <a:pt x="101862" y="885991"/>
                  </a:lnTo>
                  <a:lnTo>
                    <a:pt x="60978" y="864850"/>
                  </a:lnTo>
                  <a:lnTo>
                    <a:pt x="28737" y="832610"/>
                  </a:lnTo>
                  <a:lnTo>
                    <a:pt x="7593" y="791719"/>
                  </a:lnTo>
                  <a:lnTo>
                    <a:pt x="0" y="744626"/>
                  </a:lnTo>
                  <a:lnTo>
                    <a:pt x="0" y="148864"/>
                  </a:lnTo>
                  <a:close/>
                </a:path>
              </a:pathLst>
            </a:custGeom>
            <a:ln w="12700">
              <a:solidFill>
                <a:srgbClr val="AF5C04"/>
              </a:solidFill>
            </a:ln>
          </p:spPr>
          <p:txBody>
            <a:bodyPr wrap="square" lIns="0" tIns="0" rIns="0" bIns="0" rtlCol="0"/>
            <a:lstStyle/>
            <a:p>
              <a:endParaRPr sz="2400"/>
            </a:p>
          </p:txBody>
        </p:sp>
      </p:grpSp>
      <p:sp>
        <p:nvSpPr>
          <p:cNvPr id="6" name="object 6"/>
          <p:cNvSpPr txBox="1"/>
          <p:nvPr/>
        </p:nvSpPr>
        <p:spPr>
          <a:xfrm>
            <a:off x="341207" y="244342"/>
            <a:ext cx="5202767" cy="586550"/>
          </a:xfrm>
          <a:prstGeom prst="rect">
            <a:avLst/>
          </a:prstGeom>
        </p:spPr>
        <p:txBody>
          <a:bodyPr vert="horz" wrap="square" lIns="0" tIns="22013" rIns="0" bIns="0" rtlCol="0">
            <a:spAutoFit/>
          </a:bodyPr>
          <a:lstStyle/>
          <a:p>
            <a:pPr marL="16933">
              <a:spcBef>
                <a:spcPts val="173"/>
              </a:spcBef>
            </a:pPr>
            <a:r>
              <a:rPr sz="3667" b="1" spc="20" dirty="0">
                <a:solidFill>
                  <a:srgbClr val="5F4778"/>
                </a:solidFill>
                <a:latin typeface="Calibri"/>
                <a:cs typeface="Calibri"/>
              </a:rPr>
              <a:t>What</a:t>
            </a:r>
            <a:r>
              <a:rPr sz="3667" b="1" spc="-40" dirty="0">
                <a:solidFill>
                  <a:srgbClr val="5F4778"/>
                </a:solidFill>
                <a:latin typeface="Calibri"/>
                <a:cs typeface="Calibri"/>
              </a:rPr>
              <a:t> </a:t>
            </a:r>
            <a:r>
              <a:rPr sz="3667" b="1" dirty="0">
                <a:solidFill>
                  <a:srgbClr val="5F4778"/>
                </a:solidFill>
                <a:latin typeface="Calibri"/>
                <a:cs typeface="Calibri"/>
              </a:rPr>
              <a:t>are</a:t>
            </a:r>
            <a:r>
              <a:rPr sz="3667" b="1" spc="67" dirty="0">
                <a:solidFill>
                  <a:srgbClr val="5F4778"/>
                </a:solidFill>
                <a:latin typeface="Calibri"/>
                <a:cs typeface="Calibri"/>
              </a:rPr>
              <a:t> </a:t>
            </a:r>
            <a:r>
              <a:rPr sz="3667" b="1" spc="33" dirty="0">
                <a:solidFill>
                  <a:srgbClr val="5F4778"/>
                </a:solidFill>
                <a:latin typeface="Calibri"/>
                <a:cs typeface="Calibri"/>
              </a:rPr>
              <a:t>CI/CD</a:t>
            </a:r>
            <a:r>
              <a:rPr sz="3667" b="1" spc="7" dirty="0">
                <a:solidFill>
                  <a:srgbClr val="5F4778"/>
                </a:solidFill>
                <a:latin typeface="Calibri"/>
                <a:cs typeface="Calibri"/>
              </a:rPr>
              <a:t> </a:t>
            </a:r>
            <a:r>
              <a:rPr sz="3667" b="1" spc="20" dirty="0">
                <a:solidFill>
                  <a:srgbClr val="5F4778"/>
                </a:solidFill>
                <a:latin typeface="Calibri"/>
                <a:cs typeface="Calibri"/>
              </a:rPr>
              <a:t>Pipelines?</a:t>
            </a:r>
            <a:endParaRPr sz="3667">
              <a:latin typeface="Calibri"/>
              <a:cs typeface="Calibri"/>
            </a:endParaRPr>
          </a:p>
        </p:txBody>
      </p:sp>
      <p:sp>
        <p:nvSpPr>
          <p:cNvPr id="7" name="object 7"/>
          <p:cNvSpPr txBox="1"/>
          <p:nvPr/>
        </p:nvSpPr>
        <p:spPr>
          <a:xfrm>
            <a:off x="1189567" y="1607900"/>
            <a:ext cx="9790007" cy="570242"/>
          </a:xfrm>
          <a:prstGeom prst="rect">
            <a:avLst/>
          </a:prstGeom>
        </p:spPr>
        <p:txBody>
          <a:bodyPr vert="horz" wrap="square" lIns="0" tIns="31327" rIns="0" bIns="0" rtlCol="0">
            <a:spAutoFit/>
          </a:bodyPr>
          <a:lstStyle/>
          <a:p>
            <a:pPr marL="1720384" marR="6773" indent="-1703451">
              <a:lnSpc>
                <a:spcPts val="2107"/>
              </a:lnSpc>
              <a:spcBef>
                <a:spcPts val="247"/>
              </a:spcBef>
            </a:pPr>
            <a:r>
              <a:rPr spc="20" dirty="0">
                <a:latin typeface="Calibri"/>
                <a:cs typeface="Calibri"/>
              </a:rPr>
              <a:t>CI/CD</a:t>
            </a:r>
            <a:r>
              <a:rPr spc="-127" dirty="0">
                <a:latin typeface="Calibri"/>
                <a:cs typeface="Calibri"/>
              </a:rPr>
              <a:t> </a:t>
            </a:r>
            <a:r>
              <a:rPr spc="-20" dirty="0">
                <a:latin typeface="Calibri"/>
                <a:cs typeface="Calibri"/>
              </a:rPr>
              <a:t>Pipelines,</a:t>
            </a:r>
            <a:r>
              <a:rPr spc="147" dirty="0">
                <a:latin typeface="Calibri"/>
                <a:cs typeface="Calibri"/>
              </a:rPr>
              <a:t> </a:t>
            </a:r>
            <a:r>
              <a:rPr spc="7" dirty="0">
                <a:latin typeface="Calibri"/>
                <a:cs typeface="Calibri"/>
              </a:rPr>
              <a:t>i.e.,</a:t>
            </a:r>
            <a:r>
              <a:rPr spc="-53" dirty="0">
                <a:latin typeface="Calibri"/>
                <a:cs typeface="Calibri"/>
              </a:rPr>
              <a:t> </a:t>
            </a:r>
            <a:r>
              <a:rPr spc="-13" dirty="0">
                <a:latin typeface="Calibri"/>
                <a:cs typeface="Calibri"/>
              </a:rPr>
              <a:t>Continuous </a:t>
            </a:r>
            <a:r>
              <a:rPr spc="-7" dirty="0">
                <a:latin typeface="Calibri"/>
                <a:cs typeface="Calibri"/>
              </a:rPr>
              <a:t>Integration,</a:t>
            </a:r>
            <a:r>
              <a:rPr spc="40" dirty="0">
                <a:latin typeface="Calibri"/>
                <a:cs typeface="Calibri"/>
              </a:rPr>
              <a:t> </a:t>
            </a:r>
            <a:r>
              <a:rPr spc="-13" dirty="0">
                <a:latin typeface="Calibri"/>
                <a:cs typeface="Calibri"/>
              </a:rPr>
              <a:t>Continuous Delivery</a:t>
            </a:r>
            <a:r>
              <a:rPr spc="73" dirty="0">
                <a:latin typeface="Calibri"/>
                <a:cs typeface="Calibri"/>
              </a:rPr>
              <a:t> </a:t>
            </a:r>
            <a:r>
              <a:rPr spc="-7" dirty="0">
                <a:latin typeface="Calibri"/>
                <a:cs typeface="Calibri"/>
              </a:rPr>
              <a:t>and</a:t>
            </a:r>
            <a:r>
              <a:rPr spc="47" dirty="0">
                <a:latin typeface="Calibri"/>
                <a:cs typeface="Calibri"/>
              </a:rPr>
              <a:t> </a:t>
            </a:r>
            <a:r>
              <a:rPr spc="-13" dirty="0">
                <a:latin typeface="Calibri"/>
                <a:cs typeface="Calibri"/>
              </a:rPr>
              <a:t>Deployment</a:t>
            </a:r>
            <a:r>
              <a:rPr spc="87" dirty="0">
                <a:latin typeface="Calibri"/>
                <a:cs typeface="Calibri"/>
              </a:rPr>
              <a:t> </a:t>
            </a:r>
            <a:r>
              <a:rPr spc="-20" dirty="0">
                <a:latin typeface="Calibri"/>
                <a:cs typeface="Calibri"/>
              </a:rPr>
              <a:t>pipelines,</a:t>
            </a:r>
            <a:r>
              <a:rPr spc="147" dirty="0">
                <a:latin typeface="Calibri"/>
                <a:cs typeface="Calibri"/>
              </a:rPr>
              <a:t> </a:t>
            </a:r>
            <a:r>
              <a:rPr dirty="0">
                <a:latin typeface="Calibri"/>
                <a:cs typeface="Calibri"/>
              </a:rPr>
              <a:t>are a</a:t>
            </a:r>
            <a:r>
              <a:rPr spc="27" dirty="0">
                <a:latin typeface="Calibri"/>
                <a:cs typeface="Calibri"/>
              </a:rPr>
              <a:t> </a:t>
            </a:r>
            <a:r>
              <a:rPr spc="13" dirty="0">
                <a:latin typeface="Calibri"/>
                <a:cs typeface="Calibri"/>
              </a:rPr>
              <a:t>way</a:t>
            </a:r>
            <a:r>
              <a:rPr spc="-120" dirty="0">
                <a:latin typeface="Calibri"/>
                <a:cs typeface="Calibri"/>
              </a:rPr>
              <a:t> </a:t>
            </a:r>
            <a:r>
              <a:rPr spc="20" dirty="0">
                <a:latin typeface="Calibri"/>
                <a:cs typeface="Calibri"/>
              </a:rPr>
              <a:t>of </a:t>
            </a:r>
            <a:r>
              <a:rPr spc="-387" dirty="0">
                <a:latin typeface="Calibri"/>
                <a:cs typeface="Calibri"/>
              </a:rPr>
              <a:t> </a:t>
            </a:r>
            <a:r>
              <a:rPr spc="-40" dirty="0">
                <a:latin typeface="Calibri"/>
                <a:cs typeface="Calibri"/>
              </a:rPr>
              <a:t>running</a:t>
            </a:r>
            <a:r>
              <a:rPr spc="233" dirty="0">
                <a:latin typeface="Calibri"/>
                <a:cs typeface="Calibri"/>
              </a:rPr>
              <a:t> </a:t>
            </a:r>
            <a:r>
              <a:rPr spc="-20" dirty="0">
                <a:latin typeface="Calibri"/>
                <a:cs typeface="Calibri"/>
              </a:rPr>
              <a:t>Jenkins</a:t>
            </a:r>
            <a:r>
              <a:rPr spc="87" dirty="0">
                <a:latin typeface="Calibri"/>
                <a:cs typeface="Calibri"/>
              </a:rPr>
              <a:t> </a:t>
            </a:r>
            <a:r>
              <a:rPr spc="-13" dirty="0">
                <a:latin typeface="Calibri"/>
                <a:cs typeface="Calibri"/>
              </a:rPr>
              <a:t>jobs</a:t>
            </a:r>
            <a:r>
              <a:rPr spc="-20" dirty="0">
                <a:latin typeface="Calibri"/>
                <a:cs typeface="Calibri"/>
              </a:rPr>
              <a:t> </a:t>
            </a:r>
            <a:r>
              <a:rPr spc="-13" dirty="0">
                <a:latin typeface="Calibri"/>
                <a:cs typeface="Calibri"/>
              </a:rPr>
              <a:t>in</a:t>
            </a:r>
            <a:r>
              <a:rPr spc="47" dirty="0">
                <a:latin typeface="Calibri"/>
                <a:cs typeface="Calibri"/>
              </a:rPr>
              <a:t> </a:t>
            </a:r>
            <a:r>
              <a:rPr dirty="0">
                <a:latin typeface="Calibri"/>
                <a:cs typeface="Calibri"/>
              </a:rPr>
              <a:t>a</a:t>
            </a:r>
            <a:r>
              <a:rPr spc="20" dirty="0">
                <a:latin typeface="Calibri"/>
                <a:cs typeface="Calibri"/>
              </a:rPr>
              <a:t> </a:t>
            </a:r>
            <a:r>
              <a:rPr spc="-13" dirty="0">
                <a:latin typeface="Calibri"/>
                <a:cs typeface="Calibri"/>
              </a:rPr>
              <a:t>sequence,</a:t>
            </a:r>
            <a:r>
              <a:rPr spc="40" dirty="0">
                <a:latin typeface="Calibri"/>
                <a:cs typeface="Calibri"/>
              </a:rPr>
              <a:t> </a:t>
            </a:r>
            <a:r>
              <a:rPr spc="-7" dirty="0">
                <a:latin typeface="Calibri"/>
                <a:cs typeface="Calibri"/>
              </a:rPr>
              <a:t>which</a:t>
            </a:r>
            <a:r>
              <a:rPr spc="40" dirty="0">
                <a:latin typeface="Calibri"/>
                <a:cs typeface="Calibri"/>
              </a:rPr>
              <a:t> </a:t>
            </a:r>
            <a:r>
              <a:rPr spc="-20" dirty="0">
                <a:latin typeface="Calibri"/>
                <a:cs typeface="Calibri"/>
              </a:rPr>
              <a:t>resembles</a:t>
            </a:r>
            <a:r>
              <a:rPr spc="93" dirty="0">
                <a:latin typeface="Calibri"/>
                <a:cs typeface="Calibri"/>
              </a:rPr>
              <a:t> </a:t>
            </a:r>
            <a:r>
              <a:rPr dirty="0">
                <a:latin typeface="Calibri"/>
                <a:cs typeface="Calibri"/>
              </a:rPr>
              <a:t>a</a:t>
            </a:r>
            <a:r>
              <a:rPr spc="20" dirty="0">
                <a:latin typeface="Calibri"/>
                <a:cs typeface="Calibri"/>
              </a:rPr>
              <a:t> </a:t>
            </a:r>
            <a:r>
              <a:rPr spc="-27" dirty="0">
                <a:latin typeface="Calibri"/>
                <a:cs typeface="Calibri"/>
              </a:rPr>
              <a:t>pipeline</a:t>
            </a:r>
            <a:r>
              <a:rPr spc="193" dirty="0">
                <a:latin typeface="Calibri"/>
                <a:cs typeface="Calibri"/>
              </a:rPr>
              <a:t> </a:t>
            </a:r>
            <a:r>
              <a:rPr spc="-27" dirty="0">
                <a:latin typeface="Calibri"/>
                <a:cs typeface="Calibri"/>
              </a:rPr>
              <a:t>view.</a:t>
            </a:r>
            <a:endParaRPr>
              <a:latin typeface="Calibri"/>
              <a:cs typeface="Calibri"/>
            </a:endParaRPr>
          </a:p>
        </p:txBody>
      </p:sp>
      <p:grpSp>
        <p:nvGrpSpPr>
          <p:cNvPr id="8" name="object 8"/>
          <p:cNvGrpSpPr/>
          <p:nvPr/>
        </p:nvGrpSpPr>
        <p:grpSpPr>
          <a:xfrm>
            <a:off x="3206324" y="3225800"/>
            <a:ext cx="3970867" cy="3307080"/>
            <a:chOff x="2404743" y="2419350"/>
            <a:chExt cx="2978150" cy="2480310"/>
          </a:xfrm>
        </p:grpSpPr>
        <p:pic>
          <p:nvPicPr>
            <p:cNvPr id="9" name="object 9"/>
            <p:cNvPicPr/>
            <p:nvPr/>
          </p:nvPicPr>
          <p:blipFill>
            <a:blip r:embed="rId3" cstate="print"/>
            <a:stretch>
              <a:fillRect/>
            </a:stretch>
          </p:blipFill>
          <p:spPr>
            <a:xfrm>
              <a:off x="4582424" y="3262743"/>
              <a:ext cx="800100" cy="1600480"/>
            </a:xfrm>
            <a:prstGeom prst="rect">
              <a:avLst/>
            </a:prstGeom>
          </p:spPr>
        </p:pic>
        <p:pic>
          <p:nvPicPr>
            <p:cNvPr id="10" name="object 10"/>
            <p:cNvPicPr/>
            <p:nvPr/>
          </p:nvPicPr>
          <p:blipFill>
            <a:blip r:embed="rId4" cstate="print"/>
            <a:stretch>
              <a:fillRect/>
            </a:stretch>
          </p:blipFill>
          <p:spPr>
            <a:xfrm>
              <a:off x="3688445" y="4497718"/>
              <a:ext cx="893621" cy="401431"/>
            </a:xfrm>
            <a:prstGeom prst="rect">
              <a:avLst/>
            </a:prstGeom>
          </p:spPr>
        </p:pic>
        <p:pic>
          <p:nvPicPr>
            <p:cNvPr id="11" name="object 11"/>
            <p:cNvPicPr/>
            <p:nvPr/>
          </p:nvPicPr>
          <p:blipFill>
            <a:blip r:embed="rId5" cstate="print"/>
            <a:stretch>
              <a:fillRect/>
            </a:stretch>
          </p:blipFill>
          <p:spPr>
            <a:xfrm>
              <a:off x="2887979" y="4063124"/>
              <a:ext cx="800100" cy="800100"/>
            </a:xfrm>
            <a:prstGeom prst="rect">
              <a:avLst/>
            </a:prstGeom>
          </p:spPr>
        </p:pic>
        <p:pic>
          <p:nvPicPr>
            <p:cNvPr id="12" name="object 12"/>
            <p:cNvPicPr/>
            <p:nvPr/>
          </p:nvPicPr>
          <p:blipFill>
            <a:blip r:embed="rId6" cstate="print"/>
            <a:stretch>
              <a:fillRect/>
            </a:stretch>
          </p:blipFill>
          <p:spPr>
            <a:xfrm>
              <a:off x="2404743" y="3268217"/>
              <a:ext cx="800100" cy="800100"/>
            </a:xfrm>
            <a:prstGeom prst="rect">
              <a:avLst/>
            </a:prstGeom>
          </p:spPr>
        </p:pic>
        <p:pic>
          <p:nvPicPr>
            <p:cNvPr id="13" name="object 13"/>
            <p:cNvPicPr/>
            <p:nvPr/>
          </p:nvPicPr>
          <p:blipFill>
            <a:blip r:embed="rId7" cstate="print"/>
            <a:stretch>
              <a:fillRect/>
            </a:stretch>
          </p:blipFill>
          <p:spPr>
            <a:xfrm>
              <a:off x="3524249" y="2419350"/>
              <a:ext cx="1295400" cy="1743075"/>
            </a:xfrm>
            <a:prstGeom prst="rect">
              <a:avLst/>
            </a:prstGeom>
          </p:spPr>
        </p:pic>
        <p:pic>
          <p:nvPicPr>
            <p:cNvPr id="14" name="object 14"/>
            <p:cNvPicPr/>
            <p:nvPr/>
          </p:nvPicPr>
          <p:blipFill>
            <a:blip r:embed="rId8" cstate="print"/>
            <a:stretch>
              <a:fillRect/>
            </a:stretch>
          </p:blipFill>
          <p:spPr>
            <a:xfrm>
              <a:off x="3561709" y="2457197"/>
              <a:ext cx="1167496" cy="1611120"/>
            </a:xfrm>
            <a:prstGeom prst="rect">
              <a:avLst/>
            </a:prstGeom>
          </p:spPr>
        </p:pic>
      </p:grpSp>
      <p:grpSp>
        <p:nvGrpSpPr>
          <p:cNvPr id="15" name="object 15"/>
          <p:cNvGrpSpPr/>
          <p:nvPr/>
        </p:nvGrpSpPr>
        <p:grpSpPr>
          <a:xfrm>
            <a:off x="1371600" y="3695701"/>
            <a:ext cx="1625600" cy="1689100"/>
            <a:chOff x="1028700" y="2771775"/>
            <a:chExt cx="1219200" cy="1266825"/>
          </a:xfrm>
        </p:grpSpPr>
        <p:pic>
          <p:nvPicPr>
            <p:cNvPr id="16" name="object 16"/>
            <p:cNvPicPr/>
            <p:nvPr/>
          </p:nvPicPr>
          <p:blipFill>
            <a:blip r:embed="rId9" cstate="print"/>
            <a:stretch>
              <a:fillRect/>
            </a:stretch>
          </p:blipFill>
          <p:spPr>
            <a:xfrm>
              <a:off x="1028700" y="2771775"/>
              <a:ext cx="1219200" cy="1266825"/>
            </a:xfrm>
            <a:prstGeom prst="rect">
              <a:avLst/>
            </a:prstGeom>
          </p:spPr>
        </p:pic>
        <p:pic>
          <p:nvPicPr>
            <p:cNvPr id="17" name="object 17"/>
            <p:cNvPicPr/>
            <p:nvPr/>
          </p:nvPicPr>
          <p:blipFill>
            <a:blip r:embed="rId10" cstate="print"/>
            <a:stretch>
              <a:fillRect/>
            </a:stretch>
          </p:blipFill>
          <p:spPr>
            <a:xfrm>
              <a:off x="1058683" y="2823746"/>
              <a:ext cx="1167496" cy="1167496"/>
            </a:xfrm>
            <a:prstGeom prst="rect">
              <a:avLst/>
            </a:prstGeom>
          </p:spPr>
        </p:pic>
      </p:grpSp>
      <p:sp>
        <p:nvSpPr>
          <p:cNvPr id="18" name="object 18"/>
          <p:cNvSpPr txBox="1"/>
          <p:nvPr/>
        </p:nvSpPr>
        <p:spPr>
          <a:xfrm>
            <a:off x="1333077" y="5507984"/>
            <a:ext cx="1778000" cy="263320"/>
          </a:xfrm>
          <a:prstGeom prst="rect">
            <a:avLst/>
          </a:prstGeom>
        </p:spPr>
        <p:txBody>
          <a:bodyPr vert="horz" wrap="square" lIns="0" tIns="16933" rIns="0" bIns="0" rtlCol="0">
            <a:spAutoFit/>
          </a:bodyPr>
          <a:lstStyle/>
          <a:p>
            <a:pPr marL="16933">
              <a:spcBef>
                <a:spcPts val="133"/>
              </a:spcBef>
            </a:pPr>
            <a:r>
              <a:rPr sz="1600" b="1" spc="-7" dirty="0">
                <a:latin typeface="Calibri"/>
                <a:cs typeface="Calibri"/>
              </a:rPr>
              <a:t>Finished</a:t>
            </a:r>
            <a:r>
              <a:rPr sz="1600" b="1" spc="-47" dirty="0">
                <a:latin typeface="Calibri"/>
                <a:cs typeface="Calibri"/>
              </a:rPr>
              <a:t> </a:t>
            </a:r>
            <a:r>
              <a:rPr sz="1600" b="1" spc="13" dirty="0">
                <a:latin typeface="Calibri"/>
                <a:cs typeface="Calibri"/>
              </a:rPr>
              <a:t>Application</a:t>
            </a:r>
            <a:endParaRPr sz="1600">
              <a:latin typeface="Calibri"/>
              <a:cs typeface="Calibri"/>
            </a:endParaRPr>
          </a:p>
        </p:txBody>
      </p:sp>
      <p:sp>
        <p:nvSpPr>
          <p:cNvPr id="19" name="object 19"/>
          <p:cNvSpPr/>
          <p:nvPr/>
        </p:nvSpPr>
        <p:spPr>
          <a:xfrm>
            <a:off x="1348423" y="5743306"/>
            <a:ext cx="1752600" cy="12700"/>
          </a:xfrm>
          <a:custGeom>
            <a:avLst/>
            <a:gdLst/>
            <a:ahLst/>
            <a:cxnLst/>
            <a:rect l="l" t="t" r="r" b="b"/>
            <a:pathLst>
              <a:path w="1314450" h="9525">
                <a:moveTo>
                  <a:pt x="1314449" y="0"/>
                </a:moveTo>
                <a:lnTo>
                  <a:pt x="0" y="0"/>
                </a:lnTo>
                <a:lnTo>
                  <a:pt x="0" y="9524"/>
                </a:lnTo>
                <a:lnTo>
                  <a:pt x="1314449" y="9524"/>
                </a:lnTo>
                <a:lnTo>
                  <a:pt x="1314449" y="0"/>
                </a:lnTo>
                <a:close/>
              </a:path>
            </a:pathLst>
          </a:custGeom>
          <a:solidFill>
            <a:srgbClr val="000000"/>
          </a:solidFill>
        </p:spPr>
        <p:txBody>
          <a:bodyPr wrap="square" lIns="0" tIns="0" rIns="0" bIns="0" rtlCol="0"/>
          <a:lstStyle/>
          <a:p>
            <a:endParaRPr sz="2400"/>
          </a:p>
        </p:txBody>
      </p:sp>
      <p:sp>
        <p:nvSpPr>
          <p:cNvPr id="20" name="object 20" hidden="1"/>
          <p:cNvSpPr txBox="1">
            <a:spLocks noGrp="1"/>
          </p:cNvSpPr>
          <p:nvPr>
            <p:ph type="ftr" sz="quarter" idx="5"/>
          </p:nvPr>
        </p:nvSpPr>
        <p:spPr>
          <a:xfrm>
            <a:off x="5384800" y="8622369"/>
            <a:ext cx="5486400" cy="192360"/>
          </a:xfrm>
          <a:prstGeom prst="rect">
            <a:avLst/>
          </a:prstGeom>
        </p:spPr>
        <p:txBody>
          <a:bodyPr vert="horz" wrap="square" lIns="0" tIns="0" rIns="0" bIns="0" rtlCol="0" anchor="ctr">
            <a:spAutoFit/>
          </a:bodyPr>
          <a:lstStyle/>
          <a:p>
            <a:pPr marL="16933">
              <a:lnSpc>
                <a:spcPts val="1467"/>
              </a:lnSpc>
            </a:pPr>
            <a:r>
              <a:rPr dirty="0"/>
              <a:t>©</a:t>
            </a:r>
            <a:r>
              <a:rPr spc="7" dirty="0"/>
              <a:t> </a:t>
            </a:r>
            <a:r>
              <a:rPr spc="-27" dirty="0"/>
              <a:t>Copyright</a:t>
            </a:r>
            <a:r>
              <a:rPr spc="113" dirty="0"/>
              <a:t> </a:t>
            </a:r>
            <a:r>
              <a:rPr spc="-13" dirty="0"/>
              <a:t>2019</a:t>
            </a:r>
            <a:r>
              <a:rPr spc="67" dirty="0"/>
              <a:t> </a:t>
            </a:r>
            <a:r>
              <a:rPr dirty="0"/>
              <a:t>IntelliPaat,</a:t>
            </a:r>
            <a:r>
              <a:rPr spc="-73" dirty="0"/>
              <a:t> </a:t>
            </a:r>
            <a:r>
              <a:rPr spc="-13" dirty="0"/>
              <a:t>All</a:t>
            </a:r>
            <a:r>
              <a:rPr spc="67" dirty="0"/>
              <a:t> </a:t>
            </a:r>
            <a:r>
              <a:rPr dirty="0"/>
              <a:t>rights</a:t>
            </a:r>
            <a:r>
              <a:rPr spc="-67" dirty="0"/>
              <a:t> </a:t>
            </a:r>
            <a:r>
              <a:rPr spc="-13" dirty="0"/>
              <a:t>reserved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9300" y="1295401"/>
            <a:ext cx="10795000" cy="1308100"/>
            <a:chOff x="561975" y="971550"/>
            <a:chExt cx="8096250" cy="981075"/>
          </a:xfrm>
        </p:grpSpPr>
        <p:pic>
          <p:nvPicPr>
            <p:cNvPr id="3" name="object 3"/>
            <p:cNvPicPr/>
            <p:nvPr/>
          </p:nvPicPr>
          <p:blipFill>
            <a:blip r:embed="rId2" cstate="print"/>
            <a:stretch>
              <a:fillRect/>
            </a:stretch>
          </p:blipFill>
          <p:spPr>
            <a:xfrm>
              <a:off x="561975" y="971550"/>
              <a:ext cx="8096250" cy="981075"/>
            </a:xfrm>
            <a:prstGeom prst="rect">
              <a:avLst/>
            </a:prstGeom>
          </p:spPr>
        </p:pic>
        <p:sp>
          <p:nvSpPr>
            <p:cNvPr id="4" name="object 4"/>
            <p:cNvSpPr/>
            <p:nvPr/>
          </p:nvSpPr>
          <p:spPr>
            <a:xfrm>
              <a:off x="581893" y="987155"/>
              <a:ext cx="8001634" cy="894080"/>
            </a:xfrm>
            <a:custGeom>
              <a:avLst/>
              <a:gdLst/>
              <a:ahLst/>
              <a:cxnLst/>
              <a:rect l="l" t="t" r="r" b="b"/>
              <a:pathLst>
                <a:path w="8001634" h="894080">
                  <a:moveTo>
                    <a:pt x="7852044" y="0"/>
                  </a:moveTo>
                  <a:lnTo>
                    <a:pt x="148934" y="0"/>
                  </a:lnTo>
                  <a:lnTo>
                    <a:pt x="101862" y="7593"/>
                  </a:lnTo>
                  <a:lnTo>
                    <a:pt x="60978" y="28734"/>
                  </a:lnTo>
                  <a:lnTo>
                    <a:pt x="28737" y="60964"/>
                  </a:lnTo>
                  <a:lnTo>
                    <a:pt x="7593" y="101827"/>
                  </a:lnTo>
                  <a:lnTo>
                    <a:pt x="0" y="148864"/>
                  </a:lnTo>
                  <a:lnTo>
                    <a:pt x="0" y="744626"/>
                  </a:lnTo>
                  <a:lnTo>
                    <a:pt x="7593" y="791719"/>
                  </a:lnTo>
                  <a:lnTo>
                    <a:pt x="28737" y="832610"/>
                  </a:lnTo>
                  <a:lnTo>
                    <a:pt x="60978" y="864850"/>
                  </a:lnTo>
                  <a:lnTo>
                    <a:pt x="101862" y="885991"/>
                  </a:lnTo>
                  <a:lnTo>
                    <a:pt x="148934" y="893582"/>
                  </a:lnTo>
                  <a:lnTo>
                    <a:pt x="7852044" y="893582"/>
                  </a:lnTo>
                  <a:lnTo>
                    <a:pt x="7899140" y="885991"/>
                  </a:lnTo>
                  <a:lnTo>
                    <a:pt x="7940039" y="864850"/>
                  </a:lnTo>
                  <a:lnTo>
                    <a:pt x="7972288" y="832610"/>
                  </a:lnTo>
                  <a:lnTo>
                    <a:pt x="7993436" y="791719"/>
                  </a:lnTo>
                  <a:lnTo>
                    <a:pt x="8001030" y="744626"/>
                  </a:lnTo>
                  <a:lnTo>
                    <a:pt x="8001030" y="148864"/>
                  </a:lnTo>
                  <a:lnTo>
                    <a:pt x="7993436" y="101827"/>
                  </a:lnTo>
                  <a:lnTo>
                    <a:pt x="7972288" y="60964"/>
                  </a:lnTo>
                  <a:lnTo>
                    <a:pt x="7940039" y="28734"/>
                  </a:lnTo>
                  <a:lnTo>
                    <a:pt x="7899140" y="7593"/>
                  </a:lnTo>
                  <a:lnTo>
                    <a:pt x="7852044" y="0"/>
                  </a:lnTo>
                  <a:close/>
                </a:path>
              </a:pathLst>
            </a:custGeom>
            <a:solidFill>
              <a:srgbClr val="FFFFFF"/>
            </a:solidFill>
          </p:spPr>
          <p:txBody>
            <a:bodyPr wrap="square" lIns="0" tIns="0" rIns="0" bIns="0" rtlCol="0"/>
            <a:lstStyle/>
            <a:p>
              <a:endParaRPr sz="2400"/>
            </a:p>
          </p:txBody>
        </p:sp>
        <p:sp>
          <p:nvSpPr>
            <p:cNvPr id="5" name="object 5"/>
            <p:cNvSpPr/>
            <p:nvPr/>
          </p:nvSpPr>
          <p:spPr>
            <a:xfrm>
              <a:off x="581893" y="987155"/>
              <a:ext cx="8001634" cy="894080"/>
            </a:xfrm>
            <a:custGeom>
              <a:avLst/>
              <a:gdLst/>
              <a:ahLst/>
              <a:cxnLst/>
              <a:rect l="l" t="t" r="r" b="b"/>
              <a:pathLst>
                <a:path w="8001634" h="894080">
                  <a:moveTo>
                    <a:pt x="0" y="148864"/>
                  </a:moveTo>
                  <a:lnTo>
                    <a:pt x="7593" y="101827"/>
                  </a:lnTo>
                  <a:lnTo>
                    <a:pt x="28737" y="60964"/>
                  </a:lnTo>
                  <a:lnTo>
                    <a:pt x="60978" y="28734"/>
                  </a:lnTo>
                  <a:lnTo>
                    <a:pt x="101862" y="7593"/>
                  </a:lnTo>
                  <a:lnTo>
                    <a:pt x="148934" y="0"/>
                  </a:lnTo>
                  <a:lnTo>
                    <a:pt x="7852044" y="0"/>
                  </a:lnTo>
                  <a:lnTo>
                    <a:pt x="7899140" y="7593"/>
                  </a:lnTo>
                  <a:lnTo>
                    <a:pt x="7940039" y="28734"/>
                  </a:lnTo>
                  <a:lnTo>
                    <a:pt x="7972288" y="60964"/>
                  </a:lnTo>
                  <a:lnTo>
                    <a:pt x="7993436" y="101827"/>
                  </a:lnTo>
                  <a:lnTo>
                    <a:pt x="8001030" y="148864"/>
                  </a:lnTo>
                  <a:lnTo>
                    <a:pt x="8001030" y="744626"/>
                  </a:lnTo>
                  <a:lnTo>
                    <a:pt x="7993436" y="791719"/>
                  </a:lnTo>
                  <a:lnTo>
                    <a:pt x="7972288" y="832610"/>
                  </a:lnTo>
                  <a:lnTo>
                    <a:pt x="7940039" y="864850"/>
                  </a:lnTo>
                  <a:lnTo>
                    <a:pt x="7899140" y="885991"/>
                  </a:lnTo>
                  <a:lnTo>
                    <a:pt x="7852044" y="893582"/>
                  </a:lnTo>
                  <a:lnTo>
                    <a:pt x="148934" y="893582"/>
                  </a:lnTo>
                  <a:lnTo>
                    <a:pt x="101862" y="885991"/>
                  </a:lnTo>
                  <a:lnTo>
                    <a:pt x="60978" y="864850"/>
                  </a:lnTo>
                  <a:lnTo>
                    <a:pt x="28737" y="832610"/>
                  </a:lnTo>
                  <a:lnTo>
                    <a:pt x="7593" y="791719"/>
                  </a:lnTo>
                  <a:lnTo>
                    <a:pt x="0" y="744626"/>
                  </a:lnTo>
                  <a:lnTo>
                    <a:pt x="0" y="148864"/>
                  </a:lnTo>
                  <a:close/>
                </a:path>
              </a:pathLst>
            </a:custGeom>
            <a:ln w="12700">
              <a:solidFill>
                <a:srgbClr val="AF5C04"/>
              </a:solidFill>
            </a:ln>
          </p:spPr>
          <p:txBody>
            <a:bodyPr wrap="square" lIns="0" tIns="0" rIns="0" bIns="0" rtlCol="0"/>
            <a:lstStyle/>
            <a:p>
              <a:endParaRPr sz="2400"/>
            </a:p>
          </p:txBody>
        </p:sp>
      </p:grpSp>
      <p:sp>
        <p:nvSpPr>
          <p:cNvPr id="6" name="object 6"/>
          <p:cNvSpPr txBox="1">
            <a:spLocks noGrp="1"/>
          </p:cNvSpPr>
          <p:nvPr>
            <p:ph type="title"/>
          </p:nvPr>
        </p:nvSpPr>
        <p:spPr>
          <a:xfrm>
            <a:off x="341207" y="194393"/>
            <a:ext cx="8453472" cy="699336"/>
          </a:xfrm>
          <a:prstGeom prst="rect">
            <a:avLst/>
          </a:prstGeom>
        </p:spPr>
        <p:txBody>
          <a:bodyPr vert="horz" wrap="square" lIns="0" tIns="22013" rIns="0" bIns="0" rtlCol="0" anchor="ctr">
            <a:spAutoFit/>
          </a:bodyPr>
          <a:lstStyle/>
          <a:p>
            <a:pPr marL="16933">
              <a:lnSpc>
                <a:spcPct val="100000"/>
              </a:lnSpc>
              <a:spcBef>
                <a:spcPts val="173"/>
              </a:spcBef>
            </a:pPr>
            <a:r>
              <a:rPr spc="20" dirty="0"/>
              <a:t>What</a:t>
            </a:r>
            <a:r>
              <a:rPr spc="-40" dirty="0"/>
              <a:t> </a:t>
            </a:r>
            <a:r>
              <a:rPr dirty="0"/>
              <a:t>are</a:t>
            </a:r>
            <a:r>
              <a:rPr spc="67" dirty="0"/>
              <a:t> </a:t>
            </a:r>
            <a:r>
              <a:rPr spc="33" dirty="0"/>
              <a:t>CI/CD</a:t>
            </a:r>
            <a:r>
              <a:rPr spc="7" dirty="0"/>
              <a:t> </a:t>
            </a:r>
            <a:r>
              <a:rPr spc="20" dirty="0"/>
              <a:t>Pipelines?</a:t>
            </a:r>
          </a:p>
        </p:txBody>
      </p:sp>
      <p:sp>
        <p:nvSpPr>
          <p:cNvPr id="7" name="object 7"/>
          <p:cNvSpPr txBox="1"/>
          <p:nvPr/>
        </p:nvSpPr>
        <p:spPr>
          <a:xfrm>
            <a:off x="1189567" y="1607900"/>
            <a:ext cx="9790007" cy="570242"/>
          </a:xfrm>
          <a:prstGeom prst="rect">
            <a:avLst/>
          </a:prstGeom>
        </p:spPr>
        <p:txBody>
          <a:bodyPr vert="horz" wrap="square" lIns="0" tIns="31327" rIns="0" bIns="0" rtlCol="0">
            <a:spAutoFit/>
          </a:bodyPr>
          <a:lstStyle/>
          <a:p>
            <a:pPr marL="1720384" marR="6773" indent="-1703451">
              <a:lnSpc>
                <a:spcPts val="2107"/>
              </a:lnSpc>
              <a:spcBef>
                <a:spcPts val="247"/>
              </a:spcBef>
            </a:pPr>
            <a:r>
              <a:rPr spc="20" dirty="0">
                <a:latin typeface="Calibri"/>
                <a:cs typeface="Calibri"/>
              </a:rPr>
              <a:t>CI/CD</a:t>
            </a:r>
            <a:r>
              <a:rPr spc="-127" dirty="0">
                <a:latin typeface="Calibri"/>
                <a:cs typeface="Calibri"/>
              </a:rPr>
              <a:t> </a:t>
            </a:r>
            <a:r>
              <a:rPr spc="-20" dirty="0">
                <a:latin typeface="Calibri"/>
                <a:cs typeface="Calibri"/>
              </a:rPr>
              <a:t>Pipelines,</a:t>
            </a:r>
            <a:r>
              <a:rPr spc="147" dirty="0">
                <a:latin typeface="Calibri"/>
                <a:cs typeface="Calibri"/>
              </a:rPr>
              <a:t> </a:t>
            </a:r>
            <a:r>
              <a:rPr spc="7" dirty="0">
                <a:latin typeface="Calibri"/>
                <a:cs typeface="Calibri"/>
              </a:rPr>
              <a:t>i.e.,</a:t>
            </a:r>
            <a:r>
              <a:rPr spc="-53" dirty="0">
                <a:latin typeface="Calibri"/>
                <a:cs typeface="Calibri"/>
              </a:rPr>
              <a:t> </a:t>
            </a:r>
            <a:r>
              <a:rPr spc="-13" dirty="0">
                <a:latin typeface="Calibri"/>
                <a:cs typeface="Calibri"/>
              </a:rPr>
              <a:t>Continuous </a:t>
            </a:r>
            <a:r>
              <a:rPr spc="-7" dirty="0">
                <a:latin typeface="Calibri"/>
                <a:cs typeface="Calibri"/>
              </a:rPr>
              <a:t>Integration,</a:t>
            </a:r>
            <a:r>
              <a:rPr spc="40" dirty="0">
                <a:latin typeface="Calibri"/>
                <a:cs typeface="Calibri"/>
              </a:rPr>
              <a:t> </a:t>
            </a:r>
            <a:r>
              <a:rPr spc="-13" dirty="0">
                <a:latin typeface="Calibri"/>
                <a:cs typeface="Calibri"/>
              </a:rPr>
              <a:t>Continuous Delivery</a:t>
            </a:r>
            <a:r>
              <a:rPr spc="73" dirty="0">
                <a:latin typeface="Calibri"/>
                <a:cs typeface="Calibri"/>
              </a:rPr>
              <a:t> </a:t>
            </a:r>
            <a:r>
              <a:rPr spc="-7" dirty="0">
                <a:latin typeface="Calibri"/>
                <a:cs typeface="Calibri"/>
              </a:rPr>
              <a:t>and</a:t>
            </a:r>
            <a:r>
              <a:rPr spc="47" dirty="0">
                <a:latin typeface="Calibri"/>
                <a:cs typeface="Calibri"/>
              </a:rPr>
              <a:t> </a:t>
            </a:r>
            <a:r>
              <a:rPr spc="-13" dirty="0">
                <a:latin typeface="Calibri"/>
                <a:cs typeface="Calibri"/>
              </a:rPr>
              <a:t>Deployment</a:t>
            </a:r>
            <a:r>
              <a:rPr spc="87" dirty="0">
                <a:latin typeface="Calibri"/>
                <a:cs typeface="Calibri"/>
              </a:rPr>
              <a:t> </a:t>
            </a:r>
            <a:r>
              <a:rPr spc="-20" dirty="0">
                <a:latin typeface="Calibri"/>
                <a:cs typeface="Calibri"/>
              </a:rPr>
              <a:t>pipelines,</a:t>
            </a:r>
            <a:r>
              <a:rPr spc="147" dirty="0">
                <a:latin typeface="Calibri"/>
                <a:cs typeface="Calibri"/>
              </a:rPr>
              <a:t> </a:t>
            </a:r>
            <a:r>
              <a:rPr dirty="0">
                <a:latin typeface="Calibri"/>
                <a:cs typeface="Calibri"/>
              </a:rPr>
              <a:t>are a</a:t>
            </a:r>
            <a:r>
              <a:rPr spc="27" dirty="0">
                <a:latin typeface="Calibri"/>
                <a:cs typeface="Calibri"/>
              </a:rPr>
              <a:t> </a:t>
            </a:r>
            <a:r>
              <a:rPr spc="13" dirty="0">
                <a:latin typeface="Calibri"/>
                <a:cs typeface="Calibri"/>
              </a:rPr>
              <a:t>way</a:t>
            </a:r>
            <a:r>
              <a:rPr spc="-120" dirty="0">
                <a:latin typeface="Calibri"/>
                <a:cs typeface="Calibri"/>
              </a:rPr>
              <a:t> </a:t>
            </a:r>
            <a:r>
              <a:rPr spc="20" dirty="0">
                <a:latin typeface="Calibri"/>
                <a:cs typeface="Calibri"/>
              </a:rPr>
              <a:t>of </a:t>
            </a:r>
            <a:r>
              <a:rPr spc="-387" dirty="0">
                <a:latin typeface="Calibri"/>
                <a:cs typeface="Calibri"/>
              </a:rPr>
              <a:t> </a:t>
            </a:r>
            <a:r>
              <a:rPr spc="-40" dirty="0">
                <a:latin typeface="Calibri"/>
                <a:cs typeface="Calibri"/>
              </a:rPr>
              <a:t>running</a:t>
            </a:r>
            <a:r>
              <a:rPr spc="233" dirty="0">
                <a:latin typeface="Calibri"/>
                <a:cs typeface="Calibri"/>
              </a:rPr>
              <a:t> </a:t>
            </a:r>
            <a:r>
              <a:rPr spc="-20" dirty="0">
                <a:latin typeface="Calibri"/>
                <a:cs typeface="Calibri"/>
              </a:rPr>
              <a:t>Jenkins</a:t>
            </a:r>
            <a:r>
              <a:rPr spc="87" dirty="0">
                <a:latin typeface="Calibri"/>
                <a:cs typeface="Calibri"/>
              </a:rPr>
              <a:t> </a:t>
            </a:r>
            <a:r>
              <a:rPr spc="-13" dirty="0">
                <a:latin typeface="Calibri"/>
                <a:cs typeface="Calibri"/>
              </a:rPr>
              <a:t>jobs</a:t>
            </a:r>
            <a:r>
              <a:rPr spc="-20" dirty="0">
                <a:latin typeface="Calibri"/>
                <a:cs typeface="Calibri"/>
              </a:rPr>
              <a:t> </a:t>
            </a:r>
            <a:r>
              <a:rPr spc="-13" dirty="0">
                <a:latin typeface="Calibri"/>
                <a:cs typeface="Calibri"/>
              </a:rPr>
              <a:t>in</a:t>
            </a:r>
            <a:r>
              <a:rPr spc="47" dirty="0">
                <a:latin typeface="Calibri"/>
                <a:cs typeface="Calibri"/>
              </a:rPr>
              <a:t> </a:t>
            </a:r>
            <a:r>
              <a:rPr dirty="0">
                <a:latin typeface="Calibri"/>
                <a:cs typeface="Calibri"/>
              </a:rPr>
              <a:t>a</a:t>
            </a:r>
            <a:r>
              <a:rPr spc="20" dirty="0">
                <a:latin typeface="Calibri"/>
                <a:cs typeface="Calibri"/>
              </a:rPr>
              <a:t> </a:t>
            </a:r>
            <a:r>
              <a:rPr spc="-13" dirty="0">
                <a:latin typeface="Calibri"/>
                <a:cs typeface="Calibri"/>
              </a:rPr>
              <a:t>sequence,</a:t>
            </a:r>
            <a:r>
              <a:rPr spc="40" dirty="0">
                <a:latin typeface="Calibri"/>
                <a:cs typeface="Calibri"/>
              </a:rPr>
              <a:t> </a:t>
            </a:r>
            <a:r>
              <a:rPr spc="-7" dirty="0">
                <a:latin typeface="Calibri"/>
                <a:cs typeface="Calibri"/>
              </a:rPr>
              <a:t>which</a:t>
            </a:r>
            <a:r>
              <a:rPr spc="40" dirty="0">
                <a:latin typeface="Calibri"/>
                <a:cs typeface="Calibri"/>
              </a:rPr>
              <a:t> </a:t>
            </a:r>
            <a:r>
              <a:rPr spc="-20" dirty="0">
                <a:latin typeface="Calibri"/>
                <a:cs typeface="Calibri"/>
              </a:rPr>
              <a:t>resembles</a:t>
            </a:r>
            <a:r>
              <a:rPr spc="93" dirty="0">
                <a:latin typeface="Calibri"/>
                <a:cs typeface="Calibri"/>
              </a:rPr>
              <a:t> </a:t>
            </a:r>
            <a:r>
              <a:rPr dirty="0">
                <a:latin typeface="Calibri"/>
                <a:cs typeface="Calibri"/>
              </a:rPr>
              <a:t>a</a:t>
            </a:r>
            <a:r>
              <a:rPr spc="20" dirty="0">
                <a:latin typeface="Calibri"/>
                <a:cs typeface="Calibri"/>
              </a:rPr>
              <a:t> </a:t>
            </a:r>
            <a:r>
              <a:rPr spc="-27" dirty="0">
                <a:latin typeface="Calibri"/>
                <a:cs typeface="Calibri"/>
              </a:rPr>
              <a:t>pipeline</a:t>
            </a:r>
            <a:r>
              <a:rPr spc="193" dirty="0">
                <a:latin typeface="Calibri"/>
                <a:cs typeface="Calibri"/>
              </a:rPr>
              <a:t> </a:t>
            </a:r>
            <a:r>
              <a:rPr spc="-27" dirty="0">
                <a:latin typeface="Calibri"/>
                <a:cs typeface="Calibri"/>
              </a:rPr>
              <a:t>view.</a:t>
            </a:r>
            <a:endParaRPr>
              <a:latin typeface="Calibri"/>
              <a:cs typeface="Calibri"/>
            </a:endParaRPr>
          </a:p>
        </p:txBody>
      </p:sp>
      <p:sp>
        <p:nvSpPr>
          <p:cNvPr id="8" name="object 8"/>
          <p:cNvSpPr txBox="1"/>
          <p:nvPr/>
        </p:nvSpPr>
        <p:spPr>
          <a:xfrm>
            <a:off x="536347" y="3553033"/>
            <a:ext cx="1264920" cy="294097"/>
          </a:xfrm>
          <a:prstGeom prst="rect">
            <a:avLst/>
          </a:prstGeom>
        </p:spPr>
        <p:txBody>
          <a:bodyPr vert="horz" wrap="square" lIns="0" tIns="16933" rIns="0" bIns="0" rtlCol="0">
            <a:spAutoFit/>
          </a:bodyPr>
          <a:lstStyle/>
          <a:p>
            <a:pPr marL="16933">
              <a:spcBef>
                <a:spcPts val="133"/>
              </a:spcBef>
            </a:pPr>
            <a:r>
              <a:rPr b="1" spc="-33" dirty="0">
                <a:latin typeface="Calibri"/>
                <a:cs typeface="Calibri"/>
              </a:rPr>
              <a:t>F</a:t>
            </a:r>
            <a:r>
              <a:rPr b="1" spc="27" dirty="0">
                <a:latin typeface="Calibri"/>
                <a:cs typeface="Calibri"/>
              </a:rPr>
              <a:t>o</a:t>
            </a:r>
            <a:r>
              <a:rPr b="1" dirty="0">
                <a:latin typeface="Calibri"/>
                <a:cs typeface="Calibri"/>
              </a:rPr>
              <a:t>r</a:t>
            </a:r>
            <a:r>
              <a:rPr spc="-93" dirty="0">
                <a:latin typeface="Times New Roman"/>
                <a:cs typeface="Times New Roman"/>
              </a:rPr>
              <a:t> </a:t>
            </a:r>
            <a:r>
              <a:rPr b="1" spc="13" dirty="0">
                <a:latin typeface="Calibri"/>
                <a:cs typeface="Calibri"/>
              </a:rPr>
              <a:t>E</a:t>
            </a:r>
            <a:r>
              <a:rPr b="1" spc="-33" dirty="0">
                <a:latin typeface="Calibri"/>
                <a:cs typeface="Calibri"/>
              </a:rPr>
              <a:t>x</a:t>
            </a:r>
            <a:r>
              <a:rPr b="1" spc="7" dirty="0">
                <a:latin typeface="Calibri"/>
                <a:cs typeface="Calibri"/>
              </a:rPr>
              <a:t>a</a:t>
            </a:r>
            <a:r>
              <a:rPr b="1" spc="27" dirty="0">
                <a:latin typeface="Calibri"/>
                <a:cs typeface="Calibri"/>
              </a:rPr>
              <a:t>mp</a:t>
            </a:r>
            <a:r>
              <a:rPr b="1" spc="-47" dirty="0">
                <a:latin typeface="Calibri"/>
                <a:cs typeface="Calibri"/>
              </a:rPr>
              <a:t>l</a:t>
            </a:r>
            <a:r>
              <a:rPr b="1" spc="-13" dirty="0">
                <a:latin typeface="Calibri"/>
                <a:cs typeface="Calibri"/>
              </a:rPr>
              <a:t>e</a:t>
            </a:r>
            <a:r>
              <a:rPr b="1" dirty="0">
                <a:latin typeface="Calibri"/>
                <a:cs typeface="Calibri"/>
              </a:rPr>
              <a:t>:</a:t>
            </a:r>
            <a:endParaRPr>
              <a:latin typeface="Calibri"/>
              <a:cs typeface="Calibri"/>
            </a:endParaRPr>
          </a:p>
        </p:txBody>
      </p:sp>
      <p:pic>
        <p:nvPicPr>
          <p:cNvPr id="9" name="object 9"/>
          <p:cNvPicPr/>
          <p:nvPr/>
        </p:nvPicPr>
        <p:blipFill>
          <a:blip r:embed="rId3" cstate="print"/>
          <a:stretch>
            <a:fillRect/>
          </a:stretch>
        </p:blipFill>
        <p:spPr>
          <a:xfrm>
            <a:off x="583660" y="4036577"/>
            <a:ext cx="982041" cy="956535"/>
          </a:xfrm>
          <a:prstGeom prst="rect">
            <a:avLst/>
          </a:prstGeom>
        </p:spPr>
      </p:pic>
      <p:grpSp>
        <p:nvGrpSpPr>
          <p:cNvPr id="10" name="object 10"/>
          <p:cNvGrpSpPr/>
          <p:nvPr/>
        </p:nvGrpSpPr>
        <p:grpSpPr>
          <a:xfrm>
            <a:off x="1701801" y="4432300"/>
            <a:ext cx="1231900" cy="203200"/>
            <a:chOff x="1276350" y="3324225"/>
            <a:chExt cx="923925" cy="152400"/>
          </a:xfrm>
        </p:grpSpPr>
        <p:pic>
          <p:nvPicPr>
            <p:cNvPr id="11" name="object 11"/>
            <p:cNvPicPr/>
            <p:nvPr/>
          </p:nvPicPr>
          <p:blipFill>
            <a:blip r:embed="rId4" cstate="print"/>
            <a:stretch>
              <a:fillRect/>
            </a:stretch>
          </p:blipFill>
          <p:spPr>
            <a:xfrm>
              <a:off x="1276350" y="3324225"/>
              <a:ext cx="923925" cy="152400"/>
            </a:xfrm>
            <a:prstGeom prst="rect">
              <a:avLst/>
            </a:prstGeom>
          </p:spPr>
        </p:pic>
        <p:sp>
          <p:nvSpPr>
            <p:cNvPr id="12" name="object 12"/>
            <p:cNvSpPr/>
            <p:nvPr/>
          </p:nvSpPr>
          <p:spPr>
            <a:xfrm>
              <a:off x="1289054" y="3329427"/>
              <a:ext cx="857885" cy="85725"/>
            </a:xfrm>
            <a:custGeom>
              <a:avLst/>
              <a:gdLst/>
              <a:ahLst/>
              <a:cxnLst/>
              <a:rect l="l" t="t" r="r" b="b"/>
              <a:pathLst>
                <a:path w="857885" h="85725">
                  <a:moveTo>
                    <a:pt x="771643" y="0"/>
                  </a:moveTo>
                  <a:lnTo>
                    <a:pt x="771643" y="85725"/>
                  </a:lnTo>
                  <a:lnTo>
                    <a:pt x="828889" y="57150"/>
                  </a:lnTo>
                  <a:lnTo>
                    <a:pt x="786003" y="57150"/>
                  </a:lnTo>
                  <a:lnTo>
                    <a:pt x="786003" y="28575"/>
                  </a:lnTo>
                  <a:lnTo>
                    <a:pt x="828698" y="28575"/>
                  </a:lnTo>
                  <a:lnTo>
                    <a:pt x="771643" y="0"/>
                  </a:lnTo>
                  <a:close/>
                </a:path>
                <a:path w="857885" h="85725">
                  <a:moveTo>
                    <a:pt x="771643" y="28575"/>
                  </a:moveTo>
                  <a:lnTo>
                    <a:pt x="0" y="28575"/>
                  </a:lnTo>
                  <a:lnTo>
                    <a:pt x="0" y="57150"/>
                  </a:lnTo>
                  <a:lnTo>
                    <a:pt x="771643" y="57150"/>
                  </a:lnTo>
                  <a:lnTo>
                    <a:pt x="771643" y="28575"/>
                  </a:lnTo>
                  <a:close/>
                </a:path>
                <a:path w="857885" h="85725">
                  <a:moveTo>
                    <a:pt x="828698" y="28575"/>
                  </a:moveTo>
                  <a:lnTo>
                    <a:pt x="786003" y="28575"/>
                  </a:lnTo>
                  <a:lnTo>
                    <a:pt x="786003" y="57150"/>
                  </a:lnTo>
                  <a:lnTo>
                    <a:pt x="828889" y="57150"/>
                  </a:lnTo>
                  <a:lnTo>
                    <a:pt x="857368" y="42934"/>
                  </a:lnTo>
                  <a:lnTo>
                    <a:pt x="828698" y="28575"/>
                  </a:lnTo>
                  <a:close/>
                </a:path>
              </a:pathLst>
            </a:custGeom>
            <a:solidFill>
              <a:srgbClr val="F07F09"/>
            </a:solidFill>
          </p:spPr>
          <p:txBody>
            <a:bodyPr wrap="square" lIns="0" tIns="0" rIns="0" bIns="0" rtlCol="0"/>
            <a:lstStyle/>
            <a:p>
              <a:endParaRPr sz="2400"/>
            </a:p>
          </p:txBody>
        </p:sp>
      </p:grpSp>
      <p:grpSp>
        <p:nvGrpSpPr>
          <p:cNvPr id="13" name="object 13"/>
          <p:cNvGrpSpPr/>
          <p:nvPr/>
        </p:nvGrpSpPr>
        <p:grpSpPr>
          <a:xfrm>
            <a:off x="3073401" y="4051301"/>
            <a:ext cx="1917700" cy="1003300"/>
            <a:chOff x="2305050" y="3038475"/>
            <a:chExt cx="1438275" cy="752475"/>
          </a:xfrm>
        </p:grpSpPr>
        <p:pic>
          <p:nvPicPr>
            <p:cNvPr id="14" name="object 14"/>
            <p:cNvPicPr/>
            <p:nvPr/>
          </p:nvPicPr>
          <p:blipFill>
            <a:blip r:embed="rId5" cstate="print"/>
            <a:stretch>
              <a:fillRect/>
            </a:stretch>
          </p:blipFill>
          <p:spPr>
            <a:xfrm>
              <a:off x="2305050" y="3038475"/>
              <a:ext cx="1438275" cy="752475"/>
            </a:xfrm>
            <a:prstGeom prst="rect">
              <a:avLst/>
            </a:prstGeom>
          </p:spPr>
        </p:pic>
        <p:pic>
          <p:nvPicPr>
            <p:cNvPr id="15" name="object 15"/>
            <p:cNvPicPr/>
            <p:nvPr/>
          </p:nvPicPr>
          <p:blipFill>
            <a:blip r:embed="rId6" cstate="print"/>
            <a:stretch>
              <a:fillRect/>
            </a:stretch>
          </p:blipFill>
          <p:spPr>
            <a:xfrm>
              <a:off x="2600325" y="3200400"/>
              <a:ext cx="876300" cy="495300"/>
            </a:xfrm>
            <a:prstGeom prst="rect">
              <a:avLst/>
            </a:prstGeom>
          </p:spPr>
        </p:pic>
        <p:sp>
          <p:nvSpPr>
            <p:cNvPr id="16" name="object 16"/>
            <p:cNvSpPr/>
            <p:nvPr/>
          </p:nvSpPr>
          <p:spPr>
            <a:xfrm>
              <a:off x="2322444" y="3052703"/>
              <a:ext cx="1346835" cy="666750"/>
            </a:xfrm>
            <a:custGeom>
              <a:avLst/>
              <a:gdLst/>
              <a:ahLst/>
              <a:cxnLst/>
              <a:rect l="l" t="t" r="r" b="b"/>
              <a:pathLst>
                <a:path w="1346835" h="666750">
                  <a:moveTo>
                    <a:pt x="1235211" y="0"/>
                  </a:moveTo>
                  <a:lnTo>
                    <a:pt x="0" y="0"/>
                  </a:lnTo>
                  <a:lnTo>
                    <a:pt x="0" y="555616"/>
                  </a:lnTo>
                  <a:lnTo>
                    <a:pt x="111133" y="666749"/>
                  </a:lnTo>
                  <a:lnTo>
                    <a:pt x="1346341" y="666749"/>
                  </a:lnTo>
                  <a:lnTo>
                    <a:pt x="1346341" y="111120"/>
                  </a:lnTo>
                  <a:lnTo>
                    <a:pt x="1235211" y="0"/>
                  </a:lnTo>
                  <a:close/>
                </a:path>
              </a:pathLst>
            </a:custGeom>
            <a:solidFill>
              <a:srgbClr val="1B577B"/>
            </a:solidFill>
          </p:spPr>
          <p:txBody>
            <a:bodyPr wrap="square" lIns="0" tIns="0" rIns="0" bIns="0" rtlCol="0"/>
            <a:lstStyle/>
            <a:p>
              <a:endParaRPr sz="2400"/>
            </a:p>
          </p:txBody>
        </p:sp>
      </p:grpSp>
      <p:sp>
        <p:nvSpPr>
          <p:cNvPr id="17" name="object 17"/>
          <p:cNvSpPr txBox="1"/>
          <p:nvPr/>
        </p:nvSpPr>
        <p:spPr>
          <a:xfrm>
            <a:off x="3648797" y="4356012"/>
            <a:ext cx="701040" cy="294097"/>
          </a:xfrm>
          <a:prstGeom prst="rect">
            <a:avLst/>
          </a:prstGeom>
        </p:spPr>
        <p:txBody>
          <a:bodyPr vert="horz" wrap="square" lIns="0" tIns="16933" rIns="0" bIns="0" rtlCol="0">
            <a:spAutoFit/>
          </a:bodyPr>
          <a:lstStyle/>
          <a:p>
            <a:pPr marL="16933">
              <a:spcBef>
                <a:spcPts val="133"/>
              </a:spcBef>
            </a:pPr>
            <a:r>
              <a:rPr spc="-40" dirty="0">
                <a:solidFill>
                  <a:srgbClr val="FFFFFF"/>
                </a:solidFill>
                <a:latin typeface="Calibri"/>
                <a:cs typeface="Calibri"/>
              </a:rPr>
              <a:t>G</a:t>
            </a:r>
            <a:r>
              <a:rPr spc="-20" dirty="0">
                <a:solidFill>
                  <a:srgbClr val="FFFFFF"/>
                </a:solidFill>
                <a:latin typeface="Calibri"/>
                <a:cs typeface="Calibri"/>
              </a:rPr>
              <a:t>i</a:t>
            </a:r>
            <a:r>
              <a:rPr spc="-7" dirty="0">
                <a:solidFill>
                  <a:srgbClr val="FFFFFF"/>
                </a:solidFill>
                <a:latin typeface="Calibri"/>
                <a:cs typeface="Calibri"/>
              </a:rPr>
              <a:t>t</a:t>
            </a:r>
            <a:r>
              <a:rPr spc="47" dirty="0">
                <a:solidFill>
                  <a:srgbClr val="FFFFFF"/>
                </a:solidFill>
                <a:latin typeface="Calibri"/>
                <a:cs typeface="Calibri"/>
              </a:rPr>
              <a:t>-</a:t>
            </a:r>
            <a:r>
              <a:rPr spc="20" dirty="0">
                <a:solidFill>
                  <a:srgbClr val="FFFFFF"/>
                </a:solidFill>
                <a:latin typeface="Calibri"/>
                <a:cs typeface="Calibri"/>
              </a:rPr>
              <a:t>J</a:t>
            </a:r>
            <a:r>
              <a:rPr spc="47" dirty="0">
                <a:solidFill>
                  <a:srgbClr val="FFFFFF"/>
                </a:solidFill>
                <a:latin typeface="Calibri"/>
                <a:cs typeface="Calibri"/>
              </a:rPr>
              <a:t>o</a:t>
            </a:r>
            <a:r>
              <a:rPr dirty="0">
                <a:solidFill>
                  <a:srgbClr val="FFFFFF"/>
                </a:solidFill>
                <a:latin typeface="Calibri"/>
                <a:cs typeface="Calibri"/>
              </a:rPr>
              <a:t>b</a:t>
            </a:r>
            <a:endParaRPr>
              <a:latin typeface="Calibri"/>
              <a:cs typeface="Calibri"/>
            </a:endParaRPr>
          </a:p>
        </p:txBody>
      </p:sp>
      <p:grpSp>
        <p:nvGrpSpPr>
          <p:cNvPr id="18" name="object 18"/>
          <p:cNvGrpSpPr/>
          <p:nvPr/>
        </p:nvGrpSpPr>
        <p:grpSpPr>
          <a:xfrm>
            <a:off x="6400820" y="4051301"/>
            <a:ext cx="1905000" cy="1003300"/>
            <a:chOff x="4800615" y="3038475"/>
            <a:chExt cx="1428750" cy="752475"/>
          </a:xfrm>
        </p:grpSpPr>
        <p:pic>
          <p:nvPicPr>
            <p:cNvPr id="19" name="object 19"/>
            <p:cNvPicPr/>
            <p:nvPr/>
          </p:nvPicPr>
          <p:blipFill>
            <a:blip r:embed="rId7" cstate="print"/>
            <a:stretch>
              <a:fillRect/>
            </a:stretch>
          </p:blipFill>
          <p:spPr>
            <a:xfrm>
              <a:off x="4800615" y="3038475"/>
              <a:ext cx="1428750" cy="752475"/>
            </a:xfrm>
            <a:prstGeom prst="rect">
              <a:avLst/>
            </a:prstGeom>
          </p:spPr>
        </p:pic>
        <p:pic>
          <p:nvPicPr>
            <p:cNvPr id="20" name="object 20"/>
            <p:cNvPicPr/>
            <p:nvPr/>
          </p:nvPicPr>
          <p:blipFill>
            <a:blip r:embed="rId8" cstate="print"/>
            <a:stretch>
              <a:fillRect/>
            </a:stretch>
          </p:blipFill>
          <p:spPr>
            <a:xfrm>
              <a:off x="4857749" y="3200400"/>
              <a:ext cx="1343025" cy="495300"/>
            </a:xfrm>
            <a:prstGeom prst="rect">
              <a:avLst/>
            </a:prstGeom>
          </p:spPr>
        </p:pic>
        <p:sp>
          <p:nvSpPr>
            <p:cNvPr id="21" name="object 21"/>
            <p:cNvSpPr/>
            <p:nvPr/>
          </p:nvSpPr>
          <p:spPr>
            <a:xfrm>
              <a:off x="4815321" y="3052703"/>
              <a:ext cx="1346835" cy="666750"/>
            </a:xfrm>
            <a:custGeom>
              <a:avLst/>
              <a:gdLst/>
              <a:ahLst/>
              <a:cxnLst/>
              <a:rect l="l" t="t" r="r" b="b"/>
              <a:pathLst>
                <a:path w="1346835" h="666750">
                  <a:moveTo>
                    <a:pt x="1235201" y="0"/>
                  </a:moveTo>
                  <a:lnTo>
                    <a:pt x="0" y="0"/>
                  </a:lnTo>
                  <a:lnTo>
                    <a:pt x="0" y="555616"/>
                  </a:lnTo>
                  <a:lnTo>
                    <a:pt x="111130" y="666749"/>
                  </a:lnTo>
                  <a:lnTo>
                    <a:pt x="1346332" y="666749"/>
                  </a:lnTo>
                  <a:lnTo>
                    <a:pt x="1346332" y="111120"/>
                  </a:lnTo>
                  <a:lnTo>
                    <a:pt x="1235201" y="0"/>
                  </a:lnTo>
                  <a:close/>
                </a:path>
              </a:pathLst>
            </a:custGeom>
            <a:solidFill>
              <a:srgbClr val="1B577B"/>
            </a:solidFill>
          </p:spPr>
          <p:txBody>
            <a:bodyPr wrap="square" lIns="0" tIns="0" rIns="0" bIns="0" rtlCol="0"/>
            <a:lstStyle/>
            <a:p>
              <a:endParaRPr sz="2400"/>
            </a:p>
          </p:txBody>
        </p:sp>
      </p:grpSp>
      <p:sp>
        <p:nvSpPr>
          <p:cNvPr id="22" name="object 22"/>
          <p:cNvSpPr txBox="1"/>
          <p:nvPr/>
        </p:nvSpPr>
        <p:spPr>
          <a:xfrm>
            <a:off x="6658192" y="4356012"/>
            <a:ext cx="1318259" cy="294097"/>
          </a:xfrm>
          <a:prstGeom prst="rect">
            <a:avLst/>
          </a:prstGeom>
        </p:spPr>
        <p:txBody>
          <a:bodyPr vert="horz" wrap="square" lIns="0" tIns="16933" rIns="0" bIns="0" rtlCol="0">
            <a:spAutoFit/>
          </a:bodyPr>
          <a:lstStyle/>
          <a:p>
            <a:pPr marL="16933">
              <a:spcBef>
                <a:spcPts val="133"/>
              </a:spcBef>
            </a:pPr>
            <a:r>
              <a:rPr spc="-20" dirty="0">
                <a:solidFill>
                  <a:srgbClr val="FFFFFF"/>
                </a:solidFill>
                <a:latin typeface="Calibri"/>
                <a:cs typeface="Calibri"/>
              </a:rPr>
              <a:t>Build-Website</a:t>
            </a:r>
            <a:endParaRPr>
              <a:latin typeface="Calibri"/>
              <a:cs typeface="Calibri"/>
            </a:endParaRPr>
          </a:p>
        </p:txBody>
      </p:sp>
      <p:grpSp>
        <p:nvGrpSpPr>
          <p:cNvPr id="23" name="object 23"/>
          <p:cNvGrpSpPr/>
          <p:nvPr/>
        </p:nvGrpSpPr>
        <p:grpSpPr>
          <a:xfrm>
            <a:off x="5003801" y="4051301"/>
            <a:ext cx="6565900" cy="1003300"/>
            <a:chOff x="3752850" y="3038475"/>
            <a:chExt cx="4924425" cy="752475"/>
          </a:xfrm>
        </p:grpSpPr>
        <p:pic>
          <p:nvPicPr>
            <p:cNvPr id="24" name="object 24"/>
            <p:cNvPicPr/>
            <p:nvPr/>
          </p:nvPicPr>
          <p:blipFill>
            <a:blip r:embed="rId9" cstate="print"/>
            <a:stretch>
              <a:fillRect/>
            </a:stretch>
          </p:blipFill>
          <p:spPr>
            <a:xfrm>
              <a:off x="3752850" y="3257550"/>
              <a:ext cx="1076325" cy="304800"/>
            </a:xfrm>
            <a:prstGeom prst="rect">
              <a:avLst/>
            </a:prstGeom>
          </p:spPr>
        </p:pic>
        <p:sp>
          <p:nvSpPr>
            <p:cNvPr id="25" name="object 25"/>
            <p:cNvSpPr/>
            <p:nvPr/>
          </p:nvSpPr>
          <p:spPr>
            <a:xfrm>
              <a:off x="3791590" y="3343274"/>
              <a:ext cx="857885" cy="85725"/>
            </a:xfrm>
            <a:custGeom>
              <a:avLst/>
              <a:gdLst/>
              <a:ahLst/>
              <a:cxnLst/>
              <a:rect l="l" t="t" r="r" b="b"/>
              <a:pathLst>
                <a:path w="857885" h="85725">
                  <a:moveTo>
                    <a:pt x="771784" y="0"/>
                  </a:moveTo>
                  <a:lnTo>
                    <a:pt x="771784" y="85725"/>
                  </a:lnTo>
                  <a:lnTo>
                    <a:pt x="828844" y="57150"/>
                  </a:lnTo>
                  <a:lnTo>
                    <a:pt x="786003" y="57150"/>
                  </a:lnTo>
                  <a:lnTo>
                    <a:pt x="786003" y="28575"/>
                  </a:lnTo>
                  <a:lnTo>
                    <a:pt x="829003" y="28575"/>
                  </a:lnTo>
                  <a:lnTo>
                    <a:pt x="771784" y="0"/>
                  </a:lnTo>
                  <a:close/>
                </a:path>
                <a:path w="857885" h="85725">
                  <a:moveTo>
                    <a:pt x="771784" y="28575"/>
                  </a:moveTo>
                  <a:lnTo>
                    <a:pt x="0" y="28575"/>
                  </a:lnTo>
                  <a:lnTo>
                    <a:pt x="0" y="57150"/>
                  </a:lnTo>
                  <a:lnTo>
                    <a:pt x="771784" y="57150"/>
                  </a:lnTo>
                  <a:lnTo>
                    <a:pt x="771784" y="28575"/>
                  </a:lnTo>
                  <a:close/>
                </a:path>
                <a:path w="857885" h="85725">
                  <a:moveTo>
                    <a:pt x="829003" y="28575"/>
                  </a:moveTo>
                  <a:lnTo>
                    <a:pt x="786003" y="28575"/>
                  </a:lnTo>
                  <a:lnTo>
                    <a:pt x="786003" y="57150"/>
                  </a:lnTo>
                  <a:lnTo>
                    <a:pt x="828844" y="57150"/>
                  </a:lnTo>
                  <a:lnTo>
                    <a:pt x="857493" y="42803"/>
                  </a:lnTo>
                  <a:lnTo>
                    <a:pt x="829003" y="28575"/>
                  </a:lnTo>
                  <a:close/>
                </a:path>
              </a:pathLst>
            </a:custGeom>
            <a:solidFill>
              <a:srgbClr val="F07F09"/>
            </a:solidFill>
          </p:spPr>
          <p:txBody>
            <a:bodyPr wrap="square" lIns="0" tIns="0" rIns="0" bIns="0" rtlCol="0"/>
            <a:lstStyle/>
            <a:p>
              <a:endParaRPr sz="2400"/>
            </a:p>
          </p:txBody>
        </p:sp>
        <p:pic>
          <p:nvPicPr>
            <p:cNvPr id="26" name="object 26"/>
            <p:cNvPicPr/>
            <p:nvPr/>
          </p:nvPicPr>
          <p:blipFill>
            <a:blip r:embed="rId10" cstate="print"/>
            <a:stretch>
              <a:fillRect/>
            </a:stretch>
          </p:blipFill>
          <p:spPr>
            <a:xfrm>
              <a:off x="7248525" y="3038475"/>
              <a:ext cx="1428750" cy="752475"/>
            </a:xfrm>
            <a:prstGeom prst="rect">
              <a:avLst/>
            </a:prstGeom>
          </p:spPr>
        </p:pic>
        <p:pic>
          <p:nvPicPr>
            <p:cNvPr id="27" name="object 27"/>
            <p:cNvPicPr/>
            <p:nvPr/>
          </p:nvPicPr>
          <p:blipFill>
            <a:blip r:embed="rId11" cstate="print"/>
            <a:stretch>
              <a:fillRect/>
            </a:stretch>
          </p:blipFill>
          <p:spPr>
            <a:xfrm>
              <a:off x="7343790" y="3200400"/>
              <a:ext cx="1276350" cy="495300"/>
            </a:xfrm>
            <a:prstGeom prst="rect">
              <a:avLst/>
            </a:prstGeom>
          </p:spPr>
        </p:pic>
        <p:sp>
          <p:nvSpPr>
            <p:cNvPr id="28" name="object 28"/>
            <p:cNvSpPr/>
            <p:nvPr/>
          </p:nvSpPr>
          <p:spPr>
            <a:xfrm>
              <a:off x="7262255" y="3052703"/>
              <a:ext cx="1346835" cy="666750"/>
            </a:xfrm>
            <a:custGeom>
              <a:avLst/>
              <a:gdLst/>
              <a:ahLst/>
              <a:cxnLst/>
              <a:rect l="l" t="t" r="r" b="b"/>
              <a:pathLst>
                <a:path w="1346834" h="666750">
                  <a:moveTo>
                    <a:pt x="1235323" y="0"/>
                  </a:moveTo>
                  <a:lnTo>
                    <a:pt x="0" y="0"/>
                  </a:lnTo>
                  <a:lnTo>
                    <a:pt x="0" y="555616"/>
                  </a:lnTo>
                  <a:lnTo>
                    <a:pt x="111099" y="666749"/>
                  </a:lnTo>
                  <a:lnTo>
                    <a:pt x="1346453" y="666749"/>
                  </a:lnTo>
                  <a:lnTo>
                    <a:pt x="1346453" y="111120"/>
                  </a:lnTo>
                  <a:lnTo>
                    <a:pt x="1235323" y="0"/>
                  </a:lnTo>
                  <a:close/>
                </a:path>
              </a:pathLst>
            </a:custGeom>
            <a:solidFill>
              <a:srgbClr val="1B577B"/>
            </a:solidFill>
          </p:spPr>
          <p:txBody>
            <a:bodyPr wrap="square" lIns="0" tIns="0" rIns="0" bIns="0" rtlCol="0"/>
            <a:lstStyle/>
            <a:p>
              <a:endParaRPr sz="2400"/>
            </a:p>
          </p:txBody>
        </p:sp>
      </p:grpSp>
      <p:sp>
        <p:nvSpPr>
          <p:cNvPr id="29" name="object 29"/>
          <p:cNvSpPr txBox="1"/>
          <p:nvPr/>
        </p:nvSpPr>
        <p:spPr>
          <a:xfrm>
            <a:off x="9975095" y="4356012"/>
            <a:ext cx="1229359" cy="294097"/>
          </a:xfrm>
          <a:prstGeom prst="rect">
            <a:avLst/>
          </a:prstGeom>
        </p:spPr>
        <p:txBody>
          <a:bodyPr vert="horz" wrap="square" lIns="0" tIns="16933" rIns="0" bIns="0" rtlCol="0">
            <a:spAutoFit/>
          </a:bodyPr>
          <a:lstStyle/>
          <a:p>
            <a:pPr marL="16933">
              <a:spcBef>
                <a:spcPts val="133"/>
              </a:spcBef>
            </a:pPr>
            <a:r>
              <a:rPr spc="-180" dirty="0">
                <a:solidFill>
                  <a:srgbClr val="FFFFFF"/>
                </a:solidFill>
                <a:latin typeface="Calibri"/>
                <a:cs typeface="Calibri"/>
              </a:rPr>
              <a:t>T</a:t>
            </a:r>
            <a:r>
              <a:rPr dirty="0">
                <a:solidFill>
                  <a:srgbClr val="FFFFFF"/>
                </a:solidFill>
                <a:latin typeface="Calibri"/>
                <a:cs typeface="Calibri"/>
              </a:rPr>
              <a:t>es</a:t>
            </a:r>
            <a:r>
              <a:rPr spc="-7" dirty="0">
                <a:solidFill>
                  <a:srgbClr val="FFFFFF"/>
                </a:solidFill>
                <a:latin typeface="Calibri"/>
                <a:cs typeface="Calibri"/>
              </a:rPr>
              <a:t>t</a:t>
            </a:r>
            <a:r>
              <a:rPr spc="47" dirty="0">
                <a:solidFill>
                  <a:srgbClr val="FFFFFF"/>
                </a:solidFill>
                <a:latin typeface="Calibri"/>
                <a:cs typeface="Calibri"/>
              </a:rPr>
              <a:t>-</a:t>
            </a:r>
            <a:r>
              <a:rPr spc="-107" dirty="0">
                <a:solidFill>
                  <a:srgbClr val="FFFFFF"/>
                </a:solidFill>
                <a:latin typeface="Calibri"/>
                <a:cs typeface="Calibri"/>
              </a:rPr>
              <a:t>W</a:t>
            </a:r>
            <a:r>
              <a:rPr dirty="0">
                <a:solidFill>
                  <a:srgbClr val="FFFFFF"/>
                </a:solidFill>
                <a:latin typeface="Calibri"/>
                <a:cs typeface="Calibri"/>
              </a:rPr>
              <a:t>e</a:t>
            </a:r>
            <a:r>
              <a:rPr spc="-47" dirty="0">
                <a:solidFill>
                  <a:srgbClr val="FFFFFF"/>
                </a:solidFill>
                <a:latin typeface="Calibri"/>
                <a:cs typeface="Calibri"/>
              </a:rPr>
              <a:t>b</a:t>
            </a:r>
            <a:r>
              <a:rPr spc="-7" dirty="0">
                <a:solidFill>
                  <a:srgbClr val="FFFFFF"/>
                </a:solidFill>
                <a:latin typeface="Calibri"/>
                <a:cs typeface="Calibri"/>
              </a:rPr>
              <a:t>s</a:t>
            </a:r>
            <a:r>
              <a:rPr spc="-20" dirty="0">
                <a:solidFill>
                  <a:srgbClr val="FFFFFF"/>
                </a:solidFill>
                <a:latin typeface="Calibri"/>
                <a:cs typeface="Calibri"/>
              </a:rPr>
              <a:t>i</a:t>
            </a:r>
            <a:r>
              <a:rPr dirty="0">
                <a:solidFill>
                  <a:srgbClr val="FFFFFF"/>
                </a:solidFill>
                <a:latin typeface="Calibri"/>
                <a:cs typeface="Calibri"/>
              </a:rPr>
              <a:t>te</a:t>
            </a:r>
            <a:endParaRPr>
              <a:latin typeface="Calibri"/>
              <a:cs typeface="Calibri"/>
            </a:endParaRPr>
          </a:p>
        </p:txBody>
      </p:sp>
      <p:grpSp>
        <p:nvGrpSpPr>
          <p:cNvPr id="30" name="object 30"/>
          <p:cNvGrpSpPr/>
          <p:nvPr/>
        </p:nvGrpSpPr>
        <p:grpSpPr>
          <a:xfrm>
            <a:off x="8318479" y="4343400"/>
            <a:ext cx="1435100" cy="406400"/>
            <a:chOff x="6238859" y="3257550"/>
            <a:chExt cx="1076325" cy="304800"/>
          </a:xfrm>
        </p:grpSpPr>
        <p:pic>
          <p:nvPicPr>
            <p:cNvPr id="31" name="object 31"/>
            <p:cNvPicPr/>
            <p:nvPr/>
          </p:nvPicPr>
          <p:blipFill>
            <a:blip r:embed="rId12" cstate="print"/>
            <a:stretch>
              <a:fillRect/>
            </a:stretch>
          </p:blipFill>
          <p:spPr>
            <a:xfrm>
              <a:off x="6238859" y="3257550"/>
              <a:ext cx="1076325" cy="304800"/>
            </a:xfrm>
            <a:prstGeom prst="rect">
              <a:avLst/>
            </a:prstGeom>
          </p:spPr>
        </p:pic>
        <p:sp>
          <p:nvSpPr>
            <p:cNvPr id="32" name="object 32"/>
            <p:cNvSpPr/>
            <p:nvPr/>
          </p:nvSpPr>
          <p:spPr>
            <a:xfrm>
              <a:off x="6282050" y="3343274"/>
              <a:ext cx="857885" cy="85725"/>
            </a:xfrm>
            <a:custGeom>
              <a:avLst/>
              <a:gdLst/>
              <a:ahLst/>
              <a:cxnLst/>
              <a:rect l="l" t="t" r="r" b="b"/>
              <a:pathLst>
                <a:path w="857884" h="85725">
                  <a:moveTo>
                    <a:pt x="771662" y="0"/>
                  </a:moveTo>
                  <a:lnTo>
                    <a:pt x="771662" y="85725"/>
                  </a:lnTo>
                  <a:lnTo>
                    <a:pt x="828722" y="57150"/>
                  </a:lnTo>
                  <a:lnTo>
                    <a:pt x="785871" y="57150"/>
                  </a:lnTo>
                  <a:lnTo>
                    <a:pt x="785871" y="28575"/>
                  </a:lnTo>
                  <a:lnTo>
                    <a:pt x="828881" y="28575"/>
                  </a:lnTo>
                  <a:lnTo>
                    <a:pt x="771662" y="0"/>
                  </a:lnTo>
                  <a:close/>
                </a:path>
                <a:path w="857884" h="85725">
                  <a:moveTo>
                    <a:pt x="771662" y="28575"/>
                  </a:moveTo>
                  <a:lnTo>
                    <a:pt x="0" y="28575"/>
                  </a:lnTo>
                  <a:lnTo>
                    <a:pt x="0" y="57150"/>
                  </a:lnTo>
                  <a:lnTo>
                    <a:pt x="771662" y="57150"/>
                  </a:lnTo>
                  <a:lnTo>
                    <a:pt x="771662" y="28575"/>
                  </a:lnTo>
                  <a:close/>
                </a:path>
                <a:path w="857884" h="85725">
                  <a:moveTo>
                    <a:pt x="828881" y="28575"/>
                  </a:moveTo>
                  <a:lnTo>
                    <a:pt x="785871" y="28575"/>
                  </a:lnTo>
                  <a:lnTo>
                    <a:pt x="785871" y="57150"/>
                  </a:lnTo>
                  <a:lnTo>
                    <a:pt x="828722" y="57150"/>
                  </a:lnTo>
                  <a:lnTo>
                    <a:pt x="857371" y="42803"/>
                  </a:lnTo>
                  <a:lnTo>
                    <a:pt x="828881" y="28575"/>
                  </a:lnTo>
                  <a:close/>
                </a:path>
              </a:pathLst>
            </a:custGeom>
            <a:solidFill>
              <a:srgbClr val="F07F09"/>
            </a:solidFill>
          </p:spPr>
          <p:txBody>
            <a:bodyPr wrap="square" lIns="0" tIns="0" rIns="0" bIns="0" rtlCol="0"/>
            <a:lstStyle/>
            <a:p>
              <a:endParaRPr sz="2400"/>
            </a:p>
          </p:txBody>
        </p:sp>
      </p:grpSp>
      <p:sp>
        <p:nvSpPr>
          <p:cNvPr id="33" name="object 33"/>
          <p:cNvSpPr txBox="1"/>
          <p:nvPr/>
        </p:nvSpPr>
        <p:spPr>
          <a:xfrm>
            <a:off x="726016" y="5257380"/>
            <a:ext cx="675640" cy="294097"/>
          </a:xfrm>
          <a:prstGeom prst="rect">
            <a:avLst/>
          </a:prstGeom>
        </p:spPr>
        <p:txBody>
          <a:bodyPr vert="horz" wrap="square" lIns="0" tIns="16933" rIns="0" bIns="0" rtlCol="0">
            <a:spAutoFit/>
          </a:bodyPr>
          <a:lstStyle/>
          <a:p>
            <a:pPr marL="16933">
              <a:spcBef>
                <a:spcPts val="133"/>
              </a:spcBef>
            </a:pPr>
            <a:r>
              <a:rPr spc="-40" dirty="0">
                <a:latin typeface="Calibri"/>
                <a:cs typeface="Calibri"/>
              </a:rPr>
              <a:t>G</a:t>
            </a:r>
            <a:r>
              <a:rPr spc="-20" dirty="0">
                <a:latin typeface="Calibri"/>
                <a:cs typeface="Calibri"/>
              </a:rPr>
              <a:t>i</a:t>
            </a:r>
            <a:r>
              <a:rPr dirty="0">
                <a:latin typeface="Calibri"/>
                <a:cs typeface="Calibri"/>
              </a:rPr>
              <a:t>t</a:t>
            </a:r>
            <a:r>
              <a:rPr spc="-33" dirty="0">
                <a:latin typeface="Calibri"/>
                <a:cs typeface="Calibri"/>
              </a:rPr>
              <a:t>H</a:t>
            </a:r>
            <a:r>
              <a:rPr spc="-53" dirty="0">
                <a:latin typeface="Calibri"/>
                <a:cs typeface="Calibri"/>
              </a:rPr>
              <a:t>u</a:t>
            </a:r>
            <a:r>
              <a:rPr dirty="0">
                <a:latin typeface="Calibri"/>
                <a:cs typeface="Calibri"/>
              </a:rPr>
              <a:t>b</a:t>
            </a:r>
            <a:endParaRPr>
              <a:latin typeface="Calibri"/>
              <a:cs typeface="Calibri"/>
            </a:endParaRPr>
          </a:p>
        </p:txBody>
      </p:sp>
      <p:sp>
        <p:nvSpPr>
          <p:cNvPr id="37" name="object 37" hidden="1"/>
          <p:cNvSpPr txBox="1">
            <a:spLocks noGrp="1"/>
          </p:cNvSpPr>
          <p:nvPr>
            <p:ph type="ftr" sz="quarter" idx="5"/>
          </p:nvPr>
        </p:nvSpPr>
        <p:spPr>
          <a:xfrm>
            <a:off x="6399534" y="4906724"/>
            <a:ext cx="2608579" cy="159385"/>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5A5A5"/>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467"/>
              </a:lnSpc>
            </a:pPr>
            <a:r>
              <a:rPr lang="en-US"/>
              <a:t>©</a:t>
            </a:r>
            <a:r>
              <a:rPr lang="en-US" spc="5"/>
              <a:t> </a:t>
            </a:r>
            <a:r>
              <a:rPr lang="en-US" spc="-20"/>
              <a:t>Copyright</a:t>
            </a:r>
            <a:r>
              <a:rPr lang="en-US" spc="85"/>
              <a:t> </a:t>
            </a:r>
            <a:r>
              <a:rPr lang="en-US" spc="-10"/>
              <a:t>2019</a:t>
            </a:r>
            <a:r>
              <a:rPr lang="en-US" spc="50"/>
              <a:t> </a:t>
            </a:r>
            <a:r>
              <a:rPr lang="en-US"/>
              <a:t>IntelliPaat,</a:t>
            </a:r>
            <a:r>
              <a:rPr lang="en-US" spc="-55"/>
              <a:t> </a:t>
            </a:r>
            <a:r>
              <a:rPr lang="en-US" spc="-10"/>
              <a:t>All</a:t>
            </a:r>
            <a:r>
              <a:rPr lang="en-US" spc="50"/>
              <a:t> </a:t>
            </a:r>
            <a:r>
              <a:rPr lang="en-US"/>
              <a:t>rights</a:t>
            </a:r>
            <a:r>
              <a:rPr lang="en-US" spc="-50"/>
              <a:t> </a:t>
            </a:r>
            <a:r>
              <a:rPr lang="en-US" spc="-10"/>
              <a:t>reserved</a:t>
            </a:r>
            <a:endParaRPr spc="-13" dirty="0"/>
          </a:p>
        </p:txBody>
      </p:sp>
      <p:sp>
        <p:nvSpPr>
          <p:cNvPr id="34" name="object 34"/>
          <p:cNvSpPr txBox="1"/>
          <p:nvPr/>
        </p:nvSpPr>
        <p:spPr>
          <a:xfrm>
            <a:off x="3054436" y="5118521"/>
            <a:ext cx="1925320" cy="570242"/>
          </a:xfrm>
          <a:prstGeom prst="rect">
            <a:avLst/>
          </a:prstGeom>
        </p:spPr>
        <p:txBody>
          <a:bodyPr vert="horz" wrap="square" lIns="0" tIns="31327" rIns="0" bIns="0" rtlCol="0">
            <a:spAutoFit/>
          </a:bodyPr>
          <a:lstStyle/>
          <a:p>
            <a:pPr marL="334425" marR="6773" indent="-317492">
              <a:lnSpc>
                <a:spcPts val="2107"/>
              </a:lnSpc>
              <a:spcBef>
                <a:spcPts val="247"/>
              </a:spcBef>
            </a:pPr>
            <a:r>
              <a:rPr dirty="0">
                <a:latin typeface="Calibri"/>
                <a:cs typeface="Calibri"/>
              </a:rPr>
              <a:t>Downloads</a:t>
            </a:r>
            <a:r>
              <a:rPr spc="-73" dirty="0">
                <a:latin typeface="Calibri"/>
                <a:cs typeface="Calibri"/>
              </a:rPr>
              <a:t> </a:t>
            </a:r>
            <a:r>
              <a:rPr spc="-20" dirty="0">
                <a:latin typeface="Calibri"/>
                <a:cs typeface="Calibri"/>
              </a:rPr>
              <a:t>Git</a:t>
            </a:r>
            <a:r>
              <a:rPr spc="-60" dirty="0">
                <a:latin typeface="Calibri"/>
                <a:cs typeface="Calibri"/>
              </a:rPr>
              <a:t> </a:t>
            </a:r>
            <a:r>
              <a:rPr spc="7" dirty="0">
                <a:latin typeface="Calibri"/>
                <a:cs typeface="Calibri"/>
              </a:rPr>
              <a:t>Code </a:t>
            </a:r>
            <a:r>
              <a:rPr spc="-387" dirty="0">
                <a:latin typeface="Calibri"/>
                <a:cs typeface="Calibri"/>
              </a:rPr>
              <a:t> </a:t>
            </a:r>
            <a:r>
              <a:rPr dirty="0">
                <a:latin typeface="Calibri"/>
                <a:cs typeface="Calibri"/>
              </a:rPr>
              <a:t>to</a:t>
            </a:r>
            <a:r>
              <a:rPr spc="-87" dirty="0">
                <a:latin typeface="Calibri"/>
                <a:cs typeface="Calibri"/>
              </a:rPr>
              <a:t> </a:t>
            </a:r>
            <a:r>
              <a:rPr dirty="0">
                <a:latin typeface="Calibri"/>
                <a:cs typeface="Calibri"/>
              </a:rPr>
              <a:t>Repository</a:t>
            </a:r>
          </a:p>
        </p:txBody>
      </p:sp>
      <p:sp>
        <p:nvSpPr>
          <p:cNvPr id="35" name="object 35"/>
          <p:cNvSpPr txBox="1"/>
          <p:nvPr/>
        </p:nvSpPr>
        <p:spPr>
          <a:xfrm>
            <a:off x="6508840" y="5100742"/>
            <a:ext cx="1700953" cy="848950"/>
          </a:xfrm>
          <a:prstGeom prst="rect">
            <a:avLst/>
          </a:prstGeom>
        </p:spPr>
        <p:txBody>
          <a:bodyPr vert="horz" wrap="square" lIns="0" tIns="17780" rIns="0" bIns="0" rtlCol="0">
            <a:spAutoFit/>
          </a:bodyPr>
          <a:lstStyle/>
          <a:p>
            <a:pPr marL="16086" marR="6773" indent="-3387" algn="ctr">
              <a:lnSpc>
                <a:spcPct val="99700"/>
              </a:lnSpc>
              <a:spcBef>
                <a:spcPts val="140"/>
              </a:spcBef>
            </a:pPr>
            <a:r>
              <a:rPr spc="-7" dirty="0">
                <a:latin typeface="Calibri"/>
                <a:cs typeface="Calibri"/>
              </a:rPr>
              <a:t>Containerizes </a:t>
            </a:r>
            <a:r>
              <a:rPr spc="-20" dirty="0">
                <a:latin typeface="Calibri"/>
                <a:cs typeface="Calibri"/>
              </a:rPr>
              <a:t>the </a:t>
            </a:r>
            <a:r>
              <a:rPr spc="-13" dirty="0">
                <a:latin typeface="Calibri"/>
                <a:cs typeface="Calibri"/>
              </a:rPr>
              <a:t> </a:t>
            </a:r>
            <a:r>
              <a:rPr spc="-20" dirty="0">
                <a:latin typeface="Calibri"/>
                <a:cs typeface="Calibri"/>
              </a:rPr>
              <a:t>Git </a:t>
            </a:r>
            <a:r>
              <a:rPr spc="7" dirty="0">
                <a:latin typeface="Calibri"/>
                <a:cs typeface="Calibri"/>
              </a:rPr>
              <a:t>Code </a:t>
            </a:r>
            <a:r>
              <a:rPr spc="-20" dirty="0">
                <a:latin typeface="Calibri"/>
                <a:cs typeface="Calibri"/>
              </a:rPr>
              <a:t>into </a:t>
            </a:r>
            <a:r>
              <a:rPr spc="-13" dirty="0">
                <a:latin typeface="Calibri"/>
                <a:cs typeface="Calibri"/>
              </a:rPr>
              <a:t> Apache</a:t>
            </a:r>
            <a:r>
              <a:rPr spc="20" dirty="0">
                <a:latin typeface="Calibri"/>
                <a:cs typeface="Calibri"/>
              </a:rPr>
              <a:t> </a:t>
            </a:r>
            <a:r>
              <a:rPr spc="-7" dirty="0">
                <a:latin typeface="Calibri"/>
                <a:cs typeface="Calibri"/>
              </a:rPr>
              <a:t>Container</a:t>
            </a:r>
            <a:endParaRPr>
              <a:latin typeface="Calibri"/>
              <a:cs typeface="Calibri"/>
            </a:endParaRPr>
          </a:p>
        </p:txBody>
      </p:sp>
      <p:sp>
        <p:nvSpPr>
          <p:cNvPr id="36" name="object 36"/>
          <p:cNvSpPr txBox="1"/>
          <p:nvPr/>
        </p:nvSpPr>
        <p:spPr>
          <a:xfrm>
            <a:off x="10064843" y="5100741"/>
            <a:ext cx="1232747" cy="570242"/>
          </a:xfrm>
          <a:prstGeom prst="rect">
            <a:avLst/>
          </a:prstGeom>
        </p:spPr>
        <p:txBody>
          <a:bodyPr vert="horz" wrap="square" lIns="0" tIns="31327" rIns="0" bIns="0" rtlCol="0">
            <a:spAutoFit/>
          </a:bodyPr>
          <a:lstStyle/>
          <a:p>
            <a:pPr marL="245527" marR="6773" indent="-229441">
              <a:lnSpc>
                <a:spcPts val="2107"/>
              </a:lnSpc>
              <a:spcBef>
                <a:spcPts val="247"/>
              </a:spcBef>
            </a:pPr>
            <a:r>
              <a:rPr spc="-120" dirty="0">
                <a:latin typeface="Calibri"/>
                <a:cs typeface="Calibri"/>
              </a:rPr>
              <a:t>V</a:t>
            </a:r>
            <a:r>
              <a:rPr spc="33" dirty="0">
                <a:latin typeface="Calibri"/>
                <a:cs typeface="Calibri"/>
              </a:rPr>
              <a:t>a</a:t>
            </a:r>
            <a:r>
              <a:rPr spc="-13" dirty="0">
                <a:latin typeface="Calibri"/>
                <a:cs typeface="Calibri"/>
              </a:rPr>
              <a:t>li</a:t>
            </a:r>
            <a:r>
              <a:rPr spc="-47" dirty="0">
                <a:latin typeface="Calibri"/>
                <a:cs typeface="Calibri"/>
              </a:rPr>
              <a:t>d</a:t>
            </a:r>
            <a:r>
              <a:rPr spc="33" dirty="0">
                <a:latin typeface="Calibri"/>
                <a:cs typeface="Calibri"/>
              </a:rPr>
              <a:t>a</a:t>
            </a:r>
            <a:r>
              <a:rPr dirty="0">
                <a:latin typeface="Calibri"/>
                <a:cs typeface="Calibri"/>
              </a:rPr>
              <a:t>tes</a:t>
            </a:r>
            <a:r>
              <a:rPr spc="-47" dirty="0">
                <a:latin typeface="Times New Roman"/>
                <a:cs typeface="Times New Roman"/>
              </a:rPr>
              <a:t> </a:t>
            </a:r>
            <a:r>
              <a:rPr dirty="0">
                <a:latin typeface="Calibri"/>
                <a:cs typeface="Calibri"/>
              </a:rPr>
              <a:t>t</a:t>
            </a:r>
            <a:r>
              <a:rPr spc="-47" dirty="0">
                <a:latin typeface="Calibri"/>
                <a:cs typeface="Calibri"/>
              </a:rPr>
              <a:t>h</a:t>
            </a:r>
            <a:r>
              <a:rPr dirty="0">
                <a:latin typeface="Calibri"/>
                <a:cs typeface="Calibri"/>
              </a:rPr>
              <a:t>e </a:t>
            </a:r>
            <a:r>
              <a:rPr dirty="0">
                <a:latin typeface="Times New Roman"/>
                <a:cs typeface="Times New Roman"/>
              </a:rPr>
              <a:t> </a:t>
            </a:r>
            <a:r>
              <a:rPr spc="-27" dirty="0">
                <a:latin typeface="Calibri"/>
                <a:cs typeface="Calibri"/>
              </a:rPr>
              <a:t>Website</a:t>
            </a:r>
            <a:endParaRPr>
              <a:latin typeface="Calibri"/>
              <a:cs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4DD67-0BCD-49FD-98B1-FB2280102AF2}"/>
              </a:ext>
            </a:extLst>
          </p:cNvPr>
          <p:cNvSpPr>
            <a:spLocks noGrp="1"/>
          </p:cNvSpPr>
          <p:nvPr>
            <p:ph type="title"/>
          </p:nvPr>
        </p:nvSpPr>
        <p:spPr>
          <a:xfrm>
            <a:off x="509427" y="365124"/>
            <a:ext cx="10515600" cy="1325563"/>
          </a:xfrm>
        </p:spPr>
        <p:txBody>
          <a:bodyPr/>
          <a:lstStyle/>
          <a:p>
            <a:r>
              <a:rPr lang="en-US" b="1" dirty="0"/>
              <a:t>What Does Production Ready mean?</a:t>
            </a:r>
            <a:br>
              <a:rPr lang="en-US" b="1" dirty="0"/>
            </a:br>
            <a:endParaRPr lang="en-US" dirty="0"/>
          </a:p>
        </p:txBody>
      </p:sp>
      <p:sp>
        <p:nvSpPr>
          <p:cNvPr id="3" name="Content Placeholder 2">
            <a:extLst>
              <a:ext uri="{FF2B5EF4-FFF2-40B4-BE49-F238E27FC236}">
                <a16:creationId xmlns:a16="http://schemas.microsoft.com/office/drawing/2014/main" id="{218D9D00-CC36-4C79-A8AA-267DD0DD3541}"/>
              </a:ext>
            </a:extLst>
          </p:cNvPr>
          <p:cNvSpPr>
            <a:spLocks noGrp="1"/>
          </p:cNvSpPr>
          <p:nvPr>
            <p:ph idx="1"/>
          </p:nvPr>
        </p:nvSpPr>
        <p:spPr>
          <a:xfrm>
            <a:off x="622443" y="1151196"/>
            <a:ext cx="10515600" cy="4351338"/>
          </a:xfrm>
        </p:spPr>
        <p:txBody>
          <a:bodyPr/>
          <a:lstStyle/>
          <a:p>
            <a:pPr marL="0" indent="0">
              <a:buNone/>
            </a:pPr>
            <a:r>
              <a:rPr lang="en-US" dirty="0"/>
              <a:t>A Continuous Delivery pipeline involves a number of stages — coding, committing the code to source control, unit testing and integration, building and then deployment to production. Between each of these stages, code typically goes through many different suites of automated tests before the new feature lands in production.</a:t>
            </a:r>
            <a:br>
              <a:rPr lang="en-US" dirty="0"/>
            </a:br>
            <a:br>
              <a:rPr lang="en-US" dirty="0"/>
            </a:br>
            <a:r>
              <a:rPr lang="en-US" b="1" dirty="0"/>
              <a:t>Typical CI/CD pipeline:</a:t>
            </a:r>
            <a:br>
              <a:rPr lang="en-US" dirty="0"/>
            </a:br>
            <a:endParaRPr lang="en-US" dirty="0"/>
          </a:p>
          <a:p>
            <a:pPr marL="0" indent="0">
              <a:buNone/>
            </a:pPr>
            <a:br>
              <a:rPr lang="en-US" dirty="0"/>
            </a:br>
            <a:endParaRPr lang="en-US" dirty="0"/>
          </a:p>
        </p:txBody>
      </p:sp>
      <p:pic>
        <p:nvPicPr>
          <p:cNvPr id="11266" name="Picture 2" descr="CI/CD Pipeline">
            <a:extLst>
              <a:ext uri="{FF2B5EF4-FFF2-40B4-BE49-F238E27FC236}">
                <a16:creationId xmlns:a16="http://schemas.microsoft.com/office/drawing/2014/main" id="{54D7755B-EB53-4B12-A591-D81B6C9324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443" y="3925094"/>
            <a:ext cx="97536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8971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069B4-B944-4D1E-8134-905262F2483B}"/>
              </a:ext>
            </a:extLst>
          </p:cNvPr>
          <p:cNvSpPr>
            <a:spLocks noGrp="1"/>
          </p:cNvSpPr>
          <p:nvPr>
            <p:ph type="title"/>
          </p:nvPr>
        </p:nvSpPr>
        <p:spPr/>
        <p:txBody>
          <a:bodyPr/>
          <a:lstStyle/>
          <a:p>
            <a:r>
              <a:rPr lang="en-US" dirty="0"/>
              <a:t>How the practices relate to each other</a:t>
            </a:r>
            <a:br>
              <a:rPr lang="en-US" dirty="0"/>
            </a:br>
            <a:endParaRPr lang="en-US" dirty="0"/>
          </a:p>
        </p:txBody>
      </p:sp>
      <p:sp>
        <p:nvSpPr>
          <p:cNvPr id="3" name="Content Placeholder 2">
            <a:extLst>
              <a:ext uri="{FF2B5EF4-FFF2-40B4-BE49-F238E27FC236}">
                <a16:creationId xmlns:a16="http://schemas.microsoft.com/office/drawing/2014/main" id="{10D7D0FF-A7AE-48E6-AA2F-1861D14EE538}"/>
              </a:ext>
            </a:extLst>
          </p:cNvPr>
          <p:cNvSpPr>
            <a:spLocks noGrp="1"/>
          </p:cNvSpPr>
          <p:nvPr>
            <p:ph idx="1"/>
          </p:nvPr>
        </p:nvSpPr>
        <p:spPr>
          <a:xfrm>
            <a:off x="838200" y="1253331"/>
            <a:ext cx="10515600" cy="4351338"/>
          </a:xfrm>
        </p:spPr>
        <p:txBody>
          <a:bodyPr/>
          <a:lstStyle/>
          <a:p>
            <a:pPr marL="0" indent="0">
              <a:buNone/>
            </a:pPr>
            <a:r>
              <a:rPr lang="en-US" dirty="0"/>
              <a:t>To put it simply continuous integration is part of both continuous delivery and continuous deployment. And continuous deployment is like continuous delivery, except that releases happen automatically.</a:t>
            </a:r>
          </a:p>
        </p:txBody>
      </p:sp>
      <p:pic>
        <p:nvPicPr>
          <p:cNvPr id="12290" name="Picture 2" descr="What are the differences between continuous integration, continuous delivery, and continuous deployment? | Atlassian CI/CD">
            <a:extLst>
              <a:ext uri="{FF2B5EF4-FFF2-40B4-BE49-F238E27FC236}">
                <a16:creationId xmlns:a16="http://schemas.microsoft.com/office/drawing/2014/main" id="{13783C16-08E1-48FD-ABDC-DF032A70AE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6085" y="2578894"/>
            <a:ext cx="7209034" cy="4055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7574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17">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5" name="Straight Connector 19">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object 9"/>
          <p:cNvSpPr txBox="1"/>
          <p:nvPr/>
        </p:nvSpPr>
        <p:spPr>
          <a:xfrm>
            <a:off x="958850" y="2916238"/>
            <a:ext cx="1892300" cy="2986088"/>
          </a:xfrm>
          <a:prstGeom prst="rect">
            <a:avLst/>
          </a:prstGeom>
        </p:spPr>
        <p:txBody>
          <a:bodyPr vert="horz" wrap="square" lIns="0" tIns="16933" rIns="0" bIns="0" rtlCol="0" anchor="t">
            <a:normAutofit/>
          </a:bodyPr>
          <a:lstStyle/>
          <a:p>
            <a:pPr marL="474121" indent="-458035">
              <a:lnSpc>
                <a:spcPct val="90000"/>
              </a:lnSpc>
              <a:spcBef>
                <a:spcPts val="133"/>
              </a:spcBef>
              <a:buAutoNum type="arabicPeriod"/>
              <a:tabLst>
                <a:tab pos="474121" algn="l"/>
                <a:tab pos="474968" algn="l"/>
              </a:tabLst>
            </a:pPr>
            <a:r>
              <a:rPr lang="en-US" sz="2000">
                <a:latin typeface="Calibri"/>
                <a:cs typeface="Calibri"/>
              </a:rPr>
              <a:t>Launch</a:t>
            </a:r>
            <a:r>
              <a:rPr lang="en-US" sz="2000" spc="-67">
                <a:latin typeface="Calibri"/>
                <a:cs typeface="Calibri"/>
              </a:rPr>
              <a:t> </a:t>
            </a:r>
            <a:r>
              <a:rPr lang="en-US" sz="2000" spc="13">
                <a:latin typeface="Calibri"/>
                <a:cs typeface="Calibri"/>
              </a:rPr>
              <a:t>an</a:t>
            </a:r>
            <a:r>
              <a:rPr lang="en-US" sz="2000" spc="-67">
                <a:latin typeface="Calibri"/>
                <a:cs typeface="Calibri"/>
              </a:rPr>
              <a:t> </a:t>
            </a:r>
            <a:r>
              <a:rPr lang="en-US" sz="2000" spc="-53">
                <a:latin typeface="Calibri"/>
                <a:cs typeface="Calibri"/>
              </a:rPr>
              <a:t>AWS</a:t>
            </a:r>
            <a:r>
              <a:rPr lang="en-US" sz="2000" spc="40">
                <a:latin typeface="Calibri"/>
                <a:cs typeface="Calibri"/>
              </a:rPr>
              <a:t> </a:t>
            </a:r>
            <a:r>
              <a:rPr lang="en-US" sz="2000" spc="-7">
                <a:latin typeface="Calibri"/>
                <a:cs typeface="Calibri"/>
              </a:rPr>
              <a:t>Instance</a:t>
            </a:r>
            <a:endParaRPr lang="en-US" sz="2000">
              <a:latin typeface="Calibri"/>
              <a:cs typeface="Calibri"/>
            </a:endParaRPr>
          </a:p>
          <a:p>
            <a:pPr>
              <a:lnSpc>
                <a:spcPct val="90000"/>
              </a:lnSpc>
              <a:spcBef>
                <a:spcPts val="33"/>
              </a:spcBef>
              <a:buFont typeface="Calibri"/>
              <a:buAutoNum type="arabicPeriod"/>
            </a:pPr>
            <a:endParaRPr lang="en-US" sz="2000">
              <a:latin typeface="Calibri"/>
              <a:cs typeface="Calibri"/>
            </a:endParaRPr>
          </a:p>
          <a:p>
            <a:pPr marL="474121" indent="-458035">
              <a:lnSpc>
                <a:spcPct val="90000"/>
              </a:lnSpc>
              <a:buAutoNum type="arabicPeriod"/>
              <a:tabLst>
                <a:tab pos="474121" algn="l"/>
                <a:tab pos="474968" algn="l"/>
              </a:tabLst>
            </a:pPr>
            <a:r>
              <a:rPr lang="en-US" sz="2000">
                <a:latin typeface="Calibri"/>
                <a:cs typeface="Calibri"/>
              </a:rPr>
              <a:t>Connect</a:t>
            </a:r>
            <a:r>
              <a:rPr lang="en-US" sz="2000" spc="-40">
                <a:latin typeface="Calibri"/>
                <a:cs typeface="Calibri"/>
              </a:rPr>
              <a:t> </a:t>
            </a:r>
            <a:r>
              <a:rPr lang="en-US" sz="2000" spc="-20">
                <a:latin typeface="Calibri"/>
                <a:cs typeface="Calibri"/>
              </a:rPr>
              <a:t>through</a:t>
            </a:r>
            <a:r>
              <a:rPr lang="en-US" sz="2000" spc="13">
                <a:latin typeface="Calibri"/>
                <a:cs typeface="Calibri"/>
              </a:rPr>
              <a:t> </a:t>
            </a:r>
            <a:r>
              <a:rPr lang="en-US" sz="2000" spc="-27">
                <a:latin typeface="Calibri"/>
                <a:cs typeface="Calibri"/>
              </a:rPr>
              <a:t>SSH</a:t>
            </a:r>
            <a:endParaRPr lang="en-US" sz="2000">
              <a:latin typeface="Calibri"/>
              <a:cs typeface="Calibri"/>
            </a:endParaRPr>
          </a:p>
          <a:p>
            <a:pPr>
              <a:lnSpc>
                <a:spcPct val="90000"/>
              </a:lnSpc>
              <a:spcBef>
                <a:spcPts val="33"/>
              </a:spcBef>
              <a:buFont typeface="Calibri"/>
              <a:buAutoNum type="arabicPeriod"/>
            </a:pPr>
            <a:endParaRPr lang="en-US" sz="2000">
              <a:latin typeface="Calibri"/>
              <a:cs typeface="Calibri"/>
            </a:endParaRPr>
          </a:p>
          <a:p>
            <a:pPr marL="474121" indent="-458035">
              <a:lnSpc>
                <a:spcPct val="90000"/>
              </a:lnSpc>
              <a:buAutoNum type="arabicPeriod"/>
              <a:tabLst>
                <a:tab pos="474121" algn="l"/>
                <a:tab pos="474968" algn="l"/>
              </a:tabLst>
            </a:pPr>
            <a:r>
              <a:rPr lang="en-US" sz="2000" spc="13">
                <a:latin typeface="Calibri"/>
                <a:cs typeface="Calibri"/>
              </a:rPr>
              <a:t>Ex</a:t>
            </a:r>
            <a:r>
              <a:rPr lang="en-US" sz="2000">
                <a:latin typeface="Calibri"/>
                <a:cs typeface="Calibri"/>
              </a:rPr>
              <a:t>e</a:t>
            </a:r>
            <a:r>
              <a:rPr lang="en-US" sz="2000" spc="33">
                <a:latin typeface="Calibri"/>
                <a:cs typeface="Calibri"/>
              </a:rPr>
              <a:t>c</a:t>
            </a:r>
            <a:r>
              <a:rPr lang="en-US" sz="2000" spc="-53">
                <a:latin typeface="Calibri"/>
                <a:cs typeface="Calibri"/>
              </a:rPr>
              <a:t>u</a:t>
            </a:r>
            <a:r>
              <a:rPr lang="en-US" sz="2000">
                <a:latin typeface="Calibri"/>
                <a:cs typeface="Calibri"/>
              </a:rPr>
              <a:t>te</a:t>
            </a:r>
            <a:r>
              <a:rPr lang="en-US" sz="2000" spc="-152">
                <a:latin typeface="Times New Roman"/>
                <a:cs typeface="Times New Roman"/>
              </a:rPr>
              <a:t> </a:t>
            </a:r>
            <a:r>
              <a:rPr lang="en-US" sz="2000">
                <a:latin typeface="Calibri"/>
                <a:cs typeface="Calibri"/>
              </a:rPr>
              <a:t>t</a:t>
            </a:r>
            <a:r>
              <a:rPr lang="en-US" sz="2000" spc="-53">
                <a:latin typeface="Calibri"/>
                <a:cs typeface="Calibri"/>
              </a:rPr>
              <a:t>h</a:t>
            </a:r>
            <a:r>
              <a:rPr lang="en-US" sz="2000">
                <a:latin typeface="Calibri"/>
                <a:cs typeface="Calibri"/>
              </a:rPr>
              <a:t>e</a:t>
            </a:r>
            <a:r>
              <a:rPr lang="en-US" sz="2000" spc="47">
                <a:latin typeface="Times New Roman"/>
                <a:cs typeface="Times New Roman"/>
              </a:rPr>
              <a:t> </a:t>
            </a:r>
            <a:r>
              <a:rPr lang="en-US" sz="2000" spc="47">
                <a:latin typeface="Calibri"/>
                <a:cs typeface="Calibri"/>
              </a:rPr>
              <a:t>fo</a:t>
            </a:r>
            <a:r>
              <a:rPr lang="en-US" sz="2000" spc="-20">
                <a:latin typeface="Calibri"/>
                <a:cs typeface="Calibri"/>
              </a:rPr>
              <a:t>ll</a:t>
            </a:r>
            <a:r>
              <a:rPr lang="en-US" sz="2000" spc="47">
                <a:latin typeface="Calibri"/>
                <a:cs typeface="Calibri"/>
              </a:rPr>
              <a:t>o</a:t>
            </a:r>
            <a:r>
              <a:rPr lang="en-US" sz="2000" spc="7">
                <a:latin typeface="Calibri"/>
                <a:cs typeface="Calibri"/>
              </a:rPr>
              <a:t>w</a:t>
            </a:r>
            <a:r>
              <a:rPr lang="en-US" sz="2000" spc="-20">
                <a:latin typeface="Calibri"/>
                <a:cs typeface="Calibri"/>
              </a:rPr>
              <a:t>i</a:t>
            </a:r>
            <a:r>
              <a:rPr lang="en-US" sz="2000" spc="-53">
                <a:latin typeface="Calibri"/>
                <a:cs typeface="Calibri"/>
              </a:rPr>
              <a:t>n</a:t>
            </a:r>
            <a:r>
              <a:rPr lang="en-US" sz="2000">
                <a:latin typeface="Calibri"/>
                <a:cs typeface="Calibri"/>
              </a:rPr>
              <a:t>g</a:t>
            </a:r>
            <a:r>
              <a:rPr lang="en-US" sz="2000" spc="-200">
                <a:latin typeface="Times New Roman"/>
                <a:cs typeface="Times New Roman"/>
              </a:rPr>
              <a:t> </a:t>
            </a:r>
            <a:r>
              <a:rPr lang="en-US" sz="2000" spc="33">
                <a:latin typeface="Calibri"/>
                <a:cs typeface="Calibri"/>
              </a:rPr>
              <a:t>c</a:t>
            </a:r>
            <a:r>
              <a:rPr lang="en-US" sz="2000" spc="47">
                <a:latin typeface="Calibri"/>
                <a:cs typeface="Calibri"/>
              </a:rPr>
              <a:t>o</a:t>
            </a:r>
            <a:r>
              <a:rPr lang="en-US" sz="2000" spc="-47">
                <a:latin typeface="Calibri"/>
                <a:cs typeface="Calibri"/>
              </a:rPr>
              <a:t>mm</a:t>
            </a:r>
            <a:r>
              <a:rPr lang="en-US" sz="2000" spc="33">
                <a:latin typeface="Calibri"/>
                <a:cs typeface="Calibri"/>
              </a:rPr>
              <a:t>a</a:t>
            </a:r>
            <a:r>
              <a:rPr lang="en-US" sz="2000" spc="-53">
                <a:latin typeface="Calibri"/>
                <a:cs typeface="Calibri"/>
              </a:rPr>
              <a:t>nd</a:t>
            </a:r>
            <a:r>
              <a:rPr lang="en-US" sz="2000" spc="-7">
                <a:latin typeface="Calibri"/>
                <a:cs typeface="Calibri"/>
              </a:rPr>
              <a:t>s:</a:t>
            </a:r>
            <a:endParaRPr lang="en-US" sz="2000">
              <a:latin typeface="Calibri"/>
              <a:cs typeface="Calibri"/>
            </a:endParaRPr>
          </a:p>
        </p:txBody>
      </p:sp>
      <p:sp>
        <p:nvSpPr>
          <p:cNvPr id="13" name="Rectangle 12">
            <a:extLst>
              <a:ext uri="{FF2B5EF4-FFF2-40B4-BE49-F238E27FC236}">
                <a16:creationId xmlns:a16="http://schemas.microsoft.com/office/drawing/2014/main" id="{55EDF9AC-C115-4D7C-9192-33438D3C08F8}"/>
              </a:ext>
            </a:extLst>
          </p:cNvPr>
          <p:cNvSpPr/>
          <p:nvPr/>
        </p:nvSpPr>
        <p:spPr>
          <a:xfrm>
            <a:off x="4544996" y="2628561"/>
            <a:ext cx="8316913" cy="2986088"/>
          </a:xfrm>
          <a:prstGeom prst="rect">
            <a:avLst/>
          </a:prstGeom>
        </p:spPr>
        <p:txBody>
          <a:bodyPr wrap="square" anchor="t">
            <a:normAutofit/>
          </a:bodyPr>
          <a:lstStyle/>
          <a:p>
            <a:pPr marL="98425">
              <a:lnSpc>
                <a:spcPct val="90000"/>
              </a:lnSpc>
              <a:spcBef>
                <a:spcPts val="509"/>
              </a:spcBef>
            </a:pPr>
            <a:r>
              <a:rPr lang="en-US" dirty="0"/>
              <a:t>Jenkins</a:t>
            </a:r>
            <a:r>
              <a:rPr lang="en-US" spc="-35" dirty="0"/>
              <a:t> </a:t>
            </a:r>
            <a:r>
              <a:rPr lang="en-US" spc="-10" dirty="0"/>
              <a:t>Installation:</a:t>
            </a:r>
          </a:p>
          <a:p>
            <a:pPr marL="98425">
              <a:lnSpc>
                <a:spcPct val="90000"/>
              </a:lnSpc>
              <a:spcBef>
                <a:spcPts val="560"/>
              </a:spcBef>
            </a:pPr>
            <a:r>
              <a:rPr lang="en-US" spc="-10" dirty="0">
                <a:cs typeface="Calibri"/>
              </a:rPr>
              <a:t>$&gt;</a:t>
            </a:r>
            <a:r>
              <a:rPr lang="en-US" spc="-25" dirty="0">
                <a:cs typeface="Calibri"/>
              </a:rPr>
              <a:t> </a:t>
            </a:r>
            <a:r>
              <a:rPr lang="en-US" spc="-20" dirty="0" err="1">
                <a:cs typeface="Calibri"/>
              </a:rPr>
              <a:t>sudo</a:t>
            </a:r>
            <a:r>
              <a:rPr lang="en-US" spc="85" dirty="0">
                <a:cs typeface="Calibri"/>
              </a:rPr>
              <a:t> </a:t>
            </a:r>
            <a:r>
              <a:rPr lang="en-US" spc="-5" dirty="0">
                <a:cs typeface="Calibri"/>
              </a:rPr>
              <a:t>apt-get</a:t>
            </a:r>
            <a:r>
              <a:rPr lang="en-US" spc="-20" dirty="0">
                <a:cs typeface="Calibri"/>
              </a:rPr>
              <a:t> </a:t>
            </a:r>
            <a:r>
              <a:rPr lang="en-US" spc="-15" dirty="0">
                <a:cs typeface="Calibri"/>
              </a:rPr>
              <a:t>update</a:t>
            </a:r>
          </a:p>
          <a:p>
            <a:pPr marL="98425">
              <a:lnSpc>
                <a:spcPct val="90000"/>
              </a:lnSpc>
              <a:spcBef>
                <a:spcPts val="785"/>
              </a:spcBef>
            </a:pPr>
            <a:r>
              <a:rPr lang="en-US" spc="-10" dirty="0">
                <a:cs typeface="Calibri"/>
              </a:rPr>
              <a:t>$&gt;</a:t>
            </a:r>
            <a:r>
              <a:rPr lang="en-US" spc="-15" dirty="0">
                <a:cs typeface="Calibri"/>
              </a:rPr>
              <a:t> </a:t>
            </a:r>
            <a:r>
              <a:rPr lang="en-US" spc="-20" dirty="0" err="1">
                <a:cs typeface="Calibri"/>
              </a:rPr>
              <a:t>sudo</a:t>
            </a:r>
            <a:r>
              <a:rPr lang="en-US" spc="90" dirty="0">
                <a:cs typeface="Calibri"/>
              </a:rPr>
              <a:t> </a:t>
            </a:r>
            <a:r>
              <a:rPr lang="en-US" spc="-5" dirty="0">
                <a:cs typeface="Calibri"/>
              </a:rPr>
              <a:t>apt</a:t>
            </a:r>
            <a:r>
              <a:rPr lang="en-US" spc="-15" dirty="0">
                <a:cs typeface="Calibri"/>
              </a:rPr>
              <a:t> </a:t>
            </a:r>
            <a:r>
              <a:rPr lang="en-US" spc="-10" dirty="0">
                <a:cs typeface="Calibri"/>
              </a:rPr>
              <a:t>install</a:t>
            </a:r>
            <a:r>
              <a:rPr lang="en-US" spc="-20" dirty="0">
                <a:cs typeface="Calibri"/>
              </a:rPr>
              <a:t> </a:t>
            </a:r>
            <a:r>
              <a:rPr lang="en-US" spc="-10" dirty="0">
                <a:cs typeface="Calibri"/>
              </a:rPr>
              <a:t>openjdk-8-jdk</a:t>
            </a:r>
          </a:p>
          <a:p>
            <a:pPr marL="98425">
              <a:lnSpc>
                <a:spcPct val="90000"/>
              </a:lnSpc>
              <a:spcBef>
                <a:spcPts val="860"/>
              </a:spcBef>
            </a:pPr>
            <a:r>
              <a:rPr lang="en-US" spc="-10" dirty="0">
                <a:cs typeface="Calibri"/>
              </a:rPr>
              <a:t>$&gt;</a:t>
            </a:r>
            <a:r>
              <a:rPr lang="en-US" dirty="0">
                <a:cs typeface="Calibri"/>
              </a:rPr>
              <a:t> </a:t>
            </a:r>
            <a:r>
              <a:rPr lang="en-US" spc="-10" dirty="0" err="1">
                <a:cs typeface="Calibri"/>
              </a:rPr>
              <a:t>wget</a:t>
            </a:r>
            <a:r>
              <a:rPr lang="en-US" spc="10" dirty="0">
                <a:cs typeface="Calibri"/>
              </a:rPr>
              <a:t> </a:t>
            </a:r>
            <a:r>
              <a:rPr lang="en-US" spc="15" dirty="0">
                <a:cs typeface="Calibri"/>
              </a:rPr>
              <a:t>-q</a:t>
            </a:r>
            <a:r>
              <a:rPr lang="en-US" spc="-30" dirty="0">
                <a:cs typeface="Calibri"/>
              </a:rPr>
              <a:t> </a:t>
            </a:r>
            <a:r>
              <a:rPr lang="en-US" spc="15" dirty="0">
                <a:cs typeface="Calibri"/>
              </a:rPr>
              <a:t>-O</a:t>
            </a:r>
            <a:r>
              <a:rPr lang="en-US" spc="10" dirty="0">
                <a:cs typeface="Calibri"/>
              </a:rPr>
              <a:t> </a:t>
            </a:r>
            <a:r>
              <a:rPr lang="en-US" dirty="0">
                <a:cs typeface="Calibri"/>
              </a:rPr>
              <a:t>-</a:t>
            </a:r>
            <a:r>
              <a:rPr lang="en-US" spc="-35" dirty="0">
                <a:cs typeface="Calibri"/>
              </a:rPr>
              <a:t> </a:t>
            </a:r>
            <a:r>
              <a:rPr lang="en-US" spc="-15" dirty="0">
                <a:cs typeface="Calibri"/>
              </a:rPr>
              <a:t>https://pkg.jenkins.io/debian/jenkins.io.key</a:t>
            </a:r>
            <a:r>
              <a:rPr lang="en-US" spc="15" dirty="0">
                <a:cs typeface="Calibri"/>
              </a:rPr>
              <a:t> </a:t>
            </a:r>
            <a:r>
              <a:rPr lang="en-US" dirty="0">
                <a:cs typeface="Calibri"/>
              </a:rPr>
              <a:t>|</a:t>
            </a:r>
            <a:r>
              <a:rPr lang="en-US" spc="55" dirty="0">
                <a:cs typeface="Calibri"/>
              </a:rPr>
              <a:t> </a:t>
            </a:r>
            <a:r>
              <a:rPr lang="en-US" spc="-20" dirty="0" err="1">
                <a:cs typeface="Calibri"/>
              </a:rPr>
              <a:t>sudo</a:t>
            </a:r>
            <a:r>
              <a:rPr lang="en-US" spc="45" dirty="0">
                <a:cs typeface="Calibri"/>
              </a:rPr>
              <a:t> </a:t>
            </a:r>
            <a:r>
              <a:rPr lang="en-US" spc="-5" dirty="0">
                <a:cs typeface="Calibri"/>
              </a:rPr>
              <a:t>apt-key</a:t>
            </a:r>
            <a:r>
              <a:rPr lang="en-US" spc="-10" dirty="0">
                <a:cs typeface="Calibri"/>
              </a:rPr>
              <a:t> add</a:t>
            </a:r>
            <a:r>
              <a:rPr lang="en-US" spc="55" dirty="0">
                <a:cs typeface="Calibri"/>
              </a:rPr>
              <a:t> </a:t>
            </a:r>
            <a:r>
              <a:rPr lang="en-US" dirty="0">
                <a:cs typeface="Calibri"/>
              </a:rPr>
              <a:t>-</a:t>
            </a:r>
          </a:p>
          <a:p>
            <a:pPr marL="98425">
              <a:lnSpc>
                <a:spcPct val="90000"/>
              </a:lnSpc>
              <a:spcBef>
                <a:spcPts val="785"/>
              </a:spcBef>
            </a:pPr>
            <a:r>
              <a:rPr lang="en-US" spc="-10" dirty="0">
                <a:cs typeface="Calibri"/>
              </a:rPr>
              <a:t>$&gt;</a:t>
            </a:r>
            <a:r>
              <a:rPr lang="en-US" spc="-5" dirty="0">
                <a:cs typeface="Calibri"/>
              </a:rPr>
              <a:t> </a:t>
            </a:r>
            <a:r>
              <a:rPr lang="en-US" spc="-20" dirty="0" err="1">
                <a:cs typeface="Calibri"/>
              </a:rPr>
              <a:t>sudo</a:t>
            </a:r>
            <a:r>
              <a:rPr lang="en-US" spc="110" dirty="0">
                <a:cs typeface="Calibri"/>
              </a:rPr>
              <a:t> </a:t>
            </a:r>
            <a:r>
              <a:rPr lang="en-US" spc="-5" dirty="0" err="1">
                <a:cs typeface="Calibri"/>
              </a:rPr>
              <a:t>sh</a:t>
            </a:r>
            <a:r>
              <a:rPr lang="en-US" spc="-35" dirty="0">
                <a:cs typeface="Calibri"/>
              </a:rPr>
              <a:t> </a:t>
            </a:r>
            <a:r>
              <a:rPr lang="en-US" spc="15" dirty="0">
                <a:cs typeface="Calibri"/>
              </a:rPr>
              <a:t>-c</a:t>
            </a:r>
            <a:r>
              <a:rPr lang="en-US" spc="-55" dirty="0">
                <a:cs typeface="Calibri"/>
              </a:rPr>
              <a:t> </a:t>
            </a:r>
            <a:r>
              <a:rPr lang="en-US" spc="-5" dirty="0">
                <a:cs typeface="Calibri"/>
              </a:rPr>
              <a:t>'echo</a:t>
            </a:r>
            <a:r>
              <a:rPr lang="en-US" spc="35" dirty="0">
                <a:cs typeface="Calibri"/>
              </a:rPr>
              <a:t> </a:t>
            </a:r>
            <a:r>
              <a:rPr lang="en-US" spc="-15" dirty="0">
                <a:cs typeface="Calibri"/>
              </a:rPr>
              <a:t>deb</a:t>
            </a:r>
            <a:r>
              <a:rPr lang="en-US" spc="35" dirty="0">
                <a:cs typeface="Calibri"/>
              </a:rPr>
              <a:t> </a:t>
            </a:r>
            <a:r>
              <a:rPr lang="en-US" spc="-10" dirty="0">
                <a:cs typeface="Calibri"/>
                <a:hlinkClick r:id="rId2"/>
              </a:rPr>
              <a:t>http://pkg.jenkins.io/debian-stable</a:t>
            </a:r>
            <a:r>
              <a:rPr lang="en-US" spc="229" dirty="0">
                <a:cs typeface="Calibri"/>
              </a:rPr>
              <a:t> </a:t>
            </a:r>
            <a:r>
              <a:rPr lang="en-US" spc="-20" dirty="0">
                <a:cs typeface="Calibri"/>
              </a:rPr>
              <a:t>binary/</a:t>
            </a:r>
            <a:r>
              <a:rPr lang="en-US" spc="70" dirty="0">
                <a:cs typeface="Calibri"/>
              </a:rPr>
              <a:t> </a:t>
            </a:r>
            <a:r>
              <a:rPr lang="en-US" dirty="0">
                <a:cs typeface="Calibri"/>
              </a:rPr>
              <a:t>&gt;</a:t>
            </a:r>
          </a:p>
          <a:p>
            <a:pPr marL="98425">
              <a:lnSpc>
                <a:spcPct val="90000"/>
              </a:lnSpc>
              <a:spcBef>
                <a:spcPts val="860"/>
              </a:spcBef>
            </a:pPr>
            <a:r>
              <a:rPr lang="en-US" spc="-5" dirty="0">
                <a:cs typeface="Calibri"/>
              </a:rPr>
              <a:t>/</a:t>
            </a:r>
            <a:r>
              <a:rPr lang="en-US" spc="-5" dirty="0" err="1">
                <a:cs typeface="Calibri"/>
              </a:rPr>
              <a:t>etc</a:t>
            </a:r>
            <a:r>
              <a:rPr lang="en-US" spc="-5" dirty="0">
                <a:cs typeface="Calibri"/>
              </a:rPr>
              <a:t>/apt/</a:t>
            </a:r>
            <a:r>
              <a:rPr lang="en-US" spc="-5" dirty="0" err="1">
                <a:cs typeface="Calibri"/>
              </a:rPr>
              <a:t>sources.list.d</a:t>
            </a:r>
            <a:r>
              <a:rPr lang="en-US" spc="-5" dirty="0">
                <a:cs typeface="Calibri"/>
              </a:rPr>
              <a:t>/</a:t>
            </a:r>
            <a:r>
              <a:rPr lang="en-US" spc="-5" dirty="0" err="1">
                <a:cs typeface="Calibri"/>
              </a:rPr>
              <a:t>jenkins.list</a:t>
            </a:r>
            <a:r>
              <a:rPr lang="en-US" spc="-5" dirty="0">
                <a:cs typeface="Calibri"/>
              </a:rPr>
              <a:t>'</a:t>
            </a:r>
          </a:p>
          <a:p>
            <a:pPr marL="98425">
              <a:lnSpc>
                <a:spcPct val="90000"/>
              </a:lnSpc>
              <a:spcBef>
                <a:spcPts val="785"/>
              </a:spcBef>
            </a:pPr>
            <a:r>
              <a:rPr lang="en-US" spc="-10" dirty="0">
                <a:cs typeface="Calibri"/>
              </a:rPr>
              <a:t>$&gt;</a:t>
            </a:r>
            <a:r>
              <a:rPr lang="en-US" spc="-30" dirty="0">
                <a:cs typeface="Calibri"/>
              </a:rPr>
              <a:t> </a:t>
            </a:r>
            <a:r>
              <a:rPr lang="en-US" spc="-20" dirty="0" err="1">
                <a:cs typeface="Calibri"/>
              </a:rPr>
              <a:t>sudo</a:t>
            </a:r>
            <a:r>
              <a:rPr lang="en-US" spc="80" dirty="0">
                <a:cs typeface="Calibri"/>
              </a:rPr>
              <a:t> </a:t>
            </a:r>
            <a:r>
              <a:rPr lang="en-US" spc="-5" dirty="0">
                <a:cs typeface="Calibri"/>
              </a:rPr>
              <a:t>apt</a:t>
            </a:r>
            <a:r>
              <a:rPr lang="en-US" spc="-25" dirty="0">
                <a:cs typeface="Calibri"/>
              </a:rPr>
              <a:t> </a:t>
            </a:r>
            <a:r>
              <a:rPr lang="en-US" spc="-15" dirty="0">
                <a:cs typeface="Calibri"/>
              </a:rPr>
              <a:t>update</a:t>
            </a:r>
          </a:p>
          <a:p>
            <a:pPr marL="98425">
              <a:lnSpc>
                <a:spcPct val="90000"/>
              </a:lnSpc>
              <a:spcBef>
                <a:spcPts val="785"/>
              </a:spcBef>
            </a:pPr>
            <a:r>
              <a:rPr lang="en-US" spc="-10" dirty="0">
                <a:cs typeface="Calibri"/>
              </a:rPr>
              <a:t>$&gt;</a:t>
            </a:r>
            <a:r>
              <a:rPr lang="en-US" spc="-20" dirty="0">
                <a:cs typeface="Calibri"/>
              </a:rPr>
              <a:t> </a:t>
            </a:r>
            <a:r>
              <a:rPr lang="en-US" spc="-20" dirty="0" err="1">
                <a:cs typeface="Calibri"/>
              </a:rPr>
              <a:t>sudo</a:t>
            </a:r>
            <a:r>
              <a:rPr lang="en-US" spc="90" dirty="0">
                <a:cs typeface="Calibri"/>
              </a:rPr>
              <a:t> </a:t>
            </a:r>
            <a:r>
              <a:rPr lang="en-US" spc="-5" dirty="0">
                <a:cs typeface="Calibri"/>
              </a:rPr>
              <a:t>apt</a:t>
            </a:r>
            <a:r>
              <a:rPr lang="en-US" spc="-20" dirty="0">
                <a:cs typeface="Calibri"/>
              </a:rPr>
              <a:t> </a:t>
            </a:r>
            <a:r>
              <a:rPr lang="en-US" spc="-10" dirty="0">
                <a:cs typeface="Calibri"/>
              </a:rPr>
              <a:t>install</a:t>
            </a:r>
            <a:r>
              <a:rPr lang="en-US" spc="-25" dirty="0">
                <a:cs typeface="Calibri"/>
              </a:rPr>
              <a:t> </a:t>
            </a:r>
            <a:r>
              <a:rPr lang="en-US" spc="-20" dirty="0" err="1">
                <a:cs typeface="Calibri"/>
              </a:rPr>
              <a:t>jenkins</a:t>
            </a:r>
            <a:endParaRPr lang="en-US" spc="-20" dirty="0">
              <a:cs typeface="Calibri"/>
            </a:endParaRPr>
          </a:p>
        </p:txBody>
      </p:sp>
      <p:sp>
        <p:nvSpPr>
          <p:cNvPr id="2" name="object 2"/>
          <p:cNvSpPr txBox="1">
            <a:spLocks noGrp="1"/>
          </p:cNvSpPr>
          <p:nvPr>
            <p:ph type="title"/>
          </p:nvPr>
        </p:nvSpPr>
        <p:spPr>
          <a:xfrm>
            <a:off x="960120" y="434101"/>
            <a:ext cx="7169753" cy="1232750"/>
          </a:xfrm>
          <a:prstGeom prst="rect">
            <a:avLst/>
          </a:prstGeom>
        </p:spPr>
        <p:txBody>
          <a:bodyPr vert="horz" lIns="91440" tIns="45720" rIns="91440" bIns="45720" rtlCol="0" anchor="b">
            <a:normAutofit/>
          </a:bodyPr>
          <a:lstStyle/>
          <a:p>
            <a:pPr marL="16933"/>
            <a:r>
              <a:rPr lang="en-US" kern="1200" spc="7">
                <a:solidFill>
                  <a:schemeClr val="bg1"/>
                </a:solidFill>
                <a:latin typeface="+mj-lt"/>
                <a:ea typeface="+mj-ea"/>
                <a:cs typeface="+mj-cs"/>
              </a:rPr>
              <a:t>Installing </a:t>
            </a:r>
            <a:r>
              <a:rPr lang="en-US" kern="1200" spc="13">
                <a:solidFill>
                  <a:schemeClr val="bg1"/>
                </a:solidFill>
                <a:latin typeface="+mj-lt"/>
                <a:ea typeface="+mj-ea"/>
                <a:cs typeface="+mj-cs"/>
              </a:rPr>
              <a:t>Jenkins</a:t>
            </a:r>
            <a:r>
              <a:rPr lang="en-US" kern="1200" spc="80">
                <a:solidFill>
                  <a:schemeClr val="bg1"/>
                </a:solidFill>
                <a:latin typeface="+mj-lt"/>
                <a:ea typeface="+mj-ea"/>
                <a:cs typeface="+mj-cs"/>
              </a:rPr>
              <a:t> </a:t>
            </a:r>
            <a:r>
              <a:rPr lang="en-US" kern="1200" spc="20">
                <a:solidFill>
                  <a:schemeClr val="bg1"/>
                </a:solidFill>
                <a:latin typeface="+mj-lt"/>
                <a:ea typeface="+mj-ea"/>
                <a:cs typeface="+mj-cs"/>
              </a:rPr>
              <a:t>on</a:t>
            </a:r>
            <a:r>
              <a:rPr lang="en-US" kern="1200" spc="-27">
                <a:solidFill>
                  <a:schemeClr val="bg1"/>
                </a:solidFill>
                <a:latin typeface="+mj-lt"/>
                <a:ea typeface="+mj-ea"/>
                <a:cs typeface="+mj-cs"/>
              </a:rPr>
              <a:t> </a:t>
            </a:r>
            <a:r>
              <a:rPr lang="en-US" kern="1200" spc="-13">
                <a:solidFill>
                  <a:schemeClr val="bg1"/>
                </a:solidFill>
                <a:latin typeface="+mj-lt"/>
                <a:ea typeface="+mj-ea"/>
                <a:cs typeface="+mj-cs"/>
              </a:rPr>
              <a:t>AWS</a:t>
            </a:r>
          </a:p>
        </p:txBody>
      </p:sp>
      <p:sp>
        <p:nvSpPr>
          <p:cNvPr id="10" name="object 10" hidden="1"/>
          <p:cNvSpPr txBox="1">
            <a:spLocks noGrp="1"/>
          </p:cNvSpPr>
          <p:nvPr>
            <p:ph type="ftr" sz="quarter" idx="5"/>
          </p:nvPr>
        </p:nvSpPr>
        <p:spPr>
          <a:xfrm>
            <a:off x="6399534" y="4906724"/>
            <a:ext cx="2608579" cy="179793"/>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5A5A5"/>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467"/>
              </a:lnSpc>
              <a:spcAft>
                <a:spcPts val="600"/>
              </a:spcAft>
            </a:pPr>
            <a:r>
              <a:rPr lang="en-US"/>
              <a:t>©</a:t>
            </a:r>
            <a:r>
              <a:rPr lang="en-US" spc="5"/>
              <a:t> </a:t>
            </a:r>
            <a:r>
              <a:rPr lang="en-US" spc="-20"/>
              <a:t>Copyright</a:t>
            </a:r>
            <a:r>
              <a:rPr lang="en-US" spc="85"/>
              <a:t> </a:t>
            </a:r>
            <a:r>
              <a:rPr lang="en-US" spc="-10"/>
              <a:t>2019</a:t>
            </a:r>
            <a:r>
              <a:rPr lang="en-US" spc="50"/>
              <a:t> </a:t>
            </a:r>
            <a:r>
              <a:rPr lang="en-US"/>
              <a:t>IntelliPaat,</a:t>
            </a:r>
            <a:r>
              <a:rPr lang="en-US" spc="-55"/>
              <a:t> </a:t>
            </a:r>
            <a:r>
              <a:rPr lang="en-US" spc="-10"/>
              <a:t>All</a:t>
            </a:r>
            <a:r>
              <a:rPr lang="en-US" spc="50"/>
              <a:t> </a:t>
            </a:r>
            <a:r>
              <a:rPr lang="en-US"/>
              <a:t>rights</a:t>
            </a:r>
            <a:r>
              <a:rPr lang="en-US" spc="-50"/>
              <a:t> </a:t>
            </a:r>
            <a:r>
              <a:rPr lang="en-US" spc="-10"/>
              <a:t>reserved</a:t>
            </a:r>
            <a:endParaRPr lang="en-US" spc="-13"/>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CE5991-8015-4A9A-B52A-325647D2248D}"/>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3000" b="1" kern="1200">
                <a:solidFill>
                  <a:schemeClr val="bg1"/>
                </a:solidFill>
                <a:latin typeface="+mj-lt"/>
                <a:ea typeface="+mj-ea"/>
                <a:cs typeface="+mj-cs"/>
              </a:rPr>
              <a:t>Problems With Traditional Integration</a:t>
            </a:r>
            <a:br>
              <a:rPr lang="en-US" sz="3000" kern="1200">
                <a:solidFill>
                  <a:schemeClr val="bg1"/>
                </a:solidFill>
                <a:latin typeface="+mj-lt"/>
                <a:ea typeface="+mj-ea"/>
                <a:cs typeface="+mj-cs"/>
              </a:rPr>
            </a:br>
            <a:endParaRPr lang="en-US" sz="3000" kern="1200">
              <a:solidFill>
                <a:schemeClr val="bg1"/>
              </a:solidFill>
              <a:latin typeface="+mj-lt"/>
              <a:ea typeface="+mj-ea"/>
              <a:cs typeface="+mj-cs"/>
            </a:endParaRPr>
          </a:p>
        </p:txBody>
      </p:sp>
      <p:cxnSp>
        <p:nvCxnSpPr>
          <p:cNvPr id="75" name="Straight Connector 74">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050" name="Picture 2" descr="Problem with Traditional Integration - Continuous Integration - Edureka">
            <a:extLst>
              <a:ext uri="{FF2B5EF4-FFF2-40B4-BE49-F238E27FC236}">
                <a16:creationId xmlns:a16="http://schemas.microsoft.com/office/drawing/2014/main" id="{0474F28C-445D-4788-A4F8-B9D9BB779FC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04816" y="2427541"/>
            <a:ext cx="9127269" cy="399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198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810D58-AB0A-4FCC-999C-75A9FA4DDA73}"/>
              </a:ext>
            </a:extLst>
          </p:cNvPr>
          <p:cNvSpPr>
            <a:spLocks noGrp="1"/>
          </p:cNvSpPr>
          <p:nvPr>
            <p:ph type="title"/>
          </p:nvPr>
        </p:nvSpPr>
        <p:spPr>
          <a:xfrm>
            <a:off x="1008184" y="174032"/>
            <a:ext cx="10175631" cy="1111843"/>
          </a:xfrm>
        </p:spPr>
        <p:txBody>
          <a:bodyPr anchor="ctr">
            <a:normAutofit/>
          </a:bodyPr>
          <a:lstStyle/>
          <a:p>
            <a:pPr algn="ctr"/>
            <a:r>
              <a:rPr lang="en-US" sz="2800" b="1"/>
              <a:t>What’s the Solution for Problems faced in Traditional Integration?</a:t>
            </a:r>
            <a:br>
              <a:rPr lang="en-US" sz="2800"/>
            </a:br>
            <a:endParaRPr lang="en-US" sz="2800"/>
          </a:p>
        </p:txBody>
      </p:sp>
      <p:sp>
        <p:nvSpPr>
          <p:cNvPr id="3" name="Content Placeholder 2">
            <a:extLst>
              <a:ext uri="{FF2B5EF4-FFF2-40B4-BE49-F238E27FC236}">
                <a16:creationId xmlns:a16="http://schemas.microsoft.com/office/drawing/2014/main" id="{C4E6E320-4EA9-4F59-BA1C-D5C5982EB111}"/>
              </a:ext>
            </a:extLst>
          </p:cNvPr>
          <p:cNvSpPr>
            <a:spLocks noGrp="1"/>
          </p:cNvSpPr>
          <p:nvPr>
            <p:ph idx="1"/>
          </p:nvPr>
        </p:nvSpPr>
        <p:spPr>
          <a:xfrm>
            <a:off x="1008184" y="1459907"/>
            <a:ext cx="10175630" cy="767904"/>
          </a:xfrm>
        </p:spPr>
        <p:txBody>
          <a:bodyPr anchor="ctr">
            <a:normAutofit/>
          </a:bodyPr>
          <a:lstStyle/>
          <a:p>
            <a:pPr algn="ctr"/>
            <a:r>
              <a:rPr lang="en-US" sz="2000"/>
              <a:t>So, below are the </a:t>
            </a:r>
            <a:r>
              <a:rPr lang="en-US" sz="2000" b="1"/>
              <a:t>steps</a:t>
            </a:r>
            <a:r>
              <a:rPr lang="en-US" sz="2000"/>
              <a:t> to solve the above problems:</a:t>
            </a:r>
          </a:p>
          <a:p>
            <a:pPr marL="0" indent="0" algn="ctr">
              <a:buNone/>
            </a:pPr>
            <a:endParaRPr lang="en-US" sz="2000"/>
          </a:p>
        </p:txBody>
      </p:sp>
      <p:pic>
        <p:nvPicPr>
          <p:cNvPr id="3074" name="Picture 2" descr="Solution for Problems faced in Traditional Integration - Continuous Integration - Edureka">
            <a:extLst>
              <a:ext uri="{FF2B5EF4-FFF2-40B4-BE49-F238E27FC236}">
                <a16:creationId xmlns:a16="http://schemas.microsoft.com/office/drawing/2014/main" id="{9444E505-3EAD-49E3-8F57-235FB1770A6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3748" y="2405149"/>
            <a:ext cx="10238406" cy="3899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827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6007" y="779458"/>
            <a:ext cx="11545993" cy="699336"/>
          </a:xfrm>
          <a:prstGeom prst="rect">
            <a:avLst/>
          </a:prstGeom>
        </p:spPr>
        <p:txBody>
          <a:bodyPr vert="horz" wrap="square" lIns="0" tIns="22013" rIns="0" bIns="0" rtlCol="0" anchor="ctr">
            <a:spAutoFit/>
          </a:bodyPr>
          <a:lstStyle/>
          <a:p>
            <a:pPr marL="16933">
              <a:lnSpc>
                <a:spcPct val="100000"/>
              </a:lnSpc>
              <a:spcBef>
                <a:spcPts val="173"/>
              </a:spcBef>
            </a:pPr>
            <a:r>
              <a:rPr spc="13" dirty="0"/>
              <a:t>Before</a:t>
            </a:r>
            <a:r>
              <a:rPr spc="-27" dirty="0"/>
              <a:t> </a:t>
            </a:r>
            <a:r>
              <a:rPr spc="20" dirty="0"/>
              <a:t>Continuous</a:t>
            </a:r>
            <a:r>
              <a:rPr spc="-33" dirty="0"/>
              <a:t> </a:t>
            </a:r>
            <a:r>
              <a:rPr spc="7" dirty="0"/>
              <a:t>Integration</a:t>
            </a:r>
          </a:p>
        </p:txBody>
      </p:sp>
      <p:pic>
        <p:nvPicPr>
          <p:cNvPr id="3" name="object 3"/>
          <p:cNvPicPr/>
          <p:nvPr/>
        </p:nvPicPr>
        <p:blipFill>
          <a:blip r:embed="rId2" cstate="print"/>
          <a:stretch>
            <a:fillRect/>
          </a:stretch>
        </p:blipFill>
        <p:spPr>
          <a:xfrm>
            <a:off x="3218881" y="1897240"/>
            <a:ext cx="662535" cy="582785"/>
          </a:xfrm>
          <a:prstGeom prst="rect">
            <a:avLst/>
          </a:prstGeom>
        </p:spPr>
      </p:pic>
      <p:sp>
        <p:nvSpPr>
          <p:cNvPr id="4" name="object 4"/>
          <p:cNvSpPr txBox="1"/>
          <p:nvPr/>
        </p:nvSpPr>
        <p:spPr>
          <a:xfrm>
            <a:off x="3140288" y="2517559"/>
            <a:ext cx="968587" cy="247141"/>
          </a:xfrm>
          <a:prstGeom prst="rect">
            <a:avLst/>
          </a:prstGeom>
        </p:spPr>
        <p:txBody>
          <a:bodyPr vert="horz" wrap="square" lIns="0" tIns="21167" rIns="0" bIns="0" rtlCol="0">
            <a:spAutoFit/>
          </a:bodyPr>
          <a:lstStyle/>
          <a:p>
            <a:pPr marL="16933">
              <a:spcBef>
                <a:spcPts val="167"/>
              </a:spcBef>
            </a:pPr>
            <a:r>
              <a:rPr sz="1467" spc="-7" dirty="0">
                <a:latin typeface="Calibri"/>
                <a:cs typeface="Calibri"/>
              </a:rPr>
              <a:t>D</a:t>
            </a:r>
            <a:r>
              <a:rPr sz="1467" spc="60" dirty="0">
                <a:latin typeface="Calibri"/>
                <a:cs typeface="Calibri"/>
              </a:rPr>
              <a:t>e</a:t>
            </a:r>
            <a:r>
              <a:rPr sz="1467" spc="33" dirty="0">
                <a:latin typeface="Calibri"/>
                <a:cs typeface="Calibri"/>
              </a:rPr>
              <a:t>v</a:t>
            </a:r>
            <a:r>
              <a:rPr sz="1467" spc="60" dirty="0">
                <a:latin typeface="Calibri"/>
                <a:cs typeface="Calibri"/>
              </a:rPr>
              <a:t>el</a:t>
            </a:r>
            <a:r>
              <a:rPr sz="1467" spc="13" dirty="0">
                <a:latin typeface="Calibri"/>
                <a:cs typeface="Calibri"/>
              </a:rPr>
              <a:t>o</a:t>
            </a:r>
            <a:r>
              <a:rPr sz="1467" spc="20" dirty="0">
                <a:latin typeface="Calibri"/>
                <a:cs typeface="Calibri"/>
              </a:rPr>
              <a:t>p</a:t>
            </a:r>
            <a:r>
              <a:rPr sz="1467" spc="-40" dirty="0">
                <a:latin typeface="Calibri"/>
                <a:cs typeface="Calibri"/>
              </a:rPr>
              <a:t>e</a:t>
            </a:r>
            <a:r>
              <a:rPr sz="1467" spc="7" dirty="0">
                <a:latin typeface="Calibri"/>
                <a:cs typeface="Calibri"/>
              </a:rPr>
              <a:t>r</a:t>
            </a:r>
            <a:r>
              <a:rPr sz="1467" spc="-193" dirty="0">
                <a:latin typeface="Times New Roman"/>
                <a:cs typeface="Times New Roman"/>
              </a:rPr>
              <a:t> </a:t>
            </a:r>
            <a:r>
              <a:rPr sz="1467" spc="13" dirty="0">
                <a:latin typeface="Calibri"/>
                <a:cs typeface="Calibri"/>
              </a:rPr>
              <a:t>1</a:t>
            </a:r>
            <a:endParaRPr sz="1467">
              <a:latin typeface="Calibri"/>
              <a:cs typeface="Calibri"/>
            </a:endParaRPr>
          </a:p>
        </p:txBody>
      </p:sp>
      <p:pic>
        <p:nvPicPr>
          <p:cNvPr id="5" name="object 5"/>
          <p:cNvPicPr/>
          <p:nvPr/>
        </p:nvPicPr>
        <p:blipFill>
          <a:blip r:embed="rId2" cstate="print"/>
          <a:stretch>
            <a:fillRect/>
          </a:stretch>
        </p:blipFill>
        <p:spPr>
          <a:xfrm>
            <a:off x="3204657" y="3394661"/>
            <a:ext cx="662535" cy="582785"/>
          </a:xfrm>
          <a:prstGeom prst="rect">
            <a:avLst/>
          </a:prstGeom>
        </p:spPr>
      </p:pic>
      <p:sp>
        <p:nvSpPr>
          <p:cNvPr id="6" name="object 6"/>
          <p:cNvSpPr txBox="1"/>
          <p:nvPr/>
        </p:nvSpPr>
        <p:spPr>
          <a:xfrm>
            <a:off x="3117428" y="3997025"/>
            <a:ext cx="968587" cy="247141"/>
          </a:xfrm>
          <a:prstGeom prst="rect">
            <a:avLst/>
          </a:prstGeom>
        </p:spPr>
        <p:txBody>
          <a:bodyPr vert="horz" wrap="square" lIns="0" tIns="21167" rIns="0" bIns="0" rtlCol="0">
            <a:spAutoFit/>
          </a:bodyPr>
          <a:lstStyle/>
          <a:p>
            <a:pPr marL="16933">
              <a:spcBef>
                <a:spcPts val="167"/>
              </a:spcBef>
            </a:pPr>
            <a:r>
              <a:rPr sz="1467" spc="-7" dirty="0">
                <a:latin typeface="Calibri"/>
                <a:cs typeface="Calibri"/>
              </a:rPr>
              <a:t>D</a:t>
            </a:r>
            <a:r>
              <a:rPr sz="1467" spc="60" dirty="0">
                <a:latin typeface="Calibri"/>
                <a:cs typeface="Calibri"/>
              </a:rPr>
              <a:t>e</a:t>
            </a:r>
            <a:r>
              <a:rPr sz="1467" spc="33" dirty="0">
                <a:latin typeface="Calibri"/>
                <a:cs typeface="Calibri"/>
              </a:rPr>
              <a:t>v</a:t>
            </a:r>
            <a:r>
              <a:rPr sz="1467" spc="60" dirty="0">
                <a:latin typeface="Calibri"/>
                <a:cs typeface="Calibri"/>
              </a:rPr>
              <a:t>el</a:t>
            </a:r>
            <a:r>
              <a:rPr sz="1467" spc="13" dirty="0">
                <a:latin typeface="Calibri"/>
                <a:cs typeface="Calibri"/>
              </a:rPr>
              <a:t>o</a:t>
            </a:r>
            <a:r>
              <a:rPr sz="1467" spc="20" dirty="0">
                <a:latin typeface="Calibri"/>
                <a:cs typeface="Calibri"/>
              </a:rPr>
              <a:t>p</a:t>
            </a:r>
            <a:r>
              <a:rPr sz="1467" spc="-40" dirty="0">
                <a:latin typeface="Calibri"/>
                <a:cs typeface="Calibri"/>
              </a:rPr>
              <a:t>e</a:t>
            </a:r>
            <a:r>
              <a:rPr sz="1467" spc="7" dirty="0">
                <a:latin typeface="Calibri"/>
                <a:cs typeface="Calibri"/>
              </a:rPr>
              <a:t>r</a:t>
            </a:r>
            <a:r>
              <a:rPr sz="1467" spc="-193" dirty="0">
                <a:latin typeface="Times New Roman"/>
                <a:cs typeface="Times New Roman"/>
              </a:rPr>
              <a:t> </a:t>
            </a:r>
            <a:r>
              <a:rPr sz="1467" spc="13" dirty="0">
                <a:latin typeface="Calibri"/>
                <a:cs typeface="Calibri"/>
              </a:rPr>
              <a:t>2</a:t>
            </a:r>
            <a:endParaRPr sz="1467">
              <a:latin typeface="Calibri"/>
              <a:cs typeface="Calibri"/>
            </a:endParaRPr>
          </a:p>
        </p:txBody>
      </p:sp>
      <p:pic>
        <p:nvPicPr>
          <p:cNvPr id="7" name="object 7"/>
          <p:cNvPicPr/>
          <p:nvPr/>
        </p:nvPicPr>
        <p:blipFill>
          <a:blip r:embed="rId2" cstate="print"/>
          <a:stretch>
            <a:fillRect/>
          </a:stretch>
        </p:blipFill>
        <p:spPr>
          <a:xfrm>
            <a:off x="3204201" y="4940388"/>
            <a:ext cx="652723" cy="582785"/>
          </a:xfrm>
          <a:prstGeom prst="rect">
            <a:avLst/>
          </a:prstGeom>
        </p:spPr>
      </p:pic>
      <p:sp>
        <p:nvSpPr>
          <p:cNvPr id="8" name="object 8"/>
          <p:cNvSpPr txBox="1"/>
          <p:nvPr/>
        </p:nvSpPr>
        <p:spPr>
          <a:xfrm>
            <a:off x="3106930" y="5536352"/>
            <a:ext cx="971973" cy="247141"/>
          </a:xfrm>
          <a:prstGeom prst="rect">
            <a:avLst/>
          </a:prstGeom>
        </p:spPr>
        <p:txBody>
          <a:bodyPr vert="horz" wrap="square" lIns="0" tIns="21167" rIns="0" bIns="0" rtlCol="0">
            <a:spAutoFit/>
          </a:bodyPr>
          <a:lstStyle/>
          <a:p>
            <a:pPr marL="16933">
              <a:spcBef>
                <a:spcPts val="167"/>
              </a:spcBef>
            </a:pPr>
            <a:r>
              <a:rPr sz="1467" spc="-7" dirty="0">
                <a:latin typeface="Calibri"/>
                <a:cs typeface="Calibri"/>
              </a:rPr>
              <a:t>D</a:t>
            </a:r>
            <a:r>
              <a:rPr sz="1467" spc="60" dirty="0">
                <a:latin typeface="Calibri"/>
                <a:cs typeface="Calibri"/>
              </a:rPr>
              <a:t>e</a:t>
            </a:r>
            <a:r>
              <a:rPr sz="1467" spc="33" dirty="0">
                <a:latin typeface="Calibri"/>
                <a:cs typeface="Calibri"/>
              </a:rPr>
              <a:t>v</a:t>
            </a:r>
            <a:r>
              <a:rPr sz="1467" spc="60" dirty="0">
                <a:latin typeface="Calibri"/>
                <a:cs typeface="Calibri"/>
              </a:rPr>
              <a:t>el</a:t>
            </a:r>
            <a:r>
              <a:rPr sz="1467" spc="20" dirty="0">
                <a:latin typeface="Calibri"/>
                <a:cs typeface="Calibri"/>
              </a:rPr>
              <a:t>op</a:t>
            </a:r>
            <a:r>
              <a:rPr sz="1467" spc="-33" dirty="0">
                <a:latin typeface="Calibri"/>
                <a:cs typeface="Calibri"/>
              </a:rPr>
              <a:t>e</a:t>
            </a:r>
            <a:r>
              <a:rPr sz="1467" spc="7" dirty="0">
                <a:latin typeface="Calibri"/>
                <a:cs typeface="Calibri"/>
              </a:rPr>
              <a:t>r</a:t>
            </a:r>
            <a:r>
              <a:rPr sz="1467" spc="-193" dirty="0">
                <a:latin typeface="Times New Roman"/>
                <a:cs typeface="Times New Roman"/>
              </a:rPr>
              <a:t> </a:t>
            </a:r>
            <a:r>
              <a:rPr sz="1467" spc="13" dirty="0">
                <a:latin typeface="Calibri"/>
                <a:cs typeface="Calibri"/>
              </a:rPr>
              <a:t>3</a:t>
            </a:r>
            <a:endParaRPr sz="1467">
              <a:latin typeface="Calibri"/>
              <a:cs typeface="Calibri"/>
            </a:endParaRPr>
          </a:p>
        </p:txBody>
      </p:sp>
      <p:pic>
        <p:nvPicPr>
          <p:cNvPr id="9" name="object 9"/>
          <p:cNvPicPr/>
          <p:nvPr/>
        </p:nvPicPr>
        <p:blipFill>
          <a:blip r:embed="rId3" cstate="print"/>
          <a:stretch>
            <a:fillRect/>
          </a:stretch>
        </p:blipFill>
        <p:spPr>
          <a:xfrm>
            <a:off x="7023771" y="3268726"/>
            <a:ext cx="797003" cy="784741"/>
          </a:xfrm>
          <a:prstGeom prst="rect">
            <a:avLst/>
          </a:prstGeom>
        </p:spPr>
      </p:pic>
      <p:sp>
        <p:nvSpPr>
          <p:cNvPr id="10" name="object 10"/>
          <p:cNvSpPr txBox="1"/>
          <p:nvPr/>
        </p:nvSpPr>
        <p:spPr>
          <a:xfrm>
            <a:off x="6983651" y="4173217"/>
            <a:ext cx="910167" cy="399254"/>
          </a:xfrm>
          <a:prstGeom prst="rect">
            <a:avLst/>
          </a:prstGeom>
        </p:spPr>
        <p:txBody>
          <a:bodyPr vert="horz" wrap="square" lIns="0" tIns="16933" rIns="0" bIns="0" rtlCol="0">
            <a:spAutoFit/>
          </a:bodyPr>
          <a:lstStyle/>
          <a:p>
            <a:pPr marL="42332">
              <a:spcBef>
                <a:spcPts val="133"/>
              </a:spcBef>
            </a:pPr>
            <a:r>
              <a:rPr sz="1200" spc="20" dirty="0">
                <a:latin typeface="Calibri"/>
                <a:cs typeface="Calibri"/>
              </a:rPr>
              <a:t>Source</a:t>
            </a:r>
            <a:r>
              <a:rPr sz="1200" spc="-20" dirty="0">
                <a:latin typeface="Calibri"/>
                <a:cs typeface="Calibri"/>
              </a:rPr>
              <a:t> </a:t>
            </a:r>
            <a:r>
              <a:rPr sz="1200" spc="20" dirty="0">
                <a:latin typeface="Calibri"/>
                <a:cs typeface="Calibri"/>
              </a:rPr>
              <a:t>Code</a:t>
            </a:r>
            <a:endParaRPr sz="1200">
              <a:latin typeface="Calibri"/>
              <a:cs typeface="Calibri"/>
            </a:endParaRPr>
          </a:p>
          <a:p>
            <a:pPr marL="16933">
              <a:spcBef>
                <a:spcPts val="60"/>
              </a:spcBef>
            </a:pPr>
            <a:r>
              <a:rPr sz="1200" spc="27" dirty="0">
                <a:latin typeface="Calibri"/>
                <a:cs typeface="Calibri"/>
              </a:rPr>
              <a:t>Management</a:t>
            </a:r>
            <a:endParaRPr sz="1200">
              <a:latin typeface="Calibri"/>
              <a:cs typeface="Calibri"/>
            </a:endParaRPr>
          </a:p>
        </p:txBody>
      </p:sp>
      <p:pic>
        <p:nvPicPr>
          <p:cNvPr id="11" name="object 11"/>
          <p:cNvPicPr/>
          <p:nvPr/>
        </p:nvPicPr>
        <p:blipFill>
          <a:blip r:embed="rId4" cstate="print"/>
          <a:stretch>
            <a:fillRect/>
          </a:stretch>
        </p:blipFill>
        <p:spPr>
          <a:xfrm>
            <a:off x="2320882" y="1960649"/>
            <a:ext cx="575612" cy="575612"/>
          </a:xfrm>
          <a:prstGeom prst="rect">
            <a:avLst/>
          </a:prstGeom>
        </p:spPr>
      </p:pic>
      <p:pic>
        <p:nvPicPr>
          <p:cNvPr id="12" name="object 12"/>
          <p:cNvPicPr/>
          <p:nvPr/>
        </p:nvPicPr>
        <p:blipFill>
          <a:blip r:embed="rId4" cstate="print"/>
          <a:stretch>
            <a:fillRect/>
          </a:stretch>
        </p:blipFill>
        <p:spPr>
          <a:xfrm>
            <a:off x="2307843" y="3403043"/>
            <a:ext cx="575612" cy="575612"/>
          </a:xfrm>
          <a:prstGeom prst="rect">
            <a:avLst/>
          </a:prstGeom>
        </p:spPr>
      </p:pic>
      <p:pic>
        <p:nvPicPr>
          <p:cNvPr id="13" name="object 13"/>
          <p:cNvPicPr/>
          <p:nvPr/>
        </p:nvPicPr>
        <p:blipFill>
          <a:blip r:embed="rId4" cstate="print"/>
          <a:stretch>
            <a:fillRect/>
          </a:stretch>
        </p:blipFill>
        <p:spPr>
          <a:xfrm>
            <a:off x="2320882" y="4978250"/>
            <a:ext cx="575612" cy="575596"/>
          </a:xfrm>
          <a:prstGeom prst="rect">
            <a:avLst/>
          </a:prstGeom>
        </p:spPr>
      </p:pic>
      <p:pic>
        <p:nvPicPr>
          <p:cNvPr id="14" name="object 14"/>
          <p:cNvPicPr/>
          <p:nvPr/>
        </p:nvPicPr>
        <p:blipFill>
          <a:blip r:embed="rId4" cstate="print"/>
          <a:stretch>
            <a:fillRect/>
          </a:stretch>
        </p:blipFill>
        <p:spPr>
          <a:xfrm>
            <a:off x="8143403" y="3411001"/>
            <a:ext cx="575596" cy="575612"/>
          </a:xfrm>
          <a:prstGeom prst="rect">
            <a:avLst/>
          </a:prstGeom>
        </p:spPr>
      </p:pic>
      <p:sp>
        <p:nvSpPr>
          <p:cNvPr id="15" name="object 15"/>
          <p:cNvSpPr txBox="1"/>
          <p:nvPr/>
        </p:nvSpPr>
        <p:spPr>
          <a:xfrm>
            <a:off x="2315635" y="2545499"/>
            <a:ext cx="646007" cy="201764"/>
          </a:xfrm>
          <a:prstGeom prst="rect">
            <a:avLst/>
          </a:prstGeom>
        </p:spPr>
        <p:txBody>
          <a:bodyPr vert="horz" wrap="square" lIns="0" tIns="16933" rIns="0" bIns="0" rtlCol="0">
            <a:spAutoFit/>
          </a:bodyPr>
          <a:lstStyle/>
          <a:p>
            <a:pPr marL="16933">
              <a:spcBef>
                <a:spcPts val="133"/>
              </a:spcBef>
            </a:pPr>
            <a:r>
              <a:rPr sz="1200" spc="13" dirty="0">
                <a:latin typeface="Calibri"/>
                <a:cs typeface="Calibri"/>
              </a:rPr>
              <a:t>V</a:t>
            </a:r>
            <a:r>
              <a:rPr sz="1200" spc="100" dirty="0">
                <a:latin typeface="Calibri"/>
                <a:cs typeface="Calibri"/>
              </a:rPr>
              <a:t>e</a:t>
            </a:r>
            <a:r>
              <a:rPr sz="1200" spc="-20" dirty="0">
                <a:latin typeface="Calibri"/>
                <a:cs typeface="Calibri"/>
              </a:rPr>
              <a:t>r</a:t>
            </a:r>
            <a:r>
              <a:rPr sz="1200" spc="127" dirty="0">
                <a:latin typeface="Calibri"/>
                <a:cs typeface="Calibri"/>
              </a:rPr>
              <a:t>s</a:t>
            </a:r>
            <a:r>
              <a:rPr sz="1200" spc="20" dirty="0">
                <a:latin typeface="Calibri"/>
                <a:cs typeface="Calibri"/>
              </a:rPr>
              <a:t>i</a:t>
            </a:r>
            <a:r>
              <a:rPr sz="1200" spc="67" dirty="0">
                <a:latin typeface="Calibri"/>
                <a:cs typeface="Calibri"/>
              </a:rPr>
              <a:t>o</a:t>
            </a:r>
            <a:r>
              <a:rPr sz="1200" dirty="0">
                <a:latin typeface="Calibri"/>
                <a:cs typeface="Calibri"/>
              </a:rPr>
              <a:t>n</a:t>
            </a:r>
            <a:r>
              <a:rPr sz="1200" spc="-133" dirty="0">
                <a:latin typeface="Times New Roman"/>
                <a:cs typeface="Times New Roman"/>
              </a:rPr>
              <a:t> </a:t>
            </a:r>
            <a:r>
              <a:rPr sz="1200" dirty="0">
                <a:latin typeface="Calibri"/>
                <a:cs typeface="Calibri"/>
              </a:rPr>
              <a:t>1</a:t>
            </a:r>
            <a:endParaRPr sz="1200">
              <a:latin typeface="Calibri"/>
              <a:cs typeface="Calibri"/>
            </a:endParaRPr>
          </a:p>
        </p:txBody>
      </p:sp>
      <p:sp>
        <p:nvSpPr>
          <p:cNvPr id="19" name="object 19" hidden="1"/>
          <p:cNvSpPr txBox="1">
            <a:spLocks noGrp="1"/>
          </p:cNvSpPr>
          <p:nvPr>
            <p:ph type="ftr" sz="quarter" idx="5"/>
          </p:nvPr>
        </p:nvSpPr>
        <p:spPr>
          <a:xfrm>
            <a:off x="6399534" y="4906724"/>
            <a:ext cx="2608579" cy="159385"/>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5A5A5"/>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467"/>
              </a:lnSpc>
            </a:pPr>
            <a:r>
              <a:rPr lang="en-US"/>
              <a:t>©</a:t>
            </a:r>
            <a:r>
              <a:rPr lang="en-US" spc="5"/>
              <a:t> </a:t>
            </a:r>
            <a:r>
              <a:rPr lang="en-US" spc="-20"/>
              <a:t>Copyright</a:t>
            </a:r>
            <a:r>
              <a:rPr lang="en-US" spc="85"/>
              <a:t> </a:t>
            </a:r>
            <a:r>
              <a:rPr lang="en-US" spc="-10"/>
              <a:t>2019</a:t>
            </a:r>
            <a:r>
              <a:rPr lang="en-US" spc="50"/>
              <a:t> </a:t>
            </a:r>
            <a:r>
              <a:rPr lang="en-US"/>
              <a:t>IntelliPaat,</a:t>
            </a:r>
            <a:r>
              <a:rPr lang="en-US" spc="-55"/>
              <a:t> </a:t>
            </a:r>
            <a:r>
              <a:rPr lang="en-US" spc="-10"/>
              <a:t>All</a:t>
            </a:r>
            <a:r>
              <a:rPr lang="en-US" spc="50"/>
              <a:t> </a:t>
            </a:r>
            <a:r>
              <a:rPr lang="en-US"/>
              <a:t>rights</a:t>
            </a:r>
            <a:r>
              <a:rPr lang="en-US" spc="-50"/>
              <a:t> </a:t>
            </a:r>
            <a:r>
              <a:rPr lang="en-US" spc="-10"/>
              <a:t>reserved</a:t>
            </a:r>
            <a:endParaRPr spc="-13" dirty="0"/>
          </a:p>
        </p:txBody>
      </p:sp>
      <p:sp>
        <p:nvSpPr>
          <p:cNvPr id="16" name="object 16"/>
          <p:cNvSpPr txBox="1"/>
          <p:nvPr/>
        </p:nvSpPr>
        <p:spPr>
          <a:xfrm>
            <a:off x="2314460" y="4003968"/>
            <a:ext cx="644312" cy="201764"/>
          </a:xfrm>
          <a:prstGeom prst="rect">
            <a:avLst/>
          </a:prstGeom>
        </p:spPr>
        <p:txBody>
          <a:bodyPr vert="horz" wrap="square" lIns="0" tIns="16933" rIns="0" bIns="0" rtlCol="0">
            <a:spAutoFit/>
          </a:bodyPr>
          <a:lstStyle/>
          <a:p>
            <a:pPr marL="16933">
              <a:spcBef>
                <a:spcPts val="133"/>
              </a:spcBef>
            </a:pPr>
            <a:r>
              <a:rPr sz="1200" spc="13" dirty="0">
                <a:latin typeface="Calibri"/>
                <a:cs typeface="Calibri"/>
              </a:rPr>
              <a:t>V</a:t>
            </a:r>
            <a:r>
              <a:rPr sz="1200" spc="100" dirty="0">
                <a:latin typeface="Calibri"/>
                <a:cs typeface="Calibri"/>
              </a:rPr>
              <a:t>e</a:t>
            </a:r>
            <a:r>
              <a:rPr sz="1200" spc="-20" dirty="0">
                <a:latin typeface="Calibri"/>
                <a:cs typeface="Calibri"/>
              </a:rPr>
              <a:t>r</a:t>
            </a:r>
            <a:r>
              <a:rPr sz="1200" spc="127" dirty="0">
                <a:latin typeface="Calibri"/>
                <a:cs typeface="Calibri"/>
              </a:rPr>
              <a:t>s</a:t>
            </a:r>
            <a:r>
              <a:rPr sz="1200" spc="20" dirty="0">
                <a:latin typeface="Calibri"/>
                <a:cs typeface="Calibri"/>
              </a:rPr>
              <a:t>i</a:t>
            </a:r>
            <a:r>
              <a:rPr sz="1200" spc="60" dirty="0">
                <a:latin typeface="Calibri"/>
                <a:cs typeface="Calibri"/>
              </a:rPr>
              <a:t>o</a:t>
            </a:r>
            <a:r>
              <a:rPr sz="1200" dirty="0">
                <a:latin typeface="Calibri"/>
                <a:cs typeface="Calibri"/>
              </a:rPr>
              <a:t>n</a:t>
            </a:r>
            <a:r>
              <a:rPr sz="1200" spc="-133" dirty="0">
                <a:latin typeface="Times New Roman"/>
                <a:cs typeface="Times New Roman"/>
              </a:rPr>
              <a:t> </a:t>
            </a:r>
            <a:r>
              <a:rPr sz="1200" dirty="0">
                <a:latin typeface="Calibri"/>
                <a:cs typeface="Calibri"/>
              </a:rPr>
              <a:t>1</a:t>
            </a:r>
            <a:endParaRPr sz="1200">
              <a:latin typeface="Calibri"/>
              <a:cs typeface="Calibri"/>
            </a:endParaRPr>
          </a:p>
        </p:txBody>
      </p:sp>
      <p:sp>
        <p:nvSpPr>
          <p:cNvPr id="17" name="object 17"/>
          <p:cNvSpPr txBox="1"/>
          <p:nvPr/>
        </p:nvSpPr>
        <p:spPr>
          <a:xfrm>
            <a:off x="2319540" y="5627792"/>
            <a:ext cx="645160" cy="201764"/>
          </a:xfrm>
          <a:prstGeom prst="rect">
            <a:avLst/>
          </a:prstGeom>
        </p:spPr>
        <p:txBody>
          <a:bodyPr vert="horz" wrap="square" lIns="0" tIns="16933" rIns="0" bIns="0" rtlCol="0">
            <a:spAutoFit/>
          </a:bodyPr>
          <a:lstStyle/>
          <a:p>
            <a:pPr marL="16933">
              <a:spcBef>
                <a:spcPts val="133"/>
              </a:spcBef>
            </a:pPr>
            <a:r>
              <a:rPr sz="1200" spc="13" dirty="0">
                <a:latin typeface="Calibri"/>
                <a:cs typeface="Calibri"/>
              </a:rPr>
              <a:t>V</a:t>
            </a:r>
            <a:r>
              <a:rPr sz="1200" spc="100" dirty="0">
                <a:latin typeface="Calibri"/>
                <a:cs typeface="Calibri"/>
              </a:rPr>
              <a:t>e</a:t>
            </a:r>
            <a:r>
              <a:rPr sz="1200" spc="-20" dirty="0">
                <a:latin typeface="Calibri"/>
                <a:cs typeface="Calibri"/>
              </a:rPr>
              <a:t>r</a:t>
            </a:r>
            <a:r>
              <a:rPr sz="1200" spc="127" dirty="0">
                <a:latin typeface="Calibri"/>
                <a:cs typeface="Calibri"/>
              </a:rPr>
              <a:t>s</a:t>
            </a:r>
            <a:r>
              <a:rPr sz="1200" spc="20" dirty="0">
                <a:latin typeface="Calibri"/>
                <a:cs typeface="Calibri"/>
              </a:rPr>
              <a:t>i</a:t>
            </a:r>
            <a:r>
              <a:rPr sz="1200" spc="67" dirty="0">
                <a:latin typeface="Calibri"/>
                <a:cs typeface="Calibri"/>
              </a:rPr>
              <a:t>o</a:t>
            </a:r>
            <a:r>
              <a:rPr sz="1200" dirty="0">
                <a:latin typeface="Calibri"/>
                <a:cs typeface="Calibri"/>
              </a:rPr>
              <a:t>n</a:t>
            </a:r>
            <a:r>
              <a:rPr sz="1200" spc="-133" dirty="0">
                <a:latin typeface="Times New Roman"/>
                <a:cs typeface="Times New Roman"/>
              </a:rPr>
              <a:t> </a:t>
            </a:r>
            <a:r>
              <a:rPr sz="1200" dirty="0">
                <a:latin typeface="Calibri"/>
                <a:cs typeface="Calibri"/>
              </a:rPr>
              <a:t>1</a:t>
            </a:r>
            <a:endParaRPr sz="1200">
              <a:latin typeface="Calibri"/>
              <a:cs typeface="Calibri"/>
            </a:endParaRPr>
          </a:p>
        </p:txBody>
      </p:sp>
      <p:sp>
        <p:nvSpPr>
          <p:cNvPr id="18" name="object 18"/>
          <p:cNvSpPr txBox="1"/>
          <p:nvPr/>
        </p:nvSpPr>
        <p:spPr>
          <a:xfrm>
            <a:off x="8141055" y="4065178"/>
            <a:ext cx="644312" cy="201764"/>
          </a:xfrm>
          <a:prstGeom prst="rect">
            <a:avLst/>
          </a:prstGeom>
        </p:spPr>
        <p:txBody>
          <a:bodyPr vert="horz" wrap="square" lIns="0" tIns="16933" rIns="0" bIns="0" rtlCol="0">
            <a:spAutoFit/>
          </a:bodyPr>
          <a:lstStyle/>
          <a:p>
            <a:pPr marL="16933">
              <a:spcBef>
                <a:spcPts val="133"/>
              </a:spcBef>
            </a:pPr>
            <a:r>
              <a:rPr sz="1200" spc="13" dirty="0">
                <a:latin typeface="Calibri"/>
                <a:cs typeface="Calibri"/>
              </a:rPr>
              <a:t>V</a:t>
            </a:r>
            <a:r>
              <a:rPr sz="1200" spc="100" dirty="0">
                <a:latin typeface="Calibri"/>
                <a:cs typeface="Calibri"/>
              </a:rPr>
              <a:t>e</a:t>
            </a:r>
            <a:r>
              <a:rPr sz="1200" spc="-20" dirty="0">
                <a:latin typeface="Calibri"/>
                <a:cs typeface="Calibri"/>
              </a:rPr>
              <a:t>r</a:t>
            </a:r>
            <a:r>
              <a:rPr sz="1200" spc="127" dirty="0">
                <a:latin typeface="Calibri"/>
                <a:cs typeface="Calibri"/>
              </a:rPr>
              <a:t>s</a:t>
            </a:r>
            <a:r>
              <a:rPr sz="1200" spc="20" dirty="0">
                <a:latin typeface="Calibri"/>
                <a:cs typeface="Calibri"/>
              </a:rPr>
              <a:t>i</a:t>
            </a:r>
            <a:r>
              <a:rPr sz="1200" spc="60" dirty="0">
                <a:latin typeface="Calibri"/>
                <a:cs typeface="Calibri"/>
              </a:rPr>
              <a:t>o</a:t>
            </a:r>
            <a:r>
              <a:rPr sz="1200" dirty="0">
                <a:latin typeface="Calibri"/>
                <a:cs typeface="Calibri"/>
              </a:rPr>
              <a:t>n</a:t>
            </a:r>
            <a:r>
              <a:rPr sz="1200" spc="-133" dirty="0">
                <a:latin typeface="Times New Roman"/>
                <a:cs typeface="Times New Roman"/>
              </a:rPr>
              <a:t> </a:t>
            </a:r>
            <a:r>
              <a:rPr sz="1200" dirty="0">
                <a:latin typeface="Calibri"/>
                <a:cs typeface="Calibri"/>
              </a:rPr>
              <a:t>1</a:t>
            </a:r>
            <a:endParaRPr sz="120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9980" y="542988"/>
            <a:ext cx="10302820" cy="699336"/>
          </a:xfrm>
          <a:prstGeom prst="rect">
            <a:avLst/>
          </a:prstGeom>
        </p:spPr>
        <p:txBody>
          <a:bodyPr vert="horz" wrap="square" lIns="0" tIns="22013" rIns="0" bIns="0" rtlCol="0" anchor="ctr">
            <a:spAutoFit/>
          </a:bodyPr>
          <a:lstStyle/>
          <a:p>
            <a:pPr marL="16933">
              <a:lnSpc>
                <a:spcPct val="100000"/>
              </a:lnSpc>
              <a:spcBef>
                <a:spcPts val="173"/>
              </a:spcBef>
            </a:pPr>
            <a:r>
              <a:rPr spc="13" dirty="0"/>
              <a:t>Before</a:t>
            </a:r>
            <a:r>
              <a:rPr spc="-27" dirty="0"/>
              <a:t> </a:t>
            </a:r>
            <a:r>
              <a:rPr spc="20" dirty="0"/>
              <a:t>Continuous</a:t>
            </a:r>
            <a:r>
              <a:rPr spc="-33" dirty="0"/>
              <a:t> </a:t>
            </a:r>
            <a:r>
              <a:rPr spc="7" dirty="0"/>
              <a:t>Integration</a:t>
            </a:r>
          </a:p>
        </p:txBody>
      </p:sp>
      <p:pic>
        <p:nvPicPr>
          <p:cNvPr id="3" name="object 3"/>
          <p:cNvPicPr/>
          <p:nvPr/>
        </p:nvPicPr>
        <p:blipFill>
          <a:blip r:embed="rId2" cstate="print"/>
          <a:stretch>
            <a:fillRect/>
          </a:stretch>
        </p:blipFill>
        <p:spPr>
          <a:xfrm>
            <a:off x="7023771" y="3268726"/>
            <a:ext cx="797003" cy="784741"/>
          </a:xfrm>
          <a:prstGeom prst="rect">
            <a:avLst/>
          </a:prstGeom>
        </p:spPr>
      </p:pic>
      <p:sp>
        <p:nvSpPr>
          <p:cNvPr id="4" name="object 4"/>
          <p:cNvSpPr txBox="1"/>
          <p:nvPr/>
        </p:nvSpPr>
        <p:spPr>
          <a:xfrm>
            <a:off x="6983651" y="4199379"/>
            <a:ext cx="910167" cy="386174"/>
          </a:xfrm>
          <a:prstGeom prst="rect">
            <a:avLst/>
          </a:prstGeom>
        </p:spPr>
        <p:txBody>
          <a:bodyPr vert="horz" wrap="square" lIns="0" tIns="9313" rIns="0" bIns="0" rtlCol="0">
            <a:spAutoFit/>
          </a:bodyPr>
          <a:lstStyle/>
          <a:p>
            <a:pPr marL="16933" marR="6773" indent="25399">
              <a:lnSpc>
                <a:spcPct val="104400"/>
              </a:lnSpc>
              <a:spcBef>
                <a:spcPts val="73"/>
              </a:spcBef>
            </a:pPr>
            <a:r>
              <a:rPr sz="1200" spc="20" dirty="0">
                <a:latin typeface="Calibri"/>
                <a:cs typeface="Calibri"/>
              </a:rPr>
              <a:t>Source Code </a:t>
            </a:r>
            <a:r>
              <a:rPr sz="1200" spc="-253" dirty="0">
                <a:latin typeface="Calibri"/>
                <a:cs typeface="Calibri"/>
              </a:rPr>
              <a:t> </a:t>
            </a:r>
            <a:r>
              <a:rPr sz="1200" spc="-33" dirty="0">
                <a:latin typeface="Calibri"/>
                <a:cs typeface="Calibri"/>
              </a:rPr>
              <a:t>M</a:t>
            </a:r>
            <a:r>
              <a:rPr sz="1200" spc="120" dirty="0">
                <a:latin typeface="Calibri"/>
                <a:cs typeface="Calibri"/>
              </a:rPr>
              <a:t>a</a:t>
            </a:r>
            <a:r>
              <a:rPr sz="1200" spc="67" dirty="0">
                <a:latin typeface="Calibri"/>
                <a:cs typeface="Calibri"/>
              </a:rPr>
              <a:t>n</a:t>
            </a:r>
            <a:r>
              <a:rPr sz="1200" spc="120" dirty="0">
                <a:latin typeface="Calibri"/>
                <a:cs typeface="Calibri"/>
              </a:rPr>
              <a:t>a</a:t>
            </a:r>
            <a:r>
              <a:rPr sz="1200" spc="27" dirty="0">
                <a:latin typeface="Calibri"/>
                <a:cs typeface="Calibri"/>
              </a:rPr>
              <a:t>g</a:t>
            </a:r>
            <a:r>
              <a:rPr sz="1200" dirty="0">
                <a:latin typeface="Calibri"/>
                <a:cs typeface="Calibri"/>
              </a:rPr>
              <a:t>e</a:t>
            </a:r>
            <a:r>
              <a:rPr sz="1200" spc="-60" dirty="0">
                <a:latin typeface="Calibri"/>
                <a:cs typeface="Calibri"/>
              </a:rPr>
              <a:t>m</a:t>
            </a:r>
            <a:r>
              <a:rPr sz="1200" dirty="0">
                <a:latin typeface="Calibri"/>
                <a:cs typeface="Calibri"/>
              </a:rPr>
              <a:t>e</a:t>
            </a:r>
            <a:r>
              <a:rPr sz="1200" spc="67" dirty="0">
                <a:latin typeface="Calibri"/>
                <a:cs typeface="Calibri"/>
              </a:rPr>
              <a:t>n</a:t>
            </a:r>
            <a:r>
              <a:rPr sz="1200" dirty="0">
                <a:latin typeface="Calibri"/>
                <a:cs typeface="Calibri"/>
              </a:rPr>
              <a:t>t</a:t>
            </a:r>
            <a:endParaRPr sz="1200">
              <a:latin typeface="Calibri"/>
              <a:cs typeface="Calibri"/>
            </a:endParaRPr>
          </a:p>
        </p:txBody>
      </p:sp>
      <p:pic>
        <p:nvPicPr>
          <p:cNvPr id="5" name="object 5"/>
          <p:cNvPicPr/>
          <p:nvPr/>
        </p:nvPicPr>
        <p:blipFill>
          <a:blip r:embed="rId3" cstate="print"/>
          <a:stretch>
            <a:fillRect/>
          </a:stretch>
        </p:blipFill>
        <p:spPr>
          <a:xfrm>
            <a:off x="2320882" y="1960649"/>
            <a:ext cx="575612" cy="575612"/>
          </a:xfrm>
          <a:prstGeom prst="rect">
            <a:avLst/>
          </a:prstGeom>
        </p:spPr>
      </p:pic>
      <p:pic>
        <p:nvPicPr>
          <p:cNvPr id="6" name="object 6"/>
          <p:cNvPicPr/>
          <p:nvPr/>
        </p:nvPicPr>
        <p:blipFill>
          <a:blip r:embed="rId4" cstate="print"/>
          <a:stretch>
            <a:fillRect/>
          </a:stretch>
        </p:blipFill>
        <p:spPr>
          <a:xfrm>
            <a:off x="2307843" y="3403043"/>
            <a:ext cx="575612" cy="575612"/>
          </a:xfrm>
          <a:prstGeom prst="rect">
            <a:avLst/>
          </a:prstGeom>
        </p:spPr>
      </p:pic>
      <p:pic>
        <p:nvPicPr>
          <p:cNvPr id="7" name="object 7"/>
          <p:cNvPicPr/>
          <p:nvPr/>
        </p:nvPicPr>
        <p:blipFill>
          <a:blip r:embed="rId4" cstate="print"/>
          <a:stretch>
            <a:fillRect/>
          </a:stretch>
        </p:blipFill>
        <p:spPr>
          <a:xfrm>
            <a:off x="2320882" y="4978250"/>
            <a:ext cx="575612" cy="575596"/>
          </a:xfrm>
          <a:prstGeom prst="rect">
            <a:avLst/>
          </a:prstGeom>
        </p:spPr>
      </p:pic>
      <p:pic>
        <p:nvPicPr>
          <p:cNvPr id="8" name="object 8"/>
          <p:cNvPicPr/>
          <p:nvPr/>
        </p:nvPicPr>
        <p:blipFill>
          <a:blip r:embed="rId3" cstate="print"/>
          <a:stretch>
            <a:fillRect/>
          </a:stretch>
        </p:blipFill>
        <p:spPr>
          <a:xfrm>
            <a:off x="8240613" y="3412187"/>
            <a:ext cx="575596" cy="575612"/>
          </a:xfrm>
          <a:prstGeom prst="rect">
            <a:avLst/>
          </a:prstGeom>
        </p:spPr>
      </p:pic>
      <p:sp>
        <p:nvSpPr>
          <p:cNvPr id="9" name="object 9"/>
          <p:cNvSpPr txBox="1"/>
          <p:nvPr/>
        </p:nvSpPr>
        <p:spPr>
          <a:xfrm>
            <a:off x="2315635" y="2545499"/>
            <a:ext cx="646007" cy="201764"/>
          </a:xfrm>
          <a:prstGeom prst="rect">
            <a:avLst/>
          </a:prstGeom>
        </p:spPr>
        <p:txBody>
          <a:bodyPr vert="horz" wrap="square" lIns="0" tIns="16933" rIns="0" bIns="0" rtlCol="0">
            <a:spAutoFit/>
          </a:bodyPr>
          <a:lstStyle/>
          <a:p>
            <a:pPr marL="16933">
              <a:spcBef>
                <a:spcPts val="133"/>
              </a:spcBef>
            </a:pPr>
            <a:r>
              <a:rPr sz="1200" spc="13" dirty="0">
                <a:latin typeface="Calibri"/>
                <a:cs typeface="Calibri"/>
              </a:rPr>
              <a:t>V</a:t>
            </a:r>
            <a:r>
              <a:rPr sz="1200" spc="100" dirty="0">
                <a:latin typeface="Calibri"/>
                <a:cs typeface="Calibri"/>
              </a:rPr>
              <a:t>e</a:t>
            </a:r>
            <a:r>
              <a:rPr sz="1200" spc="-20" dirty="0">
                <a:latin typeface="Calibri"/>
                <a:cs typeface="Calibri"/>
              </a:rPr>
              <a:t>r</a:t>
            </a:r>
            <a:r>
              <a:rPr sz="1200" spc="127" dirty="0">
                <a:latin typeface="Calibri"/>
                <a:cs typeface="Calibri"/>
              </a:rPr>
              <a:t>s</a:t>
            </a:r>
            <a:r>
              <a:rPr sz="1200" spc="20" dirty="0">
                <a:latin typeface="Calibri"/>
                <a:cs typeface="Calibri"/>
              </a:rPr>
              <a:t>i</a:t>
            </a:r>
            <a:r>
              <a:rPr sz="1200" spc="67" dirty="0">
                <a:latin typeface="Calibri"/>
                <a:cs typeface="Calibri"/>
              </a:rPr>
              <a:t>o</a:t>
            </a:r>
            <a:r>
              <a:rPr sz="1200" dirty="0">
                <a:latin typeface="Calibri"/>
                <a:cs typeface="Calibri"/>
              </a:rPr>
              <a:t>n</a:t>
            </a:r>
            <a:r>
              <a:rPr sz="1200" spc="-133" dirty="0">
                <a:latin typeface="Times New Roman"/>
                <a:cs typeface="Times New Roman"/>
              </a:rPr>
              <a:t> </a:t>
            </a:r>
            <a:r>
              <a:rPr sz="1200" dirty="0">
                <a:latin typeface="Calibri"/>
                <a:cs typeface="Calibri"/>
              </a:rPr>
              <a:t>2</a:t>
            </a:r>
            <a:endParaRPr sz="1200">
              <a:latin typeface="Calibri"/>
              <a:cs typeface="Calibri"/>
            </a:endParaRPr>
          </a:p>
        </p:txBody>
      </p:sp>
      <p:sp>
        <p:nvSpPr>
          <p:cNvPr id="10" name="object 10"/>
          <p:cNvSpPr txBox="1"/>
          <p:nvPr/>
        </p:nvSpPr>
        <p:spPr>
          <a:xfrm>
            <a:off x="2301252" y="3977643"/>
            <a:ext cx="644312" cy="201764"/>
          </a:xfrm>
          <a:prstGeom prst="rect">
            <a:avLst/>
          </a:prstGeom>
        </p:spPr>
        <p:txBody>
          <a:bodyPr vert="horz" wrap="square" lIns="0" tIns="16933" rIns="0" bIns="0" rtlCol="0">
            <a:spAutoFit/>
          </a:bodyPr>
          <a:lstStyle/>
          <a:p>
            <a:pPr marL="16933">
              <a:spcBef>
                <a:spcPts val="133"/>
              </a:spcBef>
            </a:pPr>
            <a:r>
              <a:rPr sz="1200" spc="13" dirty="0">
                <a:latin typeface="Calibri"/>
                <a:cs typeface="Calibri"/>
              </a:rPr>
              <a:t>V</a:t>
            </a:r>
            <a:r>
              <a:rPr sz="1200" spc="100" dirty="0">
                <a:latin typeface="Calibri"/>
                <a:cs typeface="Calibri"/>
              </a:rPr>
              <a:t>e</a:t>
            </a:r>
            <a:r>
              <a:rPr sz="1200" spc="-20" dirty="0">
                <a:latin typeface="Calibri"/>
                <a:cs typeface="Calibri"/>
              </a:rPr>
              <a:t>r</a:t>
            </a:r>
            <a:r>
              <a:rPr sz="1200" spc="127" dirty="0">
                <a:latin typeface="Calibri"/>
                <a:cs typeface="Calibri"/>
              </a:rPr>
              <a:t>s</a:t>
            </a:r>
            <a:r>
              <a:rPr sz="1200" spc="20" dirty="0">
                <a:latin typeface="Calibri"/>
                <a:cs typeface="Calibri"/>
              </a:rPr>
              <a:t>i</a:t>
            </a:r>
            <a:r>
              <a:rPr sz="1200" spc="60" dirty="0">
                <a:latin typeface="Calibri"/>
                <a:cs typeface="Calibri"/>
              </a:rPr>
              <a:t>o</a:t>
            </a:r>
            <a:r>
              <a:rPr sz="1200" dirty="0">
                <a:latin typeface="Calibri"/>
                <a:cs typeface="Calibri"/>
              </a:rPr>
              <a:t>n</a:t>
            </a:r>
            <a:r>
              <a:rPr sz="1200" spc="-133" dirty="0">
                <a:latin typeface="Times New Roman"/>
                <a:cs typeface="Times New Roman"/>
              </a:rPr>
              <a:t> </a:t>
            </a:r>
            <a:r>
              <a:rPr sz="1200" dirty="0">
                <a:latin typeface="Calibri"/>
                <a:cs typeface="Calibri"/>
              </a:rPr>
              <a:t>1</a:t>
            </a:r>
            <a:endParaRPr sz="1200">
              <a:latin typeface="Calibri"/>
              <a:cs typeface="Calibri"/>
            </a:endParaRPr>
          </a:p>
        </p:txBody>
      </p:sp>
      <p:sp>
        <p:nvSpPr>
          <p:cNvPr id="11" name="object 11"/>
          <p:cNvSpPr txBox="1"/>
          <p:nvPr/>
        </p:nvSpPr>
        <p:spPr>
          <a:xfrm>
            <a:off x="2319540" y="5627792"/>
            <a:ext cx="645160" cy="201764"/>
          </a:xfrm>
          <a:prstGeom prst="rect">
            <a:avLst/>
          </a:prstGeom>
        </p:spPr>
        <p:txBody>
          <a:bodyPr vert="horz" wrap="square" lIns="0" tIns="16933" rIns="0" bIns="0" rtlCol="0">
            <a:spAutoFit/>
          </a:bodyPr>
          <a:lstStyle/>
          <a:p>
            <a:pPr marL="16933">
              <a:spcBef>
                <a:spcPts val="133"/>
              </a:spcBef>
            </a:pPr>
            <a:r>
              <a:rPr sz="1200" spc="13" dirty="0">
                <a:latin typeface="Calibri"/>
                <a:cs typeface="Calibri"/>
              </a:rPr>
              <a:t>V</a:t>
            </a:r>
            <a:r>
              <a:rPr sz="1200" spc="100" dirty="0">
                <a:latin typeface="Calibri"/>
                <a:cs typeface="Calibri"/>
              </a:rPr>
              <a:t>e</a:t>
            </a:r>
            <a:r>
              <a:rPr sz="1200" spc="-20" dirty="0">
                <a:latin typeface="Calibri"/>
                <a:cs typeface="Calibri"/>
              </a:rPr>
              <a:t>r</a:t>
            </a:r>
            <a:r>
              <a:rPr sz="1200" spc="127" dirty="0">
                <a:latin typeface="Calibri"/>
                <a:cs typeface="Calibri"/>
              </a:rPr>
              <a:t>s</a:t>
            </a:r>
            <a:r>
              <a:rPr sz="1200" spc="20" dirty="0">
                <a:latin typeface="Calibri"/>
                <a:cs typeface="Calibri"/>
              </a:rPr>
              <a:t>i</a:t>
            </a:r>
            <a:r>
              <a:rPr sz="1200" spc="67" dirty="0">
                <a:latin typeface="Calibri"/>
                <a:cs typeface="Calibri"/>
              </a:rPr>
              <a:t>o</a:t>
            </a:r>
            <a:r>
              <a:rPr sz="1200" dirty="0">
                <a:latin typeface="Calibri"/>
                <a:cs typeface="Calibri"/>
              </a:rPr>
              <a:t>n</a:t>
            </a:r>
            <a:r>
              <a:rPr sz="1200" spc="-133" dirty="0">
                <a:latin typeface="Times New Roman"/>
                <a:cs typeface="Times New Roman"/>
              </a:rPr>
              <a:t> </a:t>
            </a:r>
            <a:r>
              <a:rPr sz="1200" dirty="0">
                <a:latin typeface="Calibri"/>
                <a:cs typeface="Calibri"/>
              </a:rPr>
              <a:t>1</a:t>
            </a:r>
            <a:endParaRPr sz="1200">
              <a:latin typeface="Calibri"/>
              <a:cs typeface="Calibri"/>
            </a:endParaRPr>
          </a:p>
        </p:txBody>
      </p:sp>
      <p:sp>
        <p:nvSpPr>
          <p:cNvPr id="12" name="object 12"/>
          <p:cNvSpPr txBox="1"/>
          <p:nvPr/>
        </p:nvSpPr>
        <p:spPr>
          <a:xfrm>
            <a:off x="8225044" y="4026744"/>
            <a:ext cx="644312" cy="201764"/>
          </a:xfrm>
          <a:prstGeom prst="rect">
            <a:avLst/>
          </a:prstGeom>
        </p:spPr>
        <p:txBody>
          <a:bodyPr vert="horz" wrap="square" lIns="0" tIns="16933" rIns="0" bIns="0" rtlCol="0">
            <a:spAutoFit/>
          </a:bodyPr>
          <a:lstStyle/>
          <a:p>
            <a:pPr marL="16933">
              <a:spcBef>
                <a:spcPts val="133"/>
              </a:spcBef>
            </a:pPr>
            <a:r>
              <a:rPr sz="1200" spc="13" dirty="0">
                <a:latin typeface="Calibri"/>
                <a:cs typeface="Calibri"/>
              </a:rPr>
              <a:t>V</a:t>
            </a:r>
            <a:r>
              <a:rPr sz="1200" spc="100" dirty="0">
                <a:latin typeface="Calibri"/>
                <a:cs typeface="Calibri"/>
              </a:rPr>
              <a:t>e</a:t>
            </a:r>
            <a:r>
              <a:rPr sz="1200" spc="-20" dirty="0">
                <a:latin typeface="Calibri"/>
                <a:cs typeface="Calibri"/>
              </a:rPr>
              <a:t>r</a:t>
            </a:r>
            <a:r>
              <a:rPr sz="1200" spc="127" dirty="0">
                <a:latin typeface="Calibri"/>
                <a:cs typeface="Calibri"/>
              </a:rPr>
              <a:t>s</a:t>
            </a:r>
            <a:r>
              <a:rPr sz="1200" spc="20" dirty="0">
                <a:latin typeface="Calibri"/>
                <a:cs typeface="Calibri"/>
              </a:rPr>
              <a:t>i</a:t>
            </a:r>
            <a:r>
              <a:rPr sz="1200" spc="60" dirty="0">
                <a:latin typeface="Calibri"/>
                <a:cs typeface="Calibri"/>
              </a:rPr>
              <a:t>o</a:t>
            </a:r>
            <a:r>
              <a:rPr sz="1200" dirty="0">
                <a:latin typeface="Calibri"/>
                <a:cs typeface="Calibri"/>
              </a:rPr>
              <a:t>n</a:t>
            </a:r>
            <a:r>
              <a:rPr sz="1200" spc="-133" dirty="0">
                <a:latin typeface="Times New Roman"/>
                <a:cs typeface="Times New Roman"/>
              </a:rPr>
              <a:t> </a:t>
            </a:r>
            <a:r>
              <a:rPr sz="1200" dirty="0">
                <a:latin typeface="Calibri"/>
                <a:cs typeface="Calibri"/>
              </a:rPr>
              <a:t>2</a:t>
            </a:r>
            <a:endParaRPr sz="1200">
              <a:latin typeface="Calibri"/>
              <a:cs typeface="Calibri"/>
            </a:endParaRPr>
          </a:p>
        </p:txBody>
      </p:sp>
      <p:sp>
        <p:nvSpPr>
          <p:cNvPr id="13" name="object 13"/>
          <p:cNvSpPr/>
          <p:nvPr/>
        </p:nvSpPr>
        <p:spPr>
          <a:xfrm>
            <a:off x="4293616" y="2513055"/>
            <a:ext cx="2310552" cy="1052407"/>
          </a:xfrm>
          <a:custGeom>
            <a:avLst/>
            <a:gdLst/>
            <a:ahLst/>
            <a:cxnLst/>
            <a:rect l="l" t="t" r="r" b="b"/>
            <a:pathLst>
              <a:path w="1732914" h="789305">
                <a:moveTo>
                  <a:pt x="1620455" y="754255"/>
                </a:moveTo>
                <a:lnTo>
                  <a:pt x="1605015" y="789066"/>
                </a:lnTo>
                <a:lnTo>
                  <a:pt x="1732666" y="783220"/>
                </a:lnTo>
                <a:lnTo>
                  <a:pt x="1715197" y="762015"/>
                </a:lnTo>
                <a:lnTo>
                  <a:pt x="1637934" y="762015"/>
                </a:lnTo>
                <a:lnTo>
                  <a:pt x="1620455" y="754255"/>
                </a:lnTo>
                <a:close/>
              </a:path>
              <a:path w="1732914" h="789305">
                <a:moveTo>
                  <a:pt x="1635942" y="719337"/>
                </a:moveTo>
                <a:lnTo>
                  <a:pt x="1620455" y="754255"/>
                </a:lnTo>
                <a:lnTo>
                  <a:pt x="1637934" y="762015"/>
                </a:lnTo>
                <a:lnTo>
                  <a:pt x="1653418" y="727094"/>
                </a:lnTo>
                <a:lnTo>
                  <a:pt x="1635942" y="719337"/>
                </a:lnTo>
                <a:close/>
              </a:path>
              <a:path w="1732914" h="789305">
                <a:moveTo>
                  <a:pt x="1651375" y="684541"/>
                </a:moveTo>
                <a:lnTo>
                  <a:pt x="1635942" y="719337"/>
                </a:lnTo>
                <a:lnTo>
                  <a:pt x="1653418" y="727094"/>
                </a:lnTo>
                <a:lnTo>
                  <a:pt x="1637934" y="762015"/>
                </a:lnTo>
                <a:lnTo>
                  <a:pt x="1715197" y="762015"/>
                </a:lnTo>
                <a:lnTo>
                  <a:pt x="1651375" y="684541"/>
                </a:lnTo>
                <a:close/>
              </a:path>
              <a:path w="1732914" h="789305">
                <a:moveTo>
                  <a:pt x="15361" y="0"/>
                </a:moveTo>
                <a:lnTo>
                  <a:pt x="0" y="34808"/>
                </a:lnTo>
                <a:lnTo>
                  <a:pt x="1620455" y="754255"/>
                </a:lnTo>
                <a:lnTo>
                  <a:pt x="1635942" y="719337"/>
                </a:lnTo>
                <a:lnTo>
                  <a:pt x="15361" y="0"/>
                </a:lnTo>
                <a:close/>
              </a:path>
            </a:pathLst>
          </a:custGeom>
          <a:solidFill>
            <a:srgbClr val="1B577B"/>
          </a:solidFill>
        </p:spPr>
        <p:txBody>
          <a:bodyPr wrap="square" lIns="0" tIns="0" rIns="0" bIns="0" rtlCol="0"/>
          <a:lstStyle/>
          <a:p>
            <a:endParaRPr sz="2400"/>
          </a:p>
        </p:txBody>
      </p:sp>
      <p:pic>
        <p:nvPicPr>
          <p:cNvPr id="14" name="object 14"/>
          <p:cNvPicPr/>
          <p:nvPr/>
        </p:nvPicPr>
        <p:blipFill>
          <a:blip r:embed="rId5" cstate="print"/>
          <a:stretch>
            <a:fillRect/>
          </a:stretch>
        </p:blipFill>
        <p:spPr>
          <a:xfrm>
            <a:off x="3218881" y="1897240"/>
            <a:ext cx="662535" cy="582785"/>
          </a:xfrm>
          <a:prstGeom prst="rect">
            <a:avLst/>
          </a:prstGeom>
        </p:spPr>
      </p:pic>
      <p:sp>
        <p:nvSpPr>
          <p:cNvPr id="15" name="object 15"/>
          <p:cNvSpPr txBox="1"/>
          <p:nvPr/>
        </p:nvSpPr>
        <p:spPr>
          <a:xfrm>
            <a:off x="3140288" y="2517559"/>
            <a:ext cx="968587" cy="247141"/>
          </a:xfrm>
          <a:prstGeom prst="rect">
            <a:avLst/>
          </a:prstGeom>
        </p:spPr>
        <p:txBody>
          <a:bodyPr vert="horz" wrap="square" lIns="0" tIns="21167" rIns="0" bIns="0" rtlCol="0">
            <a:spAutoFit/>
          </a:bodyPr>
          <a:lstStyle/>
          <a:p>
            <a:pPr marL="16933">
              <a:spcBef>
                <a:spcPts val="167"/>
              </a:spcBef>
            </a:pPr>
            <a:r>
              <a:rPr sz="1467" spc="-7" dirty="0">
                <a:latin typeface="Calibri"/>
                <a:cs typeface="Calibri"/>
              </a:rPr>
              <a:t>D</a:t>
            </a:r>
            <a:r>
              <a:rPr sz="1467" spc="60" dirty="0">
                <a:latin typeface="Calibri"/>
                <a:cs typeface="Calibri"/>
              </a:rPr>
              <a:t>e</a:t>
            </a:r>
            <a:r>
              <a:rPr sz="1467" spc="33" dirty="0">
                <a:latin typeface="Calibri"/>
                <a:cs typeface="Calibri"/>
              </a:rPr>
              <a:t>v</a:t>
            </a:r>
            <a:r>
              <a:rPr sz="1467" spc="60" dirty="0">
                <a:latin typeface="Calibri"/>
                <a:cs typeface="Calibri"/>
              </a:rPr>
              <a:t>el</a:t>
            </a:r>
            <a:r>
              <a:rPr sz="1467" spc="13" dirty="0">
                <a:latin typeface="Calibri"/>
                <a:cs typeface="Calibri"/>
              </a:rPr>
              <a:t>o</a:t>
            </a:r>
            <a:r>
              <a:rPr sz="1467" spc="20" dirty="0">
                <a:latin typeface="Calibri"/>
                <a:cs typeface="Calibri"/>
              </a:rPr>
              <a:t>p</a:t>
            </a:r>
            <a:r>
              <a:rPr sz="1467" spc="-40" dirty="0">
                <a:latin typeface="Calibri"/>
                <a:cs typeface="Calibri"/>
              </a:rPr>
              <a:t>e</a:t>
            </a:r>
            <a:r>
              <a:rPr sz="1467" spc="7" dirty="0">
                <a:latin typeface="Calibri"/>
                <a:cs typeface="Calibri"/>
              </a:rPr>
              <a:t>r</a:t>
            </a:r>
            <a:r>
              <a:rPr sz="1467" spc="-193" dirty="0">
                <a:latin typeface="Times New Roman"/>
                <a:cs typeface="Times New Roman"/>
              </a:rPr>
              <a:t> </a:t>
            </a:r>
            <a:r>
              <a:rPr sz="1467" spc="13" dirty="0">
                <a:latin typeface="Calibri"/>
                <a:cs typeface="Calibri"/>
              </a:rPr>
              <a:t>1</a:t>
            </a:r>
            <a:endParaRPr sz="1467">
              <a:latin typeface="Calibri"/>
              <a:cs typeface="Calibri"/>
            </a:endParaRPr>
          </a:p>
        </p:txBody>
      </p:sp>
      <p:pic>
        <p:nvPicPr>
          <p:cNvPr id="16" name="object 16"/>
          <p:cNvPicPr/>
          <p:nvPr/>
        </p:nvPicPr>
        <p:blipFill>
          <a:blip r:embed="rId5" cstate="print"/>
          <a:stretch>
            <a:fillRect/>
          </a:stretch>
        </p:blipFill>
        <p:spPr>
          <a:xfrm>
            <a:off x="3204657" y="3394661"/>
            <a:ext cx="662535" cy="582785"/>
          </a:xfrm>
          <a:prstGeom prst="rect">
            <a:avLst/>
          </a:prstGeom>
        </p:spPr>
      </p:pic>
      <p:sp>
        <p:nvSpPr>
          <p:cNvPr id="17" name="object 17"/>
          <p:cNvSpPr txBox="1"/>
          <p:nvPr/>
        </p:nvSpPr>
        <p:spPr>
          <a:xfrm>
            <a:off x="3117428" y="3997025"/>
            <a:ext cx="968587" cy="247141"/>
          </a:xfrm>
          <a:prstGeom prst="rect">
            <a:avLst/>
          </a:prstGeom>
        </p:spPr>
        <p:txBody>
          <a:bodyPr vert="horz" wrap="square" lIns="0" tIns="21167" rIns="0" bIns="0" rtlCol="0">
            <a:spAutoFit/>
          </a:bodyPr>
          <a:lstStyle/>
          <a:p>
            <a:pPr marL="16933">
              <a:spcBef>
                <a:spcPts val="167"/>
              </a:spcBef>
            </a:pPr>
            <a:r>
              <a:rPr sz="1467" spc="-7" dirty="0">
                <a:latin typeface="Calibri"/>
                <a:cs typeface="Calibri"/>
              </a:rPr>
              <a:t>D</a:t>
            </a:r>
            <a:r>
              <a:rPr sz="1467" spc="60" dirty="0">
                <a:latin typeface="Calibri"/>
                <a:cs typeface="Calibri"/>
              </a:rPr>
              <a:t>e</a:t>
            </a:r>
            <a:r>
              <a:rPr sz="1467" spc="33" dirty="0">
                <a:latin typeface="Calibri"/>
                <a:cs typeface="Calibri"/>
              </a:rPr>
              <a:t>v</a:t>
            </a:r>
            <a:r>
              <a:rPr sz="1467" spc="60" dirty="0">
                <a:latin typeface="Calibri"/>
                <a:cs typeface="Calibri"/>
              </a:rPr>
              <a:t>el</a:t>
            </a:r>
            <a:r>
              <a:rPr sz="1467" spc="13" dirty="0">
                <a:latin typeface="Calibri"/>
                <a:cs typeface="Calibri"/>
              </a:rPr>
              <a:t>o</a:t>
            </a:r>
            <a:r>
              <a:rPr sz="1467" spc="20" dirty="0">
                <a:latin typeface="Calibri"/>
                <a:cs typeface="Calibri"/>
              </a:rPr>
              <a:t>p</a:t>
            </a:r>
            <a:r>
              <a:rPr sz="1467" spc="-40" dirty="0">
                <a:latin typeface="Calibri"/>
                <a:cs typeface="Calibri"/>
              </a:rPr>
              <a:t>e</a:t>
            </a:r>
            <a:r>
              <a:rPr sz="1467" spc="7" dirty="0">
                <a:latin typeface="Calibri"/>
                <a:cs typeface="Calibri"/>
              </a:rPr>
              <a:t>r</a:t>
            </a:r>
            <a:r>
              <a:rPr sz="1467" spc="-193" dirty="0">
                <a:latin typeface="Times New Roman"/>
                <a:cs typeface="Times New Roman"/>
              </a:rPr>
              <a:t> </a:t>
            </a:r>
            <a:r>
              <a:rPr sz="1467" spc="13" dirty="0">
                <a:latin typeface="Calibri"/>
                <a:cs typeface="Calibri"/>
              </a:rPr>
              <a:t>2</a:t>
            </a:r>
            <a:endParaRPr sz="1467">
              <a:latin typeface="Calibri"/>
              <a:cs typeface="Calibri"/>
            </a:endParaRPr>
          </a:p>
        </p:txBody>
      </p:sp>
      <p:pic>
        <p:nvPicPr>
          <p:cNvPr id="18" name="object 18"/>
          <p:cNvPicPr/>
          <p:nvPr/>
        </p:nvPicPr>
        <p:blipFill>
          <a:blip r:embed="rId5" cstate="print"/>
          <a:stretch>
            <a:fillRect/>
          </a:stretch>
        </p:blipFill>
        <p:spPr>
          <a:xfrm>
            <a:off x="3204201" y="4940388"/>
            <a:ext cx="652723" cy="582785"/>
          </a:xfrm>
          <a:prstGeom prst="rect">
            <a:avLst/>
          </a:prstGeom>
        </p:spPr>
      </p:pic>
      <p:sp>
        <p:nvSpPr>
          <p:cNvPr id="19" name="object 19"/>
          <p:cNvSpPr txBox="1"/>
          <p:nvPr/>
        </p:nvSpPr>
        <p:spPr>
          <a:xfrm>
            <a:off x="3106930" y="5536352"/>
            <a:ext cx="971973" cy="247141"/>
          </a:xfrm>
          <a:prstGeom prst="rect">
            <a:avLst/>
          </a:prstGeom>
        </p:spPr>
        <p:txBody>
          <a:bodyPr vert="horz" wrap="square" lIns="0" tIns="21167" rIns="0" bIns="0" rtlCol="0">
            <a:spAutoFit/>
          </a:bodyPr>
          <a:lstStyle/>
          <a:p>
            <a:pPr marL="16933">
              <a:spcBef>
                <a:spcPts val="167"/>
              </a:spcBef>
            </a:pPr>
            <a:r>
              <a:rPr sz="1467" spc="-7" dirty="0">
                <a:latin typeface="Calibri"/>
                <a:cs typeface="Calibri"/>
              </a:rPr>
              <a:t>D</a:t>
            </a:r>
            <a:r>
              <a:rPr sz="1467" spc="60" dirty="0">
                <a:latin typeface="Calibri"/>
                <a:cs typeface="Calibri"/>
              </a:rPr>
              <a:t>e</a:t>
            </a:r>
            <a:r>
              <a:rPr sz="1467" spc="33" dirty="0">
                <a:latin typeface="Calibri"/>
                <a:cs typeface="Calibri"/>
              </a:rPr>
              <a:t>v</a:t>
            </a:r>
            <a:r>
              <a:rPr sz="1467" spc="60" dirty="0">
                <a:latin typeface="Calibri"/>
                <a:cs typeface="Calibri"/>
              </a:rPr>
              <a:t>el</a:t>
            </a:r>
            <a:r>
              <a:rPr sz="1467" spc="20" dirty="0">
                <a:latin typeface="Calibri"/>
                <a:cs typeface="Calibri"/>
              </a:rPr>
              <a:t>op</a:t>
            </a:r>
            <a:r>
              <a:rPr sz="1467" spc="-33" dirty="0">
                <a:latin typeface="Calibri"/>
                <a:cs typeface="Calibri"/>
              </a:rPr>
              <a:t>e</a:t>
            </a:r>
            <a:r>
              <a:rPr sz="1467" spc="7" dirty="0">
                <a:latin typeface="Calibri"/>
                <a:cs typeface="Calibri"/>
              </a:rPr>
              <a:t>r</a:t>
            </a:r>
            <a:r>
              <a:rPr sz="1467" spc="-193" dirty="0">
                <a:latin typeface="Times New Roman"/>
                <a:cs typeface="Times New Roman"/>
              </a:rPr>
              <a:t> </a:t>
            </a:r>
            <a:r>
              <a:rPr sz="1467" spc="13" dirty="0">
                <a:latin typeface="Calibri"/>
                <a:cs typeface="Calibri"/>
              </a:rPr>
              <a:t>3</a:t>
            </a:r>
            <a:endParaRPr sz="1467">
              <a:latin typeface="Calibri"/>
              <a:cs typeface="Calibri"/>
            </a:endParaRPr>
          </a:p>
        </p:txBody>
      </p:sp>
      <p:sp>
        <p:nvSpPr>
          <p:cNvPr id="20" name="object 20" hidden="1"/>
          <p:cNvSpPr txBox="1">
            <a:spLocks noGrp="1"/>
          </p:cNvSpPr>
          <p:nvPr>
            <p:ph type="ftr" sz="quarter" idx="5"/>
          </p:nvPr>
        </p:nvSpPr>
        <p:spPr>
          <a:xfrm>
            <a:off x="6399534" y="4906724"/>
            <a:ext cx="2608579" cy="159385"/>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5A5A5"/>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467"/>
              </a:lnSpc>
            </a:pPr>
            <a:r>
              <a:rPr lang="en-US"/>
              <a:t>©</a:t>
            </a:r>
            <a:r>
              <a:rPr lang="en-US" spc="5"/>
              <a:t> </a:t>
            </a:r>
            <a:r>
              <a:rPr lang="en-US" spc="-20"/>
              <a:t>Copyright</a:t>
            </a:r>
            <a:r>
              <a:rPr lang="en-US" spc="85"/>
              <a:t> </a:t>
            </a:r>
            <a:r>
              <a:rPr lang="en-US" spc="-10"/>
              <a:t>2019</a:t>
            </a:r>
            <a:r>
              <a:rPr lang="en-US" spc="50"/>
              <a:t> </a:t>
            </a:r>
            <a:r>
              <a:rPr lang="en-US"/>
              <a:t>IntelliPaat,</a:t>
            </a:r>
            <a:r>
              <a:rPr lang="en-US" spc="-55"/>
              <a:t> </a:t>
            </a:r>
            <a:r>
              <a:rPr lang="en-US" spc="-10"/>
              <a:t>All</a:t>
            </a:r>
            <a:r>
              <a:rPr lang="en-US" spc="50"/>
              <a:t> </a:t>
            </a:r>
            <a:r>
              <a:rPr lang="en-US"/>
              <a:t>rights</a:t>
            </a:r>
            <a:r>
              <a:rPr lang="en-US" spc="-50"/>
              <a:t> </a:t>
            </a:r>
            <a:r>
              <a:rPr lang="en-US" spc="-10"/>
              <a:t>reserved</a:t>
            </a:r>
            <a:endParaRPr spc="-13"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0556" y="492870"/>
            <a:ext cx="11186397" cy="699336"/>
          </a:xfrm>
          <a:prstGeom prst="rect">
            <a:avLst/>
          </a:prstGeom>
        </p:spPr>
        <p:txBody>
          <a:bodyPr vert="horz" wrap="square" lIns="0" tIns="22013" rIns="0" bIns="0" rtlCol="0" anchor="ctr">
            <a:spAutoFit/>
          </a:bodyPr>
          <a:lstStyle/>
          <a:p>
            <a:pPr marL="16933">
              <a:lnSpc>
                <a:spcPct val="100000"/>
              </a:lnSpc>
              <a:spcBef>
                <a:spcPts val="173"/>
              </a:spcBef>
            </a:pPr>
            <a:r>
              <a:rPr spc="13" dirty="0"/>
              <a:t>Before</a:t>
            </a:r>
            <a:r>
              <a:rPr spc="-27" dirty="0"/>
              <a:t> </a:t>
            </a:r>
            <a:r>
              <a:rPr spc="20" dirty="0"/>
              <a:t>Continuous</a:t>
            </a:r>
            <a:r>
              <a:rPr spc="-33" dirty="0"/>
              <a:t> </a:t>
            </a:r>
            <a:r>
              <a:rPr spc="7" dirty="0"/>
              <a:t>Integration</a:t>
            </a:r>
          </a:p>
        </p:txBody>
      </p:sp>
      <p:pic>
        <p:nvPicPr>
          <p:cNvPr id="3" name="object 3"/>
          <p:cNvPicPr/>
          <p:nvPr/>
        </p:nvPicPr>
        <p:blipFill>
          <a:blip r:embed="rId2" cstate="print"/>
          <a:stretch>
            <a:fillRect/>
          </a:stretch>
        </p:blipFill>
        <p:spPr>
          <a:xfrm>
            <a:off x="5556179" y="3257550"/>
            <a:ext cx="797003" cy="784741"/>
          </a:xfrm>
          <a:prstGeom prst="rect">
            <a:avLst/>
          </a:prstGeom>
        </p:spPr>
      </p:pic>
      <p:sp>
        <p:nvSpPr>
          <p:cNvPr id="4" name="object 4"/>
          <p:cNvSpPr txBox="1"/>
          <p:nvPr/>
        </p:nvSpPr>
        <p:spPr>
          <a:xfrm>
            <a:off x="5514683" y="4188457"/>
            <a:ext cx="910167" cy="399254"/>
          </a:xfrm>
          <a:prstGeom prst="rect">
            <a:avLst/>
          </a:prstGeom>
        </p:spPr>
        <p:txBody>
          <a:bodyPr vert="horz" wrap="square" lIns="0" tIns="16933" rIns="0" bIns="0" rtlCol="0">
            <a:spAutoFit/>
          </a:bodyPr>
          <a:lstStyle/>
          <a:p>
            <a:pPr marL="42332">
              <a:spcBef>
                <a:spcPts val="133"/>
              </a:spcBef>
            </a:pPr>
            <a:r>
              <a:rPr sz="1200" spc="20" dirty="0">
                <a:latin typeface="Calibri"/>
                <a:cs typeface="Calibri"/>
              </a:rPr>
              <a:t>Source</a:t>
            </a:r>
            <a:r>
              <a:rPr sz="1200" spc="-20" dirty="0">
                <a:latin typeface="Calibri"/>
                <a:cs typeface="Calibri"/>
              </a:rPr>
              <a:t> </a:t>
            </a:r>
            <a:r>
              <a:rPr sz="1200" spc="20" dirty="0">
                <a:latin typeface="Calibri"/>
                <a:cs typeface="Calibri"/>
              </a:rPr>
              <a:t>Code</a:t>
            </a:r>
            <a:endParaRPr sz="1200">
              <a:latin typeface="Calibri"/>
              <a:cs typeface="Calibri"/>
            </a:endParaRPr>
          </a:p>
          <a:p>
            <a:pPr marL="16933">
              <a:spcBef>
                <a:spcPts val="60"/>
              </a:spcBef>
            </a:pPr>
            <a:r>
              <a:rPr sz="1200" spc="27" dirty="0">
                <a:latin typeface="Calibri"/>
                <a:cs typeface="Calibri"/>
              </a:rPr>
              <a:t>Management</a:t>
            </a:r>
            <a:endParaRPr sz="1200">
              <a:latin typeface="Calibri"/>
              <a:cs typeface="Calibri"/>
            </a:endParaRPr>
          </a:p>
        </p:txBody>
      </p:sp>
      <p:pic>
        <p:nvPicPr>
          <p:cNvPr id="5" name="object 5"/>
          <p:cNvPicPr/>
          <p:nvPr/>
        </p:nvPicPr>
        <p:blipFill>
          <a:blip r:embed="rId3" cstate="print"/>
          <a:stretch>
            <a:fillRect/>
          </a:stretch>
        </p:blipFill>
        <p:spPr>
          <a:xfrm>
            <a:off x="853354" y="1949310"/>
            <a:ext cx="575612" cy="575612"/>
          </a:xfrm>
          <a:prstGeom prst="rect">
            <a:avLst/>
          </a:prstGeom>
        </p:spPr>
      </p:pic>
      <p:pic>
        <p:nvPicPr>
          <p:cNvPr id="6" name="object 6"/>
          <p:cNvPicPr/>
          <p:nvPr/>
        </p:nvPicPr>
        <p:blipFill>
          <a:blip r:embed="rId4" cstate="print"/>
          <a:stretch>
            <a:fillRect/>
          </a:stretch>
        </p:blipFill>
        <p:spPr>
          <a:xfrm>
            <a:off x="840281" y="3391697"/>
            <a:ext cx="575612" cy="575612"/>
          </a:xfrm>
          <a:prstGeom prst="rect">
            <a:avLst/>
          </a:prstGeom>
        </p:spPr>
      </p:pic>
      <p:pic>
        <p:nvPicPr>
          <p:cNvPr id="7" name="object 7"/>
          <p:cNvPicPr/>
          <p:nvPr/>
        </p:nvPicPr>
        <p:blipFill>
          <a:blip r:embed="rId5" cstate="print"/>
          <a:stretch>
            <a:fillRect/>
          </a:stretch>
        </p:blipFill>
        <p:spPr>
          <a:xfrm>
            <a:off x="853354" y="4966955"/>
            <a:ext cx="575612" cy="575596"/>
          </a:xfrm>
          <a:prstGeom prst="rect">
            <a:avLst/>
          </a:prstGeom>
        </p:spPr>
      </p:pic>
      <p:pic>
        <p:nvPicPr>
          <p:cNvPr id="8" name="object 8"/>
          <p:cNvPicPr/>
          <p:nvPr/>
        </p:nvPicPr>
        <p:blipFill>
          <a:blip r:embed="rId6" cstate="print"/>
          <a:stretch>
            <a:fillRect/>
          </a:stretch>
        </p:blipFill>
        <p:spPr>
          <a:xfrm>
            <a:off x="6688329" y="3414898"/>
            <a:ext cx="575596" cy="575612"/>
          </a:xfrm>
          <a:prstGeom prst="rect">
            <a:avLst/>
          </a:prstGeom>
        </p:spPr>
      </p:pic>
      <p:sp>
        <p:nvSpPr>
          <p:cNvPr id="9" name="object 9"/>
          <p:cNvSpPr txBox="1"/>
          <p:nvPr/>
        </p:nvSpPr>
        <p:spPr>
          <a:xfrm>
            <a:off x="846667" y="2533984"/>
            <a:ext cx="644312" cy="201764"/>
          </a:xfrm>
          <a:prstGeom prst="rect">
            <a:avLst/>
          </a:prstGeom>
        </p:spPr>
        <p:txBody>
          <a:bodyPr vert="horz" wrap="square" lIns="0" tIns="16933" rIns="0" bIns="0" rtlCol="0">
            <a:spAutoFit/>
          </a:bodyPr>
          <a:lstStyle/>
          <a:p>
            <a:pPr marL="16933">
              <a:spcBef>
                <a:spcPts val="133"/>
              </a:spcBef>
            </a:pPr>
            <a:r>
              <a:rPr sz="1200" spc="13" dirty="0">
                <a:latin typeface="Calibri"/>
                <a:cs typeface="Calibri"/>
              </a:rPr>
              <a:t>V</a:t>
            </a:r>
            <a:r>
              <a:rPr sz="1200" spc="100" dirty="0">
                <a:latin typeface="Calibri"/>
                <a:cs typeface="Calibri"/>
              </a:rPr>
              <a:t>e</a:t>
            </a:r>
            <a:r>
              <a:rPr sz="1200" spc="-20" dirty="0">
                <a:latin typeface="Calibri"/>
                <a:cs typeface="Calibri"/>
              </a:rPr>
              <a:t>r</a:t>
            </a:r>
            <a:r>
              <a:rPr sz="1200" spc="127" dirty="0">
                <a:latin typeface="Calibri"/>
                <a:cs typeface="Calibri"/>
              </a:rPr>
              <a:t>s</a:t>
            </a:r>
            <a:r>
              <a:rPr sz="1200" spc="20" dirty="0">
                <a:latin typeface="Calibri"/>
                <a:cs typeface="Calibri"/>
              </a:rPr>
              <a:t>i</a:t>
            </a:r>
            <a:r>
              <a:rPr sz="1200" spc="60" dirty="0">
                <a:latin typeface="Calibri"/>
                <a:cs typeface="Calibri"/>
              </a:rPr>
              <a:t>o</a:t>
            </a:r>
            <a:r>
              <a:rPr sz="1200" dirty="0">
                <a:latin typeface="Calibri"/>
                <a:cs typeface="Calibri"/>
              </a:rPr>
              <a:t>n</a:t>
            </a:r>
            <a:r>
              <a:rPr sz="1200" spc="-133" dirty="0">
                <a:latin typeface="Times New Roman"/>
                <a:cs typeface="Times New Roman"/>
              </a:rPr>
              <a:t> </a:t>
            </a:r>
            <a:r>
              <a:rPr sz="1200" dirty="0">
                <a:latin typeface="Calibri"/>
                <a:cs typeface="Calibri"/>
              </a:rPr>
              <a:t>2</a:t>
            </a:r>
            <a:endParaRPr sz="1200">
              <a:latin typeface="Calibri"/>
              <a:cs typeface="Calibri"/>
            </a:endParaRPr>
          </a:p>
        </p:txBody>
      </p:sp>
      <p:sp>
        <p:nvSpPr>
          <p:cNvPr id="10" name="object 10"/>
          <p:cNvSpPr txBox="1"/>
          <p:nvPr/>
        </p:nvSpPr>
        <p:spPr>
          <a:xfrm>
            <a:off x="772166" y="3983978"/>
            <a:ext cx="759460" cy="201764"/>
          </a:xfrm>
          <a:prstGeom prst="rect">
            <a:avLst/>
          </a:prstGeom>
        </p:spPr>
        <p:txBody>
          <a:bodyPr vert="horz" wrap="square" lIns="0" tIns="16933" rIns="0" bIns="0" rtlCol="0">
            <a:spAutoFit/>
          </a:bodyPr>
          <a:lstStyle/>
          <a:p>
            <a:pPr marL="16933">
              <a:spcBef>
                <a:spcPts val="133"/>
              </a:spcBef>
            </a:pPr>
            <a:r>
              <a:rPr sz="1200" spc="13" dirty="0">
                <a:latin typeface="Calibri"/>
                <a:cs typeface="Calibri"/>
              </a:rPr>
              <a:t>V</a:t>
            </a:r>
            <a:r>
              <a:rPr sz="1200" spc="100" dirty="0">
                <a:latin typeface="Calibri"/>
                <a:cs typeface="Calibri"/>
              </a:rPr>
              <a:t>e</a:t>
            </a:r>
            <a:r>
              <a:rPr sz="1200" spc="-20" dirty="0">
                <a:latin typeface="Calibri"/>
                <a:cs typeface="Calibri"/>
              </a:rPr>
              <a:t>r</a:t>
            </a:r>
            <a:r>
              <a:rPr sz="1200" spc="127" dirty="0">
                <a:latin typeface="Calibri"/>
                <a:cs typeface="Calibri"/>
              </a:rPr>
              <a:t>s</a:t>
            </a:r>
            <a:r>
              <a:rPr sz="1200" spc="20" dirty="0">
                <a:latin typeface="Calibri"/>
                <a:cs typeface="Calibri"/>
              </a:rPr>
              <a:t>i</a:t>
            </a:r>
            <a:r>
              <a:rPr sz="1200" spc="60" dirty="0">
                <a:latin typeface="Calibri"/>
                <a:cs typeface="Calibri"/>
              </a:rPr>
              <a:t>o</a:t>
            </a:r>
            <a:r>
              <a:rPr sz="1200" dirty="0">
                <a:latin typeface="Calibri"/>
                <a:cs typeface="Calibri"/>
              </a:rPr>
              <a:t>n</a:t>
            </a:r>
            <a:r>
              <a:rPr sz="1200" spc="-133" dirty="0">
                <a:latin typeface="Times New Roman"/>
                <a:cs typeface="Times New Roman"/>
              </a:rPr>
              <a:t> </a:t>
            </a:r>
            <a:r>
              <a:rPr sz="1200" spc="-13" dirty="0">
                <a:latin typeface="Calibri"/>
                <a:cs typeface="Calibri"/>
              </a:rPr>
              <a:t>1</a:t>
            </a:r>
            <a:r>
              <a:rPr sz="1200" spc="-7" dirty="0">
                <a:latin typeface="Calibri"/>
                <a:cs typeface="Calibri"/>
              </a:rPr>
              <a:t>.1</a:t>
            </a:r>
            <a:endParaRPr sz="1200">
              <a:latin typeface="Calibri"/>
              <a:cs typeface="Calibri"/>
            </a:endParaRPr>
          </a:p>
        </p:txBody>
      </p:sp>
      <p:sp>
        <p:nvSpPr>
          <p:cNvPr id="11" name="object 11"/>
          <p:cNvSpPr txBox="1"/>
          <p:nvPr/>
        </p:nvSpPr>
        <p:spPr>
          <a:xfrm>
            <a:off x="850477" y="5616358"/>
            <a:ext cx="644312" cy="201764"/>
          </a:xfrm>
          <a:prstGeom prst="rect">
            <a:avLst/>
          </a:prstGeom>
        </p:spPr>
        <p:txBody>
          <a:bodyPr vert="horz" wrap="square" lIns="0" tIns="16933" rIns="0" bIns="0" rtlCol="0">
            <a:spAutoFit/>
          </a:bodyPr>
          <a:lstStyle/>
          <a:p>
            <a:pPr marL="16933">
              <a:spcBef>
                <a:spcPts val="133"/>
              </a:spcBef>
            </a:pPr>
            <a:r>
              <a:rPr sz="1200" spc="13" dirty="0">
                <a:latin typeface="Calibri"/>
                <a:cs typeface="Calibri"/>
              </a:rPr>
              <a:t>V</a:t>
            </a:r>
            <a:r>
              <a:rPr sz="1200" spc="100" dirty="0">
                <a:latin typeface="Calibri"/>
                <a:cs typeface="Calibri"/>
              </a:rPr>
              <a:t>e</a:t>
            </a:r>
            <a:r>
              <a:rPr sz="1200" spc="-20" dirty="0">
                <a:latin typeface="Calibri"/>
                <a:cs typeface="Calibri"/>
              </a:rPr>
              <a:t>r</a:t>
            </a:r>
            <a:r>
              <a:rPr sz="1200" spc="127" dirty="0">
                <a:latin typeface="Calibri"/>
                <a:cs typeface="Calibri"/>
              </a:rPr>
              <a:t>s</a:t>
            </a:r>
            <a:r>
              <a:rPr sz="1200" spc="20" dirty="0">
                <a:latin typeface="Calibri"/>
                <a:cs typeface="Calibri"/>
              </a:rPr>
              <a:t>i</a:t>
            </a:r>
            <a:r>
              <a:rPr sz="1200" spc="60" dirty="0">
                <a:latin typeface="Calibri"/>
                <a:cs typeface="Calibri"/>
              </a:rPr>
              <a:t>o</a:t>
            </a:r>
            <a:r>
              <a:rPr sz="1200" dirty="0">
                <a:latin typeface="Calibri"/>
                <a:cs typeface="Calibri"/>
              </a:rPr>
              <a:t>n</a:t>
            </a:r>
            <a:r>
              <a:rPr sz="1200" spc="-133" dirty="0">
                <a:latin typeface="Times New Roman"/>
                <a:cs typeface="Times New Roman"/>
              </a:rPr>
              <a:t> </a:t>
            </a:r>
            <a:r>
              <a:rPr sz="1200" dirty="0">
                <a:latin typeface="Calibri"/>
                <a:cs typeface="Calibri"/>
              </a:rPr>
              <a:t>1</a:t>
            </a:r>
            <a:endParaRPr sz="1200">
              <a:latin typeface="Calibri"/>
              <a:cs typeface="Calibri"/>
            </a:endParaRPr>
          </a:p>
        </p:txBody>
      </p:sp>
      <p:sp>
        <p:nvSpPr>
          <p:cNvPr id="12" name="object 12"/>
          <p:cNvSpPr txBox="1"/>
          <p:nvPr/>
        </p:nvSpPr>
        <p:spPr>
          <a:xfrm>
            <a:off x="6670892" y="4029363"/>
            <a:ext cx="646853" cy="201764"/>
          </a:xfrm>
          <a:prstGeom prst="rect">
            <a:avLst/>
          </a:prstGeom>
        </p:spPr>
        <p:txBody>
          <a:bodyPr vert="horz" wrap="square" lIns="0" tIns="16933" rIns="0" bIns="0" rtlCol="0">
            <a:spAutoFit/>
          </a:bodyPr>
          <a:lstStyle/>
          <a:p>
            <a:pPr marL="16933">
              <a:spcBef>
                <a:spcPts val="133"/>
              </a:spcBef>
            </a:pPr>
            <a:r>
              <a:rPr sz="1200" spc="13" dirty="0">
                <a:latin typeface="Calibri"/>
                <a:cs typeface="Calibri"/>
              </a:rPr>
              <a:t>V</a:t>
            </a:r>
            <a:r>
              <a:rPr sz="1200" spc="100" dirty="0">
                <a:latin typeface="Calibri"/>
                <a:cs typeface="Calibri"/>
              </a:rPr>
              <a:t>e</a:t>
            </a:r>
            <a:r>
              <a:rPr sz="1200" spc="-20" dirty="0">
                <a:latin typeface="Calibri"/>
                <a:cs typeface="Calibri"/>
              </a:rPr>
              <a:t>r</a:t>
            </a:r>
            <a:r>
              <a:rPr sz="1200" spc="127" dirty="0">
                <a:latin typeface="Calibri"/>
                <a:cs typeface="Calibri"/>
              </a:rPr>
              <a:t>s</a:t>
            </a:r>
            <a:r>
              <a:rPr sz="1200" spc="20" dirty="0">
                <a:latin typeface="Calibri"/>
                <a:cs typeface="Calibri"/>
              </a:rPr>
              <a:t>i</a:t>
            </a:r>
            <a:r>
              <a:rPr sz="1200" spc="67" dirty="0">
                <a:latin typeface="Calibri"/>
                <a:cs typeface="Calibri"/>
              </a:rPr>
              <a:t>o</a:t>
            </a:r>
            <a:r>
              <a:rPr sz="1200" dirty="0">
                <a:latin typeface="Calibri"/>
                <a:cs typeface="Calibri"/>
              </a:rPr>
              <a:t>n</a:t>
            </a:r>
            <a:r>
              <a:rPr sz="1200" spc="-133" dirty="0">
                <a:latin typeface="Times New Roman"/>
                <a:cs typeface="Times New Roman"/>
              </a:rPr>
              <a:t> </a:t>
            </a:r>
            <a:r>
              <a:rPr sz="1200" dirty="0">
                <a:latin typeface="Calibri"/>
                <a:cs typeface="Calibri"/>
              </a:rPr>
              <a:t>3</a:t>
            </a:r>
            <a:endParaRPr sz="1200">
              <a:latin typeface="Calibri"/>
              <a:cs typeface="Calibri"/>
            </a:endParaRPr>
          </a:p>
        </p:txBody>
      </p:sp>
      <p:sp>
        <p:nvSpPr>
          <p:cNvPr id="13" name="object 13"/>
          <p:cNvSpPr/>
          <p:nvPr/>
        </p:nvSpPr>
        <p:spPr>
          <a:xfrm>
            <a:off x="3189557" y="3737863"/>
            <a:ext cx="1370753" cy="152400"/>
          </a:xfrm>
          <a:custGeom>
            <a:avLst/>
            <a:gdLst/>
            <a:ahLst/>
            <a:cxnLst/>
            <a:rect l="l" t="t" r="r" b="b"/>
            <a:pathLst>
              <a:path w="1028064" h="114300">
                <a:moveTo>
                  <a:pt x="914546" y="0"/>
                </a:moveTo>
                <a:lnTo>
                  <a:pt x="913988" y="38066"/>
                </a:lnTo>
                <a:lnTo>
                  <a:pt x="933078" y="38349"/>
                </a:lnTo>
                <a:lnTo>
                  <a:pt x="932438" y="76449"/>
                </a:lnTo>
                <a:lnTo>
                  <a:pt x="913425" y="76449"/>
                </a:lnTo>
                <a:lnTo>
                  <a:pt x="912869" y="114300"/>
                </a:lnTo>
                <a:lnTo>
                  <a:pt x="991347" y="76449"/>
                </a:lnTo>
                <a:lnTo>
                  <a:pt x="932438" y="76449"/>
                </a:lnTo>
                <a:lnTo>
                  <a:pt x="913429" y="76167"/>
                </a:lnTo>
                <a:lnTo>
                  <a:pt x="991932" y="76167"/>
                </a:lnTo>
                <a:lnTo>
                  <a:pt x="1027931" y="58805"/>
                </a:lnTo>
                <a:lnTo>
                  <a:pt x="914546" y="0"/>
                </a:lnTo>
                <a:close/>
              </a:path>
              <a:path w="1028064" h="114300">
                <a:moveTo>
                  <a:pt x="913988" y="38066"/>
                </a:moveTo>
                <a:lnTo>
                  <a:pt x="913429" y="76167"/>
                </a:lnTo>
                <a:lnTo>
                  <a:pt x="932438" y="76449"/>
                </a:lnTo>
                <a:lnTo>
                  <a:pt x="933078" y="38349"/>
                </a:lnTo>
                <a:lnTo>
                  <a:pt x="913988" y="38066"/>
                </a:lnTo>
                <a:close/>
              </a:path>
              <a:path w="1028064" h="114300">
                <a:moveTo>
                  <a:pt x="512" y="24515"/>
                </a:moveTo>
                <a:lnTo>
                  <a:pt x="0" y="62615"/>
                </a:lnTo>
                <a:lnTo>
                  <a:pt x="913429" y="76167"/>
                </a:lnTo>
                <a:lnTo>
                  <a:pt x="913988" y="38066"/>
                </a:lnTo>
                <a:lnTo>
                  <a:pt x="512" y="24515"/>
                </a:lnTo>
                <a:close/>
              </a:path>
            </a:pathLst>
          </a:custGeom>
          <a:solidFill>
            <a:srgbClr val="1B577B"/>
          </a:solidFill>
        </p:spPr>
        <p:txBody>
          <a:bodyPr wrap="square" lIns="0" tIns="0" rIns="0" bIns="0" rtlCol="0"/>
          <a:lstStyle/>
          <a:p>
            <a:endParaRPr sz="2400"/>
          </a:p>
        </p:txBody>
      </p:sp>
      <p:sp>
        <p:nvSpPr>
          <p:cNvPr id="14" name="object 14"/>
          <p:cNvSpPr/>
          <p:nvPr/>
        </p:nvSpPr>
        <p:spPr>
          <a:xfrm>
            <a:off x="7962068" y="3758183"/>
            <a:ext cx="1370753" cy="152400"/>
          </a:xfrm>
          <a:custGeom>
            <a:avLst/>
            <a:gdLst/>
            <a:ahLst/>
            <a:cxnLst/>
            <a:rect l="l" t="t" r="r" b="b"/>
            <a:pathLst>
              <a:path w="1028065" h="114300">
                <a:moveTo>
                  <a:pt x="914055" y="38068"/>
                </a:moveTo>
                <a:lnTo>
                  <a:pt x="912876" y="114300"/>
                </a:lnTo>
                <a:lnTo>
                  <a:pt x="991436" y="76449"/>
                </a:lnTo>
                <a:lnTo>
                  <a:pt x="932566" y="76449"/>
                </a:lnTo>
                <a:lnTo>
                  <a:pt x="913465" y="76166"/>
                </a:lnTo>
                <a:lnTo>
                  <a:pt x="932569" y="76166"/>
                </a:lnTo>
                <a:lnTo>
                  <a:pt x="933053" y="38349"/>
                </a:lnTo>
                <a:lnTo>
                  <a:pt x="914055" y="38068"/>
                </a:lnTo>
                <a:close/>
              </a:path>
              <a:path w="1028065" h="114300">
                <a:moveTo>
                  <a:pt x="932569" y="76166"/>
                </a:moveTo>
                <a:lnTo>
                  <a:pt x="913465" y="76166"/>
                </a:lnTo>
                <a:lnTo>
                  <a:pt x="932566" y="76449"/>
                </a:lnTo>
                <a:lnTo>
                  <a:pt x="932569" y="76166"/>
                </a:lnTo>
                <a:close/>
              </a:path>
              <a:path w="1028065" h="114300">
                <a:moveTo>
                  <a:pt x="914643" y="0"/>
                </a:moveTo>
                <a:lnTo>
                  <a:pt x="914055" y="38068"/>
                </a:lnTo>
                <a:lnTo>
                  <a:pt x="933053" y="38349"/>
                </a:lnTo>
                <a:lnTo>
                  <a:pt x="932566" y="76449"/>
                </a:lnTo>
                <a:lnTo>
                  <a:pt x="991436" y="76449"/>
                </a:lnTo>
                <a:lnTo>
                  <a:pt x="1028059" y="58805"/>
                </a:lnTo>
                <a:lnTo>
                  <a:pt x="914643" y="0"/>
                </a:lnTo>
                <a:close/>
              </a:path>
              <a:path w="1028065" h="114300">
                <a:moveTo>
                  <a:pt x="640" y="24515"/>
                </a:moveTo>
                <a:lnTo>
                  <a:pt x="0" y="62615"/>
                </a:lnTo>
                <a:lnTo>
                  <a:pt x="913465" y="76166"/>
                </a:lnTo>
                <a:lnTo>
                  <a:pt x="914055" y="38068"/>
                </a:lnTo>
                <a:lnTo>
                  <a:pt x="640" y="24515"/>
                </a:lnTo>
                <a:close/>
              </a:path>
            </a:pathLst>
          </a:custGeom>
          <a:solidFill>
            <a:srgbClr val="1B577B"/>
          </a:solidFill>
        </p:spPr>
        <p:txBody>
          <a:bodyPr wrap="square" lIns="0" tIns="0" rIns="0" bIns="0" rtlCol="0"/>
          <a:lstStyle/>
          <a:p>
            <a:endParaRPr sz="2400"/>
          </a:p>
        </p:txBody>
      </p:sp>
      <p:pic>
        <p:nvPicPr>
          <p:cNvPr id="15" name="object 15"/>
          <p:cNvPicPr/>
          <p:nvPr/>
        </p:nvPicPr>
        <p:blipFill>
          <a:blip r:embed="rId7" cstate="print"/>
          <a:stretch>
            <a:fillRect/>
          </a:stretch>
        </p:blipFill>
        <p:spPr>
          <a:xfrm>
            <a:off x="9955784" y="3291315"/>
            <a:ext cx="907304" cy="907304"/>
          </a:xfrm>
          <a:prstGeom prst="rect">
            <a:avLst/>
          </a:prstGeom>
        </p:spPr>
      </p:pic>
      <p:sp>
        <p:nvSpPr>
          <p:cNvPr id="16" name="object 16"/>
          <p:cNvSpPr txBox="1"/>
          <p:nvPr/>
        </p:nvSpPr>
        <p:spPr>
          <a:xfrm>
            <a:off x="9731593" y="4292175"/>
            <a:ext cx="1503680" cy="754502"/>
          </a:xfrm>
          <a:prstGeom prst="rect">
            <a:avLst/>
          </a:prstGeom>
        </p:spPr>
        <p:txBody>
          <a:bodyPr vert="horz" wrap="square" lIns="0" tIns="15240" rIns="0" bIns="0" rtlCol="0">
            <a:spAutoFit/>
          </a:bodyPr>
          <a:lstStyle/>
          <a:p>
            <a:pPr marL="118530" marR="6773" indent="-102444">
              <a:lnSpc>
                <a:spcPct val="100899"/>
              </a:lnSpc>
              <a:spcBef>
                <a:spcPts val="120"/>
              </a:spcBef>
            </a:pPr>
            <a:r>
              <a:rPr sz="1200" spc="-27" dirty="0">
                <a:latin typeface="Calibri"/>
                <a:cs typeface="Calibri"/>
              </a:rPr>
              <a:t>M</a:t>
            </a:r>
            <a:r>
              <a:rPr sz="1200" spc="120" dirty="0">
                <a:latin typeface="Calibri"/>
                <a:cs typeface="Calibri"/>
              </a:rPr>
              <a:t>a</a:t>
            </a:r>
            <a:r>
              <a:rPr sz="1200" spc="67" dirty="0">
                <a:latin typeface="Calibri"/>
                <a:cs typeface="Calibri"/>
              </a:rPr>
              <a:t>nu</a:t>
            </a:r>
            <a:r>
              <a:rPr sz="1200" spc="20" dirty="0">
                <a:latin typeface="Calibri"/>
                <a:cs typeface="Calibri"/>
              </a:rPr>
              <a:t>a</a:t>
            </a:r>
            <a:r>
              <a:rPr sz="1200" dirty="0">
                <a:latin typeface="Calibri"/>
                <a:cs typeface="Calibri"/>
              </a:rPr>
              <a:t>l</a:t>
            </a:r>
            <a:r>
              <a:rPr sz="1200" spc="-80" dirty="0">
                <a:latin typeface="Times New Roman"/>
                <a:cs typeface="Times New Roman"/>
              </a:rPr>
              <a:t> </a:t>
            </a:r>
            <a:r>
              <a:rPr sz="1200" dirty="0">
                <a:latin typeface="Calibri"/>
                <a:cs typeface="Calibri"/>
              </a:rPr>
              <a:t>te</a:t>
            </a:r>
            <a:r>
              <a:rPr sz="1200" spc="20" dirty="0">
                <a:latin typeface="Calibri"/>
                <a:cs typeface="Calibri"/>
              </a:rPr>
              <a:t>s</a:t>
            </a:r>
            <a:r>
              <a:rPr sz="1200" dirty="0">
                <a:latin typeface="Calibri"/>
                <a:cs typeface="Calibri"/>
              </a:rPr>
              <a:t>ts</a:t>
            </a:r>
            <a:r>
              <a:rPr sz="1200" spc="-80" dirty="0">
                <a:latin typeface="Times New Roman"/>
                <a:cs typeface="Times New Roman"/>
              </a:rPr>
              <a:t> </a:t>
            </a:r>
            <a:r>
              <a:rPr sz="1200" dirty="0">
                <a:latin typeface="Calibri"/>
                <a:cs typeface="Calibri"/>
              </a:rPr>
              <a:t>to</a:t>
            </a:r>
            <a:r>
              <a:rPr sz="1200" spc="-40" dirty="0">
                <a:latin typeface="Times New Roman"/>
                <a:cs typeface="Times New Roman"/>
              </a:rPr>
              <a:t> </a:t>
            </a:r>
            <a:r>
              <a:rPr sz="1200" spc="-113" dirty="0">
                <a:latin typeface="Calibri"/>
                <a:cs typeface="Calibri"/>
              </a:rPr>
              <a:t>c</a:t>
            </a:r>
            <a:r>
              <a:rPr sz="1200" spc="-33" dirty="0">
                <a:latin typeface="Calibri"/>
                <a:cs typeface="Calibri"/>
              </a:rPr>
              <a:t>h</a:t>
            </a:r>
            <a:r>
              <a:rPr sz="1200" dirty="0">
                <a:latin typeface="Calibri"/>
                <a:cs typeface="Calibri"/>
              </a:rPr>
              <a:t>e</a:t>
            </a:r>
            <a:r>
              <a:rPr sz="1200" spc="-113" dirty="0">
                <a:latin typeface="Calibri"/>
                <a:cs typeface="Calibri"/>
              </a:rPr>
              <a:t>c</a:t>
            </a:r>
            <a:r>
              <a:rPr sz="1200" dirty="0">
                <a:latin typeface="Calibri"/>
                <a:cs typeface="Calibri"/>
              </a:rPr>
              <a:t>k</a:t>
            </a:r>
            <a:r>
              <a:rPr sz="1200" spc="-53" dirty="0">
                <a:latin typeface="Times New Roman"/>
                <a:cs typeface="Times New Roman"/>
              </a:rPr>
              <a:t> </a:t>
            </a:r>
            <a:r>
              <a:rPr sz="1200" spc="20" dirty="0">
                <a:latin typeface="Calibri"/>
                <a:cs typeface="Calibri"/>
              </a:rPr>
              <a:t>i</a:t>
            </a:r>
            <a:r>
              <a:rPr sz="1200" dirty="0">
                <a:latin typeface="Calibri"/>
                <a:cs typeface="Calibri"/>
              </a:rPr>
              <a:t>f </a:t>
            </a:r>
            <a:r>
              <a:rPr sz="1200" dirty="0">
                <a:latin typeface="Times New Roman"/>
                <a:cs typeface="Times New Roman"/>
              </a:rPr>
              <a:t> </a:t>
            </a:r>
            <a:r>
              <a:rPr sz="1200" dirty="0">
                <a:latin typeface="Calibri"/>
                <a:cs typeface="Calibri"/>
              </a:rPr>
              <a:t>t</a:t>
            </a:r>
            <a:r>
              <a:rPr sz="1200" spc="67" dirty="0">
                <a:latin typeface="Calibri"/>
                <a:cs typeface="Calibri"/>
              </a:rPr>
              <a:t>h</a:t>
            </a:r>
            <a:r>
              <a:rPr sz="1200" dirty="0">
                <a:latin typeface="Calibri"/>
                <a:cs typeface="Calibri"/>
              </a:rPr>
              <a:t>e</a:t>
            </a:r>
            <a:r>
              <a:rPr sz="1200" dirty="0">
                <a:latin typeface="Times New Roman"/>
                <a:cs typeface="Times New Roman"/>
              </a:rPr>
              <a:t> </a:t>
            </a:r>
            <a:r>
              <a:rPr sz="1200" spc="67" dirty="0">
                <a:latin typeface="Calibri"/>
                <a:cs typeface="Calibri"/>
              </a:rPr>
              <a:t>n</a:t>
            </a:r>
            <a:r>
              <a:rPr sz="1200" spc="100" dirty="0">
                <a:latin typeface="Calibri"/>
                <a:cs typeface="Calibri"/>
              </a:rPr>
              <a:t>e</a:t>
            </a:r>
            <a:r>
              <a:rPr sz="1200" dirty="0">
                <a:latin typeface="Calibri"/>
                <a:cs typeface="Calibri"/>
              </a:rPr>
              <a:t>w</a:t>
            </a:r>
            <a:r>
              <a:rPr sz="1200" spc="-60" dirty="0">
                <a:latin typeface="Times New Roman"/>
                <a:cs typeface="Times New Roman"/>
              </a:rPr>
              <a:t> </a:t>
            </a:r>
            <a:r>
              <a:rPr sz="1200" spc="-13" dirty="0">
                <a:latin typeface="Calibri"/>
                <a:cs typeface="Calibri"/>
              </a:rPr>
              <a:t>c</a:t>
            </a:r>
            <a:r>
              <a:rPr sz="1200" spc="67" dirty="0">
                <a:latin typeface="Calibri"/>
                <a:cs typeface="Calibri"/>
              </a:rPr>
              <a:t>o</a:t>
            </a:r>
            <a:r>
              <a:rPr sz="1200" spc="-33" dirty="0">
                <a:latin typeface="Calibri"/>
                <a:cs typeface="Calibri"/>
              </a:rPr>
              <a:t>d</a:t>
            </a:r>
            <a:r>
              <a:rPr sz="1200" dirty="0">
                <a:latin typeface="Calibri"/>
                <a:cs typeface="Calibri"/>
              </a:rPr>
              <a:t>e</a:t>
            </a:r>
            <a:r>
              <a:rPr sz="1200" spc="-100" dirty="0">
                <a:latin typeface="Times New Roman"/>
                <a:cs typeface="Times New Roman"/>
              </a:rPr>
              <a:t> </a:t>
            </a:r>
            <a:r>
              <a:rPr sz="1200" spc="20" dirty="0">
                <a:latin typeface="Calibri"/>
                <a:cs typeface="Calibri"/>
              </a:rPr>
              <a:t>i</a:t>
            </a:r>
            <a:r>
              <a:rPr sz="1200" dirty="0">
                <a:latin typeface="Calibri"/>
                <a:cs typeface="Calibri"/>
              </a:rPr>
              <a:t>s</a:t>
            </a:r>
            <a:r>
              <a:rPr sz="1200" spc="-73" dirty="0">
                <a:latin typeface="Times New Roman"/>
                <a:cs typeface="Times New Roman"/>
              </a:rPr>
              <a:t> </a:t>
            </a:r>
            <a:r>
              <a:rPr sz="1200" spc="67" dirty="0">
                <a:latin typeface="Calibri"/>
                <a:cs typeface="Calibri"/>
              </a:rPr>
              <a:t>no</a:t>
            </a:r>
            <a:r>
              <a:rPr sz="1200" dirty="0">
                <a:latin typeface="Calibri"/>
                <a:cs typeface="Calibri"/>
              </a:rPr>
              <a:t>t </a:t>
            </a:r>
            <a:r>
              <a:rPr sz="1200" dirty="0">
                <a:latin typeface="Times New Roman"/>
                <a:cs typeface="Times New Roman"/>
              </a:rPr>
              <a:t> </a:t>
            </a:r>
            <a:r>
              <a:rPr sz="1200" spc="67" dirty="0">
                <a:latin typeface="Calibri"/>
                <a:cs typeface="Calibri"/>
              </a:rPr>
              <a:t>b</a:t>
            </a:r>
            <a:r>
              <a:rPr sz="1200" spc="-20" dirty="0">
                <a:latin typeface="Calibri"/>
                <a:cs typeface="Calibri"/>
              </a:rPr>
              <a:t>r</a:t>
            </a:r>
            <a:r>
              <a:rPr sz="1200" spc="100" dirty="0">
                <a:latin typeface="Calibri"/>
                <a:cs typeface="Calibri"/>
              </a:rPr>
              <a:t>e</a:t>
            </a:r>
            <a:r>
              <a:rPr sz="1200" spc="120" dirty="0">
                <a:latin typeface="Calibri"/>
                <a:cs typeface="Calibri"/>
              </a:rPr>
              <a:t>a</a:t>
            </a:r>
            <a:r>
              <a:rPr sz="1200" spc="-47" dirty="0">
                <a:latin typeface="Calibri"/>
                <a:cs typeface="Calibri"/>
              </a:rPr>
              <a:t>k</a:t>
            </a:r>
            <a:r>
              <a:rPr sz="1200" spc="20" dirty="0">
                <a:latin typeface="Calibri"/>
                <a:cs typeface="Calibri"/>
              </a:rPr>
              <a:t>i</a:t>
            </a:r>
            <a:r>
              <a:rPr sz="1200" spc="67" dirty="0">
                <a:latin typeface="Calibri"/>
                <a:cs typeface="Calibri"/>
              </a:rPr>
              <a:t>n</a:t>
            </a:r>
            <a:r>
              <a:rPr sz="1200" dirty="0">
                <a:latin typeface="Calibri"/>
                <a:cs typeface="Calibri"/>
              </a:rPr>
              <a:t>g</a:t>
            </a:r>
            <a:r>
              <a:rPr sz="1200" spc="-167" dirty="0">
                <a:latin typeface="Times New Roman"/>
                <a:cs typeface="Times New Roman"/>
              </a:rPr>
              <a:t> </a:t>
            </a:r>
            <a:r>
              <a:rPr sz="1200" dirty="0">
                <a:latin typeface="Calibri"/>
                <a:cs typeface="Calibri"/>
              </a:rPr>
              <a:t>t</a:t>
            </a:r>
            <a:r>
              <a:rPr sz="1200" spc="67" dirty="0">
                <a:latin typeface="Calibri"/>
                <a:cs typeface="Calibri"/>
              </a:rPr>
              <a:t>h</a:t>
            </a:r>
            <a:r>
              <a:rPr sz="1200" dirty="0">
                <a:latin typeface="Calibri"/>
                <a:cs typeface="Calibri"/>
              </a:rPr>
              <a:t>e</a:t>
            </a:r>
            <a:r>
              <a:rPr sz="1200" spc="-100" dirty="0">
                <a:latin typeface="Times New Roman"/>
                <a:cs typeface="Times New Roman"/>
              </a:rPr>
              <a:t> </a:t>
            </a:r>
            <a:r>
              <a:rPr sz="1200" spc="100" dirty="0">
                <a:latin typeface="Calibri"/>
                <a:cs typeface="Calibri"/>
              </a:rPr>
              <a:t>e</a:t>
            </a:r>
            <a:r>
              <a:rPr sz="1200" spc="20" dirty="0">
                <a:latin typeface="Calibri"/>
                <a:cs typeface="Calibri"/>
              </a:rPr>
              <a:t>a</a:t>
            </a:r>
            <a:r>
              <a:rPr sz="1200" spc="-20" dirty="0">
                <a:latin typeface="Calibri"/>
                <a:cs typeface="Calibri"/>
              </a:rPr>
              <a:t>r</a:t>
            </a:r>
            <a:r>
              <a:rPr sz="1200" spc="20" dirty="0">
                <a:latin typeface="Calibri"/>
                <a:cs typeface="Calibri"/>
              </a:rPr>
              <a:t>li</a:t>
            </a:r>
            <a:r>
              <a:rPr sz="1200" dirty="0">
                <a:latin typeface="Calibri"/>
                <a:cs typeface="Calibri"/>
              </a:rPr>
              <a:t>er</a:t>
            </a:r>
            <a:endParaRPr sz="1200">
              <a:latin typeface="Calibri"/>
              <a:cs typeface="Calibri"/>
            </a:endParaRPr>
          </a:p>
          <a:p>
            <a:pPr marL="283626">
              <a:lnSpc>
                <a:spcPts val="1400"/>
              </a:lnSpc>
            </a:pPr>
            <a:r>
              <a:rPr sz="1200" spc="13" dirty="0">
                <a:latin typeface="Calibri"/>
                <a:cs typeface="Calibri"/>
              </a:rPr>
              <a:t>functionalities</a:t>
            </a:r>
            <a:endParaRPr sz="1200">
              <a:latin typeface="Calibri"/>
              <a:cs typeface="Calibri"/>
            </a:endParaRPr>
          </a:p>
        </p:txBody>
      </p:sp>
      <p:pic>
        <p:nvPicPr>
          <p:cNvPr id="17" name="object 17"/>
          <p:cNvPicPr/>
          <p:nvPr/>
        </p:nvPicPr>
        <p:blipFill>
          <a:blip r:embed="rId8" cstate="print"/>
          <a:stretch>
            <a:fillRect/>
          </a:stretch>
        </p:blipFill>
        <p:spPr>
          <a:xfrm>
            <a:off x="1776161" y="1878789"/>
            <a:ext cx="662535" cy="582785"/>
          </a:xfrm>
          <a:prstGeom prst="rect">
            <a:avLst/>
          </a:prstGeom>
        </p:spPr>
      </p:pic>
      <p:sp>
        <p:nvSpPr>
          <p:cNvPr id="18" name="object 18"/>
          <p:cNvSpPr txBox="1"/>
          <p:nvPr/>
        </p:nvSpPr>
        <p:spPr>
          <a:xfrm>
            <a:off x="1695873" y="2498932"/>
            <a:ext cx="968587" cy="247141"/>
          </a:xfrm>
          <a:prstGeom prst="rect">
            <a:avLst/>
          </a:prstGeom>
        </p:spPr>
        <p:txBody>
          <a:bodyPr vert="horz" wrap="square" lIns="0" tIns="21167" rIns="0" bIns="0" rtlCol="0">
            <a:spAutoFit/>
          </a:bodyPr>
          <a:lstStyle/>
          <a:p>
            <a:pPr marL="16933">
              <a:spcBef>
                <a:spcPts val="167"/>
              </a:spcBef>
            </a:pPr>
            <a:r>
              <a:rPr sz="1467" spc="-7" dirty="0">
                <a:latin typeface="Calibri"/>
                <a:cs typeface="Calibri"/>
              </a:rPr>
              <a:t>D</a:t>
            </a:r>
            <a:r>
              <a:rPr sz="1467" spc="60" dirty="0">
                <a:latin typeface="Calibri"/>
                <a:cs typeface="Calibri"/>
              </a:rPr>
              <a:t>e</a:t>
            </a:r>
            <a:r>
              <a:rPr sz="1467" spc="33" dirty="0">
                <a:latin typeface="Calibri"/>
                <a:cs typeface="Calibri"/>
              </a:rPr>
              <a:t>v</a:t>
            </a:r>
            <a:r>
              <a:rPr sz="1467" spc="60" dirty="0">
                <a:latin typeface="Calibri"/>
                <a:cs typeface="Calibri"/>
              </a:rPr>
              <a:t>el</a:t>
            </a:r>
            <a:r>
              <a:rPr sz="1467" spc="13" dirty="0">
                <a:latin typeface="Calibri"/>
                <a:cs typeface="Calibri"/>
              </a:rPr>
              <a:t>o</a:t>
            </a:r>
            <a:r>
              <a:rPr sz="1467" spc="20" dirty="0">
                <a:latin typeface="Calibri"/>
                <a:cs typeface="Calibri"/>
              </a:rPr>
              <a:t>p</a:t>
            </a:r>
            <a:r>
              <a:rPr sz="1467" spc="-40" dirty="0">
                <a:latin typeface="Calibri"/>
                <a:cs typeface="Calibri"/>
              </a:rPr>
              <a:t>e</a:t>
            </a:r>
            <a:r>
              <a:rPr sz="1467" spc="7" dirty="0">
                <a:latin typeface="Calibri"/>
                <a:cs typeface="Calibri"/>
              </a:rPr>
              <a:t>r</a:t>
            </a:r>
            <a:r>
              <a:rPr sz="1467" spc="-193" dirty="0">
                <a:latin typeface="Times New Roman"/>
                <a:cs typeface="Times New Roman"/>
              </a:rPr>
              <a:t> </a:t>
            </a:r>
            <a:r>
              <a:rPr sz="1467" spc="13" dirty="0">
                <a:latin typeface="Calibri"/>
                <a:cs typeface="Calibri"/>
              </a:rPr>
              <a:t>1</a:t>
            </a:r>
            <a:endParaRPr sz="1467">
              <a:latin typeface="Calibri"/>
              <a:cs typeface="Calibri"/>
            </a:endParaRPr>
          </a:p>
        </p:txBody>
      </p:sp>
      <p:pic>
        <p:nvPicPr>
          <p:cNvPr id="19" name="object 19"/>
          <p:cNvPicPr/>
          <p:nvPr/>
        </p:nvPicPr>
        <p:blipFill>
          <a:blip r:embed="rId8" cstate="print"/>
          <a:stretch>
            <a:fillRect/>
          </a:stretch>
        </p:blipFill>
        <p:spPr>
          <a:xfrm>
            <a:off x="1761937" y="3376373"/>
            <a:ext cx="662535" cy="582785"/>
          </a:xfrm>
          <a:prstGeom prst="rect">
            <a:avLst/>
          </a:prstGeom>
        </p:spPr>
      </p:pic>
      <p:sp>
        <p:nvSpPr>
          <p:cNvPr id="20" name="object 20"/>
          <p:cNvSpPr txBox="1"/>
          <p:nvPr/>
        </p:nvSpPr>
        <p:spPr>
          <a:xfrm>
            <a:off x="1673437" y="3978568"/>
            <a:ext cx="968587" cy="247141"/>
          </a:xfrm>
          <a:prstGeom prst="rect">
            <a:avLst/>
          </a:prstGeom>
        </p:spPr>
        <p:txBody>
          <a:bodyPr vert="horz" wrap="square" lIns="0" tIns="21167" rIns="0" bIns="0" rtlCol="0">
            <a:spAutoFit/>
          </a:bodyPr>
          <a:lstStyle/>
          <a:p>
            <a:pPr marL="16933">
              <a:spcBef>
                <a:spcPts val="167"/>
              </a:spcBef>
            </a:pPr>
            <a:r>
              <a:rPr sz="1467" spc="-7" dirty="0">
                <a:latin typeface="Calibri"/>
                <a:cs typeface="Calibri"/>
              </a:rPr>
              <a:t>D</a:t>
            </a:r>
            <a:r>
              <a:rPr sz="1467" spc="60" dirty="0">
                <a:latin typeface="Calibri"/>
                <a:cs typeface="Calibri"/>
              </a:rPr>
              <a:t>e</a:t>
            </a:r>
            <a:r>
              <a:rPr sz="1467" spc="33" dirty="0">
                <a:latin typeface="Calibri"/>
                <a:cs typeface="Calibri"/>
              </a:rPr>
              <a:t>v</a:t>
            </a:r>
            <a:r>
              <a:rPr sz="1467" spc="60" dirty="0">
                <a:latin typeface="Calibri"/>
                <a:cs typeface="Calibri"/>
              </a:rPr>
              <a:t>el</a:t>
            </a:r>
            <a:r>
              <a:rPr sz="1467" spc="13" dirty="0">
                <a:latin typeface="Calibri"/>
                <a:cs typeface="Calibri"/>
              </a:rPr>
              <a:t>o</a:t>
            </a:r>
            <a:r>
              <a:rPr sz="1467" spc="20" dirty="0">
                <a:latin typeface="Calibri"/>
                <a:cs typeface="Calibri"/>
              </a:rPr>
              <a:t>p</a:t>
            </a:r>
            <a:r>
              <a:rPr sz="1467" spc="-40" dirty="0">
                <a:latin typeface="Calibri"/>
                <a:cs typeface="Calibri"/>
              </a:rPr>
              <a:t>e</a:t>
            </a:r>
            <a:r>
              <a:rPr sz="1467" spc="7" dirty="0">
                <a:latin typeface="Calibri"/>
                <a:cs typeface="Calibri"/>
              </a:rPr>
              <a:t>r</a:t>
            </a:r>
            <a:r>
              <a:rPr sz="1467" spc="-193" dirty="0">
                <a:latin typeface="Times New Roman"/>
                <a:cs typeface="Times New Roman"/>
              </a:rPr>
              <a:t> </a:t>
            </a:r>
            <a:r>
              <a:rPr sz="1467" spc="13" dirty="0">
                <a:latin typeface="Calibri"/>
                <a:cs typeface="Calibri"/>
              </a:rPr>
              <a:t>2</a:t>
            </a:r>
            <a:endParaRPr sz="1467">
              <a:latin typeface="Calibri"/>
              <a:cs typeface="Calibri"/>
            </a:endParaRPr>
          </a:p>
        </p:txBody>
      </p:sp>
      <p:pic>
        <p:nvPicPr>
          <p:cNvPr id="21" name="object 21"/>
          <p:cNvPicPr/>
          <p:nvPr/>
        </p:nvPicPr>
        <p:blipFill>
          <a:blip r:embed="rId8" cstate="print"/>
          <a:stretch>
            <a:fillRect/>
          </a:stretch>
        </p:blipFill>
        <p:spPr>
          <a:xfrm>
            <a:off x="1761481" y="4921981"/>
            <a:ext cx="652723" cy="582785"/>
          </a:xfrm>
          <a:prstGeom prst="rect">
            <a:avLst/>
          </a:prstGeom>
        </p:spPr>
      </p:pic>
      <p:sp>
        <p:nvSpPr>
          <p:cNvPr id="22" name="object 22"/>
          <p:cNvSpPr txBox="1"/>
          <p:nvPr/>
        </p:nvSpPr>
        <p:spPr>
          <a:xfrm>
            <a:off x="1662849" y="5517731"/>
            <a:ext cx="968587" cy="247141"/>
          </a:xfrm>
          <a:prstGeom prst="rect">
            <a:avLst/>
          </a:prstGeom>
        </p:spPr>
        <p:txBody>
          <a:bodyPr vert="horz" wrap="square" lIns="0" tIns="21167" rIns="0" bIns="0" rtlCol="0">
            <a:spAutoFit/>
          </a:bodyPr>
          <a:lstStyle/>
          <a:p>
            <a:pPr marL="16933">
              <a:spcBef>
                <a:spcPts val="167"/>
              </a:spcBef>
            </a:pPr>
            <a:r>
              <a:rPr sz="1467" spc="-7" dirty="0">
                <a:latin typeface="Calibri"/>
                <a:cs typeface="Calibri"/>
              </a:rPr>
              <a:t>D</a:t>
            </a:r>
            <a:r>
              <a:rPr sz="1467" spc="60" dirty="0">
                <a:latin typeface="Calibri"/>
                <a:cs typeface="Calibri"/>
              </a:rPr>
              <a:t>e</a:t>
            </a:r>
            <a:r>
              <a:rPr sz="1467" spc="33" dirty="0">
                <a:latin typeface="Calibri"/>
                <a:cs typeface="Calibri"/>
              </a:rPr>
              <a:t>v</a:t>
            </a:r>
            <a:r>
              <a:rPr sz="1467" spc="60" dirty="0">
                <a:latin typeface="Calibri"/>
                <a:cs typeface="Calibri"/>
              </a:rPr>
              <a:t>el</a:t>
            </a:r>
            <a:r>
              <a:rPr sz="1467" spc="13" dirty="0">
                <a:latin typeface="Calibri"/>
                <a:cs typeface="Calibri"/>
              </a:rPr>
              <a:t>o</a:t>
            </a:r>
            <a:r>
              <a:rPr sz="1467" spc="20" dirty="0">
                <a:latin typeface="Calibri"/>
                <a:cs typeface="Calibri"/>
              </a:rPr>
              <a:t>p</a:t>
            </a:r>
            <a:r>
              <a:rPr sz="1467" spc="-40" dirty="0">
                <a:latin typeface="Calibri"/>
                <a:cs typeface="Calibri"/>
              </a:rPr>
              <a:t>e</a:t>
            </a:r>
            <a:r>
              <a:rPr sz="1467" spc="7" dirty="0">
                <a:latin typeface="Calibri"/>
                <a:cs typeface="Calibri"/>
              </a:rPr>
              <a:t>r</a:t>
            </a:r>
            <a:r>
              <a:rPr sz="1467" spc="-193" dirty="0">
                <a:latin typeface="Times New Roman"/>
                <a:cs typeface="Times New Roman"/>
              </a:rPr>
              <a:t> </a:t>
            </a:r>
            <a:r>
              <a:rPr sz="1467" spc="13" dirty="0">
                <a:latin typeface="Calibri"/>
                <a:cs typeface="Calibri"/>
              </a:rPr>
              <a:t>3</a:t>
            </a:r>
            <a:endParaRPr sz="1467">
              <a:latin typeface="Calibri"/>
              <a:cs typeface="Calibri"/>
            </a:endParaRPr>
          </a:p>
        </p:txBody>
      </p:sp>
      <p:pic>
        <p:nvPicPr>
          <p:cNvPr id="23" name="object 23"/>
          <p:cNvPicPr/>
          <p:nvPr/>
        </p:nvPicPr>
        <p:blipFill>
          <a:blip r:embed="rId3" cstate="print"/>
          <a:stretch>
            <a:fillRect/>
          </a:stretch>
        </p:blipFill>
        <p:spPr>
          <a:xfrm>
            <a:off x="5758159" y="2257182"/>
            <a:ext cx="575596" cy="575596"/>
          </a:xfrm>
          <a:prstGeom prst="rect">
            <a:avLst/>
          </a:prstGeom>
        </p:spPr>
      </p:pic>
      <p:sp>
        <p:nvSpPr>
          <p:cNvPr id="24" name="object 24"/>
          <p:cNvSpPr txBox="1"/>
          <p:nvPr/>
        </p:nvSpPr>
        <p:spPr>
          <a:xfrm>
            <a:off x="5756491" y="2842595"/>
            <a:ext cx="646853" cy="201764"/>
          </a:xfrm>
          <a:prstGeom prst="rect">
            <a:avLst/>
          </a:prstGeom>
        </p:spPr>
        <p:txBody>
          <a:bodyPr vert="horz" wrap="square" lIns="0" tIns="16933" rIns="0" bIns="0" rtlCol="0">
            <a:spAutoFit/>
          </a:bodyPr>
          <a:lstStyle/>
          <a:p>
            <a:pPr marL="16933">
              <a:spcBef>
                <a:spcPts val="133"/>
              </a:spcBef>
            </a:pPr>
            <a:r>
              <a:rPr sz="1200" spc="20" dirty="0">
                <a:latin typeface="Calibri"/>
                <a:cs typeface="Calibri"/>
              </a:rPr>
              <a:t>V</a:t>
            </a:r>
            <a:r>
              <a:rPr sz="1200" spc="100" dirty="0">
                <a:latin typeface="Calibri"/>
                <a:cs typeface="Calibri"/>
              </a:rPr>
              <a:t>e</a:t>
            </a:r>
            <a:r>
              <a:rPr sz="1200" spc="-20" dirty="0">
                <a:latin typeface="Calibri"/>
                <a:cs typeface="Calibri"/>
              </a:rPr>
              <a:t>r</a:t>
            </a:r>
            <a:r>
              <a:rPr sz="1200" spc="127" dirty="0">
                <a:latin typeface="Calibri"/>
                <a:cs typeface="Calibri"/>
              </a:rPr>
              <a:t>s</a:t>
            </a:r>
            <a:r>
              <a:rPr sz="1200" spc="27" dirty="0">
                <a:latin typeface="Calibri"/>
                <a:cs typeface="Calibri"/>
              </a:rPr>
              <a:t>i</a:t>
            </a:r>
            <a:r>
              <a:rPr sz="1200" spc="67" dirty="0">
                <a:latin typeface="Calibri"/>
                <a:cs typeface="Calibri"/>
              </a:rPr>
              <a:t>o</a:t>
            </a:r>
            <a:r>
              <a:rPr sz="1200" dirty="0">
                <a:latin typeface="Calibri"/>
                <a:cs typeface="Calibri"/>
              </a:rPr>
              <a:t>n</a:t>
            </a:r>
            <a:r>
              <a:rPr sz="1200" spc="-127" dirty="0">
                <a:latin typeface="Times New Roman"/>
                <a:cs typeface="Times New Roman"/>
              </a:rPr>
              <a:t> </a:t>
            </a:r>
            <a:r>
              <a:rPr sz="1200" dirty="0">
                <a:latin typeface="Calibri"/>
                <a:cs typeface="Calibri"/>
              </a:rPr>
              <a:t>2</a:t>
            </a:r>
            <a:endParaRPr sz="1200">
              <a:latin typeface="Calibri"/>
              <a:cs typeface="Calibri"/>
            </a:endParaRPr>
          </a:p>
        </p:txBody>
      </p:sp>
      <p:pic>
        <p:nvPicPr>
          <p:cNvPr id="25" name="object 25"/>
          <p:cNvPicPr/>
          <p:nvPr/>
        </p:nvPicPr>
        <p:blipFill>
          <a:blip r:embed="rId4" cstate="print"/>
          <a:stretch>
            <a:fillRect/>
          </a:stretch>
        </p:blipFill>
        <p:spPr>
          <a:xfrm>
            <a:off x="6862226" y="2250221"/>
            <a:ext cx="575596" cy="575612"/>
          </a:xfrm>
          <a:prstGeom prst="rect">
            <a:avLst/>
          </a:prstGeom>
        </p:spPr>
      </p:pic>
      <p:sp>
        <p:nvSpPr>
          <p:cNvPr id="26" name="object 26"/>
          <p:cNvSpPr txBox="1"/>
          <p:nvPr/>
        </p:nvSpPr>
        <p:spPr>
          <a:xfrm>
            <a:off x="6800431" y="2840563"/>
            <a:ext cx="758613" cy="201764"/>
          </a:xfrm>
          <a:prstGeom prst="rect">
            <a:avLst/>
          </a:prstGeom>
        </p:spPr>
        <p:txBody>
          <a:bodyPr vert="horz" wrap="square" lIns="0" tIns="16933" rIns="0" bIns="0" rtlCol="0">
            <a:spAutoFit/>
          </a:bodyPr>
          <a:lstStyle/>
          <a:p>
            <a:pPr marL="16933">
              <a:spcBef>
                <a:spcPts val="133"/>
              </a:spcBef>
            </a:pPr>
            <a:r>
              <a:rPr sz="1200" spc="13" dirty="0">
                <a:latin typeface="Calibri"/>
                <a:cs typeface="Calibri"/>
              </a:rPr>
              <a:t>V</a:t>
            </a:r>
            <a:r>
              <a:rPr sz="1200" spc="100" dirty="0">
                <a:latin typeface="Calibri"/>
                <a:cs typeface="Calibri"/>
              </a:rPr>
              <a:t>e</a:t>
            </a:r>
            <a:r>
              <a:rPr sz="1200" spc="-20" dirty="0">
                <a:latin typeface="Calibri"/>
                <a:cs typeface="Calibri"/>
              </a:rPr>
              <a:t>r</a:t>
            </a:r>
            <a:r>
              <a:rPr sz="1200" spc="127" dirty="0">
                <a:latin typeface="Calibri"/>
                <a:cs typeface="Calibri"/>
              </a:rPr>
              <a:t>s</a:t>
            </a:r>
            <a:r>
              <a:rPr sz="1200" spc="20" dirty="0">
                <a:latin typeface="Calibri"/>
                <a:cs typeface="Calibri"/>
              </a:rPr>
              <a:t>i</a:t>
            </a:r>
            <a:r>
              <a:rPr sz="1200" spc="60" dirty="0">
                <a:latin typeface="Calibri"/>
                <a:cs typeface="Calibri"/>
              </a:rPr>
              <a:t>o</a:t>
            </a:r>
            <a:r>
              <a:rPr sz="1200" dirty="0">
                <a:latin typeface="Calibri"/>
                <a:cs typeface="Calibri"/>
              </a:rPr>
              <a:t>n</a:t>
            </a:r>
            <a:r>
              <a:rPr sz="1200" spc="-133" dirty="0">
                <a:latin typeface="Times New Roman"/>
                <a:cs typeface="Times New Roman"/>
              </a:rPr>
              <a:t> </a:t>
            </a:r>
            <a:r>
              <a:rPr sz="1200" spc="-13" dirty="0">
                <a:latin typeface="Calibri"/>
                <a:cs typeface="Calibri"/>
              </a:rPr>
              <a:t>1</a:t>
            </a:r>
            <a:r>
              <a:rPr sz="1200" spc="-7" dirty="0">
                <a:latin typeface="Calibri"/>
                <a:cs typeface="Calibri"/>
              </a:rPr>
              <a:t>.1</a:t>
            </a:r>
            <a:endParaRPr sz="1200">
              <a:latin typeface="Calibri"/>
              <a:cs typeface="Calibri"/>
            </a:endParaRPr>
          </a:p>
        </p:txBody>
      </p:sp>
      <p:sp>
        <p:nvSpPr>
          <p:cNvPr id="27" name="object 27"/>
          <p:cNvSpPr txBox="1"/>
          <p:nvPr/>
        </p:nvSpPr>
        <p:spPr>
          <a:xfrm>
            <a:off x="6487169" y="2400719"/>
            <a:ext cx="193040" cy="401029"/>
          </a:xfrm>
          <a:prstGeom prst="rect">
            <a:avLst/>
          </a:prstGeom>
        </p:spPr>
        <p:txBody>
          <a:bodyPr vert="horz" wrap="square" lIns="0" tIns="21167" rIns="0" bIns="0" rtlCol="0">
            <a:spAutoFit/>
          </a:bodyPr>
          <a:lstStyle/>
          <a:p>
            <a:pPr marL="16933">
              <a:spcBef>
                <a:spcPts val="167"/>
              </a:spcBef>
            </a:pPr>
            <a:r>
              <a:rPr sz="2467" b="1" spc="13" dirty="0">
                <a:latin typeface="Calibri"/>
                <a:cs typeface="Calibri"/>
              </a:rPr>
              <a:t>+</a:t>
            </a:r>
            <a:endParaRPr sz="2467">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2946</Words>
  <Application>Microsoft Office PowerPoint</Application>
  <PresentationFormat>Widescreen</PresentationFormat>
  <Paragraphs>235</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Arial MT</vt:lpstr>
      <vt:lpstr>Calibri</vt:lpstr>
      <vt:lpstr>Calibri Light</vt:lpstr>
      <vt:lpstr>Times New Roman</vt:lpstr>
      <vt:lpstr>Office Theme</vt:lpstr>
      <vt:lpstr>Continuous Integration  Using Jenkins</vt:lpstr>
      <vt:lpstr>What is Continuous Integration? </vt:lpstr>
      <vt:lpstr>Traditional Integration </vt:lpstr>
      <vt:lpstr>PowerPoint Presentation</vt:lpstr>
      <vt:lpstr>Problems With Traditional Integration </vt:lpstr>
      <vt:lpstr>What’s the Solution for Problems faced in Traditional Integration? </vt:lpstr>
      <vt:lpstr>Before Continuous Integration</vt:lpstr>
      <vt:lpstr>Before Continuous Integration</vt:lpstr>
      <vt:lpstr>Before Continuous Integration</vt:lpstr>
      <vt:lpstr>Problems before Continuous Integration</vt:lpstr>
      <vt:lpstr>Advantages of Continuous Integration</vt:lpstr>
      <vt:lpstr>What is Continuous Integration? </vt:lpstr>
      <vt:lpstr>Why Continuous  Integration?</vt:lpstr>
      <vt:lpstr>Benefits of Continuous Integration </vt:lpstr>
      <vt:lpstr>Benefits of Continuous Integration </vt:lpstr>
      <vt:lpstr>Requirements for CI System </vt:lpstr>
      <vt:lpstr>Requirements for CI System </vt:lpstr>
      <vt:lpstr>What is Jenkins? </vt:lpstr>
      <vt:lpstr>The image below depicts that Jenkins is integrating various DevOps stages:</vt:lpstr>
      <vt:lpstr>PowerPoint Presentation</vt:lpstr>
      <vt:lpstr>Features of Jenkins</vt:lpstr>
      <vt:lpstr>Advantages of Jenkins</vt:lpstr>
      <vt:lpstr>How does Jenkins's work? </vt:lpstr>
      <vt:lpstr>Continuous Integration With Jenkins </vt:lpstr>
      <vt:lpstr>How does Jenkins work? </vt:lpstr>
      <vt:lpstr>Jenkins Architecture</vt:lpstr>
      <vt:lpstr>PowerPoint Presentation</vt:lpstr>
      <vt:lpstr>The diagram below is self explanatory. It consists of a Jenkins Master which is managing three Jenkins Slave</vt:lpstr>
      <vt:lpstr>Jenkins Master-Slave Architecture </vt:lpstr>
      <vt:lpstr>let us look at an example in which Jenkins is used for testing in different environments like: Ubuntu, MAC, Windows etc.  </vt:lpstr>
      <vt:lpstr>PowerPoint Presentation</vt:lpstr>
      <vt:lpstr>Jenkins Integration with  DevOps Tools</vt:lpstr>
      <vt:lpstr>Jenkins Integration with DevOps Tools</vt:lpstr>
      <vt:lpstr>Jenkins Integration with DevOps Tools</vt:lpstr>
      <vt:lpstr>Jenkins Integration with DevOps Tools</vt:lpstr>
      <vt:lpstr>Jenkins Integration with DevOps Tools</vt:lpstr>
      <vt:lpstr>CI/CD - Continuous Integration, Delivery and Deployment </vt:lpstr>
      <vt:lpstr>Continuous Delivery Vs Continuous Deployment </vt:lpstr>
      <vt:lpstr>Understanding CI/CD  Pipelines</vt:lpstr>
      <vt:lpstr>PowerPoint Presentation</vt:lpstr>
      <vt:lpstr>What are CI/CD Pipelines?</vt:lpstr>
      <vt:lpstr>What Does Production Ready mean? </vt:lpstr>
      <vt:lpstr>How the practices relate to each other </vt:lpstr>
      <vt:lpstr>Installing Jenkins on AWS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Integration  Using Jenkins</dc:title>
  <dc:creator>Jha, Sourav</dc:creator>
  <cp:lastModifiedBy>Jha, Sourav</cp:lastModifiedBy>
  <cp:revision>16</cp:revision>
  <dcterms:created xsi:type="dcterms:W3CDTF">2021-03-20T11:10:55Z</dcterms:created>
  <dcterms:modified xsi:type="dcterms:W3CDTF">2021-05-03T18:18:08Z</dcterms:modified>
</cp:coreProperties>
</file>