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a982ccf0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a982ccf0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a982ccf0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a982ccf0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a982ccf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a982ccf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a982ccf0d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a982ccf0d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a982ccf0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a982ccf0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a982ccf0d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a982ccf0d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a982ccf0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a982ccf0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51375" y="254175"/>
            <a:ext cx="65640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</a:rPr>
              <a:t>Project Insights </a:t>
            </a:r>
            <a:endParaRPr b="1" sz="22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F1C23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D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DC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94850" y="904600"/>
            <a:ext cx="87543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Total Customers: 6,418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New Joinees: 411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Total Churn: 1,732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Churn Rate: 27.0%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F5F5DC"/>
                </a:solidFill>
              </a:rPr>
              <a:t>  </a:t>
            </a:r>
            <a:r>
              <a:rPr b="1" lang="en-GB" sz="2200">
                <a:solidFill>
                  <a:srgbClr val="F1C232"/>
                </a:solidFill>
              </a:rPr>
              <a:t> Demographic Insights</a:t>
            </a:r>
            <a:endParaRPr b="1" sz="2200">
              <a:solidFill>
                <a:srgbClr val="F1C232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Churn by Gender: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Female: 36%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Male: 64%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Churn by Age Group: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&lt;20 years: 23.5%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20-35 years: 25.7%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35-50 years: 24.0%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&gt;50 years: 31.0%</a:t>
            </a:r>
            <a:endParaRPr b="1" sz="1300">
              <a:solidFill>
                <a:srgbClr val="F1C232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5F5D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51375" y="254175"/>
            <a:ext cx="65640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</a:rPr>
              <a:t>Account Information</a:t>
            </a:r>
            <a:r>
              <a:rPr b="1" lang="en-GB" sz="2200">
                <a:solidFill>
                  <a:srgbClr val="F1C232"/>
                </a:solidFill>
              </a:rPr>
              <a:t> </a:t>
            </a:r>
            <a:endParaRPr b="1" sz="22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F1C23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DC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5F5DC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94850" y="904600"/>
            <a:ext cx="87543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Churn by Payment Method: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Highest churn: Mailed payments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Lowest churn: Credit Card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Churn by Contract Type: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Month-to-month: 26.4%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One Year: 26.1%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Two Year: 27.5</a:t>
            </a:r>
            <a:r>
              <a:rPr b="1" lang="en-GB" sz="1300">
                <a:solidFill>
                  <a:schemeClr val="lt1"/>
                </a:solidFill>
              </a:rPr>
              <a:t>%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</a:rPr>
              <a:t>  Geographic Insights</a:t>
            </a:r>
            <a:endParaRPr b="1" sz="2200">
              <a:solidFill>
                <a:srgbClr val="F1C23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Churn by State: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Highest churn in Jammu, Assam, Jharkhand.</a:t>
            </a:r>
            <a:endParaRPr b="1" sz="13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5F5D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51375" y="254175"/>
            <a:ext cx="65640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</a:rPr>
              <a:t>Churn Distribution</a:t>
            </a:r>
            <a:endParaRPr b="1" sz="1800">
              <a:solidFill>
                <a:srgbClr val="F5F5DC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94850" y="904600"/>
            <a:ext cx="87543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    Churn by Category: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 </a:t>
            </a:r>
            <a:r>
              <a:rPr b="1" lang="en-GB" sz="1300">
                <a:solidFill>
                  <a:schemeClr val="lt1"/>
                </a:solidFill>
              </a:rPr>
              <a:t>Leading causes: Complaints, Attitude, Dissatisfaction, Price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</a:rPr>
              <a:t>  </a:t>
            </a:r>
            <a:r>
              <a:rPr b="1" lang="en-GB" sz="2200">
                <a:solidFill>
                  <a:srgbClr val="F1C232"/>
                </a:solidFill>
              </a:rPr>
              <a:t>Services Used</a:t>
            </a:r>
            <a:endParaRPr b="1" sz="2200">
              <a:solidFill>
                <a:srgbClr val="F1C23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   Churn by Internet Type: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Highest churn: Fiber Optic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Churn by Services:</a:t>
            </a:r>
            <a:endParaRPr b="1" sz="13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300">
                <a:solidFill>
                  <a:schemeClr val="lt1"/>
                </a:solidFill>
              </a:rPr>
              <a:t> Highest churn: Device Protection Plan, Internet Service</a:t>
            </a:r>
            <a:endParaRPr b="1"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5F5DC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51375" y="254175"/>
            <a:ext cx="65640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</a:rPr>
              <a:t>Churn Prediction Summary</a:t>
            </a:r>
            <a:endParaRPr b="1" sz="1800">
              <a:solidFill>
                <a:srgbClr val="F5F5DC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94850" y="904600"/>
            <a:ext cx="87543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</a:rPr>
              <a:t>  </a:t>
            </a:r>
            <a:r>
              <a:rPr b="1" lang="en-GB" sz="1100">
                <a:solidFill>
                  <a:schemeClr val="lt1"/>
                </a:solidFill>
              </a:rPr>
              <a:t>Total Predictions (New Joinees):</a:t>
            </a:r>
            <a:r>
              <a:rPr lang="en-GB" sz="1100">
                <a:solidFill>
                  <a:schemeClr val="lt1"/>
                </a:solidFill>
              </a:rPr>
              <a:t> 412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100">
                <a:solidFill>
                  <a:schemeClr val="lt1"/>
                </a:solidFill>
              </a:rPr>
              <a:t>Churned Customers:</a:t>
            </a:r>
            <a:r>
              <a:rPr lang="en-GB" sz="1100">
                <a:solidFill>
                  <a:schemeClr val="lt1"/>
                </a:solidFill>
              </a:rPr>
              <a:t> 377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100">
                <a:solidFill>
                  <a:schemeClr val="lt1"/>
                </a:solidFill>
              </a:rPr>
              <a:t>Non-Churned Customers:</a:t>
            </a:r>
            <a:r>
              <a:rPr lang="en-GB" sz="1100">
                <a:solidFill>
                  <a:schemeClr val="lt1"/>
                </a:solidFill>
              </a:rPr>
              <a:t> 35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lt1"/>
                </a:solidFill>
              </a:rPr>
              <a:t>Gender Breakdown of Predicted Churn: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100">
                <a:solidFill>
                  <a:schemeClr val="lt1"/>
                </a:solidFill>
              </a:rPr>
              <a:t>Female:</a:t>
            </a:r>
            <a:r>
              <a:rPr lang="en-GB" sz="1100">
                <a:solidFill>
                  <a:schemeClr val="lt1"/>
                </a:solidFill>
              </a:rPr>
              <a:t> 245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100">
                <a:solidFill>
                  <a:schemeClr val="lt1"/>
                </a:solidFill>
              </a:rPr>
              <a:t>Male:</a:t>
            </a:r>
            <a:r>
              <a:rPr lang="en-GB" sz="1100">
                <a:solidFill>
                  <a:schemeClr val="lt1"/>
                </a:solidFill>
              </a:rPr>
              <a:t> 132</a:t>
            </a:r>
            <a:endParaRPr b="1" sz="1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F1C23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5F5D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subTitle"/>
          </p:nvPr>
        </p:nvSpPr>
        <p:spPr>
          <a:xfrm>
            <a:off x="351375" y="254175"/>
            <a:ext cx="65640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F1C232"/>
                </a:solidFill>
              </a:rPr>
              <a:t>Key Insights from Prediction:</a:t>
            </a:r>
            <a:endParaRPr b="1" sz="1800">
              <a:solidFill>
                <a:srgbClr val="F5F5DC"/>
              </a:solidFill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194850" y="904600"/>
            <a:ext cx="87543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b="1" lang="en-GB" sz="1100">
                <a:solidFill>
                  <a:schemeClr val="lt1"/>
                </a:solidFill>
              </a:rPr>
              <a:t>High Churn Prediction:</a:t>
            </a:r>
            <a:r>
              <a:rPr lang="en-GB" sz="1100">
                <a:solidFill>
                  <a:schemeClr val="lt1"/>
                </a:solidFill>
              </a:rPr>
              <a:t> The model predicts that a significant percentage (around 91.5%) of the new joinees are likely to churn (377 out of 412). This is a critical finding and should prompt a deeper look into potential factors contributing to this high churn rate.</a:t>
            </a:r>
            <a:br>
              <a:rPr lang="en-GB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lt1"/>
                </a:solidFill>
              </a:rPr>
              <a:t>   2.     Gender Analysis:</a:t>
            </a:r>
            <a:br>
              <a:rPr b="1" lang="en-GB" sz="1100">
                <a:solidFill>
                  <a:schemeClr val="lt1"/>
                </a:solidFill>
              </a:rPr>
            </a:b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100">
                <a:solidFill>
                  <a:schemeClr val="lt1"/>
                </a:solidFill>
              </a:rPr>
              <a:t>Female Churned:</a:t>
            </a:r>
            <a:r>
              <a:rPr lang="en-GB" sz="1100">
                <a:solidFill>
                  <a:schemeClr val="lt1"/>
                </a:solidFill>
              </a:rPr>
              <a:t> 245 females are predicted to churn. This indicates that the churn rate for females is quite high and warrants focused strategies to retain them.</a:t>
            </a:r>
            <a:br>
              <a:rPr lang="en-GB" sz="1100">
                <a:solidFill>
                  <a:schemeClr val="lt1"/>
                </a:solidFill>
              </a:rPr>
            </a:b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en-GB" sz="1100">
                <a:solidFill>
                  <a:schemeClr val="lt1"/>
                </a:solidFill>
              </a:rPr>
              <a:t>Male Churned:</a:t>
            </a:r>
            <a:r>
              <a:rPr lang="en-GB" sz="1100">
                <a:solidFill>
                  <a:schemeClr val="lt1"/>
                </a:solidFill>
              </a:rPr>
              <a:t> 132 males are predicted to churn. While lower than the female churn, this still represents a significant portion of your customer base.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51375" y="254175"/>
            <a:ext cx="65640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1C232"/>
                </a:solidFill>
              </a:rPr>
              <a:t>Actionable Recommendations:</a:t>
            </a:r>
            <a:endParaRPr b="1" sz="1800">
              <a:solidFill>
                <a:srgbClr val="F1C232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94850" y="904600"/>
            <a:ext cx="87543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Target the 50+ Age Group.</a:t>
            </a:r>
            <a:endParaRPr b="1"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Offer incentives for long-term contracts.</a:t>
            </a:r>
            <a:endParaRPr b="1"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Focus on improving payment channels.</a:t>
            </a:r>
            <a:endParaRPr b="1"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Improve services in states like Jammu, Assam, Jharkhand.</a:t>
            </a:r>
            <a:endParaRPr b="1"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Review and enhance service offerings like Device Protection Plan.</a:t>
            </a:r>
            <a:endParaRPr b="1"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Targeted Retention Strategies for Females</a:t>
            </a:r>
            <a:endParaRPr b="1"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Address High Churn Rate Overall</a:t>
            </a:r>
            <a:endParaRPr b="1"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Personalized Marketing and Engagement</a:t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351375" y="254175"/>
            <a:ext cx="6564000" cy="6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1C232"/>
                </a:solidFill>
              </a:rPr>
              <a:t>Conclusion</a:t>
            </a:r>
            <a:endParaRPr b="1" sz="1800">
              <a:solidFill>
                <a:srgbClr val="F1C232"/>
              </a:solidFill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194850" y="904600"/>
            <a:ext cx="8754300" cy="40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Focus on improving customer retention through targeted interventions.</a:t>
            </a:r>
            <a:endParaRPr b="1" sz="1300">
              <a:solidFill>
                <a:schemeClr val="lt1"/>
              </a:solidFill>
            </a:endParaRPr>
          </a:p>
          <a:p>
            <a:pPr indent="-3111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b="1" lang="en-GB" sz="1300">
                <a:solidFill>
                  <a:schemeClr val="lt1"/>
                </a:solidFill>
              </a:rPr>
              <a:t>Implement insights into age groups, contract types, and services to reduce churn.</a:t>
            </a:r>
            <a:endParaRPr b="1" sz="13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