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4"/>
  </p:sldMasterIdLst>
  <p:notesMasterIdLst>
    <p:notesMasterId r:id="rId6"/>
  </p:notesMasterIdLst>
  <p:handoutMasterIdLst>
    <p:handoutMasterId r:id="rId7"/>
  </p:handoutMasterIdLst>
  <p:sldIdLst>
    <p:sldId id="1049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V" id="{4E249A1C-D928-4AC0-A77C-65440B7A141B}">
          <p14:sldIdLst>
            <p14:sldId id="1049"/>
          </p14:sldIdLst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497D"/>
    <a:srgbClr val="0B79AA"/>
    <a:srgbClr val="CAD1A1"/>
    <a:srgbClr val="4BACC6"/>
    <a:srgbClr val="AABED2"/>
    <a:srgbClr val="0070AD"/>
    <a:srgbClr val="FF7E83"/>
    <a:srgbClr val="2B0A3D"/>
    <a:srgbClr val="00C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>
        <p:guide orient="horz" pos="2341"/>
        <p:guide pos="36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13/10/2022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13/10/2022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99475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6.xml"/><Relationship Id="rId7" Type="http://schemas.openxmlformats.org/officeDocument/2006/relationships/oleObject" Target="../embeddings/oleObject4.bin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vmlDrawing" Target="../drawings/vmlDrawing5.v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10" Type="http://schemas.openxmlformats.org/officeDocument/2006/relationships/image" Target="../media/image1.emf"/><Relationship Id="rId4" Type="http://schemas.openxmlformats.org/officeDocument/2006/relationships/tags" Target="../tags/tag21.xml"/><Relationship Id="rId9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" y="1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" y="1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1494771"/>
            <a:ext cx="1179397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21213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171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49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1615337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46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912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458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605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93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" y="1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" y="1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2111956"/>
            <a:ext cx="11793979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98144" y="1495447"/>
            <a:ext cx="11813714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</a:t>
            </a:r>
            <a:r>
              <a:rPr lang="fr-FR" err="1"/>
              <a:t>text</a:t>
            </a:r>
            <a:r>
              <a:rPr lang="fr-FR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84265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87334" y="1533439"/>
            <a:ext cx="5541093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6181954" y="1533440"/>
            <a:ext cx="5541093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28841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87334" y="2206953"/>
            <a:ext cx="5541093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6181954" y="2208394"/>
            <a:ext cx="5541093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87335" y="1542648"/>
            <a:ext cx="5541093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6182332" y="1533439"/>
            <a:ext cx="5541093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0904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2348" y="1436915"/>
            <a:ext cx="5718048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92348" y="1902620"/>
            <a:ext cx="5718048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054" y="1436915"/>
            <a:ext cx="5718048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054" y="1902620"/>
            <a:ext cx="5718048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92348" y="3820890"/>
            <a:ext cx="5718048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92348" y="4286584"/>
            <a:ext cx="5718048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054" y="3820890"/>
            <a:ext cx="5718048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217054" y="4286584"/>
            <a:ext cx="5718048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69412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966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" y="1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" y="1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41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 bwMode="gray">
          <a:xfrm>
            <a:off x="321579" y="990600"/>
            <a:ext cx="11582400" cy="5029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6" name="Rectangle 134"/>
          <p:cNvSpPr>
            <a:spLocks noGrp="1" noChangeArrowheads="1"/>
          </p:cNvSpPr>
          <p:nvPr>
            <p:ph type="title"/>
          </p:nvPr>
        </p:nvSpPr>
        <p:spPr bwMode="gray">
          <a:xfrm>
            <a:off x="321733" y="212730"/>
            <a:ext cx="1161897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533673"/>
            <a:ext cx="3544277" cy="165100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425404F2-BE9A-4460-8815-8F645183555F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941908" y="6732599"/>
            <a:ext cx="242277" cy="103187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18027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726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26" imgW="360" imgH="360" progId="">
                  <p:embed/>
                </p:oleObj>
              </mc:Choice>
              <mc:Fallback>
                <p:oleObj name="think-cell Slide" r:id="rId26" imgW="360" imgH="360" progId="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8" y="4"/>
            <a:ext cx="12191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/>
              <a:t>Cliquez pour modifier le style du titre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398028" y="1501977"/>
            <a:ext cx="11616154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9" y="676402"/>
            <a:ext cx="12191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cxnSp>
        <p:nvCxnSpPr>
          <p:cNvPr id="15" name="Straight Connector 5"/>
          <p:cNvCxnSpPr/>
          <p:nvPr>
            <p:custDataLst>
              <p:tags r:id="rId24"/>
            </p:custDataLst>
          </p:nvPr>
        </p:nvCxnSpPr>
        <p:spPr>
          <a:xfrm flipH="1">
            <a:off x="9" y="6362700"/>
            <a:ext cx="12191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e 1">
            <a:extLst>
              <a:ext uri="{FF2B5EF4-FFF2-40B4-BE49-F238E27FC236}">
                <a16:creationId xmlns:a16="http://schemas.microsoft.com/office/drawing/2014/main" id="{BE8A762F-12CA-4505-8697-4A98F69D5FCE}"/>
              </a:ext>
            </a:extLst>
          </p:cNvPr>
          <p:cNvGrpSpPr/>
          <p:nvPr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9BDE807-C0D6-4ECC-9D72-3D5332B287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598BB44-5C3B-495C-AB4A-980F69B431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2606FCD-12D7-42E8-8885-B7F0FE845C7B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297642" y="6623414"/>
            <a:ext cx="327463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noProof="0">
                <a:solidFill>
                  <a:schemeClr val="tx2"/>
                </a:solidFill>
                <a:latin typeface="+mj-lt"/>
                <a:cs typeface="Helvetica Light"/>
              </a:rPr>
              <a:t>Copyright © Capgemini 2018. All Rights Reserved</a:t>
            </a:r>
          </a:p>
        </p:txBody>
      </p:sp>
      <p:grpSp>
        <p:nvGrpSpPr>
          <p:cNvPr id="13" name="Groupe 1">
            <a:extLst>
              <a:ext uri="{FF2B5EF4-FFF2-40B4-BE49-F238E27FC236}">
                <a16:creationId xmlns:a16="http://schemas.microsoft.com/office/drawing/2014/main" id="{577EB6A5-23DD-43BF-A208-FBE1C1F13A76}"/>
              </a:ext>
            </a:extLst>
          </p:cNvPr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97B2D71-85F8-4174-8C4E-DBDE45D0B8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2A9CAEB-7FA0-4E03-826F-90065D089B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0" name="Retângulo 43">
            <a:extLst>
              <a:ext uri="{FF2B5EF4-FFF2-40B4-BE49-F238E27FC236}">
                <a16:creationId xmlns:a16="http://schemas.microsoft.com/office/drawing/2014/main" id="{51C34C3B-8FDC-43E4-81A0-87C4A5F5A25B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9065918-DC9F-4FC9-A6E7-0161D6691529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err="1">
                <a:solidFill>
                  <a:schemeClr val="bg1">
                    <a:lumMod val="65000"/>
                  </a:schemeClr>
                </a:solidFill>
              </a:rPr>
              <a:t>PresentationTitle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 | Author | Date</a:t>
            </a:r>
          </a:p>
        </p:txBody>
      </p:sp>
      <p:grpSp>
        <p:nvGrpSpPr>
          <p:cNvPr id="25" name="Groupe 2">
            <a:extLst>
              <a:ext uri="{FF2B5EF4-FFF2-40B4-BE49-F238E27FC236}">
                <a16:creationId xmlns:a16="http://schemas.microsoft.com/office/drawing/2014/main" id="{EF148A26-2EE3-4DFF-937A-24F97B090662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408AB1-E1E8-4614-B3EF-2F3C3368B7D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139715-EC56-4D5B-A584-E0D83BFD79AA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0EDB29-34F5-4978-8D83-D1ECDA27E7A6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636BF1B-FF79-4731-99CF-5C8E3A808AB4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0A5938-BCF9-47EB-AEAC-22CCE467BA4B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</p:grpSp>
      <p:grpSp>
        <p:nvGrpSpPr>
          <p:cNvPr id="31" name="Groupe 4">
            <a:extLst>
              <a:ext uri="{FF2B5EF4-FFF2-40B4-BE49-F238E27FC236}">
                <a16:creationId xmlns:a16="http://schemas.microsoft.com/office/drawing/2014/main" id="{056DABC4-238C-4CD9-9F81-FACE9E275FC2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CF5FC82-0B0B-45D9-AC6B-62240E319CFE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9D68DC-FC31-4F3C-B0D7-C2B6049BF80B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BA315A6-7849-40C0-A88A-615B2F92631B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F28AB79-1BA8-4AA3-AF86-133E71900E05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5D2749-34E1-48E0-9FF6-A1343E54EB93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04FB71-8EF9-4DE6-88A2-7B3656611B43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DD8B16A-69A7-4FBF-8FEA-813DD646001C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6F75B3-F944-4399-9689-287803F7AD06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655E8E1-1AD2-4547-BF2E-8AFB86FEB3E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FA4E70F-64E0-4B3B-B5CE-3D34B785569E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53618A8-6B83-41B8-A9C8-5B27E916B5C8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B29D2F4-5B6A-40D7-817C-A5F6248B586D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65058F1-4FC7-42F2-9AF5-C5A15943DD1A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74AF38E-9752-4BB7-B058-1B420ABA652F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</p:grpSp>
    </p:spTree>
    <p:extLst>
      <p:ext uri="{BB962C8B-B14F-4D97-AF65-F5344CB8AC3E}">
        <p14:creationId xmlns:p14="http://schemas.microsoft.com/office/powerpoint/2010/main" val="151609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</p:sldLayoutIdLst>
  <p:txStyles>
    <p:titleStyle>
      <a:lvl1pPr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uravkumarkuila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linkedin.com/in/sourav-kumar-kuila-1aa543213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810639"/>
          </a:xfrm>
        </p:spPr>
        <p:txBody>
          <a:bodyPr vert="horz" lIns="108000" tIns="72000" rIns="72000" bIns="72000" rtlCol="0" anchor="t">
            <a:noAutofit/>
          </a:bodyPr>
          <a:lstStyle/>
          <a:p>
            <a:pPr marL="0" indent="0" eaLnBrk="1" hangingPunct="1">
              <a:lnSpc>
                <a:spcPct val="114000"/>
              </a:lnSpc>
              <a:buNone/>
            </a:pPr>
            <a:r>
              <a:rPr lang="en-US" sz="1200" b="1" dirty="0"/>
              <a:t>Online Hotel Management System </a:t>
            </a:r>
          </a:p>
          <a:p>
            <a:pPr eaLnBrk="1" hangingPunct="1">
              <a:lnSpc>
                <a:spcPct val="114000"/>
              </a:lnSpc>
            </a:pPr>
            <a:r>
              <a:rPr lang="en-US" sz="1200" dirty="0"/>
              <a:t> Completed end to end Hotel management system. Application using Java Full Stack with angular. along with JWT authentication</a:t>
            </a:r>
          </a:p>
          <a:p>
            <a:pPr eaLnBrk="1" hangingPunct="1">
              <a:lnSpc>
                <a:spcPct val="114000"/>
              </a:lnSpc>
            </a:pPr>
            <a:r>
              <a:rPr lang="en-US" sz="1200" dirty="0"/>
              <a:t>Implemented Multiple Microservices using Spring Boot and Spring Cloud and connecting them via a Discovery Server i.e. Eureka. Including routing using Netflix ZULL as a API Gateway and used SWAGGER Documentation. </a:t>
            </a:r>
          </a:p>
          <a:p>
            <a:pPr eaLnBrk="1" hangingPunct="1">
              <a:lnSpc>
                <a:spcPct val="114000"/>
              </a:lnSpc>
            </a:pPr>
            <a:r>
              <a:rPr lang="en-US" sz="1200" dirty="0"/>
              <a:t>• Frontend with Angular 12, using Angular CLI for creating a user-friendly UI. • Backend with MongoDB Compass. </a:t>
            </a:r>
          </a:p>
          <a:p>
            <a:pPr eaLnBrk="1" hangingPunct="1">
              <a:lnSpc>
                <a:spcPct val="114000"/>
              </a:lnSpc>
            </a:pPr>
            <a:r>
              <a:rPr lang="en-US" sz="1200" dirty="0"/>
              <a:t>• </a:t>
            </a:r>
            <a:r>
              <a:rPr lang="en-US" sz="1200" b="1" dirty="0"/>
              <a:t>Completed the Capgemini ADAPT Java Full Stack Angular training.</a:t>
            </a:r>
            <a:endParaRPr lang="en-IN" altLang="en-US" sz="1200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273425" y="665163"/>
            <a:ext cx="5251450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92681" y="1770063"/>
            <a:ext cx="2382837" cy="33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/>
              <a:t>+91 8825113878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24834" y="3044826"/>
            <a:ext cx="4265612" cy="3144688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Full Stack Developer </a:t>
            </a:r>
          </a:p>
          <a:p>
            <a:pPr marL="0" indent="0">
              <a:buNone/>
            </a:pPr>
            <a:r>
              <a:rPr lang="en-US" sz="1400" dirty="0"/>
              <a:t>● Hands on experience in creating </a:t>
            </a:r>
            <a:r>
              <a:rPr lang="en-US" sz="1400" b="1" dirty="0"/>
              <a:t>microservices </a:t>
            </a:r>
            <a:r>
              <a:rPr lang="en-US" sz="1400" dirty="0"/>
              <a:t>with </a:t>
            </a:r>
            <a:r>
              <a:rPr lang="en-US" sz="1400" b="1" dirty="0"/>
              <a:t>Spring boot</a:t>
            </a:r>
            <a:r>
              <a:rPr lang="en-US" sz="1400" dirty="0"/>
              <a:t>, </a:t>
            </a:r>
            <a:r>
              <a:rPr lang="en-US" sz="1400" b="1" dirty="0"/>
              <a:t>Spring Security</a:t>
            </a:r>
            <a:r>
              <a:rPr lang="en-US" sz="1400" dirty="0"/>
              <a:t>, </a:t>
            </a:r>
            <a:r>
              <a:rPr lang="en-US" sz="1400" b="1" dirty="0"/>
              <a:t>Spring Cloud API Gateway</a:t>
            </a:r>
            <a:r>
              <a:rPr lang="en-US" sz="1400" dirty="0"/>
              <a:t>, Eureka server. </a:t>
            </a:r>
          </a:p>
          <a:p>
            <a:pPr marL="0" indent="0">
              <a:buNone/>
            </a:pPr>
            <a:r>
              <a:rPr lang="en-US" sz="1400" dirty="0"/>
              <a:t>● Hands on experience in creating single page web application using </a:t>
            </a:r>
            <a:r>
              <a:rPr lang="en-US" sz="1400" b="1" dirty="0"/>
              <a:t>Angular </a:t>
            </a:r>
            <a:r>
              <a:rPr lang="en-US" sz="1400" dirty="0"/>
              <a:t>with Authentication with route guards, Angular reactive forms, angular routing, CSS, HTML ,Angular Material.</a:t>
            </a:r>
          </a:p>
          <a:p>
            <a:pPr marL="0" indent="0">
              <a:buNone/>
            </a:pPr>
            <a:r>
              <a:rPr lang="en-US" sz="1400" dirty="0"/>
              <a:t> ● </a:t>
            </a:r>
            <a:r>
              <a:rPr lang="en-US" sz="1400" b="1" dirty="0"/>
              <a:t>Java Microservice </a:t>
            </a:r>
            <a:r>
              <a:rPr lang="en-US" sz="1400" dirty="0"/>
              <a:t>Development knowledge using </a:t>
            </a:r>
            <a:r>
              <a:rPr lang="en-US" sz="1400" b="1" dirty="0"/>
              <a:t>Spring boot and spring cloud </a:t>
            </a:r>
            <a:r>
              <a:rPr lang="en-US" sz="1400" dirty="0"/>
              <a:t>framework on an intermediate level</a:t>
            </a:r>
            <a:r>
              <a:rPr lang="en-US" sz="1600" dirty="0"/>
              <a:t>.</a:t>
            </a:r>
            <a:endParaRPr lang="en-US" altLang="nl-NL" sz="1600" dirty="0"/>
          </a:p>
          <a:p>
            <a:pPr marL="0" indent="0">
              <a:buNone/>
            </a:pPr>
            <a:endParaRPr lang="en-US" altLang="nl-NL" sz="900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145927" y="6334764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40" y="6485731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Check out my work on GitHub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alt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B0DC3D-A319-4B78-A461-3FAC5C10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879552"/>
              </p:ext>
            </p:extLst>
          </p:nvPr>
        </p:nvGraphicFramePr>
        <p:xfrm>
          <a:off x="9186863" y="1423986"/>
          <a:ext cx="3005137" cy="561181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47673">
                  <a:extLst>
                    <a:ext uri="{9D8B030D-6E8A-4147-A177-3AD203B41FA5}">
                      <a16:colId xmlns:a16="http://schemas.microsoft.com/office/drawing/2014/main" val="3331298770"/>
                    </a:ext>
                  </a:extLst>
                </a:gridCol>
                <a:gridCol w="2457464">
                  <a:extLst>
                    <a:ext uri="{9D8B030D-6E8A-4147-A177-3AD203B41FA5}">
                      <a16:colId xmlns:a16="http://schemas.microsoft.com/office/drawing/2014/main" val="879084521"/>
                    </a:ext>
                  </a:extLst>
                </a:gridCol>
              </a:tblGrid>
              <a:tr h="610120">
                <a:tc>
                  <a:txBody>
                    <a:bodyPr/>
                    <a:lstStyle/>
                    <a:p>
                      <a:r>
                        <a:rPr kumimoji="0" lang="en-US" alt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8 /J2EE</a:t>
                      </a:r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Basics, OOPS, Generics, Collections, Arrays, Loops, Lambda Exp, Stream API</a:t>
                      </a:r>
                    </a:p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Junit.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98659"/>
                  </a:ext>
                </a:extLst>
              </a:tr>
              <a:tr h="61012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Agile software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Frameworks ,Scrum ,Sprint, XP.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737292"/>
                  </a:ext>
                </a:extLst>
              </a:tr>
              <a:tr h="447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core</a:t>
                      </a:r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IOC &amp; Dependency Injection, Autowire</a:t>
                      </a:r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54581"/>
                  </a:ext>
                </a:extLst>
              </a:tr>
              <a:tr h="772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REST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REST controllers, Implementation of GET, POST, PUT &amp; DELETE, Bean Validation &amp; Exception Handling, Testing Services, Controller &amp; Repository layer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40877"/>
                  </a:ext>
                </a:extLst>
              </a:tr>
              <a:tr h="772818"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Microservices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Starters, annotations, Messaging Service, Sync/Async comms, Swagger API specifications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33130"/>
                  </a:ext>
                </a:extLst>
              </a:tr>
              <a:tr h="44742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Eureka , Hystrix, Config Server</a:t>
                      </a:r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95346"/>
                  </a:ext>
                </a:extLst>
              </a:tr>
              <a:tr h="44742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MongoDB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80090"/>
                  </a:ext>
                </a:extLst>
              </a:tr>
              <a:tr h="44742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3,JavaScript, ES6 &amp; TypeScript</a:t>
                      </a:r>
                    </a:p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en-US" sz="8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774"/>
                  </a:ext>
                </a:extLst>
              </a:tr>
              <a:tr h="408413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Git, Postman, Maven, Eclipse IDE,</a:t>
                      </a:r>
                    </a:p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Visual Studio.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17192"/>
                  </a:ext>
                </a:extLst>
              </a:tr>
              <a:tr h="556926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Leadership, Team management.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320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726CED-1BAF-414A-893B-4626E9B6F2B4}"/>
              </a:ext>
            </a:extLst>
          </p:cNvPr>
          <p:cNvSpPr/>
          <p:nvPr/>
        </p:nvSpPr>
        <p:spPr>
          <a:xfrm>
            <a:off x="9499417" y="547041"/>
            <a:ext cx="2424112" cy="601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Bachelor of Technology (2018-2022)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Biotechnology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6387D-79C4-4D2C-8F4C-617036B1459A}"/>
              </a:ext>
            </a:extLst>
          </p:cNvPr>
          <p:cNvSpPr/>
          <p:nvPr/>
        </p:nvSpPr>
        <p:spPr>
          <a:xfrm>
            <a:off x="9215525" y="1088212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nl-NL" sz="1000" b="1">
                <a:solidFill>
                  <a:srgbClr val="0070AD"/>
                </a:solidFill>
                <a:latin typeface="Verdana" panose="020B0604030504040204" pitchFamily="34" charset="0"/>
              </a:rPr>
              <a:t>Skills</a:t>
            </a:r>
            <a:endParaRPr lang="en-US" sz="1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932592-980C-261C-EA9A-D3EFA0FFBF4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Sourav Kumar Kuila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E4D92A-C05F-FDE9-1DD0-792BE3205A3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96643" y="1280458"/>
            <a:ext cx="1268080" cy="14352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Mumbai</a:t>
            </a:r>
            <a:endParaRPr lang="en-IN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CFEB851B-BE6D-AC7C-7365-94F3E86F5DAF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0" b="12190"/>
          <a:stretch>
            <a:fillRect/>
          </a:stretch>
        </p:blipFill>
        <p:spPr>
          <a:xfrm>
            <a:off x="331730" y="297967"/>
            <a:ext cx="1734208" cy="1735628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3D2AC02-0037-6481-B9B4-D8A11572C98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01534"/>
            <a:ext cx="2560238" cy="3253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SOURAV.KUILA@CAPGEMINI.COM</a:t>
            </a:r>
            <a:endParaRPr lang="en-IN" dirty="0"/>
          </a:p>
        </p:txBody>
      </p:sp>
      <p:pic>
        <p:nvPicPr>
          <p:cNvPr id="17" name="Picture 4" descr="Free icon download | Linkedin">
            <a:hlinkClick r:id="rId6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881" y="2128587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7714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heme/theme1.xml><?xml version="1.0" encoding="utf-8"?>
<a:theme xmlns:a="http://schemas.openxmlformats.org/drawingml/2006/main" name="1_CG_2012_Template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D984F0DC8B4F81A100EEA18D209A" ma:contentTypeVersion="10" ma:contentTypeDescription="Create a new document." ma:contentTypeScope="" ma:versionID="330ef8c2a5f9c45c7bcdf093f3dffd52">
  <xsd:schema xmlns:xsd="http://www.w3.org/2001/XMLSchema" xmlns:xs="http://www.w3.org/2001/XMLSchema" xmlns:p="http://schemas.microsoft.com/office/2006/metadata/properties" xmlns:ns2="e0ffb6ef-0000-48aa-9041-fb29fcb198e5" xmlns:ns3="900c2a09-0d28-449b-b8ad-3e76d664ec44" targetNamespace="http://schemas.microsoft.com/office/2006/metadata/properties" ma:root="true" ma:fieldsID="1a18246c7c040899e8786cff3bef9263" ns2:_="" ns3:_="">
    <xsd:import namespace="e0ffb6ef-0000-48aa-9041-fb29fcb198e5"/>
    <xsd:import namespace="900c2a09-0d28-449b-b8ad-3e76d664ec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ffb6ef-0000-48aa-9041-fb29fcb19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c2a09-0d28-449b-b8ad-3e76d664ec4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fe5ddd-bb25-4adb-93a2-938a30b22837}" ma:internalName="TaxCatchAll" ma:showField="CatchAllData" ma:web="900c2a09-0d28-449b-b8ad-3e76d664ec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ffb6ef-0000-48aa-9041-fb29fcb198e5">
      <Terms xmlns="http://schemas.microsoft.com/office/infopath/2007/PartnerControls"/>
    </lcf76f155ced4ddcb4097134ff3c332f>
    <TaxCatchAll xmlns="900c2a09-0d28-449b-b8ad-3e76d664ec44" xsi:nil="true"/>
  </documentManagement>
</p:properties>
</file>

<file path=customXml/itemProps1.xml><?xml version="1.0" encoding="utf-8"?>
<ds:datastoreItem xmlns:ds="http://schemas.openxmlformats.org/officeDocument/2006/customXml" ds:itemID="{816CDC82-82BA-49AD-93AF-D20F327377C3}">
  <ds:schemaRefs>
    <ds:schemaRef ds:uri="900c2a09-0d28-449b-b8ad-3e76d664ec44"/>
    <ds:schemaRef ds:uri="e0ffb6ef-0000-48aa-9041-fb29fcb198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79773B3-BEED-4422-883D-E6632C7C71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30857F-5B57-4BA6-87F2-356B3F6438EF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900c2a09-0d28-449b-b8ad-3e76d664ec44"/>
    <ds:schemaRef ds:uri="http://purl.org/dc/elements/1.1/"/>
    <ds:schemaRef ds:uri="http://schemas.microsoft.com/office/2006/metadata/properties"/>
    <ds:schemaRef ds:uri="http://schemas.microsoft.com/office/infopath/2007/PartnerControls"/>
    <ds:schemaRef ds:uri="e0ffb6ef-0000-48aa-9041-fb29fcb198e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ppt-template_Capgemini-2020 (7)</Template>
  <TotalTime>86</TotalTime>
  <Words>338</Words>
  <Application>Microsoft Office PowerPoint</Application>
  <PresentationFormat>Widescreen</PresentationFormat>
  <Paragraphs>52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1_CG_2012_Template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Kuila, Sourav</cp:lastModifiedBy>
  <cp:revision>9</cp:revision>
  <cp:lastPrinted>2022-05-15T17:27:20Z</cp:lastPrinted>
  <dcterms:created xsi:type="dcterms:W3CDTF">2020-09-22T06:24:34Z</dcterms:created>
  <dcterms:modified xsi:type="dcterms:W3CDTF">2022-10-13T05:22:02Z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0x010100C3F2D984F0DC8B4F81A100EEA18D209A</vt:lpwstr>
  </property>
  <property fmtid="{D5CDD505-2E9C-101B-9397-08002B2CF9AE}" pid="3" name="MediaServiceImageTags">
    <vt:lpwstr/>
  </property>
</Properties>
</file>