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966" r:id="rId1"/>
  </p:sldMasterIdLst>
  <p:notesMasterIdLst>
    <p:notesMasterId r:id="rId27"/>
  </p:notesMasterIdLst>
  <p:sldIdLst>
    <p:sldId id="256" r:id="rId2"/>
    <p:sldId id="261" r:id="rId3"/>
    <p:sldId id="292" r:id="rId4"/>
    <p:sldId id="260" r:id="rId5"/>
    <p:sldId id="291" r:id="rId6"/>
    <p:sldId id="286" r:id="rId7"/>
    <p:sldId id="289" r:id="rId8"/>
    <p:sldId id="290" r:id="rId9"/>
    <p:sldId id="287" r:id="rId10"/>
    <p:sldId id="262" r:id="rId11"/>
    <p:sldId id="257" r:id="rId12"/>
    <p:sldId id="263" r:id="rId13"/>
    <p:sldId id="285" r:id="rId14"/>
    <p:sldId id="284" r:id="rId15"/>
    <p:sldId id="264" r:id="rId16"/>
    <p:sldId id="265" r:id="rId17"/>
    <p:sldId id="266" r:id="rId18"/>
    <p:sldId id="267" r:id="rId19"/>
    <p:sldId id="268" r:id="rId20"/>
    <p:sldId id="269" r:id="rId21"/>
    <p:sldId id="270" r:id="rId22"/>
    <p:sldId id="271" r:id="rId23"/>
    <p:sldId id="272" r:id="rId24"/>
    <p:sldId id="273" r:id="rId25"/>
    <p:sldId id="259" r:id="rId26"/>
  </p:sldIdLst>
  <p:sldSz cx="12192000" cy="6858000"/>
  <p:notesSz cx="6858000" cy="9144000"/>
  <p:embeddedFontLst>
    <p:embeddedFont>
      <p:font typeface="Garamond" panose="02020404030301010803" pitchFamily="18" charset="0"/>
      <p:regular r:id="rId28"/>
      <p:bold r:id="rId29"/>
      <p:italic r:id="rId30"/>
    </p:embeddedFont>
    <p:embeddedFont>
      <p:font typeface="Libre Baskerville" panose="02000000000000000000" pitchFamily="2" charset="0"/>
      <p:regular r:id="rId31"/>
      <p:bold r:id="rId32"/>
      <p:italic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0BC3D9-EADF-45B5-9B1A-539BB99FD661}">
          <p14:sldIdLst>
            <p14:sldId id="256"/>
            <p14:sldId id="261"/>
            <p14:sldId id="292"/>
            <p14:sldId id="260"/>
            <p14:sldId id="291"/>
            <p14:sldId id="286"/>
            <p14:sldId id="289"/>
            <p14:sldId id="290"/>
            <p14:sldId id="287"/>
            <p14:sldId id="262"/>
            <p14:sldId id="257"/>
            <p14:sldId id="263"/>
            <p14:sldId id="285"/>
            <p14:sldId id="284"/>
            <p14:sldId id="264"/>
            <p14:sldId id="265"/>
            <p14:sldId id="266"/>
            <p14:sldId id="267"/>
            <p14:sldId id="268"/>
            <p14:sldId id="269"/>
            <p14:sldId id="270"/>
            <p14:sldId id="271"/>
            <p14:sldId id="272"/>
            <p14:sldId id="273"/>
            <p14:sldId id="259"/>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8E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94660"/>
  </p:normalViewPr>
  <p:slideViewPr>
    <p:cSldViewPr snapToGrid="0">
      <p:cViewPr>
        <p:scale>
          <a:sx n="100" d="100"/>
          <a:sy n="100" d="100"/>
        </p:scale>
        <p:origin x="-125" y="-26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D-PanelTitle-GrommetsCombine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2692399" y="3522131"/>
            <a:ext cx="681566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8298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82276331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999292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314292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62553388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4"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801860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1"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5" name="Straight Connector 14"/>
          <p:cNvCxnSpPr/>
          <p:nvPr/>
        </p:nvCxnSpPr>
        <p:spPr>
          <a:xfrm>
            <a:off x="1396169" y="3429000"/>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4953711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619972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8863890" y="990600"/>
            <a:ext cx="0" cy="487680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2339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2048489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2012723" y="3710585"/>
            <a:ext cx="8163380"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16999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86154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658533"/>
            <a:ext cx="4718304" cy="576262"/>
          </a:xfrm>
        </p:spPr>
        <p:txBody>
          <a:bodyPr anchor="b">
            <a:noAutofit/>
          </a:bodyPr>
          <a:lstStyle>
            <a:lvl1pPr marL="0" indent="0">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1"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8" name="Straight Connector 17"/>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04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4" name="Straight Connector 13"/>
          <p:cNvCxnSpPr/>
          <p:nvPr/>
        </p:nvCxnSpPr>
        <p:spPr>
          <a:xfrm>
            <a:off x="1396169" y="2421466"/>
            <a:ext cx="94072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810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3275878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cxnSp>
        <p:nvCxnSpPr>
          <p:cNvPr id="16" name="Straight Connector 15"/>
          <p:cNvCxnSpPr/>
          <p:nvPr/>
        </p:nvCxnSpPr>
        <p:spPr>
          <a:xfrm>
            <a:off x="1396169" y="2912533"/>
            <a:ext cx="3514498" cy="0"/>
          </a:xfrm>
          <a:prstGeom prst="line">
            <a:avLst/>
          </a:prstGeom>
          <a:ln w="15875">
            <a:solidFill>
              <a:schemeClr val="accent1">
                <a:lumMod val="60000"/>
                <a:lumOff val="4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085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113530495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IN" smtClean="0"/>
              <a:t>‹#›</a:t>
            </a:fld>
            <a:endParaRPr lang="en-IN"/>
          </a:p>
        </p:txBody>
      </p:sp>
    </p:spTree>
    <p:extLst>
      <p:ext uri="{BB962C8B-B14F-4D97-AF65-F5344CB8AC3E}">
        <p14:creationId xmlns:p14="http://schemas.microsoft.com/office/powerpoint/2010/main" val="4103411939"/>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1.png"/><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5.png"/><Relationship Id="rId4" Type="http://schemas.openxmlformats.org/officeDocument/2006/relationships/image" Target="../media/image54.png"/></Relationships>
</file>

<file path=ppt/slides/_rels/slide2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2" name="TextBox 1">
            <a:extLst>
              <a:ext uri="{FF2B5EF4-FFF2-40B4-BE49-F238E27FC236}">
                <a16:creationId xmlns:a16="http://schemas.microsoft.com/office/drawing/2014/main" id="{756079CE-5363-7890-7655-7B2E5E6AEB7D}"/>
              </a:ext>
            </a:extLst>
          </p:cNvPr>
          <p:cNvSpPr txBox="1"/>
          <p:nvPr/>
        </p:nvSpPr>
        <p:spPr>
          <a:xfrm>
            <a:off x="5640636" y="2599980"/>
            <a:ext cx="914400" cy="914400"/>
          </a:xfrm>
          <a:prstGeom prst="rect">
            <a:avLst/>
          </a:prstGeom>
          <a:noFill/>
        </p:spPr>
        <p:txBody>
          <a:bodyPr wrap="square" rtlCol="0">
            <a:spAutoFit/>
          </a:bodyPr>
          <a:lstStyle/>
          <a:p>
            <a:endParaRPr lang="en-IN" dirty="0"/>
          </a:p>
        </p:txBody>
      </p:sp>
      <p:sp>
        <p:nvSpPr>
          <p:cNvPr id="3" name="TextBox 2">
            <a:extLst>
              <a:ext uri="{FF2B5EF4-FFF2-40B4-BE49-F238E27FC236}">
                <a16:creationId xmlns:a16="http://schemas.microsoft.com/office/drawing/2014/main" id="{0B0F1F0D-406E-EE97-F8DF-901CAA1D8A1C}"/>
              </a:ext>
            </a:extLst>
          </p:cNvPr>
          <p:cNvSpPr txBox="1"/>
          <p:nvPr/>
        </p:nvSpPr>
        <p:spPr>
          <a:xfrm>
            <a:off x="1282871" y="2287508"/>
            <a:ext cx="10544330" cy="2631490"/>
          </a:xfrm>
          <a:prstGeom prst="rect">
            <a:avLst/>
          </a:prstGeom>
          <a:noFill/>
        </p:spPr>
        <p:txBody>
          <a:bodyPr wrap="square" rtlCol="0">
            <a:spAutoFit/>
          </a:bodyPr>
          <a:lstStyle/>
          <a:p>
            <a:r>
              <a:rPr lang="en-US" sz="5500" b="1" dirty="0">
                <a:solidFill>
                  <a:schemeClr val="accent4">
                    <a:lumMod val="75000"/>
                  </a:schemeClr>
                </a:solidFill>
              </a:rPr>
              <a:t>EMPLOYEE</a:t>
            </a:r>
          </a:p>
          <a:p>
            <a:r>
              <a:rPr lang="en-IN" sz="5500" b="1" dirty="0">
                <a:solidFill>
                  <a:schemeClr val="accent4">
                    <a:lumMod val="75000"/>
                  </a:schemeClr>
                </a:solidFill>
              </a:rPr>
              <a:t>MANAGEMENT</a:t>
            </a:r>
          </a:p>
          <a:p>
            <a:r>
              <a:rPr lang="en-IN" sz="5500" b="1" dirty="0">
                <a:solidFill>
                  <a:schemeClr val="accent4">
                    <a:lumMod val="75000"/>
                  </a:schemeClr>
                </a:solidFill>
              </a:rPr>
              <a:t>SYSTEM</a:t>
            </a:r>
            <a:endParaRPr lang="en-US" sz="5500" b="1" dirty="0">
              <a:solidFill>
                <a:schemeClr val="accent4">
                  <a:lumMod val="75000"/>
                </a:schemeClr>
              </a:solidFill>
            </a:endParaRPr>
          </a:p>
        </p:txBody>
      </p:sp>
      <p:pic>
        <p:nvPicPr>
          <p:cNvPr id="4" name="Picture 3">
            <a:extLst>
              <a:ext uri="{FF2B5EF4-FFF2-40B4-BE49-F238E27FC236}">
                <a16:creationId xmlns:a16="http://schemas.microsoft.com/office/drawing/2014/main" id="{44E1ABB3-3D40-D37F-01F3-91BC93578312}"/>
              </a:ext>
            </a:extLst>
          </p:cNvPr>
          <p:cNvPicPr>
            <a:picLocks noChangeAspect="1"/>
          </p:cNvPicPr>
          <p:nvPr/>
        </p:nvPicPr>
        <p:blipFill>
          <a:blip r:embed="rId3"/>
          <a:stretch>
            <a:fillRect/>
          </a:stretch>
        </p:blipFill>
        <p:spPr>
          <a:xfrm>
            <a:off x="6950148" y="2328846"/>
            <a:ext cx="4481941" cy="2705568"/>
          </a:xfrm>
          <a:prstGeom prst="rect">
            <a:avLst/>
          </a:prstGeom>
        </p:spPr>
      </p:pic>
      <p:sp>
        <p:nvSpPr>
          <p:cNvPr id="5" name="AutoShape 2">
            <a:extLst>
              <a:ext uri="{FF2B5EF4-FFF2-40B4-BE49-F238E27FC236}">
                <a16:creationId xmlns:a16="http://schemas.microsoft.com/office/drawing/2014/main" id="{0DAF63E1-6ED7-A1C9-FB6F-55EB7120CA0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D9A4280F-4F50-6337-27D7-B8CD7491395A}"/>
              </a:ext>
            </a:extLst>
          </p:cNvPr>
          <p:cNvPicPr>
            <a:picLocks noChangeAspect="1"/>
          </p:cNvPicPr>
          <p:nvPr/>
        </p:nvPicPr>
        <p:blipFill>
          <a:blip r:embed="rId4"/>
          <a:stretch>
            <a:fillRect/>
          </a:stretch>
        </p:blipFill>
        <p:spPr>
          <a:xfrm>
            <a:off x="2996171" y="724568"/>
            <a:ext cx="5894858" cy="1075628"/>
          </a:xfrm>
          <a:prstGeom prst="rect">
            <a:avLst/>
          </a:prstGeom>
        </p:spPr>
      </p:pic>
      <p:sp>
        <p:nvSpPr>
          <p:cNvPr id="11" name="TextBox 10">
            <a:extLst>
              <a:ext uri="{FF2B5EF4-FFF2-40B4-BE49-F238E27FC236}">
                <a16:creationId xmlns:a16="http://schemas.microsoft.com/office/drawing/2014/main" id="{B2669566-6707-E722-D4A2-9201F83BB7C5}"/>
              </a:ext>
            </a:extLst>
          </p:cNvPr>
          <p:cNvSpPr txBox="1"/>
          <p:nvPr/>
        </p:nvSpPr>
        <p:spPr>
          <a:xfrm>
            <a:off x="1282871" y="5034414"/>
            <a:ext cx="3958982" cy="1200329"/>
          </a:xfrm>
          <a:prstGeom prst="rect">
            <a:avLst/>
          </a:prstGeom>
          <a:noFill/>
        </p:spPr>
        <p:txBody>
          <a:bodyPr wrap="square" rtlCol="0">
            <a:spAutoFit/>
          </a:bodyPr>
          <a:lstStyle/>
          <a:p>
            <a:r>
              <a:rPr lang="en-IN" sz="1200" b="1" dirty="0"/>
              <a:t>PRESENTED BY</a:t>
            </a:r>
            <a:r>
              <a:rPr lang="en-IN" sz="1200" dirty="0"/>
              <a:t>: Sourav Kumar Sahu</a:t>
            </a:r>
          </a:p>
          <a:p>
            <a:r>
              <a:rPr lang="en-IN" sz="1200" dirty="0"/>
              <a:t>		         Lokesh </a:t>
            </a:r>
            <a:r>
              <a:rPr lang="en-IN" sz="1200" dirty="0" err="1"/>
              <a:t>Gilakathula</a:t>
            </a:r>
            <a:endParaRPr lang="en-IN" sz="1200" dirty="0"/>
          </a:p>
          <a:p>
            <a:r>
              <a:rPr lang="en-IN" sz="1200" dirty="0"/>
              <a:t>		         Sai Kumar </a:t>
            </a:r>
            <a:r>
              <a:rPr lang="en-IN" sz="1200" dirty="0" err="1"/>
              <a:t>Kassetty</a:t>
            </a:r>
            <a:endParaRPr lang="en-IN" sz="1200" dirty="0"/>
          </a:p>
          <a:p>
            <a:r>
              <a:rPr lang="en-IN" sz="1200" b="1" dirty="0"/>
              <a:t>BATCH NO </a:t>
            </a:r>
            <a:r>
              <a:rPr lang="en-IN" sz="1200" dirty="0"/>
              <a:t>– 403</a:t>
            </a:r>
          </a:p>
          <a:p>
            <a:r>
              <a:rPr lang="en-IN" sz="1200" b="1" dirty="0"/>
              <a:t>INNOMATICS RESEARCH LABS, DILSUKHNAGAR, HYDERABAD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069B-B486-7AC3-49AE-1B1D1C943A64}"/>
              </a:ext>
            </a:extLst>
          </p:cNvPr>
          <p:cNvSpPr>
            <a:spLocks noGrp="1"/>
          </p:cNvSpPr>
          <p:nvPr>
            <p:ph type="title"/>
          </p:nvPr>
        </p:nvSpPr>
        <p:spPr>
          <a:xfrm>
            <a:off x="1295401" y="1430540"/>
            <a:ext cx="9601196" cy="1303867"/>
          </a:xfrm>
        </p:spPr>
        <p:txBody>
          <a:bodyPr/>
          <a:lstStyle/>
          <a:p>
            <a:r>
              <a:rPr lang="en-US" b="1" dirty="0">
                <a:solidFill>
                  <a:schemeClr val="accent4">
                    <a:lumMod val="75000"/>
                  </a:schemeClr>
                </a:solidFill>
              </a:rPr>
              <a:t>Problem Statement</a:t>
            </a:r>
            <a:endParaRPr lang="en-IN" b="1" dirty="0">
              <a:solidFill>
                <a:schemeClr val="accent4">
                  <a:lumMod val="75000"/>
                </a:schemeClr>
              </a:solidFill>
            </a:endParaRPr>
          </a:p>
        </p:txBody>
      </p:sp>
      <p:sp>
        <p:nvSpPr>
          <p:cNvPr id="3" name="Content Placeholder 2">
            <a:extLst>
              <a:ext uri="{FF2B5EF4-FFF2-40B4-BE49-F238E27FC236}">
                <a16:creationId xmlns:a16="http://schemas.microsoft.com/office/drawing/2014/main" id="{FB035C9C-A78F-56C0-83DA-AFDD03337EFD}"/>
              </a:ext>
            </a:extLst>
          </p:cNvPr>
          <p:cNvSpPr>
            <a:spLocks noGrp="1"/>
          </p:cNvSpPr>
          <p:nvPr>
            <p:ph idx="1"/>
          </p:nvPr>
        </p:nvSpPr>
        <p:spPr>
          <a:xfrm>
            <a:off x="1030287" y="2654952"/>
            <a:ext cx="10131425" cy="3649133"/>
          </a:xfrm>
        </p:spPr>
        <p:txBody>
          <a:bodyPr>
            <a:normAutofit/>
          </a:bodyPr>
          <a:lstStyle/>
          <a:p>
            <a:pPr algn="just">
              <a:buClr>
                <a:srgbClr val="6D8E37"/>
              </a:buClr>
              <a:buFont typeface="Wingdings" panose="05000000000000000000" pitchFamily="2" charset="2"/>
              <a:buChar char="Ø"/>
            </a:pPr>
            <a:r>
              <a:rPr lang="en-US" sz="2400" dirty="0"/>
              <a:t> The Employee Management System (EMS) is designed to efficiently manage       employee information, job roles, departments, payroll, qualifications, and leaves within an organization. The system ensures data integrity through relational tables with foreign keys and cascading actions. It also supports analytical queries to provide insights into workforce distribution, salaries, bonuses, leave patterns, and payroll expenses-streamlining HR operations and decision-making.</a:t>
            </a:r>
            <a:endParaRPr lang="en-IN" sz="2400" dirty="0"/>
          </a:p>
        </p:txBody>
      </p:sp>
      <p:pic>
        <p:nvPicPr>
          <p:cNvPr id="5" name="Picture 4">
            <a:extLst>
              <a:ext uri="{FF2B5EF4-FFF2-40B4-BE49-F238E27FC236}">
                <a16:creationId xmlns:a16="http://schemas.microsoft.com/office/drawing/2014/main" id="{AB3F80E8-5C37-1AD1-74FD-CADD9E827B02}"/>
              </a:ext>
            </a:extLst>
          </p:cNvPr>
          <p:cNvPicPr>
            <a:picLocks noChangeAspect="1"/>
          </p:cNvPicPr>
          <p:nvPr/>
        </p:nvPicPr>
        <p:blipFill>
          <a:blip r:embed="rId2"/>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1406302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2" name="TextBox 1">
            <a:extLst>
              <a:ext uri="{FF2B5EF4-FFF2-40B4-BE49-F238E27FC236}">
                <a16:creationId xmlns:a16="http://schemas.microsoft.com/office/drawing/2014/main" id="{47D09445-8DAD-52E4-76B7-1B4B113D7BE0}"/>
              </a:ext>
            </a:extLst>
          </p:cNvPr>
          <p:cNvSpPr txBox="1"/>
          <p:nvPr/>
        </p:nvSpPr>
        <p:spPr>
          <a:xfrm>
            <a:off x="1154165" y="447293"/>
            <a:ext cx="9065523" cy="523220"/>
          </a:xfrm>
          <a:prstGeom prst="rect">
            <a:avLst/>
          </a:prstGeom>
          <a:noFill/>
        </p:spPr>
        <p:txBody>
          <a:bodyPr wrap="square" rtlCol="0">
            <a:spAutoFit/>
          </a:bodyPr>
          <a:lstStyle/>
          <a:p>
            <a:r>
              <a:rPr lang="en-US" sz="2800" dirty="0">
                <a:solidFill>
                  <a:schemeClr val="accent4">
                    <a:lumMod val="60000"/>
                    <a:lumOff val="40000"/>
                  </a:schemeClr>
                </a:solidFill>
              </a:rPr>
              <a:t>1. How many unique employees are currently in the system?</a:t>
            </a:r>
            <a:endParaRPr lang="en-IN" sz="2800" dirty="0">
              <a:solidFill>
                <a:schemeClr val="accent4">
                  <a:lumMod val="60000"/>
                  <a:lumOff val="40000"/>
                </a:schemeClr>
              </a:solidFill>
            </a:endParaRPr>
          </a:p>
        </p:txBody>
      </p:sp>
      <p:pic>
        <p:nvPicPr>
          <p:cNvPr id="4" name="Picture 3">
            <a:extLst>
              <a:ext uri="{FF2B5EF4-FFF2-40B4-BE49-F238E27FC236}">
                <a16:creationId xmlns:a16="http://schemas.microsoft.com/office/drawing/2014/main" id="{C9B6803B-AE95-A782-E8A0-671EFA5A6507}"/>
              </a:ext>
            </a:extLst>
          </p:cNvPr>
          <p:cNvPicPr>
            <a:picLocks noChangeAspect="1"/>
          </p:cNvPicPr>
          <p:nvPr/>
        </p:nvPicPr>
        <p:blipFill>
          <a:blip r:embed="rId3"/>
          <a:stretch>
            <a:fillRect/>
          </a:stretch>
        </p:blipFill>
        <p:spPr>
          <a:xfrm>
            <a:off x="2359076" y="1095718"/>
            <a:ext cx="5102618" cy="855109"/>
          </a:xfrm>
          <a:prstGeom prst="rect">
            <a:avLst/>
          </a:prstGeom>
        </p:spPr>
      </p:pic>
      <p:pic>
        <p:nvPicPr>
          <p:cNvPr id="7" name="Picture 6">
            <a:extLst>
              <a:ext uri="{FF2B5EF4-FFF2-40B4-BE49-F238E27FC236}">
                <a16:creationId xmlns:a16="http://schemas.microsoft.com/office/drawing/2014/main" id="{658D4271-8061-92C5-0F7E-E8634EED60B5}"/>
              </a:ext>
            </a:extLst>
          </p:cNvPr>
          <p:cNvPicPr>
            <a:picLocks noChangeAspect="1"/>
          </p:cNvPicPr>
          <p:nvPr/>
        </p:nvPicPr>
        <p:blipFill>
          <a:blip r:embed="rId4"/>
          <a:stretch>
            <a:fillRect/>
          </a:stretch>
        </p:blipFill>
        <p:spPr>
          <a:xfrm>
            <a:off x="3091025" y="2337642"/>
            <a:ext cx="2273026" cy="900894"/>
          </a:xfrm>
          <a:prstGeom prst="rect">
            <a:avLst/>
          </a:prstGeom>
        </p:spPr>
      </p:pic>
      <p:sp>
        <p:nvSpPr>
          <p:cNvPr id="8" name="TextBox 7">
            <a:extLst>
              <a:ext uri="{FF2B5EF4-FFF2-40B4-BE49-F238E27FC236}">
                <a16:creationId xmlns:a16="http://schemas.microsoft.com/office/drawing/2014/main" id="{36E25FB2-F1E7-C14A-E5BE-9457ECBB799D}"/>
              </a:ext>
            </a:extLst>
          </p:cNvPr>
          <p:cNvSpPr txBox="1"/>
          <p:nvPr/>
        </p:nvSpPr>
        <p:spPr>
          <a:xfrm>
            <a:off x="1336623" y="3627407"/>
            <a:ext cx="9518754" cy="800219"/>
          </a:xfrm>
          <a:prstGeom prst="rect">
            <a:avLst/>
          </a:prstGeom>
          <a:noFill/>
        </p:spPr>
        <p:txBody>
          <a:bodyPr wrap="square" rtlCol="0">
            <a:spAutoFit/>
          </a:bodyPr>
          <a:lstStyle/>
          <a:p>
            <a:r>
              <a:rPr lang="en-US" sz="2800" dirty="0">
                <a:solidFill>
                  <a:schemeClr val="accent4">
                    <a:lumMod val="60000"/>
                    <a:lumOff val="40000"/>
                  </a:schemeClr>
                </a:solidFill>
              </a:rPr>
              <a:t>2. Which departments have the highest number of employees?</a:t>
            </a:r>
            <a:br>
              <a:rPr lang="en-US" dirty="0">
                <a:solidFill>
                  <a:schemeClr val="accent4">
                    <a:lumMod val="60000"/>
                    <a:lumOff val="40000"/>
                  </a:schemeClr>
                </a:solidFill>
              </a:rPr>
            </a:br>
            <a:endParaRPr lang="en-IN" dirty="0">
              <a:solidFill>
                <a:schemeClr val="accent4">
                  <a:lumMod val="60000"/>
                  <a:lumOff val="40000"/>
                </a:schemeClr>
              </a:solidFill>
            </a:endParaRPr>
          </a:p>
        </p:txBody>
      </p:sp>
      <p:pic>
        <p:nvPicPr>
          <p:cNvPr id="9" name="Picture 8">
            <a:extLst>
              <a:ext uri="{FF2B5EF4-FFF2-40B4-BE49-F238E27FC236}">
                <a16:creationId xmlns:a16="http://schemas.microsoft.com/office/drawing/2014/main" id="{B03741FB-E410-CA1E-5E90-3266E3554A83}"/>
              </a:ext>
            </a:extLst>
          </p:cNvPr>
          <p:cNvPicPr>
            <a:picLocks noChangeAspect="1"/>
          </p:cNvPicPr>
          <p:nvPr/>
        </p:nvPicPr>
        <p:blipFill>
          <a:blip r:embed="rId5"/>
          <a:stretch>
            <a:fillRect/>
          </a:stretch>
        </p:blipFill>
        <p:spPr>
          <a:xfrm>
            <a:off x="2467912" y="4607721"/>
            <a:ext cx="3028950" cy="1476375"/>
          </a:xfrm>
          <a:prstGeom prst="rect">
            <a:avLst/>
          </a:prstGeom>
        </p:spPr>
      </p:pic>
      <p:pic>
        <p:nvPicPr>
          <p:cNvPr id="10" name="Picture 9">
            <a:extLst>
              <a:ext uri="{FF2B5EF4-FFF2-40B4-BE49-F238E27FC236}">
                <a16:creationId xmlns:a16="http://schemas.microsoft.com/office/drawing/2014/main" id="{9807925F-4E4C-49C2-17FB-92A64BF50833}"/>
              </a:ext>
            </a:extLst>
          </p:cNvPr>
          <p:cNvPicPr>
            <a:picLocks noChangeAspect="1"/>
          </p:cNvPicPr>
          <p:nvPr/>
        </p:nvPicPr>
        <p:blipFill>
          <a:blip r:embed="rId6"/>
          <a:stretch>
            <a:fillRect/>
          </a:stretch>
        </p:blipFill>
        <p:spPr>
          <a:xfrm>
            <a:off x="6628151" y="4745833"/>
            <a:ext cx="2057400" cy="600075"/>
          </a:xfrm>
          <a:prstGeom prst="rect">
            <a:avLst/>
          </a:prstGeom>
        </p:spPr>
      </p:pic>
      <p:pic>
        <p:nvPicPr>
          <p:cNvPr id="5" name="Picture 4">
            <a:extLst>
              <a:ext uri="{FF2B5EF4-FFF2-40B4-BE49-F238E27FC236}">
                <a16:creationId xmlns:a16="http://schemas.microsoft.com/office/drawing/2014/main" id="{A439FEC3-F7D8-0D46-A781-541A6DFFE49A}"/>
              </a:ext>
            </a:extLst>
          </p:cNvPr>
          <p:cNvPicPr>
            <a:picLocks noChangeAspect="1"/>
          </p:cNvPicPr>
          <p:nvPr/>
        </p:nvPicPr>
        <p:blipFill>
          <a:blip r:embed="rId7"/>
          <a:stretch>
            <a:fillRect/>
          </a:stretch>
        </p:blipFill>
        <p:spPr>
          <a:xfrm>
            <a:off x="9156329" y="6365632"/>
            <a:ext cx="3035671" cy="5539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a:extLst>
              <a:ext uri="{FF2B5EF4-FFF2-40B4-BE49-F238E27FC236}">
                <a16:creationId xmlns:a16="http://schemas.microsoft.com/office/drawing/2014/main" id="{02C63B41-E27F-8A4B-6F61-7840A4CDFC98}"/>
              </a:ext>
            </a:extLst>
          </p:cNvPr>
          <p:cNvSpPr>
            <a:spLocks noChangeAspect="1" noChangeArrowheads="1"/>
          </p:cNvSpPr>
          <p:nvPr/>
        </p:nvSpPr>
        <p:spPr bwMode="auto">
          <a:xfrm>
            <a:off x="5943600" y="3276600"/>
            <a:ext cx="2121108" cy="21211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TextBox 3">
            <a:extLst>
              <a:ext uri="{FF2B5EF4-FFF2-40B4-BE49-F238E27FC236}">
                <a16:creationId xmlns:a16="http://schemas.microsoft.com/office/drawing/2014/main" id="{2DE75724-29AE-E9FC-E130-9980F6BC93F6}"/>
              </a:ext>
            </a:extLst>
          </p:cNvPr>
          <p:cNvSpPr txBox="1"/>
          <p:nvPr/>
        </p:nvSpPr>
        <p:spPr>
          <a:xfrm>
            <a:off x="1360356" y="492449"/>
            <a:ext cx="7596265" cy="800219"/>
          </a:xfrm>
          <a:prstGeom prst="rect">
            <a:avLst/>
          </a:prstGeom>
          <a:noFill/>
        </p:spPr>
        <p:txBody>
          <a:bodyPr wrap="square">
            <a:spAutoFit/>
          </a:bodyPr>
          <a:lstStyle/>
          <a:p>
            <a:r>
              <a:rPr lang="en-US" sz="2800" b="0" i="0" u="none" strike="noStrike" dirty="0">
                <a:solidFill>
                  <a:schemeClr val="accent4">
                    <a:lumMod val="60000"/>
                    <a:lumOff val="40000"/>
                  </a:schemeClr>
                </a:solidFill>
                <a:effectLst/>
                <a:latin typeface="+mj-lt"/>
              </a:rPr>
              <a:t>3. What is the average salary per department?</a:t>
            </a:r>
            <a:br>
              <a:rPr lang="en-US" sz="1800" b="0" i="0" u="none" strike="noStrike" dirty="0">
                <a:solidFill>
                  <a:srgbClr val="000000"/>
                </a:solidFill>
                <a:effectLst/>
                <a:latin typeface="+mj-lt"/>
              </a:rPr>
            </a:br>
            <a:endParaRPr lang="en-IN" dirty="0">
              <a:latin typeface="+mj-lt"/>
            </a:endParaRPr>
          </a:p>
        </p:txBody>
      </p:sp>
      <p:sp>
        <p:nvSpPr>
          <p:cNvPr id="5" name="TextBox 4">
            <a:extLst>
              <a:ext uri="{FF2B5EF4-FFF2-40B4-BE49-F238E27FC236}">
                <a16:creationId xmlns:a16="http://schemas.microsoft.com/office/drawing/2014/main" id="{26DF8BA9-A989-7724-51AE-1B4BE5611D70}"/>
              </a:ext>
            </a:extLst>
          </p:cNvPr>
          <p:cNvSpPr txBox="1"/>
          <p:nvPr/>
        </p:nvSpPr>
        <p:spPr>
          <a:xfrm>
            <a:off x="1401580" y="3661534"/>
            <a:ext cx="7884826" cy="523220"/>
          </a:xfrm>
          <a:prstGeom prst="rect">
            <a:avLst/>
          </a:prstGeom>
          <a:noFill/>
        </p:spPr>
        <p:txBody>
          <a:bodyPr wrap="square" rtlCol="0">
            <a:spAutoFit/>
          </a:bodyPr>
          <a:lstStyle/>
          <a:p>
            <a:r>
              <a:rPr lang="en-US" sz="2800" dirty="0">
                <a:solidFill>
                  <a:schemeClr val="accent4">
                    <a:lumMod val="60000"/>
                    <a:lumOff val="40000"/>
                  </a:schemeClr>
                </a:solidFill>
              </a:rPr>
              <a:t>4. Who are the top 5 highest-paid employees?</a:t>
            </a:r>
            <a:endParaRPr lang="en-IN" sz="2800" dirty="0">
              <a:solidFill>
                <a:schemeClr val="accent4">
                  <a:lumMod val="60000"/>
                  <a:lumOff val="40000"/>
                </a:schemeClr>
              </a:solidFill>
            </a:endParaRPr>
          </a:p>
        </p:txBody>
      </p:sp>
      <p:sp>
        <p:nvSpPr>
          <p:cNvPr id="6" name="AutoShape 4" descr="Image">
            <a:extLst>
              <a:ext uri="{FF2B5EF4-FFF2-40B4-BE49-F238E27FC236}">
                <a16:creationId xmlns:a16="http://schemas.microsoft.com/office/drawing/2014/main" id="{DE5FA54C-15DF-71E5-287E-4BC1F56DF6E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Image">
            <a:extLst>
              <a:ext uri="{FF2B5EF4-FFF2-40B4-BE49-F238E27FC236}">
                <a16:creationId xmlns:a16="http://schemas.microsoft.com/office/drawing/2014/main" id="{6158A42B-2204-132C-D3D3-70D5974360F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10" descr="Image">
            <a:extLst>
              <a:ext uri="{FF2B5EF4-FFF2-40B4-BE49-F238E27FC236}">
                <a16:creationId xmlns:a16="http://schemas.microsoft.com/office/drawing/2014/main" id="{8E323E84-313F-A4EF-948D-44EA03CB7D8E}"/>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1" name="Picture 10">
            <a:extLst>
              <a:ext uri="{FF2B5EF4-FFF2-40B4-BE49-F238E27FC236}">
                <a16:creationId xmlns:a16="http://schemas.microsoft.com/office/drawing/2014/main" id="{8F2CC0CD-E30E-3ADB-3DE9-79AEEEBA6067}"/>
              </a:ext>
            </a:extLst>
          </p:cNvPr>
          <p:cNvPicPr>
            <a:picLocks noChangeAspect="1"/>
          </p:cNvPicPr>
          <p:nvPr/>
        </p:nvPicPr>
        <p:blipFill>
          <a:blip r:embed="rId2"/>
          <a:stretch>
            <a:fillRect/>
          </a:stretch>
        </p:blipFill>
        <p:spPr>
          <a:xfrm>
            <a:off x="1081789" y="4558073"/>
            <a:ext cx="4076700" cy="1628775"/>
          </a:xfrm>
          <a:prstGeom prst="rect">
            <a:avLst/>
          </a:prstGeom>
        </p:spPr>
      </p:pic>
      <p:pic>
        <p:nvPicPr>
          <p:cNvPr id="12" name="Picture 11">
            <a:extLst>
              <a:ext uri="{FF2B5EF4-FFF2-40B4-BE49-F238E27FC236}">
                <a16:creationId xmlns:a16="http://schemas.microsoft.com/office/drawing/2014/main" id="{F30AF17B-91AE-825D-550C-CD70C610C338}"/>
              </a:ext>
            </a:extLst>
          </p:cNvPr>
          <p:cNvPicPr>
            <a:picLocks noChangeAspect="1"/>
          </p:cNvPicPr>
          <p:nvPr/>
        </p:nvPicPr>
        <p:blipFill>
          <a:blip r:embed="rId3"/>
          <a:stretch>
            <a:fillRect/>
          </a:stretch>
        </p:blipFill>
        <p:spPr>
          <a:xfrm>
            <a:off x="6403297" y="4735720"/>
            <a:ext cx="2590800" cy="1419225"/>
          </a:xfrm>
          <a:prstGeom prst="rect">
            <a:avLst/>
          </a:prstGeom>
        </p:spPr>
      </p:pic>
      <p:pic>
        <p:nvPicPr>
          <p:cNvPr id="7" name="Picture 6">
            <a:extLst>
              <a:ext uri="{FF2B5EF4-FFF2-40B4-BE49-F238E27FC236}">
                <a16:creationId xmlns:a16="http://schemas.microsoft.com/office/drawing/2014/main" id="{039069EF-5501-8B67-7781-698CF6B78C93}"/>
              </a:ext>
            </a:extLst>
          </p:cNvPr>
          <p:cNvPicPr>
            <a:picLocks noChangeAspect="1"/>
          </p:cNvPicPr>
          <p:nvPr/>
        </p:nvPicPr>
        <p:blipFill>
          <a:blip r:embed="rId4"/>
          <a:stretch>
            <a:fillRect/>
          </a:stretch>
        </p:blipFill>
        <p:spPr>
          <a:xfrm>
            <a:off x="9156329" y="6365632"/>
            <a:ext cx="3035671" cy="553915"/>
          </a:xfrm>
          <a:prstGeom prst="rect">
            <a:avLst/>
          </a:prstGeom>
        </p:spPr>
      </p:pic>
      <p:pic>
        <p:nvPicPr>
          <p:cNvPr id="15" name="Picture 14">
            <a:extLst>
              <a:ext uri="{FF2B5EF4-FFF2-40B4-BE49-F238E27FC236}">
                <a16:creationId xmlns:a16="http://schemas.microsoft.com/office/drawing/2014/main" id="{C7099823-EBFB-A144-24E1-8E438ACC657F}"/>
              </a:ext>
            </a:extLst>
          </p:cNvPr>
          <p:cNvPicPr>
            <a:picLocks noChangeAspect="1"/>
          </p:cNvPicPr>
          <p:nvPr/>
        </p:nvPicPr>
        <p:blipFill>
          <a:blip r:embed="rId5"/>
          <a:stretch>
            <a:fillRect/>
          </a:stretch>
        </p:blipFill>
        <p:spPr>
          <a:xfrm>
            <a:off x="1505605" y="1142838"/>
            <a:ext cx="5847184" cy="1582795"/>
          </a:xfrm>
          <a:prstGeom prst="rect">
            <a:avLst/>
          </a:prstGeom>
        </p:spPr>
      </p:pic>
      <p:pic>
        <p:nvPicPr>
          <p:cNvPr id="17" name="Picture 16">
            <a:extLst>
              <a:ext uri="{FF2B5EF4-FFF2-40B4-BE49-F238E27FC236}">
                <a16:creationId xmlns:a16="http://schemas.microsoft.com/office/drawing/2014/main" id="{69C79E10-7F19-9F27-B811-1D4C6B5BE95C}"/>
              </a:ext>
            </a:extLst>
          </p:cNvPr>
          <p:cNvPicPr>
            <a:picLocks noChangeAspect="1"/>
          </p:cNvPicPr>
          <p:nvPr/>
        </p:nvPicPr>
        <p:blipFill>
          <a:blip r:embed="rId6"/>
          <a:stretch>
            <a:fillRect/>
          </a:stretch>
        </p:blipFill>
        <p:spPr>
          <a:xfrm>
            <a:off x="7536138" y="1148144"/>
            <a:ext cx="2353003" cy="1962424"/>
          </a:xfrm>
          <a:prstGeom prst="rect">
            <a:avLst/>
          </a:prstGeom>
        </p:spPr>
      </p:pic>
    </p:spTree>
    <p:extLst>
      <p:ext uri="{BB962C8B-B14F-4D97-AF65-F5344CB8AC3E}">
        <p14:creationId xmlns:p14="http://schemas.microsoft.com/office/powerpoint/2010/main" val="4166878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A1069-A2BC-EE0C-860C-AA632CD033B9}"/>
              </a:ext>
            </a:extLst>
          </p:cNvPr>
          <p:cNvPicPr>
            <a:picLocks noChangeAspect="1"/>
          </p:cNvPicPr>
          <p:nvPr/>
        </p:nvPicPr>
        <p:blipFill>
          <a:blip r:embed="rId2"/>
          <a:stretch>
            <a:fillRect/>
          </a:stretch>
        </p:blipFill>
        <p:spPr>
          <a:xfrm>
            <a:off x="1709659" y="1614096"/>
            <a:ext cx="4638675" cy="885825"/>
          </a:xfrm>
          <a:prstGeom prst="rect">
            <a:avLst/>
          </a:prstGeom>
        </p:spPr>
      </p:pic>
      <p:pic>
        <p:nvPicPr>
          <p:cNvPr id="3" name="Picture 2">
            <a:extLst>
              <a:ext uri="{FF2B5EF4-FFF2-40B4-BE49-F238E27FC236}">
                <a16:creationId xmlns:a16="http://schemas.microsoft.com/office/drawing/2014/main" id="{85ABAC8C-9DAB-CA3B-D340-D3D462F8B58D}"/>
              </a:ext>
            </a:extLst>
          </p:cNvPr>
          <p:cNvPicPr>
            <a:picLocks noChangeAspect="1"/>
          </p:cNvPicPr>
          <p:nvPr/>
        </p:nvPicPr>
        <p:blipFill>
          <a:blip r:embed="rId3"/>
          <a:stretch>
            <a:fillRect/>
          </a:stretch>
        </p:blipFill>
        <p:spPr>
          <a:xfrm>
            <a:off x="7464242" y="1771258"/>
            <a:ext cx="1590675" cy="571500"/>
          </a:xfrm>
          <a:prstGeom prst="rect">
            <a:avLst/>
          </a:prstGeom>
        </p:spPr>
      </p:pic>
      <p:sp>
        <p:nvSpPr>
          <p:cNvPr id="4" name="AutoShape 2" descr="Image">
            <a:extLst>
              <a:ext uri="{FF2B5EF4-FFF2-40B4-BE49-F238E27FC236}">
                <a16:creationId xmlns:a16="http://schemas.microsoft.com/office/drawing/2014/main" id="{7B6790B2-A756-3870-765A-EB1C4A195D1B}"/>
              </a:ext>
            </a:extLst>
          </p:cNvPr>
          <p:cNvSpPr>
            <a:spLocks noChangeAspect="1" noChangeArrowheads="1"/>
          </p:cNvSpPr>
          <p:nvPr/>
        </p:nvSpPr>
        <p:spPr bwMode="auto">
          <a:xfrm>
            <a:off x="5943600" y="3276600"/>
            <a:ext cx="2315980" cy="231598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Image">
            <a:extLst>
              <a:ext uri="{FF2B5EF4-FFF2-40B4-BE49-F238E27FC236}">
                <a16:creationId xmlns:a16="http://schemas.microsoft.com/office/drawing/2014/main" id="{C1EC43B9-EB2A-3CC6-998C-E68E92457161}"/>
              </a:ext>
            </a:extLst>
          </p:cNvPr>
          <p:cNvSpPr>
            <a:spLocks noChangeAspect="1" noChangeArrowheads="1"/>
          </p:cNvSpPr>
          <p:nvPr/>
        </p:nvSpPr>
        <p:spPr bwMode="auto">
          <a:xfrm>
            <a:off x="5943599" y="3276599"/>
            <a:ext cx="3485213" cy="348521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a:extLst>
              <a:ext uri="{FF2B5EF4-FFF2-40B4-BE49-F238E27FC236}">
                <a16:creationId xmlns:a16="http://schemas.microsoft.com/office/drawing/2014/main" id="{247B5DDC-75A0-E7F8-8617-772C0F7B003E}"/>
              </a:ext>
            </a:extLst>
          </p:cNvPr>
          <p:cNvSpPr>
            <a:spLocks noChangeAspect="1" noChangeArrowheads="1"/>
          </p:cNvSpPr>
          <p:nvPr/>
        </p:nvSpPr>
        <p:spPr bwMode="auto">
          <a:xfrm>
            <a:off x="1244183" y="650353"/>
            <a:ext cx="9998439" cy="18063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fontAlgn="base"/>
            <a:r>
              <a:rPr lang="en-US" sz="2800" dirty="0">
                <a:solidFill>
                  <a:schemeClr val="accent4">
                    <a:lumMod val="60000"/>
                    <a:lumOff val="40000"/>
                  </a:schemeClr>
                </a:solidFill>
              </a:rPr>
              <a:t>5. What is the total salary expenditure across the company?</a:t>
            </a:r>
            <a:br>
              <a:rPr lang="en-US" sz="2800" dirty="0"/>
            </a:br>
            <a:br>
              <a:rPr lang="en-US" sz="2800" dirty="0"/>
            </a:br>
            <a:endParaRPr lang="en-US" sz="2800" dirty="0"/>
          </a:p>
        </p:txBody>
      </p:sp>
      <p:sp>
        <p:nvSpPr>
          <p:cNvPr id="8" name="TextBox 7">
            <a:extLst>
              <a:ext uri="{FF2B5EF4-FFF2-40B4-BE49-F238E27FC236}">
                <a16:creationId xmlns:a16="http://schemas.microsoft.com/office/drawing/2014/main" id="{689EE329-AAD6-079B-AB65-5FD670E689E3}"/>
              </a:ext>
            </a:extLst>
          </p:cNvPr>
          <p:cNvSpPr txBox="1"/>
          <p:nvPr/>
        </p:nvSpPr>
        <p:spPr>
          <a:xfrm>
            <a:off x="1244183" y="3429000"/>
            <a:ext cx="10208302" cy="461665"/>
          </a:xfrm>
          <a:prstGeom prst="rect">
            <a:avLst/>
          </a:prstGeom>
          <a:noFill/>
        </p:spPr>
        <p:txBody>
          <a:bodyPr wrap="square">
            <a:spAutoFit/>
          </a:bodyPr>
          <a:lstStyle/>
          <a:p>
            <a:r>
              <a:rPr lang="en-US" sz="2400" b="0" i="0" u="none" strike="noStrike" dirty="0">
                <a:solidFill>
                  <a:schemeClr val="accent4">
                    <a:lumMod val="60000"/>
                    <a:lumOff val="40000"/>
                  </a:schemeClr>
                </a:solidFill>
                <a:effectLst/>
                <a:latin typeface="+mj-lt"/>
              </a:rPr>
              <a:t>6. How many different job roles exist in each department?</a:t>
            </a:r>
            <a:endParaRPr lang="en-IN" sz="2400" dirty="0">
              <a:solidFill>
                <a:schemeClr val="accent4">
                  <a:lumMod val="60000"/>
                  <a:lumOff val="40000"/>
                </a:schemeClr>
              </a:solidFill>
              <a:latin typeface="+mj-lt"/>
            </a:endParaRPr>
          </a:p>
        </p:txBody>
      </p:sp>
      <p:pic>
        <p:nvPicPr>
          <p:cNvPr id="9" name="Picture 8">
            <a:extLst>
              <a:ext uri="{FF2B5EF4-FFF2-40B4-BE49-F238E27FC236}">
                <a16:creationId xmlns:a16="http://schemas.microsoft.com/office/drawing/2014/main" id="{44182570-0C7C-9E87-B966-AD32CB7B5C1B}"/>
              </a:ext>
            </a:extLst>
          </p:cNvPr>
          <p:cNvPicPr>
            <a:picLocks noChangeAspect="1"/>
          </p:cNvPicPr>
          <p:nvPr/>
        </p:nvPicPr>
        <p:blipFill>
          <a:blip r:embed="rId4"/>
          <a:stretch>
            <a:fillRect/>
          </a:stretch>
        </p:blipFill>
        <p:spPr>
          <a:xfrm>
            <a:off x="1709659" y="4535305"/>
            <a:ext cx="2781300" cy="1057275"/>
          </a:xfrm>
          <a:prstGeom prst="rect">
            <a:avLst/>
          </a:prstGeom>
        </p:spPr>
      </p:pic>
      <p:pic>
        <p:nvPicPr>
          <p:cNvPr id="10" name="Picture 9">
            <a:extLst>
              <a:ext uri="{FF2B5EF4-FFF2-40B4-BE49-F238E27FC236}">
                <a16:creationId xmlns:a16="http://schemas.microsoft.com/office/drawing/2014/main" id="{DC8740D6-8F4F-AC87-5B01-D75CEF935733}"/>
              </a:ext>
            </a:extLst>
          </p:cNvPr>
          <p:cNvPicPr>
            <a:picLocks noChangeAspect="1"/>
          </p:cNvPicPr>
          <p:nvPr/>
        </p:nvPicPr>
        <p:blipFill>
          <a:blip r:embed="rId5"/>
          <a:stretch>
            <a:fillRect/>
          </a:stretch>
        </p:blipFill>
        <p:spPr>
          <a:xfrm>
            <a:off x="7101590" y="4138846"/>
            <a:ext cx="2333625" cy="2038350"/>
          </a:xfrm>
          <a:prstGeom prst="rect">
            <a:avLst/>
          </a:prstGeom>
        </p:spPr>
      </p:pic>
      <p:pic>
        <p:nvPicPr>
          <p:cNvPr id="11" name="Picture 10">
            <a:extLst>
              <a:ext uri="{FF2B5EF4-FFF2-40B4-BE49-F238E27FC236}">
                <a16:creationId xmlns:a16="http://schemas.microsoft.com/office/drawing/2014/main" id="{727F4920-8244-5D16-8AE6-D416D48B2EA6}"/>
              </a:ext>
            </a:extLst>
          </p:cNvPr>
          <p:cNvPicPr>
            <a:picLocks noChangeAspect="1"/>
          </p:cNvPicPr>
          <p:nvPr/>
        </p:nvPicPr>
        <p:blipFill>
          <a:blip r:embed="rId6"/>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16092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a:extLst>
              <a:ext uri="{FF2B5EF4-FFF2-40B4-BE49-F238E27FC236}">
                <a16:creationId xmlns:a16="http://schemas.microsoft.com/office/drawing/2014/main" id="{702CD29E-75CE-72BC-46B9-93A802871E6F}"/>
              </a:ext>
            </a:extLst>
          </p:cNvPr>
          <p:cNvSpPr>
            <a:spLocks noChangeAspect="1" noChangeArrowheads="1"/>
          </p:cNvSpPr>
          <p:nvPr/>
        </p:nvSpPr>
        <p:spPr bwMode="auto">
          <a:xfrm>
            <a:off x="1206249" y="672869"/>
            <a:ext cx="9534785" cy="6353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3200" dirty="0">
                <a:solidFill>
                  <a:schemeClr val="accent4">
                    <a:lumMod val="60000"/>
                    <a:lumOff val="40000"/>
                  </a:schemeClr>
                </a:solidFill>
              </a:rPr>
              <a:t>7. What is the average salary range per department? </a:t>
            </a:r>
            <a:endParaRPr lang="en-IN" sz="3200" dirty="0">
              <a:solidFill>
                <a:schemeClr val="accent4">
                  <a:lumMod val="60000"/>
                  <a:lumOff val="40000"/>
                </a:schemeClr>
              </a:solidFill>
            </a:endParaRPr>
          </a:p>
        </p:txBody>
      </p:sp>
      <p:sp>
        <p:nvSpPr>
          <p:cNvPr id="4" name="TextBox 3">
            <a:extLst>
              <a:ext uri="{FF2B5EF4-FFF2-40B4-BE49-F238E27FC236}">
                <a16:creationId xmlns:a16="http://schemas.microsoft.com/office/drawing/2014/main" id="{A019C657-7781-5D4D-BE2A-65B5C3A107CD}"/>
              </a:ext>
            </a:extLst>
          </p:cNvPr>
          <p:cNvSpPr txBox="1"/>
          <p:nvPr/>
        </p:nvSpPr>
        <p:spPr>
          <a:xfrm>
            <a:off x="1171803" y="3568583"/>
            <a:ext cx="7959852" cy="523220"/>
          </a:xfrm>
          <a:prstGeom prst="rect">
            <a:avLst/>
          </a:prstGeom>
          <a:noFill/>
        </p:spPr>
        <p:txBody>
          <a:bodyPr wrap="square">
            <a:spAutoFit/>
          </a:bodyPr>
          <a:lstStyle/>
          <a:p>
            <a:r>
              <a:rPr lang="en-US" sz="2800" b="0" i="0" u="none" strike="noStrike" dirty="0">
                <a:solidFill>
                  <a:schemeClr val="accent4">
                    <a:lumMod val="60000"/>
                    <a:lumOff val="40000"/>
                  </a:schemeClr>
                </a:solidFill>
                <a:effectLst/>
                <a:latin typeface="+mj-lt"/>
              </a:rPr>
              <a:t>8. Which job roles offer the highest salary?</a:t>
            </a:r>
            <a:endParaRPr lang="en-IN" sz="2800" dirty="0">
              <a:solidFill>
                <a:schemeClr val="accent4">
                  <a:lumMod val="60000"/>
                  <a:lumOff val="40000"/>
                </a:schemeClr>
              </a:solidFill>
              <a:latin typeface="+mj-lt"/>
            </a:endParaRPr>
          </a:p>
        </p:txBody>
      </p:sp>
      <p:pic>
        <p:nvPicPr>
          <p:cNvPr id="5" name="Picture 4">
            <a:extLst>
              <a:ext uri="{FF2B5EF4-FFF2-40B4-BE49-F238E27FC236}">
                <a16:creationId xmlns:a16="http://schemas.microsoft.com/office/drawing/2014/main" id="{BE541574-5616-2EEB-C1F4-FCB375EAFEC3}"/>
              </a:ext>
            </a:extLst>
          </p:cNvPr>
          <p:cNvPicPr>
            <a:picLocks noChangeAspect="1"/>
          </p:cNvPicPr>
          <p:nvPr/>
        </p:nvPicPr>
        <p:blipFill>
          <a:blip r:embed="rId2"/>
          <a:stretch>
            <a:fillRect/>
          </a:stretch>
        </p:blipFill>
        <p:spPr>
          <a:xfrm>
            <a:off x="1701927" y="1658493"/>
            <a:ext cx="5276850" cy="1428750"/>
          </a:xfrm>
          <a:prstGeom prst="rect">
            <a:avLst/>
          </a:prstGeom>
        </p:spPr>
      </p:pic>
      <p:pic>
        <p:nvPicPr>
          <p:cNvPr id="6" name="Picture 5">
            <a:extLst>
              <a:ext uri="{FF2B5EF4-FFF2-40B4-BE49-F238E27FC236}">
                <a16:creationId xmlns:a16="http://schemas.microsoft.com/office/drawing/2014/main" id="{14411DD2-2D57-7CCC-9BB2-23619317DC60}"/>
              </a:ext>
            </a:extLst>
          </p:cNvPr>
          <p:cNvPicPr>
            <a:picLocks noChangeAspect="1"/>
          </p:cNvPicPr>
          <p:nvPr/>
        </p:nvPicPr>
        <p:blipFill>
          <a:blip r:embed="rId3"/>
          <a:stretch>
            <a:fillRect/>
          </a:stretch>
        </p:blipFill>
        <p:spPr>
          <a:xfrm>
            <a:off x="7861553" y="1447800"/>
            <a:ext cx="2800350" cy="1981200"/>
          </a:xfrm>
          <a:prstGeom prst="rect">
            <a:avLst/>
          </a:prstGeom>
        </p:spPr>
      </p:pic>
      <p:pic>
        <p:nvPicPr>
          <p:cNvPr id="7" name="Picture 6">
            <a:extLst>
              <a:ext uri="{FF2B5EF4-FFF2-40B4-BE49-F238E27FC236}">
                <a16:creationId xmlns:a16="http://schemas.microsoft.com/office/drawing/2014/main" id="{3ED2A7C2-CEEB-F191-BF12-8B560B2318F5}"/>
              </a:ext>
            </a:extLst>
          </p:cNvPr>
          <p:cNvPicPr>
            <a:picLocks noChangeAspect="1"/>
          </p:cNvPicPr>
          <p:nvPr/>
        </p:nvPicPr>
        <p:blipFill>
          <a:blip r:embed="rId4"/>
          <a:stretch>
            <a:fillRect/>
          </a:stretch>
        </p:blipFill>
        <p:spPr>
          <a:xfrm>
            <a:off x="1545907" y="4412849"/>
            <a:ext cx="5076825" cy="1952625"/>
          </a:xfrm>
          <a:prstGeom prst="rect">
            <a:avLst/>
          </a:prstGeom>
        </p:spPr>
      </p:pic>
      <p:pic>
        <p:nvPicPr>
          <p:cNvPr id="8" name="Picture 7">
            <a:extLst>
              <a:ext uri="{FF2B5EF4-FFF2-40B4-BE49-F238E27FC236}">
                <a16:creationId xmlns:a16="http://schemas.microsoft.com/office/drawing/2014/main" id="{85806A94-E41B-51CB-0499-7B0DBAE0C981}"/>
              </a:ext>
            </a:extLst>
          </p:cNvPr>
          <p:cNvPicPr>
            <a:picLocks noChangeAspect="1"/>
          </p:cNvPicPr>
          <p:nvPr/>
        </p:nvPicPr>
        <p:blipFill>
          <a:blip r:embed="rId5"/>
          <a:stretch>
            <a:fillRect/>
          </a:stretch>
        </p:blipFill>
        <p:spPr>
          <a:xfrm>
            <a:off x="7861553" y="4412849"/>
            <a:ext cx="3888639" cy="1222629"/>
          </a:xfrm>
          <a:prstGeom prst="rect">
            <a:avLst/>
          </a:prstGeom>
        </p:spPr>
      </p:pic>
      <p:pic>
        <p:nvPicPr>
          <p:cNvPr id="9" name="Picture 8">
            <a:extLst>
              <a:ext uri="{FF2B5EF4-FFF2-40B4-BE49-F238E27FC236}">
                <a16:creationId xmlns:a16="http://schemas.microsoft.com/office/drawing/2014/main" id="{E0B78CB8-C15D-564F-14E1-055B1D215D7D}"/>
              </a:ext>
            </a:extLst>
          </p:cNvPr>
          <p:cNvPicPr>
            <a:picLocks noChangeAspect="1"/>
          </p:cNvPicPr>
          <p:nvPr/>
        </p:nvPicPr>
        <p:blipFill>
          <a:blip r:embed="rId6"/>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2411395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E852BF-E86E-4330-BC36-60FB5881817A}"/>
              </a:ext>
            </a:extLst>
          </p:cNvPr>
          <p:cNvSpPr txBox="1"/>
          <p:nvPr/>
        </p:nvSpPr>
        <p:spPr>
          <a:xfrm>
            <a:off x="1007481" y="676007"/>
            <a:ext cx="11448288" cy="523220"/>
          </a:xfrm>
          <a:prstGeom prst="rect">
            <a:avLst/>
          </a:prstGeom>
          <a:noFill/>
        </p:spPr>
        <p:txBody>
          <a:bodyPr wrap="square">
            <a:spAutoFit/>
          </a:bodyPr>
          <a:lstStyle/>
          <a:p>
            <a:r>
              <a:rPr lang="en-US" sz="2800" b="0" i="0" u="none" strike="noStrike" dirty="0">
                <a:solidFill>
                  <a:schemeClr val="accent4">
                    <a:lumMod val="60000"/>
                    <a:lumOff val="40000"/>
                  </a:schemeClr>
                </a:solidFill>
                <a:effectLst/>
                <a:latin typeface="+mj-lt"/>
              </a:rPr>
              <a:t>9. Which departments have the highest total salary allocation?</a:t>
            </a:r>
            <a:endParaRPr lang="en-IN" sz="2800" dirty="0">
              <a:solidFill>
                <a:schemeClr val="accent4">
                  <a:lumMod val="60000"/>
                  <a:lumOff val="40000"/>
                </a:schemeClr>
              </a:solidFill>
              <a:latin typeface="+mj-lt"/>
            </a:endParaRPr>
          </a:p>
        </p:txBody>
      </p:sp>
      <p:sp>
        <p:nvSpPr>
          <p:cNvPr id="5" name="TextBox 4">
            <a:extLst>
              <a:ext uri="{FF2B5EF4-FFF2-40B4-BE49-F238E27FC236}">
                <a16:creationId xmlns:a16="http://schemas.microsoft.com/office/drawing/2014/main" id="{41D616F7-64C4-3557-7DBF-12A21AAC4069}"/>
              </a:ext>
            </a:extLst>
          </p:cNvPr>
          <p:cNvSpPr txBox="1"/>
          <p:nvPr/>
        </p:nvSpPr>
        <p:spPr>
          <a:xfrm>
            <a:off x="1007481" y="3579228"/>
            <a:ext cx="9308592" cy="461665"/>
          </a:xfrm>
          <a:prstGeom prst="rect">
            <a:avLst/>
          </a:prstGeom>
          <a:noFill/>
        </p:spPr>
        <p:txBody>
          <a:bodyPr wrap="square">
            <a:spAutoFit/>
          </a:bodyPr>
          <a:lstStyle/>
          <a:p>
            <a:r>
              <a:rPr lang="en-US" sz="2400" b="0" i="0" u="none" strike="noStrike" dirty="0">
                <a:solidFill>
                  <a:schemeClr val="accent4">
                    <a:lumMod val="60000"/>
                    <a:lumOff val="40000"/>
                  </a:schemeClr>
                </a:solidFill>
                <a:effectLst/>
                <a:latin typeface="+mj-lt"/>
              </a:rPr>
              <a:t>10. How many employees have at least one qualification listed?</a:t>
            </a:r>
            <a:endParaRPr lang="en-IN" sz="2400" dirty="0">
              <a:solidFill>
                <a:schemeClr val="accent4">
                  <a:lumMod val="60000"/>
                  <a:lumOff val="40000"/>
                </a:schemeClr>
              </a:solidFill>
              <a:latin typeface="+mj-lt"/>
            </a:endParaRPr>
          </a:p>
        </p:txBody>
      </p:sp>
      <p:pic>
        <p:nvPicPr>
          <p:cNvPr id="6" name="Picture 5">
            <a:extLst>
              <a:ext uri="{FF2B5EF4-FFF2-40B4-BE49-F238E27FC236}">
                <a16:creationId xmlns:a16="http://schemas.microsoft.com/office/drawing/2014/main" id="{F0B0A051-5191-8AF8-D21D-9303A42C172E}"/>
              </a:ext>
            </a:extLst>
          </p:cNvPr>
          <p:cNvPicPr>
            <a:picLocks noChangeAspect="1"/>
          </p:cNvPicPr>
          <p:nvPr/>
        </p:nvPicPr>
        <p:blipFill>
          <a:blip r:embed="rId2"/>
          <a:stretch>
            <a:fillRect/>
          </a:stretch>
        </p:blipFill>
        <p:spPr>
          <a:xfrm>
            <a:off x="1280160" y="1282842"/>
            <a:ext cx="5791200" cy="1895475"/>
          </a:xfrm>
          <a:prstGeom prst="rect">
            <a:avLst/>
          </a:prstGeom>
        </p:spPr>
      </p:pic>
      <p:pic>
        <p:nvPicPr>
          <p:cNvPr id="7" name="Picture 6">
            <a:extLst>
              <a:ext uri="{FF2B5EF4-FFF2-40B4-BE49-F238E27FC236}">
                <a16:creationId xmlns:a16="http://schemas.microsoft.com/office/drawing/2014/main" id="{4E94556E-F87A-A188-7255-EFA4054160F9}"/>
              </a:ext>
            </a:extLst>
          </p:cNvPr>
          <p:cNvPicPr>
            <a:picLocks noChangeAspect="1"/>
          </p:cNvPicPr>
          <p:nvPr/>
        </p:nvPicPr>
        <p:blipFill>
          <a:blip r:embed="rId3"/>
          <a:stretch>
            <a:fillRect/>
          </a:stretch>
        </p:blipFill>
        <p:spPr>
          <a:xfrm>
            <a:off x="7398858" y="1568782"/>
            <a:ext cx="4144110" cy="1323594"/>
          </a:xfrm>
          <a:prstGeom prst="rect">
            <a:avLst/>
          </a:prstGeom>
        </p:spPr>
      </p:pic>
      <p:pic>
        <p:nvPicPr>
          <p:cNvPr id="4" name="Picture 3">
            <a:extLst>
              <a:ext uri="{FF2B5EF4-FFF2-40B4-BE49-F238E27FC236}">
                <a16:creationId xmlns:a16="http://schemas.microsoft.com/office/drawing/2014/main" id="{9E117B12-BCE4-D33D-47AA-71019435711F}"/>
              </a:ext>
            </a:extLst>
          </p:cNvPr>
          <p:cNvPicPr>
            <a:picLocks noChangeAspect="1"/>
          </p:cNvPicPr>
          <p:nvPr/>
        </p:nvPicPr>
        <p:blipFill>
          <a:blip r:embed="rId4"/>
          <a:stretch>
            <a:fillRect/>
          </a:stretch>
        </p:blipFill>
        <p:spPr>
          <a:xfrm>
            <a:off x="9156329" y="6365632"/>
            <a:ext cx="3035671" cy="553915"/>
          </a:xfrm>
          <a:prstGeom prst="rect">
            <a:avLst/>
          </a:prstGeom>
        </p:spPr>
      </p:pic>
      <p:pic>
        <p:nvPicPr>
          <p:cNvPr id="8" name="Picture 7">
            <a:extLst>
              <a:ext uri="{FF2B5EF4-FFF2-40B4-BE49-F238E27FC236}">
                <a16:creationId xmlns:a16="http://schemas.microsoft.com/office/drawing/2014/main" id="{881C6B37-9F3D-71FC-E71A-93C6894B4497}"/>
              </a:ext>
            </a:extLst>
          </p:cNvPr>
          <p:cNvPicPr>
            <a:picLocks noChangeAspect="1"/>
          </p:cNvPicPr>
          <p:nvPr/>
        </p:nvPicPr>
        <p:blipFill>
          <a:blip r:embed="rId5"/>
          <a:stretch>
            <a:fillRect/>
          </a:stretch>
        </p:blipFill>
        <p:spPr>
          <a:xfrm>
            <a:off x="1280160" y="4364376"/>
            <a:ext cx="5766739" cy="1193942"/>
          </a:xfrm>
          <a:prstGeom prst="rect">
            <a:avLst/>
          </a:prstGeom>
        </p:spPr>
      </p:pic>
      <p:pic>
        <p:nvPicPr>
          <p:cNvPr id="12" name="Picture 11">
            <a:extLst>
              <a:ext uri="{FF2B5EF4-FFF2-40B4-BE49-F238E27FC236}">
                <a16:creationId xmlns:a16="http://schemas.microsoft.com/office/drawing/2014/main" id="{F1A98CED-4CE6-9C2D-14EC-34C51ED83118}"/>
              </a:ext>
            </a:extLst>
          </p:cNvPr>
          <p:cNvPicPr>
            <a:picLocks noChangeAspect="1"/>
          </p:cNvPicPr>
          <p:nvPr/>
        </p:nvPicPr>
        <p:blipFill>
          <a:blip r:embed="rId6"/>
          <a:stretch>
            <a:fillRect/>
          </a:stretch>
        </p:blipFill>
        <p:spPr>
          <a:xfrm>
            <a:off x="7572711" y="4535651"/>
            <a:ext cx="2743362" cy="860428"/>
          </a:xfrm>
          <a:prstGeom prst="rect">
            <a:avLst/>
          </a:prstGeom>
        </p:spPr>
      </p:pic>
    </p:spTree>
    <p:extLst>
      <p:ext uri="{BB962C8B-B14F-4D97-AF65-F5344CB8AC3E}">
        <p14:creationId xmlns:p14="http://schemas.microsoft.com/office/powerpoint/2010/main" val="787672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8C0369-1A3F-71B2-A41D-6E855AE97EDE}"/>
              </a:ext>
            </a:extLst>
          </p:cNvPr>
          <p:cNvSpPr txBox="1"/>
          <p:nvPr/>
        </p:nvSpPr>
        <p:spPr>
          <a:xfrm>
            <a:off x="914591" y="681796"/>
            <a:ext cx="10222992" cy="584775"/>
          </a:xfrm>
          <a:prstGeom prst="rect">
            <a:avLst/>
          </a:prstGeom>
          <a:noFill/>
        </p:spPr>
        <p:txBody>
          <a:bodyPr wrap="square">
            <a:spAutoFit/>
          </a:bodyPr>
          <a:lstStyle/>
          <a:p>
            <a:r>
              <a:rPr lang="en-US" sz="3200" b="0" i="0" u="none" strike="noStrike" dirty="0">
                <a:solidFill>
                  <a:schemeClr val="accent4">
                    <a:lumMod val="60000"/>
                    <a:lumOff val="40000"/>
                  </a:schemeClr>
                </a:solidFill>
                <a:effectLst/>
                <a:latin typeface="+mj-lt"/>
              </a:rPr>
              <a:t>11. Which positions require the most qualifications?</a:t>
            </a:r>
            <a:endParaRPr lang="en-IN" sz="3200" dirty="0">
              <a:solidFill>
                <a:schemeClr val="accent4">
                  <a:lumMod val="60000"/>
                  <a:lumOff val="40000"/>
                </a:schemeClr>
              </a:solidFill>
              <a:latin typeface="+mj-lt"/>
            </a:endParaRPr>
          </a:p>
        </p:txBody>
      </p:sp>
      <p:sp>
        <p:nvSpPr>
          <p:cNvPr id="5" name="TextBox 4">
            <a:extLst>
              <a:ext uri="{FF2B5EF4-FFF2-40B4-BE49-F238E27FC236}">
                <a16:creationId xmlns:a16="http://schemas.microsoft.com/office/drawing/2014/main" id="{91D9009E-212A-2D9C-93DF-492C8C9A74BC}"/>
              </a:ext>
            </a:extLst>
          </p:cNvPr>
          <p:cNvSpPr txBox="1"/>
          <p:nvPr/>
        </p:nvSpPr>
        <p:spPr>
          <a:xfrm>
            <a:off x="914591" y="3361102"/>
            <a:ext cx="10776204" cy="523220"/>
          </a:xfrm>
          <a:prstGeom prst="rect">
            <a:avLst/>
          </a:prstGeom>
          <a:noFill/>
        </p:spPr>
        <p:txBody>
          <a:bodyPr wrap="square">
            <a:spAutoFit/>
          </a:bodyPr>
          <a:lstStyle/>
          <a:p>
            <a:r>
              <a:rPr lang="en-US" sz="2800" b="0" i="0" u="none" strike="noStrike" dirty="0">
                <a:solidFill>
                  <a:schemeClr val="accent4">
                    <a:lumMod val="60000"/>
                    <a:lumOff val="40000"/>
                  </a:schemeClr>
                </a:solidFill>
                <a:effectLst/>
                <a:latin typeface="+mj-lt"/>
              </a:rPr>
              <a:t>12. Which employees have the highest number of qualifications</a:t>
            </a:r>
            <a:r>
              <a:rPr lang="en-US" sz="2800" dirty="0">
                <a:solidFill>
                  <a:schemeClr val="accent4">
                    <a:lumMod val="60000"/>
                    <a:lumOff val="40000"/>
                  </a:schemeClr>
                </a:solidFill>
                <a:latin typeface="+mj-lt"/>
              </a:rPr>
              <a:t>?</a:t>
            </a:r>
            <a:endParaRPr lang="en-IN" sz="2800" dirty="0">
              <a:solidFill>
                <a:schemeClr val="accent4">
                  <a:lumMod val="60000"/>
                  <a:lumOff val="40000"/>
                </a:schemeClr>
              </a:solidFill>
              <a:latin typeface="+mj-lt"/>
            </a:endParaRPr>
          </a:p>
        </p:txBody>
      </p:sp>
      <p:pic>
        <p:nvPicPr>
          <p:cNvPr id="6" name="Picture 5">
            <a:extLst>
              <a:ext uri="{FF2B5EF4-FFF2-40B4-BE49-F238E27FC236}">
                <a16:creationId xmlns:a16="http://schemas.microsoft.com/office/drawing/2014/main" id="{74B1382A-3463-C8E3-F1F8-F480DB0083A1}"/>
              </a:ext>
            </a:extLst>
          </p:cNvPr>
          <p:cNvPicPr>
            <a:picLocks noChangeAspect="1"/>
          </p:cNvPicPr>
          <p:nvPr/>
        </p:nvPicPr>
        <p:blipFill>
          <a:blip r:embed="rId2"/>
          <a:stretch>
            <a:fillRect/>
          </a:stretch>
        </p:blipFill>
        <p:spPr>
          <a:xfrm>
            <a:off x="1054417" y="1258106"/>
            <a:ext cx="5876925" cy="1543050"/>
          </a:xfrm>
          <a:prstGeom prst="rect">
            <a:avLst/>
          </a:prstGeom>
        </p:spPr>
      </p:pic>
      <p:pic>
        <p:nvPicPr>
          <p:cNvPr id="7" name="Picture 6">
            <a:extLst>
              <a:ext uri="{FF2B5EF4-FFF2-40B4-BE49-F238E27FC236}">
                <a16:creationId xmlns:a16="http://schemas.microsoft.com/office/drawing/2014/main" id="{5EAD0999-2F5F-6FE5-2ACC-B73BF3A607EC}"/>
              </a:ext>
            </a:extLst>
          </p:cNvPr>
          <p:cNvPicPr>
            <a:picLocks noChangeAspect="1"/>
          </p:cNvPicPr>
          <p:nvPr/>
        </p:nvPicPr>
        <p:blipFill>
          <a:blip r:embed="rId3"/>
          <a:stretch>
            <a:fillRect/>
          </a:stretch>
        </p:blipFill>
        <p:spPr>
          <a:xfrm>
            <a:off x="7790307" y="1507007"/>
            <a:ext cx="3810716" cy="1056987"/>
          </a:xfrm>
          <a:prstGeom prst="rect">
            <a:avLst/>
          </a:prstGeom>
        </p:spPr>
      </p:pic>
      <p:pic>
        <p:nvPicPr>
          <p:cNvPr id="4" name="Picture 3">
            <a:extLst>
              <a:ext uri="{FF2B5EF4-FFF2-40B4-BE49-F238E27FC236}">
                <a16:creationId xmlns:a16="http://schemas.microsoft.com/office/drawing/2014/main" id="{43F7406F-E5B8-C158-3A4E-31274022B89D}"/>
              </a:ext>
            </a:extLst>
          </p:cNvPr>
          <p:cNvPicPr>
            <a:picLocks noChangeAspect="1"/>
          </p:cNvPicPr>
          <p:nvPr/>
        </p:nvPicPr>
        <p:blipFill>
          <a:blip r:embed="rId4"/>
          <a:stretch>
            <a:fillRect/>
          </a:stretch>
        </p:blipFill>
        <p:spPr>
          <a:xfrm>
            <a:off x="9156329" y="6365632"/>
            <a:ext cx="3035671" cy="553915"/>
          </a:xfrm>
          <a:prstGeom prst="rect">
            <a:avLst/>
          </a:prstGeom>
        </p:spPr>
      </p:pic>
      <p:pic>
        <p:nvPicPr>
          <p:cNvPr id="10" name="Picture 9">
            <a:extLst>
              <a:ext uri="{FF2B5EF4-FFF2-40B4-BE49-F238E27FC236}">
                <a16:creationId xmlns:a16="http://schemas.microsoft.com/office/drawing/2014/main" id="{60D7EE16-64C7-03BB-8D1D-8A68B226408B}"/>
              </a:ext>
            </a:extLst>
          </p:cNvPr>
          <p:cNvPicPr>
            <a:picLocks noChangeAspect="1"/>
          </p:cNvPicPr>
          <p:nvPr/>
        </p:nvPicPr>
        <p:blipFill>
          <a:blip r:embed="rId5"/>
          <a:stretch>
            <a:fillRect/>
          </a:stretch>
        </p:blipFill>
        <p:spPr>
          <a:xfrm>
            <a:off x="1054417" y="4015654"/>
            <a:ext cx="5758192" cy="1485985"/>
          </a:xfrm>
          <a:prstGeom prst="rect">
            <a:avLst/>
          </a:prstGeom>
        </p:spPr>
      </p:pic>
      <p:pic>
        <p:nvPicPr>
          <p:cNvPr id="12" name="Picture 11">
            <a:extLst>
              <a:ext uri="{FF2B5EF4-FFF2-40B4-BE49-F238E27FC236}">
                <a16:creationId xmlns:a16="http://schemas.microsoft.com/office/drawing/2014/main" id="{F5BFD3A1-9825-1EB5-9106-F4A8BF9541A4}"/>
              </a:ext>
            </a:extLst>
          </p:cNvPr>
          <p:cNvPicPr>
            <a:picLocks noChangeAspect="1"/>
          </p:cNvPicPr>
          <p:nvPr/>
        </p:nvPicPr>
        <p:blipFill>
          <a:blip r:embed="rId6"/>
          <a:stretch>
            <a:fillRect/>
          </a:stretch>
        </p:blipFill>
        <p:spPr>
          <a:xfrm>
            <a:off x="7790307" y="4259201"/>
            <a:ext cx="3026124" cy="858155"/>
          </a:xfrm>
          <a:prstGeom prst="rect">
            <a:avLst/>
          </a:prstGeom>
        </p:spPr>
      </p:pic>
    </p:spTree>
    <p:extLst>
      <p:ext uri="{BB962C8B-B14F-4D97-AF65-F5344CB8AC3E}">
        <p14:creationId xmlns:p14="http://schemas.microsoft.com/office/powerpoint/2010/main" val="16252843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B06BF7-BAC1-94C8-464B-CEDAB5B24489}"/>
              </a:ext>
            </a:extLst>
          </p:cNvPr>
          <p:cNvSpPr txBox="1"/>
          <p:nvPr/>
        </p:nvSpPr>
        <p:spPr>
          <a:xfrm>
            <a:off x="719327" y="877185"/>
            <a:ext cx="10094976" cy="584775"/>
          </a:xfrm>
          <a:prstGeom prst="rect">
            <a:avLst/>
          </a:prstGeom>
          <a:noFill/>
        </p:spPr>
        <p:txBody>
          <a:bodyPr wrap="square">
            <a:spAutoFit/>
          </a:bodyPr>
          <a:lstStyle/>
          <a:p>
            <a:r>
              <a:rPr lang="en-US" sz="3200" dirty="0">
                <a:solidFill>
                  <a:schemeClr val="accent4">
                    <a:lumMod val="60000"/>
                    <a:lumOff val="40000"/>
                  </a:schemeClr>
                </a:solidFill>
                <a:latin typeface="+mj-lt"/>
              </a:rPr>
              <a:t>13. </a:t>
            </a:r>
            <a:r>
              <a:rPr lang="en-US" sz="3200" b="0" i="0" u="none" strike="noStrike" dirty="0">
                <a:solidFill>
                  <a:schemeClr val="accent4">
                    <a:lumMod val="60000"/>
                    <a:lumOff val="40000"/>
                  </a:schemeClr>
                </a:solidFill>
                <a:effectLst/>
                <a:latin typeface="+mj-lt"/>
              </a:rPr>
              <a:t>Which year had the most employees taking leaves</a:t>
            </a:r>
            <a:r>
              <a:rPr lang="en-US" sz="1800" b="0" i="0" u="none" strike="noStrike" dirty="0">
                <a:solidFill>
                  <a:srgbClr val="000000"/>
                </a:solidFill>
                <a:effectLst/>
                <a:latin typeface="+mj-lt"/>
              </a:rPr>
              <a:t>?</a:t>
            </a:r>
            <a:endParaRPr lang="en-IN" dirty="0">
              <a:latin typeface="+mj-lt"/>
            </a:endParaRPr>
          </a:p>
        </p:txBody>
      </p:sp>
      <p:sp>
        <p:nvSpPr>
          <p:cNvPr id="5" name="TextBox 4">
            <a:extLst>
              <a:ext uri="{FF2B5EF4-FFF2-40B4-BE49-F238E27FC236}">
                <a16:creationId xmlns:a16="http://schemas.microsoft.com/office/drawing/2014/main" id="{CFF08075-D188-DAC7-AB60-C6929491B2E6}"/>
              </a:ext>
            </a:extLst>
          </p:cNvPr>
          <p:cNvSpPr txBox="1"/>
          <p:nvPr/>
        </p:nvSpPr>
        <p:spPr>
          <a:xfrm>
            <a:off x="719327" y="3319114"/>
            <a:ext cx="11497056" cy="954107"/>
          </a:xfrm>
          <a:prstGeom prst="rect">
            <a:avLst/>
          </a:prstGeom>
          <a:noFill/>
        </p:spPr>
        <p:txBody>
          <a:bodyPr wrap="square">
            <a:spAutoFit/>
          </a:bodyPr>
          <a:lstStyle/>
          <a:p>
            <a:pPr rtl="0" fontAlgn="base">
              <a:spcBef>
                <a:spcPts val="1200"/>
              </a:spcBef>
              <a:spcAft>
                <a:spcPts val="1200"/>
              </a:spcAft>
            </a:pPr>
            <a:r>
              <a:rPr lang="en-US" sz="2800" b="0" i="0" u="none" strike="noStrike" dirty="0">
                <a:solidFill>
                  <a:schemeClr val="accent4">
                    <a:lumMod val="60000"/>
                    <a:lumOff val="40000"/>
                  </a:schemeClr>
                </a:solidFill>
                <a:effectLst/>
                <a:latin typeface="+mj-lt"/>
              </a:rPr>
              <a:t>14. What is the average number of leave days taken by its employees per department?</a:t>
            </a:r>
          </a:p>
        </p:txBody>
      </p:sp>
      <p:pic>
        <p:nvPicPr>
          <p:cNvPr id="6" name="Picture 5">
            <a:extLst>
              <a:ext uri="{FF2B5EF4-FFF2-40B4-BE49-F238E27FC236}">
                <a16:creationId xmlns:a16="http://schemas.microsoft.com/office/drawing/2014/main" id="{6FD6091C-1F93-EEB5-8FB5-57A8E996C742}"/>
              </a:ext>
            </a:extLst>
          </p:cNvPr>
          <p:cNvPicPr>
            <a:picLocks noChangeAspect="1"/>
          </p:cNvPicPr>
          <p:nvPr/>
        </p:nvPicPr>
        <p:blipFill>
          <a:blip r:embed="rId2"/>
          <a:stretch>
            <a:fillRect/>
          </a:stretch>
        </p:blipFill>
        <p:spPr>
          <a:xfrm>
            <a:off x="719328" y="1413343"/>
            <a:ext cx="7733280" cy="954106"/>
          </a:xfrm>
          <a:prstGeom prst="rect">
            <a:avLst/>
          </a:prstGeom>
        </p:spPr>
      </p:pic>
      <p:pic>
        <p:nvPicPr>
          <p:cNvPr id="7" name="Picture 6">
            <a:extLst>
              <a:ext uri="{FF2B5EF4-FFF2-40B4-BE49-F238E27FC236}">
                <a16:creationId xmlns:a16="http://schemas.microsoft.com/office/drawing/2014/main" id="{8ECC7922-5E06-255B-5E1F-EDD7A1F234A9}"/>
              </a:ext>
            </a:extLst>
          </p:cNvPr>
          <p:cNvPicPr>
            <a:picLocks noChangeAspect="1"/>
          </p:cNvPicPr>
          <p:nvPr/>
        </p:nvPicPr>
        <p:blipFill>
          <a:blip r:embed="rId3"/>
          <a:stretch>
            <a:fillRect/>
          </a:stretch>
        </p:blipFill>
        <p:spPr>
          <a:xfrm>
            <a:off x="8950452" y="1461960"/>
            <a:ext cx="2522220" cy="992789"/>
          </a:xfrm>
          <a:prstGeom prst="rect">
            <a:avLst/>
          </a:prstGeom>
        </p:spPr>
      </p:pic>
      <p:pic>
        <p:nvPicPr>
          <p:cNvPr id="4" name="Picture 3">
            <a:extLst>
              <a:ext uri="{FF2B5EF4-FFF2-40B4-BE49-F238E27FC236}">
                <a16:creationId xmlns:a16="http://schemas.microsoft.com/office/drawing/2014/main" id="{8DCADDC7-980C-6B10-9748-8FDDF3F72105}"/>
              </a:ext>
            </a:extLst>
          </p:cNvPr>
          <p:cNvPicPr>
            <a:picLocks noChangeAspect="1"/>
          </p:cNvPicPr>
          <p:nvPr/>
        </p:nvPicPr>
        <p:blipFill>
          <a:blip r:embed="rId4"/>
          <a:stretch>
            <a:fillRect/>
          </a:stretch>
        </p:blipFill>
        <p:spPr>
          <a:xfrm>
            <a:off x="9156329" y="6365632"/>
            <a:ext cx="3035671" cy="553915"/>
          </a:xfrm>
          <a:prstGeom prst="rect">
            <a:avLst/>
          </a:prstGeom>
        </p:spPr>
      </p:pic>
      <p:pic>
        <p:nvPicPr>
          <p:cNvPr id="10" name="Picture 9">
            <a:extLst>
              <a:ext uri="{FF2B5EF4-FFF2-40B4-BE49-F238E27FC236}">
                <a16:creationId xmlns:a16="http://schemas.microsoft.com/office/drawing/2014/main" id="{EAEAA485-B94F-4134-AE2A-33DE3766B6CD}"/>
              </a:ext>
            </a:extLst>
          </p:cNvPr>
          <p:cNvPicPr>
            <a:picLocks noChangeAspect="1"/>
          </p:cNvPicPr>
          <p:nvPr/>
        </p:nvPicPr>
        <p:blipFill>
          <a:blip r:embed="rId5"/>
          <a:stretch>
            <a:fillRect/>
          </a:stretch>
        </p:blipFill>
        <p:spPr>
          <a:xfrm>
            <a:off x="1073232" y="4376018"/>
            <a:ext cx="4929843" cy="1523135"/>
          </a:xfrm>
          <a:prstGeom prst="rect">
            <a:avLst/>
          </a:prstGeom>
        </p:spPr>
      </p:pic>
      <p:pic>
        <p:nvPicPr>
          <p:cNvPr id="12" name="Picture 11">
            <a:extLst>
              <a:ext uri="{FF2B5EF4-FFF2-40B4-BE49-F238E27FC236}">
                <a16:creationId xmlns:a16="http://schemas.microsoft.com/office/drawing/2014/main" id="{B404F063-BCE5-7506-23C9-23E5776D2345}"/>
              </a:ext>
            </a:extLst>
          </p:cNvPr>
          <p:cNvPicPr>
            <a:picLocks noChangeAspect="1"/>
          </p:cNvPicPr>
          <p:nvPr/>
        </p:nvPicPr>
        <p:blipFill>
          <a:blip r:embed="rId6"/>
          <a:stretch>
            <a:fillRect/>
          </a:stretch>
        </p:blipFill>
        <p:spPr>
          <a:xfrm>
            <a:off x="7522702" y="3952647"/>
            <a:ext cx="2307098" cy="2177728"/>
          </a:xfrm>
          <a:prstGeom prst="rect">
            <a:avLst/>
          </a:prstGeom>
        </p:spPr>
      </p:pic>
    </p:spTree>
    <p:extLst>
      <p:ext uri="{BB962C8B-B14F-4D97-AF65-F5344CB8AC3E}">
        <p14:creationId xmlns:p14="http://schemas.microsoft.com/office/powerpoint/2010/main" val="744132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C475F7-E29B-1DDF-4614-A8A512841B41}"/>
              </a:ext>
            </a:extLst>
          </p:cNvPr>
          <p:cNvSpPr txBox="1"/>
          <p:nvPr/>
        </p:nvSpPr>
        <p:spPr>
          <a:xfrm>
            <a:off x="927940" y="695432"/>
            <a:ext cx="9587484" cy="584775"/>
          </a:xfrm>
          <a:prstGeom prst="rect">
            <a:avLst/>
          </a:prstGeom>
          <a:noFill/>
        </p:spPr>
        <p:txBody>
          <a:bodyPr wrap="square">
            <a:spAutoFit/>
          </a:bodyPr>
          <a:lstStyle/>
          <a:p>
            <a:r>
              <a:rPr lang="en-US" sz="3200" b="0" i="0" u="none" strike="noStrike" dirty="0">
                <a:solidFill>
                  <a:schemeClr val="accent4">
                    <a:lumMod val="60000"/>
                    <a:lumOff val="40000"/>
                  </a:schemeClr>
                </a:solidFill>
                <a:effectLst/>
                <a:latin typeface="+mj-lt"/>
              </a:rPr>
              <a:t>15. Which employees have taken the most leaves?</a:t>
            </a:r>
            <a:endParaRPr lang="en-IN" sz="3200" dirty="0">
              <a:solidFill>
                <a:schemeClr val="accent4">
                  <a:lumMod val="60000"/>
                  <a:lumOff val="40000"/>
                </a:schemeClr>
              </a:solidFill>
              <a:latin typeface="+mj-lt"/>
            </a:endParaRPr>
          </a:p>
        </p:txBody>
      </p:sp>
      <p:sp>
        <p:nvSpPr>
          <p:cNvPr id="5" name="TextBox 4">
            <a:extLst>
              <a:ext uri="{FF2B5EF4-FFF2-40B4-BE49-F238E27FC236}">
                <a16:creationId xmlns:a16="http://schemas.microsoft.com/office/drawing/2014/main" id="{27C11C19-A677-14BC-F849-3F7E76DCF974}"/>
              </a:ext>
            </a:extLst>
          </p:cNvPr>
          <p:cNvSpPr txBox="1"/>
          <p:nvPr/>
        </p:nvSpPr>
        <p:spPr>
          <a:xfrm>
            <a:off x="963109" y="3550972"/>
            <a:ext cx="11532108" cy="523220"/>
          </a:xfrm>
          <a:prstGeom prst="rect">
            <a:avLst/>
          </a:prstGeom>
          <a:noFill/>
        </p:spPr>
        <p:txBody>
          <a:bodyPr wrap="square">
            <a:spAutoFit/>
          </a:bodyPr>
          <a:lstStyle/>
          <a:p>
            <a:r>
              <a:rPr lang="en-US" sz="2800" b="0" i="0" u="none" strike="noStrike" dirty="0">
                <a:solidFill>
                  <a:schemeClr val="accent4">
                    <a:lumMod val="60000"/>
                    <a:lumOff val="40000"/>
                  </a:schemeClr>
                </a:solidFill>
                <a:effectLst/>
                <a:latin typeface="+mj-lt"/>
              </a:rPr>
              <a:t>16. What is the total number of leave days taken company-wide?</a:t>
            </a:r>
            <a:endParaRPr lang="en-IN" sz="2800" dirty="0">
              <a:solidFill>
                <a:schemeClr val="accent4">
                  <a:lumMod val="60000"/>
                  <a:lumOff val="40000"/>
                </a:schemeClr>
              </a:solidFill>
              <a:latin typeface="+mj-lt"/>
            </a:endParaRPr>
          </a:p>
        </p:txBody>
      </p:sp>
      <p:pic>
        <p:nvPicPr>
          <p:cNvPr id="8" name="Picture 7">
            <a:extLst>
              <a:ext uri="{FF2B5EF4-FFF2-40B4-BE49-F238E27FC236}">
                <a16:creationId xmlns:a16="http://schemas.microsoft.com/office/drawing/2014/main" id="{A9396CE5-D0E6-342D-11EA-8BC6F5E7D737}"/>
              </a:ext>
            </a:extLst>
          </p:cNvPr>
          <p:cNvPicPr>
            <a:picLocks noChangeAspect="1"/>
          </p:cNvPicPr>
          <p:nvPr/>
        </p:nvPicPr>
        <p:blipFill>
          <a:blip r:embed="rId2"/>
          <a:stretch>
            <a:fillRect/>
          </a:stretch>
        </p:blipFill>
        <p:spPr>
          <a:xfrm>
            <a:off x="981866" y="4248564"/>
            <a:ext cx="5702734" cy="917223"/>
          </a:xfrm>
          <a:prstGeom prst="rect">
            <a:avLst/>
          </a:prstGeom>
        </p:spPr>
      </p:pic>
      <p:pic>
        <p:nvPicPr>
          <p:cNvPr id="9" name="Picture 8">
            <a:extLst>
              <a:ext uri="{FF2B5EF4-FFF2-40B4-BE49-F238E27FC236}">
                <a16:creationId xmlns:a16="http://schemas.microsoft.com/office/drawing/2014/main" id="{CE238F64-5FE9-E27A-55CB-1181701FAF04}"/>
              </a:ext>
            </a:extLst>
          </p:cNvPr>
          <p:cNvPicPr>
            <a:picLocks noChangeAspect="1"/>
          </p:cNvPicPr>
          <p:nvPr/>
        </p:nvPicPr>
        <p:blipFill>
          <a:blip r:embed="rId3"/>
          <a:stretch>
            <a:fillRect/>
          </a:stretch>
        </p:blipFill>
        <p:spPr>
          <a:xfrm>
            <a:off x="7502842" y="4294400"/>
            <a:ext cx="2149817" cy="787091"/>
          </a:xfrm>
          <a:prstGeom prst="rect">
            <a:avLst/>
          </a:prstGeom>
        </p:spPr>
      </p:pic>
      <p:pic>
        <p:nvPicPr>
          <p:cNvPr id="4" name="Picture 3">
            <a:extLst>
              <a:ext uri="{FF2B5EF4-FFF2-40B4-BE49-F238E27FC236}">
                <a16:creationId xmlns:a16="http://schemas.microsoft.com/office/drawing/2014/main" id="{A357C221-0903-8C76-A889-020C833A6FC6}"/>
              </a:ext>
            </a:extLst>
          </p:cNvPr>
          <p:cNvPicPr>
            <a:picLocks noChangeAspect="1"/>
          </p:cNvPicPr>
          <p:nvPr/>
        </p:nvPicPr>
        <p:blipFill>
          <a:blip r:embed="rId4"/>
          <a:stretch>
            <a:fillRect/>
          </a:stretch>
        </p:blipFill>
        <p:spPr>
          <a:xfrm>
            <a:off x="9156329" y="6365632"/>
            <a:ext cx="3035671" cy="553915"/>
          </a:xfrm>
          <a:prstGeom prst="rect">
            <a:avLst/>
          </a:prstGeom>
        </p:spPr>
      </p:pic>
      <p:pic>
        <p:nvPicPr>
          <p:cNvPr id="10" name="Picture 9">
            <a:extLst>
              <a:ext uri="{FF2B5EF4-FFF2-40B4-BE49-F238E27FC236}">
                <a16:creationId xmlns:a16="http://schemas.microsoft.com/office/drawing/2014/main" id="{0395975E-5DE5-FABE-4798-0DECB29F7904}"/>
              </a:ext>
            </a:extLst>
          </p:cNvPr>
          <p:cNvPicPr>
            <a:picLocks noChangeAspect="1"/>
          </p:cNvPicPr>
          <p:nvPr/>
        </p:nvPicPr>
        <p:blipFill>
          <a:blip r:embed="rId5"/>
          <a:stretch>
            <a:fillRect/>
          </a:stretch>
        </p:blipFill>
        <p:spPr>
          <a:xfrm>
            <a:off x="1165503" y="1419991"/>
            <a:ext cx="5106113" cy="1419423"/>
          </a:xfrm>
          <a:prstGeom prst="rect">
            <a:avLst/>
          </a:prstGeom>
        </p:spPr>
      </p:pic>
      <p:pic>
        <p:nvPicPr>
          <p:cNvPr id="12" name="Picture 11">
            <a:extLst>
              <a:ext uri="{FF2B5EF4-FFF2-40B4-BE49-F238E27FC236}">
                <a16:creationId xmlns:a16="http://schemas.microsoft.com/office/drawing/2014/main" id="{00C4A23C-E4B4-740F-46C7-DD69B27839E4}"/>
              </a:ext>
            </a:extLst>
          </p:cNvPr>
          <p:cNvPicPr>
            <a:picLocks noChangeAspect="1"/>
          </p:cNvPicPr>
          <p:nvPr/>
        </p:nvPicPr>
        <p:blipFill>
          <a:blip r:embed="rId6"/>
          <a:stretch>
            <a:fillRect/>
          </a:stretch>
        </p:blipFill>
        <p:spPr>
          <a:xfrm>
            <a:off x="8906695" y="1013285"/>
            <a:ext cx="1349825" cy="2450969"/>
          </a:xfrm>
          <a:prstGeom prst="rect">
            <a:avLst/>
          </a:prstGeom>
        </p:spPr>
      </p:pic>
    </p:spTree>
    <p:extLst>
      <p:ext uri="{BB962C8B-B14F-4D97-AF65-F5344CB8AC3E}">
        <p14:creationId xmlns:p14="http://schemas.microsoft.com/office/powerpoint/2010/main" val="2792490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396CBF7-4320-34A3-B084-3BE2E60123AC}"/>
              </a:ext>
            </a:extLst>
          </p:cNvPr>
          <p:cNvSpPr txBox="1"/>
          <p:nvPr/>
        </p:nvSpPr>
        <p:spPr>
          <a:xfrm>
            <a:off x="891423" y="951422"/>
            <a:ext cx="10222992" cy="584775"/>
          </a:xfrm>
          <a:prstGeom prst="rect">
            <a:avLst/>
          </a:prstGeom>
          <a:noFill/>
        </p:spPr>
        <p:txBody>
          <a:bodyPr wrap="square">
            <a:spAutoFit/>
          </a:bodyPr>
          <a:lstStyle/>
          <a:p>
            <a:pPr rtl="0" fontAlgn="base"/>
            <a:r>
              <a:rPr lang="en-US" sz="3200" dirty="0">
                <a:solidFill>
                  <a:schemeClr val="accent4">
                    <a:lumMod val="60000"/>
                    <a:lumOff val="40000"/>
                  </a:schemeClr>
                </a:solidFill>
                <a:latin typeface="+mj-lt"/>
              </a:rPr>
              <a:t>17. </a:t>
            </a:r>
            <a:r>
              <a:rPr lang="en-US" sz="3200" b="0" i="0" u="none" strike="noStrike" dirty="0">
                <a:solidFill>
                  <a:schemeClr val="accent4">
                    <a:lumMod val="60000"/>
                    <a:lumOff val="40000"/>
                  </a:schemeClr>
                </a:solidFill>
                <a:effectLst/>
                <a:latin typeface="+mj-lt"/>
              </a:rPr>
              <a:t>How do leave days correlate with payroll amounts?</a:t>
            </a:r>
          </a:p>
        </p:txBody>
      </p:sp>
      <p:pic>
        <p:nvPicPr>
          <p:cNvPr id="4" name="Picture 3">
            <a:extLst>
              <a:ext uri="{FF2B5EF4-FFF2-40B4-BE49-F238E27FC236}">
                <a16:creationId xmlns:a16="http://schemas.microsoft.com/office/drawing/2014/main" id="{D4C6D38D-A754-AEEF-4E0C-E66E622D86D1}"/>
              </a:ext>
            </a:extLst>
          </p:cNvPr>
          <p:cNvPicPr>
            <a:picLocks noChangeAspect="1"/>
          </p:cNvPicPr>
          <p:nvPr/>
        </p:nvPicPr>
        <p:blipFill>
          <a:blip r:embed="rId2"/>
          <a:stretch>
            <a:fillRect/>
          </a:stretch>
        </p:blipFill>
        <p:spPr>
          <a:xfrm>
            <a:off x="927632" y="1536197"/>
            <a:ext cx="5702171" cy="1201803"/>
          </a:xfrm>
          <a:prstGeom prst="rect">
            <a:avLst/>
          </a:prstGeom>
        </p:spPr>
      </p:pic>
      <p:pic>
        <p:nvPicPr>
          <p:cNvPr id="5" name="Picture 4">
            <a:extLst>
              <a:ext uri="{FF2B5EF4-FFF2-40B4-BE49-F238E27FC236}">
                <a16:creationId xmlns:a16="http://schemas.microsoft.com/office/drawing/2014/main" id="{4E4C64A8-9FE1-9665-6DC2-C3B93091B796}"/>
              </a:ext>
            </a:extLst>
          </p:cNvPr>
          <p:cNvPicPr>
            <a:picLocks noChangeAspect="1"/>
          </p:cNvPicPr>
          <p:nvPr/>
        </p:nvPicPr>
        <p:blipFill>
          <a:blip r:embed="rId3"/>
          <a:stretch>
            <a:fillRect/>
          </a:stretch>
        </p:blipFill>
        <p:spPr>
          <a:xfrm>
            <a:off x="6913890" y="1536197"/>
            <a:ext cx="4200525" cy="4086225"/>
          </a:xfrm>
          <a:prstGeom prst="rect">
            <a:avLst/>
          </a:prstGeom>
        </p:spPr>
      </p:pic>
      <p:pic>
        <p:nvPicPr>
          <p:cNvPr id="6" name="Picture 5">
            <a:extLst>
              <a:ext uri="{FF2B5EF4-FFF2-40B4-BE49-F238E27FC236}">
                <a16:creationId xmlns:a16="http://schemas.microsoft.com/office/drawing/2014/main" id="{E02381C3-FF8A-AA5F-DBA9-CBF29E984BB0}"/>
              </a:ext>
            </a:extLst>
          </p:cNvPr>
          <p:cNvPicPr>
            <a:picLocks noChangeAspect="1"/>
          </p:cNvPicPr>
          <p:nvPr/>
        </p:nvPicPr>
        <p:blipFill>
          <a:blip r:embed="rId4"/>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2600013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02F43-5088-9519-C701-CB8CA81766D7}"/>
              </a:ext>
            </a:extLst>
          </p:cNvPr>
          <p:cNvSpPr txBox="1"/>
          <p:nvPr/>
        </p:nvSpPr>
        <p:spPr>
          <a:xfrm>
            <a:off x="3783106" y="645458"/>
            <a:ext cx="4625788" cy="707886"/>
          </a:xfrm>
          <a:prstGeom prst="rect">
            <a:avLst/>
          </a:prstGeom>
          <a:noFill/>
        </p:spPr>
        <p:txBody>
          <a:bodyPr wrap="square" rtlCol="0">
            <a:spAutoFit/>
          </a:bodyPr>
          <a:lstStyle/>
          <a:p>
            <a:r>
              <a:rPr lang="en-US" sz="4000" b="1" dirty="0">
                <a:solidFill>
                  <a:schemeClr val="accent4">
                    <a:lumMod val="75000"/>
                  </a:schemeClr>
                </a:solidFill>
              </a:rPr>
              <a:t>INTRODUCTION</a:t>
            </a:r>
            <a:endParaRPr lang="en-IN" sz="4000" b="1" dirty="0">
              <a:solidFill>
                <a:schemeClr val="accent4">
                  <a:lumMod val="75000"/>
                </a:schemeClr>
              </a:solidFill>
            </a:endParaRPr>
          </a:p>
        </p:txBody>
      </p:sp>
      <p:sp>
        <p:nvSpPr>
          <p:cNvPr id="4" name="TextBox 3">
            <a:extLst>
              <a:ext uri="{FF2B5EF4-FFF2-40B4-BE49-F238E27FC236}">
                <a16:creationId xmlns:a16="http://schemas.microsoft.com/office/drawing/2014/main" id="{BADEBFC9-1083-6F44-B508-9846FE571C79}"/>
              </a:ext>
            </a:extLst>
          </p:cNvPr>
          <p:cNvSpPr txBox="1"/>
          <p:nvPr/>
        </p:nvSpPr>
        <p:spPr>
          <a:xfrm rot="10800000" flipH="1" flipV="1">
            <a:off x="468883" y="1830601"/>
            <a:ext cx="11254234" cy="2308324"/>
          </a:xfrm>
          <a:prstGeom prst="rect">
            <a:avLst/>
          </a:prstGeom>
          <a:noFill/>
        </p:spPr>
        <p:txBody>
          <a:bodyPr wrap="square" rtlCol="0">
            <a:spAutoFit/>
          </a:bodyPr>
          <a:lstStyle/>
          <a:p>
            <a:pPr marL="342900" indent="-342900">
              <a:buClr>
                <a:srgbClr val="6D8E37"/>
              </a:buClr>
              <a:buFont typeface="Wingdings" panose="05000000000000000000" pitchFamily="2" charset="2"/>
              <a:buChar char="Ø"/>
            </a:pPr>
            <a:r>
              <a:rPr lang="en-US" sz="2400" dirty="0"/>
              <a:t>The Employee Management System (EMS) is designed to simplify and organize the management of employee-related information within an organization. This project uses a relational database model to efficiently handle various aspects of employee data, including personal details, job roles, departmental structures, payroll processing, qualifications, and leave records. By integrating these modules, the system ensures smooth HR operations, better data consistency, and easy reporting</a:t>
            </a:r>
            <a:r>
              <a:rPr lang="en-US" dirty="0"/>
              <a:t>.</a:t>
            </a:r>
            <a:endParaRPr lang="en-IN" dirty="0"/>
          </a:p>
        </p:txBody>
      </p:sp>
      <p:pic>
        <p:nvPicPr>
          <p:cNvPr id="3" name="Picture 2">
            <a:extLst>
              <a:ext uri="{FF2B5EF4-FFF2-40B4-BE49-F238E27FC236}">
                <a16:creationId xmlns:a16="http://schemas.microsoft.com/office/drawing/2014/main" id="{7AAE843B-2624-6C4A-D3F7-B422C9810A7A}"/>
              </a:ext>
            </a:extLst>
          </p:cNvPr>
          <p:cNvPicPr>
            <a:picLocks noChangeAspect="1"/>
          </p:cNvPicPr>
          <p:nvPr/>
        </p:nvPicPr>
        <p:blipFill>
          <a:blip r:embed="rId2"/>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8526531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CA69F-94D1-6F66-45FD-0EA57CC82747}"/>
              </a:ext>
            </a:extLst>
          </p:cNvPr>
          <p:cNvSpPr txBox="1"/>
          <p:nvPr/>
        </p:nvSpPr>
        <p:spPr>
          <a:xfrm>
            <a:off x="1035558" y="855204"/>
            <a:ext cx="9802368" cy="584775"/>
          </a:xfrm>
          <a:prstGeom prst="rect">
            <a:avLst/>
          </a:prstGeom>
          <a:noFill/>
        </p:spPr>
        <p:txBody>
          <a:bodyPr wrap="square">
            <a:spAutoFit/>
          </a:bodyPr>
          <a:lstStyle/>
          <a:p>
            <a:r>
              <a:rPr lang="en-US" sz="3200" b="0" i="0" u="none" strike="noStrike" dirty="0">
                <a:solidFill>
                  <a:schemeClr val="accent4">
                    <a:lumMod val="60000"/>
                    <a:lumOff val="40000"/>
                  </a:schemeClr>
                </a:solidFill>
                <a:effectLst/>
                <a:latin typeface="+mj-lt"/>
              </a:rPr>
              <a:t>18. What is the total monthly payroll processed?</a:t>
            </a:r>
            <a:endParaRPr lang="en-IN" sz="3200" dirty="0">
              <a:solidFill>
                <a:schemeClr val="accent4">
                  <a:lumMod val="60000"/>
                  <a:lumOff val="40000"/>
                </a:schemeClr>
              </a:solidFill>
              <a:latin typeface="+mj-lt"/>
            </a:endParaRPr>
          </a:p>
        </p:txBody>
      </p:sp>
      <p:pic>
        <p:nvPicPr>
          <p:cNvPr id="4" name="Picture 3">
            <a:extLst>
              <a:ext uri="{FF2B5EF4-FFF2-40B4-BE49-F238E27FC236}">
                <a16:creationId xmlns:a16="http://schemas.microsoft.com/office/drawing/2014/main" id="{5B85E899-04E6-1ACA-0F19-03E733937500}"/>
              </a:ext>
            </a:extLst>
          </p:cNvPr>
          <p:cNvPicPr>
            <a:picLocks noChangeAspect="1"/>
          </p:cNvPicPr>
          <p:nvPr/>
        </p:nvPicPr>
        <p:blipFill>
          <a:blip r:embed="rId2"/>
          <a:stretch>
            <a:fillRect/>
          </a:stretch>
        </p:blipFill>
        <p:spPr>
          <a:xfrm>
            <a:off x="1169099" y="1527237"/>
            <a:ext cx="5695950" cy="1133475"/>
          </a:xfrm>
          <a:prstGeom prst="rect">
            <a:avLst/>
          </a:prstGeom>
        </p:spPr>
      </p:pic>
      <p:pic>
        <p:nvPicPr>
          <p:cNvPr id="5" name="Picture 4">
            <a:extLst>
              <a:ext uri="{FF2B5EF4-FFF2-40B4-BE49-F238E27FC236}">
                <a16:creationId xmlns:a16="http://schemas.microsoft.com/office/drawing/2014/main" id="{06FF85BA-2263-903D-4034-48AA43D1A79A}"/>
              </a:ext>
            </a:extLst>
          </p:cNvPr>
          <p:cNvPicPr>
            <a:picLocks noChangeAspect="1"/>
          </p:cNvPicPr>
          <p:nvPr/>
        </p:nvPicPr>
        <p:blipFill>
          <a:blip r:embed="rId3"/>
          <a:stretch>
            <a:fillRect/>
          </a:stretch>
        </p:blipFill>
        <p:spPr>
          <a:xfrm>
            <a:off x="7922704" y="1732024"/>
            <a:ext cx="2733675" cy="723900"/>
          </a:xfrm>
          <a:prstGeom prst="rect">
            <a:avLst/>
          </a:prstGeom>
        </p:spPr>
      </p:pic>
      <p:sp>
        <p:nvSpPr>
          <p:cNvPr id="7" name="TextBox 6">
            <a:extLst>
              <a:ext uri="{FF2B5EF4-FFF2-40B4-BE49-F238E27FC236}">
                <a16:creationId xmlns:a16="http://schemas.microsoft.com/office/drawing/2014/main" id="{A1C72D1C-9D5E-A4AA-728F-6C1D80E78BAE}"/>
              </a:ext>
            </a:extLst>
          </p:cNvPr>
          <p:cNvSpPr txBox="1"/>
          <p:nvPr/>
        </p:nvSpPr>
        <p:spPr>
          <a:xfrm>
            <a:off x="1035558" y="3442683"/>
            <a:ext cx="10190988" cy="584775"/>
          </a:xfrm>
          <a:prstGeom prst="rect">
            <a:avLst/>
          </a:prstGeom>
          <a:noFill/>
        </p:spPr>
        <p:txBody>
          <a:bodyPr wrap="square">
            <a:spAutoFit/>
          </a:bodyPr>
          <a:lstStyle/>
          <a:p>
            <a:r>
              <a:rPr lang="en-US" sz="3200" b="0" i="0" u="none" strike="noStrike" dirty="0">
                <a:solidFill>
                  <a:schemeClr val="accent4">
                    <a:lumMod val="60000"/>
                    <a:lumOff val="40000"/>
                  </a:schemeClr>
                </a:solidFill>
                <a:effectLst/>
                <a:latin typeface="+mj-lt"/>
              </a:rPr>
              <a:t>19. What is the average bonus given per department?</a:t>
            </a:r>
            <a:endParaRPr lang="en-IN" sz="3200" dirty="0">
              <a:solidFill>
                <a:schemeClr val="accent4">
                  <a:lumMod val="60000"/>
                  <a:lumOff val="40000"/>
                </a:schemeClr>
              </a:solidFill>
              <a:latin typeface="+mj-lt"/>
            </a:endParaRPr>
          </a:p>
        </p:txBody>
      </p:sp>
      <p:pic>
        <p:nvPicPr>
          <p:cNvPr id="8" name="Picture 7">
            <a:extLst>
              <a:ext uri="{FF2B5EF4-FFF2-40B4-BE49-F238E27FC236}">
                <a16:creationId xmlns:a16="http://schemas.microsoft.com/office/drawing/2014/main" id="{4A9518C8-5DE7-83E1-DBDB-56AF3AA4F377}"/>
              </a:ext>
            </a:extLst>
          </p:cNvPr>
          <p:cNvPicPr>
            <a:picLocks noChangeAspect="1"/>
          </p:cNvPicPr>
          <p:nvPr/>
        </p:nvPicPr>
        <p:blipFill>
          <a:blip r:embed="rId4"/>
          <a:stretch>
            <a:fillRect/>
          </a:stretch>
        </p:blipFill>
        <p:spPr>
          <a:xfrm>
            <a:off x="1183767" y="4241292"/>
            <a:ext cx="4752975" cy="1447800"/>
          </a:xfrm>
          <a:prstGeom prst="rect">
            <a:avLst/>
          </a:prstGeom>
        </p:spPr>
      </p:pic>
      <p:pic>
        <p:nvPicPr>
          <p:cNvPr id="9" name="Picture 8">
            <a:extLst>
              <a:ext uri="{FF2B5EF4-FFF2-40B4-BE49-F238E27FC236}">
                <a16:creationId xmlns:a16="http://schemas.microsoft.com/office/drawing/2014/main" id="{069D245E-1B89-5AEF-324F-381F7342A806}"/>
              </a:ext>
            </a:extLst>
          </p:cNvPr>
          <p:cNvPicPr>
            <a:picLocks noChangeAspect="1"/>
          </p:cNvPicPr>
          <p:nvPr/>
        </p:nvPicPr>
        <p:blipFill>
          <a:blip r:embed="rId5"/>
          <a:stretch>
            <a:fillRect/>
          </a:stretch>
        </p:blipFill>
        <p:spPr>
          <a:xfrm>
            <a:off x="7922704" y="3983496"/>
            <a:ext cx="2381250" cy="2019300"/>
          </a:xfrm>
          <a:prstGeom prst="rect">
            <a:avLst/>
          </a:prstGeom>
        </p:spPr>
      </p:pic>
      <p:pic>
        <p:nvPicPr>
          <p:cNvPr id="6" name="Picture 5">
            <a:extLst>
              <a:ext uri="{FF2B5EF4-FFF2-40B4-BE49-F238E27FC236}">
                <a16:creationId xmlns:a16="http://schemas.microsoft.com/office/drawing/2014/main" id="{696D08C8-8C45-1BB2-B5C1-13043BC1A00D}"/>
              </a:ext>
            </a:extLst>
          </p:cNvPr>
          <p:cNvPicPr>
            <a:picLocks noChangeAspect="1"/>
          </p:cNvPicPr>
          <p:nvPr/>
        </p:nvPicPr>
        <p:blipFill>
          <a:blip r:embed="rId6"/>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275367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A33699-91D7-9665-025D-F52159F0AA54}"/>
              </a:ext>
            </a:extLst>
          </p:cNvPr>
          <p:cNvSpPr txBox="1"/>
          <p:nvPr/>
        </p:nvSpPr>
        <p:spPr>
          <a:xfrm>
            <a:off x="1153551" y="740206"/>
            <a:ext cx="10271760" cy="553998"/>
          </a:xfrm>
          <a:prstGeom prst="rect">
            <a:avLst/>
          </a:prstGeom>
          <a:noFill/>
        </p:spPr>
        <p:txBody>
          <a:bodyPr wrap="square">
            <a:spAutoFit/>
          </a:bodyPr>
          <a:lstStyle/>
          <a:p>
            <a:r>
              <a:rPr lang="en-US" sz="3000" b="0" i="0" u="none" strike="noStrike" dirty="0">
                <a:solidFill>
                  <a:schemeClr val="accent4">
                    <a:lumMod val="60000"/>
                    <a:lumOff val="40000"/>
                  </a:schemeClr>
                </a:solidFill>
                <a:effectLst/>
                <a:latin typeface="+mj-lt"/>
              </a:rPr>
              <a:t>20. Which department receives the highest total bonuses?</a:t>
            </a:r>
            <a:endParaRPr lang="en-IN" sz="3000" dirty="0">
              <a:solidFill>
                <a:schemeClr val="accent4">
                  <a:lumMod val="60000"/>
                  <a:lumOff val="40000"/>
                </a:schemeClr>
              </a:solidFill>
              <a:latin typeface="+mj-lt"/>
            </a:endParaRPr>
          </a:p>
        </p:txBody>
      </p:sp>
      <p:sp>
        <p:nvSpPr>
          <p:cNvPr id="5" name="TextBox 4">
            <a:extLst>
              <a:ext uri="{FF2B5EF4-FFF2-40B4-BE49-F238E27FC236}">
                <a16:creationId xmlns:a16="http://schemas.microsoft.com/office/drawing/2014/main" id="{DB8BD133-19BB-D0B9-F8A9-BE58B8701E44}"/>
              </a:ext>
            </a:extLst>
          </p:cNvPr>
          <p:cNvSpPr txBox="1"/>
          <p:nvPr/>
        </p:nvSpPr>
        <p:spPr>
          <a:xfrm>
            <a:off x="1135380" y="3352864"/>
            <a:ext cx="9921240" cy="954107"/>
          </a:xfrm>
          <a:prstGeom prst="rect">
            <a:avLst/>
          </a:prstGeom>
          <a:noFill/>
        </p:spPr>
        <p:txBody>
          <a:bodyPr wrap="square">
            <a:spAutoFit/>
          </a:bodyPr>
          <a:lstStyle/>
          <a:p>
            <a:r>
              <a:rPr lang="en-US" sz="2800" dirty="0">
                <a:solidFill>
                  <a:schemeClr val="accent4">
                    <a:lumMod val="60000"/>
                    <a:lumOff val="40000"/>
                  </a:schemeClr>
                </a:solidFill>
              </a:rPr>
              <a:t>21. What is the average value of total amount after considering leave deductions?</a:t>
            </a:r>
            <a:endParaRPr lang="en-IN" sz="2800" dirty="0">
              <a:solidFill>
                <a:schemeClr val="accent4">
                  <a:lumMod val="60000"/>
                  <a:lumOff val="40000"/>
                </a:schemeClr>
              </a:solidFill>
            </a:endParaRPr>
          </a:p>
        </p:txBody>
      </p:sp>
      <p:pic>
        <p:nvPicPr>
          <p:cNvPr id="6" name="Picture 5">
            <a:extLst>
              <a:ext uri="{FF2B5EF4-FFF2-40B4-BE49-F238E27FC236}">
                <a16:creationId xmlns:a16="http://schemas.microsoft.com/office/drawing/2014/main" id="{F12C776D-F282-95C1-FDEC-9976F516A639}"/>
              </a:ext>
            </a:extLst>
          </p:cNvPr>
          <p:cNvPicPr>
            <a:picLocks noChangeAspect="1"/>
          </p:cNvPicPr>
          <p:nvPr/>
        </p:nvPicPr>
        <p:blipFill>
          <a:blip r:embed="rId2"/>
          <a:stretch>
            <a:fillRect/>
          </a:stretch>
        </p:blipFill>
        <p:spPr>
          <a:xfrm>
            <a:off x="1601724" y="1423547"/>
            <a:ext cx="4343400" cy="1562100"/>
          </a:xfrm>
          <a:prstGeom prst="rect">
            <a:avLst/>
          </a:prstGeom>
        </p:spPr>
      </p:pic>
      <p:pic>
        <p:nvPicPr>
          <p:cNvPr id="7" name="Picture 6">
            <a:extLst>
              <a:ext uri="{FF2B5EF4-FFF2-40B4-BE49-F238E27FC236}">
                <a16:creationId xmlns:a16="http://schemas.microsoft.com/office/drawing/2014/main" id="{0D7FF70B-16BF-2B1A-4540-DF970C6D1474}"/>
              </a:ext>
            </a:extLst>
          </p:cNvPr>
          <p:cNvPicPr>
            <a:picLocks noChangeAspect="1"/>
          </p:cNvPicPr>
          <p:nvPr/>
        </p:nvPicPr>
        <p:blipFill>
          <a:blip r:embed="rId3"/>
          <a:stretch>
            <a:fillRect/>
          </a:stretch>
        </p:blipFill>
        <p:spPr>
          <a:xfrm>
            <a:off x="7270899" y="1606213"/>
            <a:ext cx="3319377" cy="1136773"/>
          </a:xfrm>
          <a:prstGeom prst="rect">
            <a:avLst/>
          </a:prstGeom>
        </p:spPr>
      </p:pic>
      <p:pic>
        <p:nvPicPr>
          <p:cNvPr id="8" name="Picture 7">
            <a:extLst>
              <a:ext uri="{FF2B5EF4-FFF2-40B4-BE49-F238E27FC236}">
                <a16:creationId xmlns:a16="http://schemas.microsoft.com/office/drawing/2014/main" id="{3D46A9EB-E957-BD4B-AD78-4D46B48521CE}"/>
              </a:ext>
            </a:extLst>
          </p:cNvPr>
          <p:cNvPicPr>
            <a:picLocks noChangeAspect="1"/>
          </p:cNvPicPr>
          <p:nvPr/>
        </p:nvPicPr>
        <p:blipFill>
          <a:blip r:embed="rId4"/>
          <a:stretch>
            <a:fillRect/>
          </a:stretch>
        </p:blipFill>
        <p:spPr>
          <a:xfrm>
            <a:off x="1393251" y="4457128"/>
            <a:ext cx="5632942" cy="1212152"/>
          </a:xfrm>
          <a:prstGeom prst="rect">
            <a:avLst/>
          </a:prstGeom>
        </p:spPr>
      </p:pic>
      <p:pic>
        <p:nvPicPr>
          <p:cNvPr id="10" name="Picture 9">
            <a:extLst>
              <a:ext uri="{FF2B5EF4-FFF2-40B4-BE49-F238E27FC236}">
                <a16:creationId xmlns:a16="http://schemas.microsoft.com/office/drawing/2014/main" id="{AFDEB515-6597-B334-E294-47E1D5DEC28B}"/>
              </a:ext>
            </a:extLst>
          </p:cNvPr>
          <p:cNvPicPr>
            <a:picLocks noChangeAspect="1"/>
          </p:cNvPicPr>
          <p:nvPr/>
        </p:nvPicPr>
        <p:blipFill>
          <a:blip r:embed="rId5"/>
          <a:stretch>
            <a:fillRect/>
          </a:stretch>
        </p:blipFill>
        <p:spPr>
          <a:xfrm>
            <a:off x="7961704" y="4571307"/>
            <a:ext cx="2628572" cy="983793"/>
          </a:xfrm>
          <a:prstGeom prst="rect">
            <a:avLst/>
          </a:prstGeom>
        </p:spPr>
      </p:pic>
      <p:pic>
        <p:nvPicPr>
          <p:cNvPr id="4" name="Picture 3">
            <a:extLst>
              <a:ext uri="{FF2B5EF4-FFF2-40B4-BE49-F238E27FC236}">
                <a16:creationId xmlns:a16="http://schemas.microsoft.com/office/drawing/2014/main" id="{9589141F-FA47-8060-6539-A058901975E7}"/>
              </a:ext>
            </a:extLst>
          </p:cNvPr>
          <p:cNvPicPr>
            <a:picLocks noChangeAspect="1"/>
          </p:cNvPicPr>
          <p:nvPr/>
        </p:nvPicPr>
        <p:blipFill>
          <a:blip r:embed="rId6"/>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40942113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0F7CBD-97AE-942A-C4CD-3089667708E4}"/>
              </a:ext>
            </a:extLst>
          </p:cNvPr>
          <p:cNvSpPr txBox="1"/>
          <p:nvPr/>
        </p:nvSpPr>
        <p:spPr>
          <a:xfrm>
            <a:off x="1174241" y="772328"/>
            <a:ext cx="9843516" cy="1015663"/>
          </a:xfrm>
          <a:prstGeom prst="rect">
            <a:avLst/>
          </a:prstGeom>
          <a:noFill/>
        </p:spPr>
        <p:txBody>
          <a:bodyPr wrap="square">
            <a:spAutoFit/>
          </a:bodyPr>
          <a:lstStyle/>
          <a:p>
            <a:pPr rtl="0" fontAlgn="base">
              <a:spcBef>
                <a:spcPts val="1200"/>
              </a:spcBef>
              <a:spcAft>
                <a:spcPts val="1200"/>
              </a:spcAft>
            </a:pPr>
            <a:r>
              <a:rPr lang="en-US" sz="3000" i="0" u="none" strike="noStrike" dirty="0">
                <a:solidFill>
                  <a:schemeClr val="accent4">
                    <a:lumMod val="60000"/>
                    <a:lumOff val="40000"/>
                  </a:schemeClr>
                </a:solidFill>
                <a:effectLst/>
                <a:latin typeface="+mj-lt"/>
              </a:rPr>
              <a:t>22. Which year had the highest number of employee promotions?</a:t>
            </a:r>
          </a:p>
        </p:txBody>
      </p:sp>
      <p:pic>
        <p:nvPicPr>
          <p:cNvPr id="4" name="Picture 3">
            <a:extLst>
              <a:ext uri="{FF2B5EF4-FFF2-40B4-BE49-F238E27FC236}">
                <a16:creationId xmlns:a16="http://schemas.microsoft.com/office/drawing/2014/main" id="{6DC5CF39-B971-B841-753F-A1A783D67CD3}"/>
              </a:ext>
            </a:extLst>
          </p:cNvPr>
          <p:cNvPicPr>
            <a:picLocks noChangeAspect="1"/>
          </p:cNvPicPr>
          <p:nvPr/>
        </p:nvPicPr>
        <p:blipFill>
          <a:blip r:embed="rId2"/>
          <a:stretch>
            <a:fillRect/>
          </a:stretch>
        </p:blipFill>
        <p:spPr>
          <a:xfrm>
            <a:off x="1447067" y="1969078"/>
            <a:ext cx="6115050" cy="1543050"/>
          </a:xfrm>
          <a:prstGeom prst="rect">
            <a:avLst/>
          </a:prstGeom>
        </p:spPr>
      </p:pic>
      <p:pic>
        <p:nvPicPr>
          <p:cNvPr id="5" name="Picture 4">
            <a:extLst>
              <a:ext uri="{FF2B5EF4-FFF2-40B4-BE49-F238E27FC236}">
                <a16:creationId xmlns:a16="http://schemas.microsoft.com/office/drawing/2014/main" id="{D52AF2E6-4AB7-4E20-E61E-8F6EC9F32FF3}"/>
              </a:ext>
            </a:extLst>
          </p:cNvPr>
          <p:cNvPicPr>
            <a:picLocks noChangeAspect="1"/>
          </p:cNvPicPr>
          <p:nvPr/>
        </p:nvPicPr>
        <p:blipFill>
          <a:blip r:embed="rId3"/>
          <a:stretch>
            <a:fillRect/>
          </a:stretch>
        </p:blipFill>
        <p:spPr>
          <a:xfrm>
            <a:off x="2385585" y="3693215"/>
            <a:ext cx="3921489" cy="987856"/>
          </a:xfrm>
          <a:prstGeom prst="rect">
            <a:avLst/>
          </a:prstGeom>
        </p:spPr>
      </p:pic>
      <p:pic>
        <p:nvPicPr>
          <p:cNvPr id="6" name="Picture 5">
            <a:extLst>
              <a:ext uri="{FF2B5EF4-FFF2-40B4-BE49-F238E27FC236}">
                <a16:creationId xmlns:a16="http://schemas.microsoft.com/office/drawing/2014/main" id="{C6A3B242-5973-39B0-DBC9-EA6A25255F64}"/>
              </a:ext>
            </a:extLst>
          </p:cNvPr>
          <p:cNvPicPr>
            <a:picLocks noChangeAspect="1"/>
          </p:cNvPicPr>
          <p:nvPr/>
        </p:nvPicPr>
        <p:blipFill>
          <a:blip r:embed="rId4"/>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664497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DD544B-F281-918D-55A8-0309348DE498}"/>
              </a:ext>
            </a:extLst>
          </p:cNvPr>
          <p:cNvSpPr txBox="1"/>
          <p:nvPr/>
        </p:nvSpPr>
        <p:spPr>
          <a:xfrm>
            <a:off x="3423033" y="578041"/>
            <a:ext cx="7251131" cy="707886"/>
          </a:xfrm>
          <a:prstGeom prst="rect">
            <a:avLst/>
          </a:prstGeom>
          <a:noFill/>
        </p:spPr>
        <p:txBody>
          <a:bodyPr wrap="square" rtlCol="0">
            <a:spAutoFit/>
          </a:bodyPr>
          <a:lstStyle/>
          <a:p>
            <a:r>
              <a:rPr lang="en-US" sz="4000" b="1" dirty="0">
                <a:solidFill>
                  <a:schemeClr val="accent4">
                    <a:lumMod val="75000"/>
                  </a:schemeClr>
                </a:solidFill>
              </a:rPr>
              <a:t>CHALLENGES FACED</a:t>
            </a:r>
            <a:endParaRPr lang="en-IN" sz="4000" b="1" dirty="0">
              <a:solidFill>
                <a:schemeClr val="accent4">
                  <a:lumMod val="75000"/>
                </a:schemeClr>
              </a:solidFill>
            </a:endParaRPr>
          </a:p>
        </p:txBody>
      </p:sp>
      <p:sp>
        <p:nvSpPr>
          <p:cNvPr id="4" name="TextBox 3">
            <a:extLst>
              <a:ext uri="{FF2B5EF4-FFF2-40B4-BE49-F238E27FC236}">
                <a16:creationId xmlns:a16="http://schemas.microsoft.com/office/drawing/2014/main" id="{45268B82-7111-6356-9E82-367BA095DF38}"/>
              </a:ext>
            </a:extLst>
          </p:cNvPr>
          <p:cNvSpPr txBox="1"/>
          <p:nvPr/>
        </p:nvSpPr>
        <p:spPr>
          <a:xfrm>
            <a:off x="1013637" y="1679038"/>
            <a:ext cx="10032314" cy="2400657"/>
          </a:xfrm>
          <a:prstGeom prst="rect">
            <a:avLst/>
          </a:prstGeom>
          <a:noFill/>
        </p:spPr>
        <p:txBody>
          <a:bodyPr wrap="square">
            <a:spAutoFit/>
          </a:bodyPr>
          <a:lstStyle/>
          <a:p>
            <a:r>
              <a:rPr lang="en-IN" sz="2500" b="1" dirty="0">
                <a:solidFill>
                  <a:schemeClr val="accent6">
                    <a:lumMod val="50000"/>
                  </a:schemeClr>
                </a:solidFill>
              </a:rPr>
              <a:t>1. Complex Payroll Integration - </a:t>
            </a:r>
            <a:r>
              <a:rPr lang="en-IN" sz="2500" dirty="0"/>
              <a:t>Managing salaries, bonuses, and leave deductions across multiple tables.</a:t>
            </a:r>
          </a:p>
          <a:p>
            <a:r>
              <a:rPr lang="en-IN" sz="2500" b="1" dirty="0">
                <a:solidFill>
                  <a:schemeClr val="accent6">
                    <a:lumMod val="50000"/>
                  </a:schemeClr>
                </a:solidFill>
              </a:rPr>
              <a:t>2.Scalability &amp; Performance - </a:t>
            </a:r>
            <a:r>
              <a:rPr lang="en-IN" sz="2500" dirty="0"/>
              <a:t>Querying large datasets (payroll, leaves, promotions) may slow down without optimization.</a:t>
            </a:r>
          </a:p>
          <a:p>
            <a:r>
              <a:rPr lang="en-IN" sz="2500" b="1" dirty="0">
                <a:solidFill>
                  <a:schemeClr val="accent6">
                    <a:lumMod val="50000"/>
                  </a:schemeClr>
                </a:solidFill>
              </a:rPr>
              <a:t>3. Change Management - </a:t>
            </a:r>
            <a:r>
              <a:rPr lang="en-IN" sz="2500" dirty="0"/>
              <a:t>Handling promotions, transfers, and updates while maintaining historical accuracy.</a:t>
            </a:r>
          </a:p>
        </p:txBody>
      </p:sp>
      <p:pic>
        <p:nvPicPr>
          <p:cNvPr id="5" name="Picture 4">
            <a:extLst>
              <a:ext uri="{FF2B5EF4-FFF2-40B4-BE49-F238E27FC236}">
                <a16:creationId xmlns:a16="http://schemas.microsoft.com/office/drawing/2014/main" id="{8315B593-B4F2-9203-CEFD-F3B50FE3E22E}"/>
              </a:ext>
            </a:extLst>
          </p:cNvPr>
          <p:cNvPicPr>
            <a:picLocks noChangeAspect="1"/>
          </p:cNvPicPr>
          <p:nvPr/>
        </p:nvPicPr>
        <p:blipFill>
          <a:blip r:embed="rId2"/>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964461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1954627-22EA-891A-86D4-C595DF96514E}"/>
              </a:ext>
            </a:extLst>
          </p:cNvPr>
          <p:cNvSpPr txBox="1"/>
          <p:nvPr/>
        </p:nvSpPr>
        <p:spPr>
          <a:xfrm>
            <a:off x="4436640" y="599945"/>
            <a:ext cx="5176284" cy="707886"/>
          </a:xfrm>
          <a:prstGeom prst="rect">
            <a:avLst/>
          </a:prstGeom>
          <a:noFill/>
        </p:spPr>
        <p:txBody>
          <a:bodyPr wrap="square" rtlCol="0">
            <a:spAutoFit/>
          </a:bodyPr>
          <a:lstStyle/>
          <a:p>
            <a:r>
              <a:rPr lang="en-US" sz="4000" b="1" dirty="0">
                <a:solidFill>
                  <a:schemeClr val="accent4">
                    <a:lumMod val="75000"/>
                  </a:schemeClr>
                </a:solidFill>
              </a:rPr>
              <a:t>CONCLUSION</a:t>
            </a:r>
            <a:endParaRPr lang="en-IN" sz="4000" b="1" dirty="0">
              <a:solidFill>
                <a:schemeClr val="accent4">
                  <a:lumMod val="75000"/>
                </a:schemeClr>
              </a:solidFill>
            </a:endParaRPr>
          </a:p>
        </p:txBody>
      </p:sp>
      <p:sp>
        <p:nvSpPr>
          <p:cNvPr id="4" name="TextBox 3">
            <a:extLst>
              <a:ext uri="{FF2B5EF4-FFF2-40B4-BE49-F238E27FC236}">
                <a16:creationId xmlns:a16="http://schemas.microsoft.com/office/drawing/2014/main" id="{58FFC545-4B2B-D078-534E-849EE2D7E888}"/>
              </a:ext>
            </a:extLst>
          </p:cNvPr>
          <p:cNvSpPr txBox="1"/>
          <p:nvPr/>
        </p:nvSpPr>
        <p:spPr>
          <a:xfrm>
            <a:off x="919716" y="1961177"/>
            <a:ext cx="10350795" cy="2785378"/>
          </a:xfrm>
          <a:prstGeom prst="rect">
            <a:avLst/>
          </a:prstGeom>
          <a:noFill/>
        </p:spPr>
        <p:txBody>
          <a:bodyPr wrap="square">
            <a:spAutoFit/>
          </a:bodyPr>
          <a:lstStyle/>
          <a:p>
            <a:pPr algn="just"/>
            <a:r>
              <a:rPr lang="en-IN" sz="2500" dirty="0"/>
              <a:t>The Employee Management System Database (EMSDB) is a centralized platform for managing employee details, payroll, leaves, and qualifications efficiently. It ensures data consistency and provides meaningful insights for HR and management decision-making. The system streamlines employee-related processes, improving accuracy and productivity. Future enhancements include automation, web application development, and cloud integration for scalability.</a:t>
            </a:r>
          </a:p>
        </p:txBody>
      </p:sp>
      <p:pic>
        <p:nvPicPr>
          <p:cNvPr id="5" name="Picture 4">
            <a:extLst>
              <a:ext uri="{FF2B5EF4-FFF2-40B4-BE49-F238E27FC236}">
                <a16:creationId xmlns:a16="http://schemas.microsoft.com/office/drawing/2014/main" id="{DAA8C9C6-E8B3-8B37-78B9-63424B6A4295}"/>
              </a:ext>
            </a:extLst>
          </p:cNvPr>
          <p:cNvPicPr>
            <a:picLocks noChangeAspect="1"/>
          </p:cNvPicPr>
          <p:nvPr/>
        </p:nvPicPr>
        <p:blipFill>
          <a:blip r:embed="rId2"/>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16449528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916485" cy="1687866"/>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5000" b="0" i="0" u="none" strike="noStrike" cap="none" dirty="0">
                <a:solidFill>
                  <a:srgbClr val="C00000"/>
                </a:solidFill>
                <a:latin typeface="Libre Baskerville"/>
                <a:ea typeface="Libre Baskerville"/>
                <a:cs typeface="Libre Baskerville"/>
                <a:sym typeface="Libre Baskerville"/>
              </a:rPr>
              <a:t>THANK YOU</a:t>
            </a:r>
            <a:endParaRPr sz="5000" b="0" i="0" u="none" strike="noStrike" cap="none"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FA77EB09-4AFA-46BF-029C-5A88B28FBABB}"/>
              </a:ext>
            </a:extLst>
          </p:cNvPr>
          <p:cNvPicPr>
            <a:picLocks noChangeAspect="1"/>
          </p:cNvPicPr>
          <p:nvPr/>
        </p:nvPicPr>
        <p:blipFill>
          <a:blip r:embed="rId4"/>
          <a:stretch>
            <a:fillRect/>
          </a:stretch>
        </p:blipFill>
        <p:spPr>
          <a:xfrm>
            <a:off x="9156329" y="6365632"/>
            <a:ext cx="3035671" cy="5539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7B606A-7647-74A1-2CE8-1BF04C8B1C3C}"/>
              </a:ext>
            </a:extLst>
          </p:cNvPr>
          <p:cNvSpPr txBox="1"/>
          <p:nvPr/>
        </p:nvSpPr>
        <p:spPr>
          <a:xfrm>
            <a:off x="852854" y="1573823"/>
            <a:ext cx="10612315" cy="4801314"/>
          </a:xfrm>
          <a:prstGeom prst="rect">
            <a:avLst/>
          </a:prstGeom>
          <a:noFill/>
        </p:spPr>
        <p:txBody>
          <a:bodyPr wrap="square" rtlCol="0">
            <a:spAutoFit/>
          </a:bodyPr>
          <a:lstStyle/>
          <a:p>
            <a:pPr marL="285750" indent="-285750">
              <a:buFont typeface="Wingdings" panose="05000000000000000000" pitchFamily="2" charset="2"/>
              <a:buChar char="Ø"/>
            </a:pPr>
            <a:r>
              <a:rPr lang="en-IN" b="1" dirty="0"/>
              <a:t>Employee Demographics &amp; Compensation: </a:t>
            </a:r>
            <a:r>
              <a:rPr lang="en-US" dirty="0"/>
              <a:t>To offer a clear overview of the employee base by tracking key metrics like the number of unique employees, departmental headcounts, and total salary expenditure.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Job Role &amp; Departmental Analysis:</a:t>
            </a:r>
            <a:r>
              <a:rPr lang="en-US" dirty="0"/>
              <a:t> To enable detailed analysis of job roles and departments, including the number of different roles per department, average salary ranges, and the identification of high-paying positions and high-cost departments.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Workforce Skills &amp; Qualifications:</a:t>
            </a:r>
            <a:r>
              <a:rPr lang="en-US" dirty="0"/>
              <a:t> To provide a comprehensive view of the company's talent pool by tracking employee qualifications and skills, identifying the most qualified individuals and the positions with the highest skill requirements.</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Leave and Absence Management:</a:t>
            </a:r>
            <a:r>
              <a:rPr lang="en-US" dirty="0"/>
              <a:t> To monitor and analyze leave patterns to identify trends, calculate average leave days per department, and understand the correlation between employee absences and payroll.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b="1" dirty="0"/>
              <a:t>Payroll Processing:</a:t>
            </a:r>
            <a:r>
              <a:rPr lang="en-US" dirty="0"/>
              <a:t> To automate and streamline the calculation of the total monthly payroll, ensuring accurate and timely compensation analysis.</a:t>
            </a:r>
            <a:r>
              <a:rPr lang="en-IN" dirty="0"/>
              <a:t> </a:t>
            </a:r>
          </a:p>
          <a:p>
            <a:pPr marL="285750" indent="-285750">
              <a:buFont typeface="Wingdings" panose="05000000000000000000" pitchFamily="2" charset="2"/>
              <a:buChar char="Ø"/>
            </a:pPr>
            <a:endParaRPr lang="en-IN" dirty="0"/>
          </a:p>
        </p:txBody>
      </p:sp>
      <p:sp>
        <p:nvSpPr>
          <p:cNvPr id="6" name="TextBox 5">
            <a:extLst>
              <a:ext uri="{FF2B5EF4-FFF2-40B4-BE49-F238E27FC236}">
                <a16:creationId xmlns:a16="http://schemas.microsoft.com/office/drawing/2014/main" id="{20C3201E-8D41-6A92-F1FD-86AFD43261D8}"/>
              </a:ext>
            </a:extLst>
          </p:cNvPr>
          <p:cNvSpPr txBox="1"/>
          <p:nvPr/>
        </p:nvSpPr>
        <p:spPr>
          <a:xfrm>
            <a:off x="4249099" y="602168"/>
            <a:ext cx="3241947" cy="707886"/>
          </a:xfrm>
          <a:prstGeom prst="rect">
            <a:avLst/>
          </a:prstGeom>
          <a:noFill/>
        </p:spPr>
        <p:txBody>
          <a:bodyPr wrap="square" rtlCol="0">
            <a:spAutoFit/>
          </a:bodyPr>
          <a:lstStyle/>
          <a:p>
            <a:pPr algn="ctr"/>
            <a:r>
              <a:rPr lang="en-US" sz="4000" b="1" dirty="0">
                <a:solidFill>
                  <a:schemeClr val="accent4">
                    <a:lumMod val="75000"/>
                  </a:schemeClr>
                </a:solidFill>
              </a:rPr>
              <a:t>OBJECTIVE</a:t>
            </a:r>
            <a:endParaRPr lang="en-IN" sz="4000" b="1" dirty="0">
              <a:solidFill>
                <a:schemeClr val="accent4">
                  <a:lumMod val="75000"/>
                </a:schemeClr>
              </a:solidFill>
            </a:endParaRPr>
          </a:p>
        </p:txBody>
      </p:sp>
    </p:spTree>
    <p:extLst>
      <p:ext uri="{BB962C8B-B14F-4D97-AF65-F5344CB8AC3E}">
        <p14:creationId xmlns:p14="http://schemas.microsoft.com/office/powerpoint/2010/main" val="1033060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B1A3ECA8-2FBD-9C39-689E-43FEE7C053CC}"/>
              </a:ext>
            </a:extLst>
          </p:cNvPr>
          <p:cNvSpPr>
            <a:spLocks noGrp="1"/>
          </p:cNvSpPr>
          <p:nvPr>
            <p:ph idx="4294967295"/>
          </p:nvPr>
        </p:nvSpPr>
        <p:spPr>
          <a:xfrm>
            <a:off x="808892" y="1733062"/>
            <a:ext cx="11383108" cy="4909527"/>
          </a:xfrm>
        </p:spPr>
        <p:txBody>
          <a:bodyPr>
            <a:normAutofit/>
          </a:bodyPr>
          <a:lstStyle/>
          <a:p>
            <a:pPr>
              <a:buClr>
                <a:schemeClr val="accent6">
                  <a:lumMod val="75000"/>
                </a:schemeClr>
              </a:buClr>
              <a:buFont typeface="Wingdings" panose="05000000000000000000" pitchFamily="2" charset="2"/>
              <a:buChar char="Ø"/>
            </a:pPr>
            <a:r>
              <a:rPr lang="en-US" sz="2400" dirty="0"/>
              <a:t>  The database consists of </a:t>
            </a:r>
            <a:r>
              <a:rPr lang="en-US" sz="2400" b="1" dirty="0">
                <a:solidFill>
                  <a:schemeClr val="accent3"/>
                </a:solidFill>
              </a:rPr>
              <a:t>six interrelated tables:</a:t>
            </a:r>
          </a:p>
          <a:p>
            <a:pPr>
              <a:buClr>
                <a:schemeClr val="accent6">
                  <a:lumMod val="75000"/>
                </a:schemeClr>
              </a:buClr>
              <a:buFont typeface="Wingdings" panose="05000000000000000000" pitchFamily="2" charset="2"/>
              <a:buChar char="Ø"/>
            </a:pPr>
            <a:r>
              <a:rPr lang="en-US" sz="2400" dirty="0"/>
              <a:t>  Job Department Stores job roles, department details, and salary ranges.</a:t>
            </a:r>
          </a:p>
          <a:p>
            <a:pPr>
              <a:buClr>
                <a:schemeClr val="accent6">
                  <a:lumMod val="75000"/>
                </a:schemeClr>
              </a:buClr>
              <a:buFont typeface="Wingdings" panose="05000000000000000000" pitchFamily="2" charset="2"/>
              <a:buChar char="Ø"/>
            </a:pPr>
            <a:r>
              <a:rPr lang="en-US" sz="2400" dirty="0"/>
              <a:t>  Salary Bonus Manages salary, annual pay, and bonuses linked to job roles.</a:t>
            </a:r>
          </a:p>
          <a:p>
            <a:pPr>
              <a:buClr>
                <a:schemeClr val="accent6">
                  <a:lumMod val="75000"/>
                </a:schemeClr>
              </a:buClr>
              <a:buFont typeface="Wingdings" panose="05000000000000000000" pitchFamily="2" charset="2"/>
              <a:buChar char="Ø"/>
            </a:pPr>
            <a:r>
              <a:rPr lang="en-US" sz="2400" dirty="0"/>
              <a:t> Employee - Maintains employee details, including demographics, contact information,         and job assignments.</a:t>
            </a:r>
          </a:p>
          <a:p>
            <a:pPr>
              <a:buClr>
                <a:schemeClr val="accent6">
                  <a:lumMod val="75000"/>
                </a:schemeClr>
              </a:buClr>
              <a:buFont typeface="Wingdings" panose="05000000000000000000" pitchFamily="2" charset="2"/>
              <a:buChar char="Ø"/>
            </a:pPr>
            <a:r>
              <a:rPr lang="en-US" sz="2400" dirty="0"/>
              <a:t>  Qualification Tracks employee qualifications, skills, and requirements for specific roles.</a:t>
            </a:r>
          </a:p>
          <a:p>
            <a:pPr>
              <a:buClr>
                <a:schemeClr val="accent6">
                  <a:lumMod val="75000"/>
                </a:schemeClr>
              </a:buClr>
              <a:buFont typeface="Wingdings" panose="05000000000000000000" pitchFamily="2" charset="2"/>
              <a:buChar char="Ø"/>
            </a:pPr>
            <a:r>
              <a:rPr lang="en-US" sz="2400" dirty="0"/>
              <a:t>  Leaves - Records employee leave history with reasons and dates.</a:t>
            </a:r>
          </a:p>
          <a:p>
            <a:pPr>
              <a:buClr>
                <a:schemeClr val="accent6">
                  <a:lumMod val="75000"/>
                </a:schemeClr>
              </a:buClr>
              <a:buFont typeface="Wingdings" panose="05000000000000000000" pitchFamily="2" charset="2"/>
              <a:buChar char="Ø"/>
            </a:pPr>
            <a:r>
              <a:rPr lang="en-US" sz="2400" dirty="0"/>
              <a:t>  Payroll Integrates employee, job, salary, and leave data to calculate net payments.</a:t>
            </a:r>
            <a:endParaRPr lang="en-IN" sz="2400" dirty="0"/>
          </a:p>
        </p:txBody>
      </p:sp>
      <p:pic>
        <p:nvPicPr>
          <p:cNvPr id="3" name="Picture 2">
            <a:extLst>
              <a:ext uri="{FF2B5EF4-FFF2-40B4-BE49-F238E27FC236}">
                <a16:creationId xmlns:a16="http://schemas.microsoft.com/office/drawing/2014/main" id="{A852D924-C6A7-16D4-60E9-6544DC779F69}"/>
              </a:ext>
            </a:extLst>
          </p:cNvPr>
          <p:cNvPicPr>
            <a:picLocks noChangeAspect="1"/>
          </p:cNvPicPr>
          <p:nvPr/>
        </p:nvPicPr>
        <p:blipFill>
          <a:blip r:embed="rId2"/>
          <a:stretch>
            <a:fillRect/>
          </a:stretch>
        </p:blipFill>
        <p:spPr>
          <a:xfrm>
            <a:off x="9156329" y="6365632"/>
            <a:ext cx="3035671" cy="553915"/>
          </a:xfrm>
          <a:prstGeom prst="rect">
            <a:avLst/>
          </a:prstGeom>
        </p:spPr>
      </p:pic>
      <p:sp>
        <p:nvSpPr>
          <p:cNvPr id="2" name="TextBox 1">
            <a:extLst>
              <a:ext uri="{FF2B5EF4-FFF2-40B4-BE49-F238E27FC236}">
                <a16:creationId xmlns:a16="http://schemas.microsoft.com/office/drawing/2014/main" id="{120D7B9D-DF0E-4CEA-3645-86BA1C823093}"/>
              </a:ext>
            </a:extLst>
          </p:cNvPr>
          <p:cNvSpPr txBox="1"/>
          <p:nvPr/>
        </p:nvSpPr>
        <p:spPr>
          <a:xfrm>
            <a:off x="4187552" y="548247"/>
            <a:ext cx="4625788" cy="707886"/>
          </a:xfrm>
          <a:prstGeom prst="rect">
            <a:avLst/>
          </a:prstGeom>
          <a:noFill/>
        </p:spPr>
        <p:txBody>
          <a:bodyPr wrap="square" rtlCol="0">
            <a:spAutoFit/>
          </a:bodyPr>
          <a:lstStyle/>
          <a:p>
            <a:r>
              <a:rPr lang="en-IN" sz="4000" b="1" dirty="0">
                <a:solidFill>
                  <a:schemeClr val="accent4">
                    <a:lumMod val="75000"/>
                  </a:schemeClr>
                </a:solidFill>
              </a:rPr>
              <a:t>TABLE DETAILS</a:t>
            </a:r>
          </a:p>
        </p:txBody>
      </p:sp>
    </p:spTree>
    <p:extLst>
      <p:ext uri="{BB962C8B-B14F-4D97-AF65-F5344CB8AC3E}">
        <p14:creationId xmlns:p14="http://schemas.microsoft.com/office/powerpoint/2010/main" val="2565345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BBAD07B-B1A6-FC66-C5AE-61DE247D1AE0}"/>
              </a:ext>
            </a:extLst>
          </p:cNvPr>
          <p:cNvPicPr>
            <a:picLocks noGrp="1" noChangeAspect="1"/>
          </p:cNvPicPr>
          <p:nvPr>
            <p:ph idx="4294967295"/>
          </p:nvPr>
        </p:nvPicPr>
        <p:blipFill>
          <a:blip r:embed="rId2"/>
          <a:stretch>
            <a:fillRect/>
          </a:stretch>
        </p:blipFill>
        <p:spPr>
          <a:xfrm>
            <a:off x="1371600" y="2118093"/>
            <a:ext cx="7972425" cy="3295650"/>
          </a:xfrm>
          <a:prstGeom prst="rect">
            <a:avLst/>
          </a:prstGeom>
        </p:spPr>
      </p:pic>
      <p:sp>
        <p:nvSpPr>
          <p:cNvPr id="8" name="TextBox 7">
            <a:extLst>
              <a:ext uri="{FF2B5EF4-FFF2-40B4-BE49-F238E27FC236}">
                <a16:creationId xmlns:a16="http://schemas.microsoft.com/office/drawing/2014/main" id="{8F8C0B82-1214-4CB9-8900-9AF7E234C780}"/>
              </a:ext>
            </a:extLst>
          </p:cNvPr>
          <p:cNvSpPr txBox="1"/>
          <p:nvPr/>
        </p:nvSpPr>
        <p:spPr>
          <a:xfrm>
            <a:off x="1265293" y="1123299"/>
            <a:ext cx="4414538" cy="784830"/>
          </a:xfrm>
          <a:prstGeom prst="rect">
            <a:avLst/>
          </a:prstGeom>
          <a:noFill/>
        </p:spPr>
        <p:txBody>
          <a:bodyPr wrap="square" rtlCol="0">
            <a:spAutoFit/>
          </a:bodyPr>
          <a:lstStyle/>
          <a:p>
            <a:r>
              <a:rPr lang="en-US" sz="4500" b="1" dirty="0">
                <a:solidFill>
                  <a:schemeClr val="accent4">
                    <a:lumMod val="75000"/>
                  </a:schemeClr>
                </a:solidFill>
              </a:rPr>
              <a:t>Employee Table</a:t>
            </a:r>
            <a:endParaRPr lang="en-IN" sz="4500" b="1" dirty="0">
              <a:solidFill>
                <a:schemeClr val="accent4">
                  <a:lumMod val="75000"/>
                </a:schemeClr>
              </a:solidFill>
            </a:endParaRPr>
          </a:p>
        </p:txBody>
      </p:sp>
      <p:pic>
        <p:nvPicPr>
          <p:cNvPr id="3" name="Picture 2">
            <a:extLst>
              <a:ext uri="{FF2B5EF4-FFF2-40B4-BE49-F238E27FC236}">
                <a16:creationId xmlns:a16="http://schemas.microsoft.com/office/drawing/2014/main" id="{DA6799D5-2745-5A5C-A3DC-0BD037006507}"/>
              </a:ext>
            </a:extLst>
          </p:cNvPr>
          <p:cNvPicPr>
            <a:picLocks noChangeAspect="1"/>
          </p:cNvPicPr>
          <p:nvPr/>
        </p:nvPicPr>
        <p:blipFill>
          <a:blip r:embed="rId3"/>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16184562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920DF3-E875-AED6-DF92-469C61147E3B}"/>
              </a:ext>
            </a:extLst>
          </p:cNvPr>
          <p:cNvSpPr txBox="1"/>
          <p:nvPr/>
        </p:nvSpPr>
        <p:spPr>
          <a:xfrm>
            <a:off x="1340425" y="884824"/>
            <a:ext cx="4166757" cy="630942"/>
          </a:xfrm>
          <a:prstGeom prst="rect">
            <a:avLst/>
          </a:prstGeom>
          <a:noFill/>
        </p:spPr>
        <p:txBody>
          <a:bodyPr wrap="square" rtlCol="0">
            <a:spAutoFit/>
          </a:bodyPr>
          <a:lstStyle/>
          <a:p>
            <a:r>
              <a:rPr lang="en-US" sz="3500" b="1" dirty="0">
                <a:solidFill>
                  <a:schemeClr val="accent4">
                    <a:lumMod val="75000"/>
                  </a:schemeClr>
                </a:solidFill>
              </a:rPr>
              <a:t>Job Department</a:t>
            </a:r>
            <a:endParaRPr lang="en-IN" sz="3500" b="1" dirty="0">
              <a:solidFill>
                <a:schemeClr val="accent4">
                  <a:lumMod val="75000"/>
                </a:schemeClr>
              </a:solidFill>
            </a:endParaRPr>
          </a:p>
        </p:txBody>
      </p:sp>
      <p:pic>
        <p:nvPicPr>
          <p:cNvPr id="5" name="Picture 4">
            <a:extLst>
              <a:ext uri="{FF2B5EF4-FFF2-40B4-BE49-F238E27FC236}">
                <a16:creationId xmlns:a16="http://schemas.microsoft.com/office/drawing/2014/main" id="{A839E1A6-5AC6-B844-FAAA-82CC4B31AA6E}"/>
              </a:ext>
            </a:extLst>
          </p:cNvPr>
          <p:cNvPicPr>
            <a:picLocks noChangeAspect="1"/>
          </p:cNvPicPr>
          <p:nvPr/>
        </p:nvPicPr>
        <p:blipFill>
          <a:blip r:embed="rId2"/>
          <a:stretch>
            <a:fillRect/>
          </a:stretch>
        </p:blipFill>
        <p:spPr>
          <a:xfrm>
            <a:off x="1340425" y="1605395"/>
            <a:ext cx="9056634" cy="4213514"/>
          </a:xfrm>
          <a:prstGeom prst="rect">
            <a:avLst/>
          </a:prstGeom>
        </p:spPr>
      </p:pic>
      <p:pic>
        <p:nvPicPr>
          <p:cNvPr id="3" name="Picture 2">
            <a:extLst>
              <a:ext uri="{FF2B5EF4-FFF2-40B4-BE49-F238E27FC236}">
                <a16:creationId xmlns:a16="http://schemas.microsoft.com/office/drawing/2014/main" id="{46DE5E19-8DA0-E589-F89E-8AA3B0B0B37D}"/>
              </a:ext>
            </a:extLst>
          </p:cNvPr>
          <p:cNvPicPr>
            <a:picLocks noChangeAspect="1"/>
          </p:cNvPicPr>
          <p:nvPr/>
        </p:nvPicPr>
        <p:blipFill>
          <a:blip r:embed="rId3"/>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1231779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26696DE-CBE1-6F41-0A82-404F2F18B191}"/>
              </a:ext>
            </a:extLst>
          </p:cNvPr>
          <p:cNvPicPr>
            <a:picLocks noGrp="1" noChangeAspect="1"/>
          </p:cNvPicPr>
          <p:nvPr>
            <p:ph idx="4294967295"/>
          </p:nvPr>
        </p:nvPicPr>
        <p:blipFill>
          <a:blip r:embed="rId2"/>
          <a:stretch>
            <a:fillRect/>
          </a:stretch>
        </p:blipFill>
        <p:spPr>
          <a:xfrm>
            <a:off x="905608" y="1332566"/>
            <a:ext cx="4883150" cy="4681538"/>
          </a:xfrm>
          <a:prstGeom prst="rect">
            <a:avLst/>
          </a:prstGeom>
        </p:spPr>
      </p:pic>
      <p:sp>
        <p:nvSpPr>
          <p:cNvPr id="6" name="TextBox 5">
            <a:extLst>
              <a:ext uri="{FF2B5EF4-FFF2-40B4-BE49-F238E27FC236}">
                <a16:creationId xmlns:a16="http://schemas.microsoft.com/office/drawing/2014/main" id="{1331F7E4-7445-0B17-1CF9-E04B1DF5D9EF}"/>
              </a:ext>
            </a:extLst>
          </p:cNvPr>
          <p:cNvSpPr txBox="1"/>
          <p:nvPr/>
        </p:nvSpPr>
        <p:spPr>
          <a:xfrm>
            <a:off x="1005753" y="547736"/>
            <a:ext cx="4946073" cy="784830"/>
          </a:xfrm>
          <a:prstGeom prst="rect">
            <a:avLst/>
          </a:prstGeom>
          <a:noFill/>
        </p:spPr>
        <p:txBody>
          <a:bodyPr wrap="square" rtlCol="0">
            <a:spAutoFit/>
          </a:bodyPr>
          <a:lstStyle/>
          <a:p>
            <a:r>
              <a:rPr lang="en-US" sz="4500" b="1" dirty="0">
                <a:solidFill>
                  <a:schemeClr val="accent4">
                    <a:lumMod val="75000"/>
                  </a:schemeClr>
                </a:solidFill>
              </a:rPr>
              <a:t>Leaves</a:t>
            </a:r>
            <a:endParaRPr lang="en-IN" sz="4500" b="1" dirty="0">
              <a:solidFill>
                <a:schemeClr val="accent4">
                  <a:lumMod val="75000"/>
                </a:schemeClr>
              </a:solidFill>
            </a:endParaRPr>
          </a:p>
        </p:txBody>
      </p:sp>
      <p:pic>
        <p:nvPicPr>
          <p:cNvPr id="8" name="Picture 7">
            <a:extLst>
              <a:ext uri="{FF2B5EF4-FFF2-40B4-BE49-F238E27FC236}">
                <a16:creationId xmlns:a16="http://schemas.microsoft.com/office/drawing/2014/main" id="{B00297C3-E336-322D-4A75-9273E9B70362}"/>
              </a:ext>
            </a:extLst>
          </p:cNvPr>
          <p:cNvPicPr>
            <a:picLocks noChangeAspect="1"/>
          </p:cNvPicPr>
          <p:nvPr/>
        </p:nvPicPr>
        <p:blipFill>
          <a:blip r:embed="rId3"/>
          <a:stretch>
            <a:fillRect/>
          </a:stretch>
        </p:blipFill>
        <p:spPr>
          <a:xfrm>
            <a:off x="5951826" y="1332566"/>
            <a:ext cx="5623542" cy="3194172"/>
          </a:xfrm>
          <a:prstGeom prst="rect">
            <a:avLst/>
          </a:prstGeom>
        </p:spPr>
      </p:pic>
      <p:sp>
        <p:nvSpPr>
          <p:cNvPr id="9" name="TextBox 8">
            <a:extLst>
              <a:ext uri="{FF2B5EF4-FFF2-40B4-BE49-F238E27FC236}">
                <a16:creationId xmlns:a16="http://schemas.microsoft.com/office/drawing/2014/main" id="{480C091B-BC81-515A-1232-D574AD3BFD8F}"/>
              </a:ext>
            </a:extLst>
          </p:cNvPr>
          <p:cNvSpPr txBox="1"/>
          <p:nvPr/>
        </p:nvSpPr>
        <p:spPr>
          <a:xfrm>
            <a:off x="5951826" y="547736"/>
            <a:ext cx="2660073" cy="784830"/>
          </a:xfrm>
          <a:prstGeom prst="rect">
            <a:avLst/>
          </a:prstGeom>
          <a:noFill/>
        </p:spPr>
        <p:txBody>
          <a:bodyPr wrap="square" rtlCol="0">
            <a:spAutoFit/>
          </a:bodyPr>
          <a:lstStyle/>
          <a:p>
            <a:r>
              <a:rPr lang="en-US" sz="4500" b="1" dirty="0">
                <a:solidFill>
                  <a:schemeClr val="accent4">
                    <a:lumMod val="75000"/>
                  </a:schemeClr>
                </a:solidFill>
              </a:rPr>
              <a:t>Payroll</a:t>
            </a:r>
            <a:endParaRPr lang="en-IN" sz="4500" b="1" dirty="0">
              <a:solidFill>
                <a:schemeClr val="accent4">
                  <a:lumMod val="75000"/>
                </a:schemeClr>
              </a:solidFill>
            </a:endParaRPr>
          </a:p>
        </p:txBody>
      </p:sp>
      <p:pic>
        <p:nvPicPr>
          <p:cNvPr id="3" name="Picture 2">
            <a:extLst>
              <a:ext uri="{FF2B5EF4-FFF2-40B4-BE49-F238E27FC236}">
                <a16:creationId xmlns:a16="http://schemas.microsoft.com/office/drawing/2014/main" id="{0BC39CBE-FE3E-84DC-249D-4560488A6478}"/>
              </a:ext>
            </a:extLst>
          </p:cNvPr>
          <p:cNvPicPr>
            <a:picLocks noChangeAspect="1"/>
          </p:cNvPicPr>
          <p:nvPr/>
        </p:nvPicPr>
        <p:blipFill>
          <a:blip r:embed="rId4"/>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2130189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3F9179C-8442-064B-7B00-1845E29E871E}"/>
              </a:ext>
            </a:extLst>
          </p:cNvPr>
          <p:cNvPicPr>
            <a:picLocks noChangeAspect="1"/>
          </p:cNvPicPr>
          <p:nvPr/>
        </p:nvPicPr>
        <p:blipFill>
          <a:blip r:embed="rId2"/>
          <a:stretch>
            <a:fillRect/>
          </a:stretch>
        </p:blipFill>
        <p:spPr>
          <a:xfrm>
            <a:off x="7408189" y="1459215"/>
            <a:ext cx="4156361" cy="4411352"/>
          </a:xfrm>
          <a:prstGeom prst="rect">
            <a:avLst/>
          </a:prstGeom>
        </p:spPr>
      </p:pic>
      <p:pic>
        <p:nvPicPr>
          <p:cNvPr id="6" name="Content Placeholder 5">
            <a:extLst>
              <a:ext uri="{FF2B5EF4-FFF2-40B4-BE49-F238E27FC236}">
                <a16:creationId xmlns:a16="http://schemas.microsoft.com/office/drawing/2014/main" id="{5CA66147-0A1B-6D92-7736-09070DAEB706}"/>
              </a:ext>
            </a:extLst>
          </p:cNvPr>
          <p:cNvPicPr>
            <a:picLocks noGrp="1" noChangeAspect="1"/>
          </p:cNvPicPr>
          <p:nvPr>
            <p:ph idx="4294967295"/>
          </p:nvPr>
        </p:nvPicPr>
        <p:blipFill>
          <a:blip r:embed="rId3"/>
          <a:stretch>
            <a:fillRect/>
          </a:stretch>
        </p:blipFill>
        <p:spPr>
          <a:xfrm>
            <a:off x="712177" y="1459215"/>
            <a:ext cx="6083300" cy="3632200"/>
          </a:xfrm>
          <a:prstGeom prst="rect">
            <a:avLst/>
          </a:prstGeom>
        </p:spPr>
      </p:pic>
      <p:sp>
        <p:nvSpPr>
          <p:cNvPr id="4" name="TextBox 3">
            <a:extLst>
              <a:ext uri="{FF2B5EF4-FFF2-40B4-BE49-F238E27FC236}">
                <a16:creationId xmlns:a16="http://schemas.microsoft.com/office/drawing/2014/main" id="{82DCDBC5-3D38-E622-5276-53458CA466F4}"/>
              </a:ext>
            </a:extLst>
          </p:cNvPr>
          <p:cNvSpPr txBox="1"/>
          <p:nvPr/>
        </p:nvSpPr>
        <p:spPr>
          <a:xfrm>
            <a:off x="712177" y="683752"/>
            <a:ext cx="4156363" cy="784830"/>
          </a:xfrm>
          <a:prstGeom prst="rect">
            <a:avLst/>
          </a:prstGeom>
          <a:noFill/>
        </p:spPr>
        <p:txBody>
          <a:bodyPr wrap="square" rtlCol="0">
            <a:spAutoFit/>
          </a:bodyPr>
          <a:lstStyle/>
          <a:p>
            <a:r>
              <a:rPr lang="en-US" sz="4500" b="1" dirty="0">
                <a:solidFill>
                  <a:schemeClr val="accent4">
                    <a:lumMod val="75000"/>
                  </a:schemeClr>
                </a:solidFill>
              </a:rPr>
              <a:t>Qualification</a:t>
            </a:r>
            <a:endParaRPr lang="en-IN" dirty="0"/>
          </a:p>
        </p:txBody>
      </p:sp>
      <p:sp>
        <p:nvSpPr>
          <p:cNvPr id="5" name="TextBox 4">
            <a:extLst>
              <a:ext uri="{FF2B5EF4-FFF2-40B4-BE49-F238E27FC236}">
                <a16:creationId xmlns:a16="http://schemas.microsoft.com/office/drawing/2014/main" id="{A163C840-B087-4CA0-0627-74D9A2FB4BCC}"/>
              </a:ext>
            </a:extLst>
          </p:cNvPr>
          <p:cNvSpPr txBox="1"/>
          <p:nvPr/>
        </p:nvSpPr>
        <p:spPr>
          <a:xfrm>
            <a:off x="7557658" y="683752"/>
            <a:ext cx="3179619" cy="784830"/>
          </a:xfrm>
          <a:prstGeom prst="rect">
            <a:avLst/>
          </a:prstGeom>
          <a:noFill/>
        </p:spPr>
        <p:txBody>
          <a:bodyPr wrap="square" rtlCol="0">
            <a:spAutoFit/>
          </a:bodyPr>
          <a:lstStyle/>
          <a:p>
            <a:r>
              <a:rPr lang="en-US" sz="4500" b="1" dirty="0">
                <a:solidFill>
                  <a:schemeClr val="accent4">
                    <a:lumMod val="75000"/>
                  </a:schemeClr>
                </a:solidFill>
              </a:rPr>
              <a:t>Salary</a:t>
            </a:r>
            <a:endParaRPr lang="en-IN" dirty="0"/>
          </a:p>
        </p:txBody>
      </p:sp>
      <p:pic>
        <p:nvPicPr>
          <p:cNvPr id="3" name="Picture 2">
            <a:extLst>
              <a:ext uri="{FF2B5EF4-FFF2-40B4-BE49-F238E27FC236}">
                <a16:creationId xmlns:a16="http://schemas.microsoft.com/office/drawing/2014/main" id="{FB6D0210-58D7-4680-7254-EE64501EF7D1}"/>
              </a:ext>
            </a:extLst>
          </p:cNvPr>
          <p:cNvPicPr>
            <a:picLocks noChangeAspect="1"/>
          </p:cNvPicPr>
          <p:nvPr/>
        </p:nvPicPr>
        <p:blipFill>
          <a:blip r:embed="rId4"/>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3361894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826265-2E17-8087-E32A-B9C5C5C31AA8}"/>
              </a:ext>
            </a:extLst>
          </p:cNvPr>
          <p:cNvPicPr>
            <a:picLocks noGrp="1" noChangeAspect="1"/>
          </p:cNvPicPr>
          <p:nvPr>
            <p:ph idx="4294967295"/>
          </p:nvPr>
        </p:nvPicPr>
        <p:blipFill>
          <a:blip r:embed="rId2"/>
          <a:stretch>
            <a:fillRect/>
          </a:stretch>
        </p:blipFill>
        <p:spPr>
          <a:xfrm>
            <a:off x="2567354" y="1162110"/>
            <a:ext cx="7245350" cy="5046663"/>
          </a:xfrm>
          <a:prstGeom prst="rect">
            <a:avLst/>
          </a:prstGeom>
        </p:spPr>
      </p:pic>
      <p:sp>
        <p:nvSpPr>
          <p:cNvPr id="4" name="TextBox 3">
            <a:extLst>
              <a:ext uri="{FF2B5EF4-FFF2-40B4-BE49-F238E27FC236}">
                <a16:creationId xmlns:a16="http://schemas.microsoft.com/office/drawing/2014/main" id="{1EE27E45-0E60-D0F0-E647-B401D704A715}"/>
              </a:ext>
            </a:extLst>
          </p:cNvPr>
          <p:cNvSpPr txBox="1"/>
          <p:nvPr/>
        </p:nvSpPr>
        <p:spPr>
          <a:xfrm>
            <a:off x="3878208" y="501777"/>
            <a:ext cx="5486399" cy="784830"/>
          </a:xfrm>
          <a:prstGeom prst="rect">
            <a:avLst/>
          </a:prstGeom>
          <a:noFill/>
        </p:spPr>
        <p:txBody>
          <a:bodyPr wrap="square" rtlCol="0">
            <a:spAutoFit/>
          </a:bodyPr>
          <a:lstStyle/>
          <a:p>
            <a:r>
              <a:rPr lang="en-US" sz="4500" b="1" dirty="0">
                <a:solidFill>
                  <a:schemeClr val="accent4">
                    <a:lumMod val="75000"/>
                  </a:schemeClr>
                </a:solidFill>
              </a:rPr>
              <a:t>ER DIAGRAM</a:t>
            </a:r>
            <a:endParaRPr lang="en-IN" sz="4500" b="1" dirty="0">
              <a:solidFill>
                <a:schemeClr val="accent4">
                  <a:lumMod val="75000"/>
                </a:schemeClr>
              </a:solidFill>
            </a:endParaRPr>
          </a:p>
        </p:txBody>
      </p:sp>
      <p:pic>
        <p:nvPicPr>
          <p:cNvPr id="3" name="Picture 2">
            <a:extLst>
              <a:ext uri="{FF2B5EF4-FFF2-40B4-BE49-F238E27FC236}">
                <a16:creationId xmlns:a16="http://schemas.microsoft.com/office/drawing/2014/main" id="{61C9C599-5E27-89DA-4439-106456B0A6CD}"/>
              </a:ext>
            </a:extLst>
          </p:cNvPr>
          <p:cNvPicPr>
            <a:picLocks noChangeAspect="1"/>
          </p:cNvPicPr>
          <p:nvPr/>
        </p:nvPicPr>
        <p:blipFill>
          <a:blip r:embed="rId3"/>
          <a:stretch>
            <a:fillRect/>
          </a:stretch>
        </p:blipFill>
        <p:spPr>
          <a:xfrm>
            <a:off x="9156329" y="6365632"/>
            <a:ext cx="3035671" cy="553915"/>
          </a:xfrm>
          <a:prstGeom prst="rect">
            <a:avLst/>
          </a:prstGeom>
        </p:spPr>
      </p:pic>
    </p:spTree>
    <p:extLst>
      <p:ext uri="{BB962C8B-B14F-4D97-AF65-F5344CB8AC3E}">
        <p14:creationId xmlns:p14="http://schemas.microsoft.com/office/powerpoint/2010/main" val="50924676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5"/>
      </a:accent6>
      <a:hlink>
        <a:srgbClr val="BB7826"/>
      </a:hlink>
      <a:folHlink>
        <a:srgbClr val="CF9C5F"/>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E4E49EB0-FB00-41F5-9359-4843D783A23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431</TotalTime>
  <Words>840</Words>
  <Application>Microsoft Office PowerPoint</Application>
  <PresentationFormat>Widescreen</PresentationFormat>
  <Paragraphs>66</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Garamond</vt:lpstr>
      <vt:lpstr>Wingdings</vt:lpstr>
      <vt:lpstr>Libre Baskerville</vt:lpstr>
      <vt:lpstr>Calibri</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Sourav Sahu</cp:lastModifiedBy>
  <cp:revision>104</cp:revision>
  <dcterms:created xsi:type="dcterms:W3CDTF">2021-02-16T05:19:01Z</dcterms:created>
  <dcterms:modified xsi:type="dcterms:W3CDTF">2025-09-12T18:34:34Z</dcterms:modified>
</cp:coreProperties>
</file>