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5" Type="http://schemas.openxmlformats.org/officeDocument/2006/relationships/slideLayout" Target="../slideLayouts/slideLayout1.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9-1.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000000"/>
          </a:solidFill>
          <a:ln/>
        </p:spPr>
      </p:sp>
      <p:pic>
        <p:nvPicPr>
          <p:cNvPr id="4" name="Image 0" descr="preencoded.png">    </p:cNvPr>
          <p:cNvPicPr>
            <a:picLocks noChangeAspect="1"/>
          </p:cNvPicPr>
          <p:nvPr/>
        </p:nvPicPr>
        <p:blipFill>
          <a:blip r:embed="rId1"/>
          <a:stretch>
            <a:fillRect/>
          </a:stretch>
        </p:blipFill>
        <p:spPr>
          <a:xfrm>
            <a:off x="9144000" y="246817"/>
            <a:ext cx="5486400" cy="7735967"/>
          </a:xfrm>
          <a:prstGeom prst="rect">
            <a:avLst/>
          </a:prstGeom>
        </p:spPr>
      </p:pic>
      <p:pic>
        <p:nvPicPr>
          <p:cNvPr id="5" name="Image 1" descr="preencoded.png">    </p:cNvPr>
          <p:cNvPicPr>
            <a:picLocks noChangeAspect="1"/>
          </p:cNvPicPr>
          <p:nvPr/>
        </p:nvPicPr>
        <p:blipFill>
          <a:blip r:embed="rId2"/>
          <a:stretch>
            <a:fillRect/>
          </a:stretch>
        </p:blipFill>
        <p:spPr>
          <a:xfrm>
            <a:off x="9514284" y="749260"/>
            <a:ext cx="4745712" cy="6731079"/>
          </a:xfrm>
          <a:prstGeom prst="rect">
            <a:avLst/>
          </a:prstGeom>
        </p:spPr>
      </p:pic>
      <p:sp>
        <p:nvSpPr>
          <p:cNvPr id="6" name="Text 2"/>
          <p:cNvSpPr/>
          <p:nvPr/>
        </p:nvSpPr>
        <p:spPr>
          <a:xfrm>
            <a:off x="864037" y="1907143"/>
            <a:ext cx="7415927" cy="1002030"/>
          </a:xfrm>
          <a:prstGeom prst="rect">
            <a:avLst/>
          </a:prstGeom>
          <a:noFill/>
          <a:ln/>
        </p:spPr>
        <p:txBody>
          <a:bodyPr wrap="none" rtlCol="0" anchor="t"/>
          <a:lstStyle/>
          <a:p>
            <a:pPr indent="0" marL="0">
              <a:lnSpc>
                <a:spcPts val="7890"/>
              </a:lnSpc>
              <a:buNone/>
            </a:pPr>
            <a:r>
              <a:rPr lang="en-US" sz="6312" dirty="0">
                <a:solidFill>
                  <a:srgbClr val="FFFFFF"/>
                </a:solidFill>
                <a:latin typeface="Lora" pitchFamily="34" charset="0"/>
                <a:ea typeface="Lora" pitchFamily="34" charset="-122"/>
                <a:cs typeface="Lora" pitchFamily="34" charset="-120"/>
              </a:rPr>
              <a:t>Sudoku Solver GUI</a:t>
            </a:r>
            <a:endParaRPr lang="en-US" sz="6312" dirty="0"/>
          </a:p>
        </p:txBody>
      </p:sp>
      <p:sp>
        <p:nvSpPr>
          <p:cNvPr id="7" name="Text 3"/>
          <p:cNvSpPr/>
          <p:nvPr/>
        </p:nvSpPr>
        <p:spPr>
          <a:xfrm>
            <a:off x="864037" y="3279458"/>
            <a:ext cx="7415927" cy="1580198"/>
          </a:xfrm>
          <a:prstGeom prst="rect">
            <a:avLst/>
          </a:prstGeom>
          <a:noFill/>
          <a:ln/>
        </p:spPr>
        <p:txBody>
          <a:bodyPr wrap="square" rtlCol="0" anchor="t"/>
          <a:lstStyle/>
          <a:p>
            <a:pPr indent="0" marL="0">
              <a:lnSpc>
                <a:spcPts val="3110"/>
              </a:lnSpc>
              <a:buNone/>
            </a:pPr>
            <a:r>
              <a:rPr lang="en-US" sz="1944" dirty="0">
                <a:solidFill>
                  <a:srgbClr val="FFFFFF"/>
                </a:solidFill>
                <a:latin typeface="Source Sans Pro" pitchFamily="34" charset="0"/>
                <a:ea typeface="Source Sans Pro" pitchFamily="34" charset="-122"/>
                <a:cs typeface="Source Sans Pro" pitchFamily="34" charset="-120"/>
              </a:rPr>
              <a:t>This Java application provides an intuitive Sudoku solving experience. Users can input puzzles, initiate the solving process, and visualize the step-by-step solution. The powerful algorithm quickly finds solutions to challenging puzzles.</a:t>
            </a:r>
            <a:endParaRPr lang="en-US" sz="1944" dirty="0"/>
          </a:p>
        </p:txBody>
      </p:sp>
      <p:sp>
        <p:nvSpPr>
          <p:cNvPr id="8" name="Text 4"/>
          <p:cNvSpPr/>
          <p:nvPr/>
        </p:nvSpPr>
        <p:spPr>
          <a:xfrm>
            <a:off x="864037" y="5137309"/>
            <a:ext cx="7415927" cy="1185148"/>
          </a:xfrm>
          <a:prstGeom prst="rect">
            <a:avLst/>
          </a:prstGeom>
          <a:noFill/>
          <a:ln/>
        </p:spPr>
        <p:txBody>
          <a:bodyPr wrap="square" rtlCol="0" anchor="t"/>
          <a:lstStyle/>
          <a:p>
            <a:pPr indent="0" marL="0">
              <a:lnSpc>
                <a:spcPts val="3110"/>
              </a:lnSpc>
              <a:buNone/>
            </a:pPr>
            <a:r>
              <a:rPr lang="en-US" sz="1944" dirty="0">
                <a:solidFill>
                  <a:srgbClr val="FFFFFF"/>
                </a:solidFill>
                <a:latin typeface="Source Sans Pro" pitchFamily="34" charset="0"/>
                <a:ea typeface="Source Sans Pro" pitchFamily="34" charset="-122"/>
                <a:cs typeface="Source Sans Pro" pitchFamily="34" charset="-120"/>
              </a:rPr>
              <a:t>The GUI offers customization options, including visual styling, animation speed, and saved puzzles. This allows users to tailor the application to their preferences.</a:t>
            </a:r>
            <a:endParaRPr lang="en-US" sz="1944" dirty="0"/>
          </a:p>
        </p:txBody>
      </p:sp>
      <p:pic>
        <p:nvPicPr>
          <p:cNvPr id="9"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968693" y="2714744"/>
            <a:ext cx="8197810" cy="726043"/>
          </a:xfrm>
          <a:prstGeom prst="rect">
            <a:avLst/>
          </a:prstGeom>
          <a:noFill/>
          <a:ln/>
        </p:spPr>
        <p:txBody>
          <a:bodyPr wrap="none" rtlCol="0" anchor="t"/>
          <a:lstStyle/>
          <a:p>
            <a:pPr indent="0" marL="0">
              <a:lnSpc>
                <a:spcPts val="5718"/>
              </a:lnSpc>
              <a:buNone/>
            </a:pPr>
            <a:r>
              <a:rPr lang="en-US" sz="4574" dirty="0">
                <a:solidFill>
                  <a:srgbClr val="38512F"/>
                </a:solidFill>
                <a:latin typeface="Lora" pitchFamily="34" charset="0"/>
                <a:ea typeface="Lora" pitchFamily="34" charset="-122"/>
                <a:cs typeface="Lora" pitchFamily="34" charset="-120"/>
              </a:rPr>
              <a:t>Graphical User Interface (GUI)</a:t>
            </a:r>
            <a:endParaRPr lang="en-US" sz="4574" dirty="0"/>
          </a:p>
        </p:txBody>
      </p:sp>
      <p:sp>
        <p:nvSpPr>
          <p:cNvPr id="5" name="Text 3"/>
          <p:cNvSpPr/>
          <p:nvPr/>
        </p:nvSpPr>
        <p:spPr>
          <a:xfrm>
            <a:off x="968693" y="3934539"/>
            <a:ext cx="12692896" cy="1580198"/>
          </a:xfrm>
          <a:prstGeom prst="rect">
            <a:avLst/>
          </a:prstGeom>
          <a:noFill/>
          <a:ln/>
        </p:spPr>
        <p:txBody>
          <a:bodyPr wrap="square" rtlCol="0" anchor="t"/>
          <a:lstStyle/>
          <a:p>
            <a:pPr indent="0" marL="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The Sudoku Solver GUI is built using Swing, a Java library for creating graphical user interfaces. The primary component is a 9x9 grid of text fields, representing the Sudoku puzzle grid. Users can input numbers directly into these fields. Additionally, there are buttons for loading puzzles from external files, initiating the solving process, and controlling the animation speed of the solution.</a:t>
            </a:r>
            <a:endParaRPr lang="en-US" sz="1944" dirty="0"/>
          </a:p>
        </p:txBody>
      </p:sp>
      <p:pic>
        <p:nvPicPr>
          <p:cNvPr id="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9452610" y="1680210"/>
            <a:ext cx="4869180" cy="4869180"/>
          </a:xfrm>
          <a:prstGeom prst="rect">
            <a:avLst/>
          </a:prstGeom>
        </p:spPr>
      </p:pic>
      <p:sp>
        <p:nvSpPr>
          <p:cNvPr id="6" name="Text 2"/>
          <p:cNvSpPr/>
          <p:nvPr/>
        </p:nvSpPr>
        <p:spPr>
          <a:xfrm>
            <a:off x="864037" y="1650087"/>
            <a:ext cx="6650712" cy="726043"/>
          </a:xfrm>
          <a:prstGeom prst="rect">
            <a:avLst/>
          </a:prstGeom>
          <a:noFill/>
          <a:ln/>
        </p:spPr>
        <p:txBody>
          <a:bodyPr wrap="none" rtlCol="0" anchor="t"/>
          <a:lstStyle/>
          <a:p>
            <a:pPr indent="0" marL="0">
              <a:lnSpc>
                <a:spcPts val="5718"/>
              </a:lnSpc>
              <a:buNone/>
            </a:pPr>
            <a:r>
              <a:rPr lang="en-US" sz="4574" dirty="0">
                <a:solidFill>
                  <a:srgbClr val="38512F"/>
                </a:solidFill>
                <a:latin typeface="Lora" pitchFamily="34" charset="0"/>
                <a:ea typeface="Lora" pitchFamily="34" charset="-122"/>
                <a:cs typeface="Lora" pitchFamily="34" charset="-120"/>
              </a:rPr>
              <a:t>Puzzle Input and Display</a:t>
            </a:r>
            <a:endParaRPr lang="en-US" sz="4574" dirty="0"/>
          </a:p>
        </p:txBody>
      </p:sp>
      <p:sp>
        <p:nvSpPr>
          <p:cNvPr id="7" name="Text 3"/>
          <p:cNvSpPr/>
          <p:nvPr/>
        </p:nvSpPr>
        <p:spPr>
          <a:xfrm>
            <a:off x="864037" y="2746415"/>
            <a:ext cx="7415927" cy="1580198"/>
          </a:xfrm>
          <a:prstGeom prst="rect">
            <a:avLst/>
          </a:prstGeom>
          <a:noFill/>
          <a:ln/>
        </p:spPr>
        <p:txBody>
          <a:bodyPr wrap="square" rtlCol="0" anchor="t"/>
          <a:lstStyle/>
          <a:p>
            <a:pPr indent="0" marL="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Users can input Sudoku puzzles directly into the grid by typing numbers into the text fields. Alternatively, they can load puzzles from external files, either in plain text format or a custom file format. The application supports various file formats to accommodate different puzzle sources.</a:t>
            </a:r>
            <a:endParaRPr lang="en-US" sz="1944" dirty="0"/>
          </a:p>
        </p:txBody>
      </p:sp>
      <p:sp>
        <p:nvSpPr>
          <p:cNvPr id="8" name="Text 4"/>
          <p:cNvSpPr/>
          <p:nvPr/>
        </p:nvSpPr>
        <p:spPr>
          <a:xfrm>
            <a:off x="864037" y="4604266"/>
            <a:ext cx="7415927" cy="1975247"/>
          </a:xfrm>
          <a:prstGeom prst="rect">
            <a:avLst/>
          </a:prstGeom>
          <a:noFill/>
          <a:ln/>
        </p:spPr>
        <p:txBody>
          <a:bodyPr wrap="square" rtlCol="0" anchor="t"/>
          <a:lstStyle/>
          <a:p>
            <a:pPr indent="0" marL="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The GUI displays the puzzle in a visually clear and organized manner. Each cell in the grid is represented by a text field, allowing for easy input and modification. The grid is designed to visually highlight the 3x3 subgrids within the puzzle, making it easier for users to understand the puzzle structure and input values correctly.</a:t>
            </a:r>
            <a:endParaRPr lang="en-US" sz="1944" dirty="0"/>
          </a:p>
        </p:txBody>
      </p:sp>
      <p:pic>
        <p:nvPicPr>
          <p:cNvPr id="9"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968693" y="2180868"/>
            <a:ext cx="5809059" cy="726043"/>
          </a:xfrm>
          <a:prstGeom prst="rect">
            <a:avLst/>
          </a:prstGeom>
          <a:noFill/>
          <a:ln/>
        </p:spPr>
        <p:txBody>
          <a:bodyPr wrap="none" rtlCol="0" anchor="t"/>
          <a:lstStyle/>
          <a:p>
            <a:pPr indent="0" marL="0">
              <a:lnSpc>
                <a:spcPts val="5718"/>
              </a:lnSpc>
              <a:buNone/>
            </a:pPr>
            <a:r>
              <a:rPr lang="en-US" sz="4574" dirty="0">
                <a:solidFill>
                  <a:srgbClr val="38512F"/>
                </a:solidFill>
                <a:latin typeface="Lora" pitchFamily="34" charset="0"/>
                <a:ea typeface="Lora" pitchFamily="34" charset="-122"/>
                <a:cs typeface="Lora" pitchFamily="34" charset="-120"/>
              </a:rPr>
              <a:t>Solving Algorithm</a:t>
            </a:r>
            <a:endParaRPr lang="en-US" sz="4574" dirty="0"/>
          </a:p>
        </p:txBody>
      </p:sp>
      <p:sp>
        <p:nvSpPr>
          <p:cNvPr id="5" name="Text 3"/>
          <p:cNvSpPr/>
          <p:nvPr/>
        </p:nvSpPr>
        <p:spPr>
          <a:xfrm>
            <a:off x="968693" y="3400663"/>
            <a:ext cx="12692896" cy="1185148"/>
          </a:xfrm>
          <a:prstGeom prst="rect">
            <a:avLst/>
          </a:prstGeom>
          <a:noFill/>
          <a:ln/>
        </p:spPr>
        <p:txBody>
          <a:bodyPr wrap="square" rtlCol="0" anchor="t"/>
          <a:lstStyle/>
          <a:p>
            <a:pPr indent="0" marL="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The Sudoku Solver GUI employs a backtracking algorithm to solve puzzles. Backtracking is a recursive approach that systematically tries different values for each empty cell in the puzzle. The algorithm works by checking if a candidate value is valid (doesn't violate the Sudoku rules) before placing it in the cell.</a:t>
            </a:r>
            <a:endParaRPr lang="en-US" sz="1944" dirty="0"/>
          </a:p>
        </p:txBody>
      </p:sp>
      <p:sp>
        <p:nvSpPr>
          <p:cNvPr id="6" name="Text 4"/>
          <p:cNvSpPr/>
          <p:nvPr/>
        </p:nvSpPr>
        <p:spPr>
          <a:xfrm>
            <a:off x="968693" y="4863465"/>
            <a:ext cx="12692896" cy="1185148"/>
          </a:xfrm>
          <a:prstGeom prst="rect">
            <a:avLst/>
          </a:prstGeom>
          <a:noFill/>
          <a:ln/>
        </p:spPr>
        <p:txBody>
          <a:bodyPr wrap="square" rtlCol="0" anchor="t"/>
          <a:lstStyle/>
          <a:p>
            <a:pPr indent="0" marL="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If a candidate value is invalid, the algorithm backtracks to the previous cell and tries a different value. This process continues recursively until a solution is found or all possible combinations have been exhausted. The backtracking algorithm is known for its efficiency in solving Sudoku puzzles.</a:t>
            </a:r>
            <a:endParaRPr lang="en-US" sz="1944" dirty="0"/>
          </a:p>
        </p:txBody>
      </p:sp>
      <p:pic>
        <p:nvPicPr>
          <p:cNvPr id="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968693" y="2378393"/>
            <a:ext cx="5809059" cy="726043"/>
          </a:xfrm>
          <a:prstGeom prst="rect">
            <a:avLst/>
          </a:prstGeom>
          <a:noFill/>
          <a:ln/>
        </p:spPr>
        <p:txBody>
          <a:bodyPr wrap="none" rtlCol="0" anchor="t"/>
          <a:lstStyle/>
          <a:p>
            <a:pPr indent="0" marL="0">
              <a:lnSpc>
                <a:spcPts val="5718"/>
              </a:lnSpc>
              <a:buNone/>
            </a:pPr>
            <a:r>
              <a:rPr lang="en-US" sz="4574" dirty="0">
                <a:solidFill>
                  <a:srgbClr val="38512F"/>
                </a:solidFill>
                <a:latin typeface="Lora" pitchFamily="34" charset="0"/>
                <a:ea typeface="Lora" pitchFamily="34" charset="-122"/>
                <a:cs typeface="Lora" pitchFamily="34" charset="-120"/>
              </a:rPr>
              <a:t>Solving Animation</a:t>
            </a:r>
            <a:endParaRPr lang="en-US" sz="4574" dirty="0"/>
          </a:p>
        </p:txBody>
      </p:sp>
      <p:sp>
        <p:nvSpPr>
          <p:cNvPr id="5" name="Text 3"/>
          <p:cNvSpPr/>
          <p:nvPr/>
        </p:nvSpPr>
        <p:spPr>
          <a:xfrm>
            <a:off x="968693" y="3598188"/>
            <a:ext cx="12692896" cy="1185148"/>
          </a:xfrm>
          <a:prstGeom prst="rect">
            <a:avLst/>
          </a:prstGeom>
          <a:noFill/>
          <a:ln/>
        </p:spPr>
        <p:txBody>
          <a:bodyPr wrap="square" rtlCol="0" anchor="t"/>
          <a:lstStyle/>
          <a:p>
            <a:pPr indent="0" marL="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The application offers a visually engaging animation of the solving process. As the backtracking algorithm iterates through different candidate values, the GUI highlights the currently considered cell and its candidate values. The speed of the animation can be adjusted by the user using a slider control, allowing them to control the pace of the solution process.</a:t>
            </a:r>
            <a:endParaRPr lang="en-US" sz="1944" dirty="0"/>
          </a:p>
        </p:txBody>
      </p:sp>
      <p:sp>
        <p:nvSpPr>
          <p:cNvPr id="6" name="Text 4"/>
          <p:cNvSpPr/>
          <p:nvPr/>
        </p:nvSpPr>
        <p:spPr>
          <a:xfrm>
            <a:off x="968693" y="5060990"/>
            <a:ext cx="12692896" cy="790099"/>
          </a:xfrm>
          <a:prstGeom prst="rect">
            <a:avLst/>
          </a:prstGeom>
          <a:noFill/>
          <a:ln/>
        </p:spPr>
        <p:txBody>
          <a:bodyPr wrap="square" rtlCol="0" anchor="t"/>
          <a:lstStyle/>
          <a:p>
            <a:pPr indent="0" marL="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The animation serves two primary purposes: 1) To provide visual feedback to users on the algorithm's progress, and 2) To visually demonstrate the backtracking process. This makes the solving process more interactive and engaging for users.</a:t>
            </a:r>
            <a:endParaRPr lang="en-US" sz="1944" dirty="0"/>
          </a:p>
        </p:txBody>
      </p:sp>
      <p:pic>
        <p:nvPicPr>
          <p:cNvPr id="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968693" y="2378393"/>
            <a:ext cx="7131606" cy="726043"/>
          </a:xfrm>
          <a:prstGeom prst="rect">
            <a:avLst/>
          </a:prstGeom>
          <a:noFill/>
          <a:ln/>
        </p:spPr>
        <p:txBody>
          <a:bodyPr wrap="none" rtlCol="0" anchor="t"/>
          <a:lstStyle/>
          <a:p>
            <a:pPr indent="0" marL="0">
              <a:lnSpc>
                <a:spcPts val="5718"/>
              </a:lnSpc>
              <a:buNone/>
            </a:pPr>
            <a:r>
              <a:rPr lang="en-US" sz="4574" dirty="0">
                <a:solidFill>
                  <a:srgbClr val="38512F"/>
                </a:solidFill>
                <a:latin typeface="Lora" pitchFamily="34" charset="0"/>
                <a:ea typeface="Lora" pitchFamily="34" charset="-122"/>
                <a:cs typeface="Lora" pitchFamily="34" charset="-120"/>
              </a:rPr>
              <a:t>Puzzle Loading and Saving</a:t>
            </a:r>
            <a:endParaRPr lang="en-US" sz="4574" dirty="0"/>
          </a:p>
        </p:txBody>
      </p:sp>
      <p:sp>
        <p:nvSpPr>
          <p:cNvPr id="5" name="Text 3"/>
          <p:cNvSpPr/>
          <p:nvPr/>
        </p:nvSpPr>
        <p:spPr>
          <a:xfrm>
            <a:off x="968693" y="3598188"/>
            <a:ext cx="12692896" cy="790099"/>
          </a:xfrm>
          <a:prstGeom prst="rect">
            <a:avLst/>
          </a:prstGeom>
          <a:noFill/>
          <a:ln/>
        </p:spPr>
        <p:txBody>
          <a:bodyPr wrap="square" rtlCol="0" anchor="t"/>
          <a:lstStyle/>
          <a:p>
            <a:pPr indent="0" marL="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Users can load Sudoku puzzles from external files using the "Load Puzzle" button. The application supports various file formats, including plain text files and custom formats that may be used by other Sudoku puzzle sources.</a:t>
            </a:r>
            <a:endParaRPr lang="en-US" sz="1944" dirty="0"/>
          </a:p>
        </p:txBody>
      </p:sp>
      <p:sp>
        <p:nvSpPr>
          <p:cNvPr id="6" name="Text 4"/>
          <p:cNvSpPr/>
          <p:nvPr/>
        </p:nvSpPr>
        <p:spPr>
          <a:xfrm>
            <a:off x="968693" y="4665940"/>
            <a:ext cx="12692896" cy="1185148"/>
          </a:xfrm>
          <a:prstGeom prst="rect">
            <a:avLst/>
          </a:prstGeom>
          <a:noFill/>
          <a:ln/>
        </p:spPr>
        <p:txBody>
          <a:bodyPr wrap="square" rtlCol="0" anchor="t"/>
          <a:lstStyle/>
          <a:p>
            <a:pPr indent="0" marL="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Similarly, users can save solved puzzles or puzzles in progress to files. This allows users to revisit puzzles later or share them with others. The saving functionality enables users to keep track of their progress and continue solving puzzles at a later time.</a:t>
            </a:r>
            <a:endParaRPr lang="en-US" sz="1944" dirty="0"/>
          </a:p>
        </p:txBody>
      </p:sp>
      <p:pic>
        <p:nvPicPr>
          <p:cNvPr id="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968693" y="2180868"/>
            <a:ext cx="6251019" cy="726043"/>
          </a:xfrm>
          <a:prstGeom prst="rect">
            <a:avLst/>
          </a:prstGeom>
          <a:noFill/>
          <a:ln/>
        </p:spPr>
        <p:txBody>
          <a:bodyPr wrap="none" rtlCol="0" anchor="t"/>
          <a:lstStyle/>
          <a:p>
            <a:pPr indent="0" marL="0">
              <a:lnSpc>
                <a:spcPts val="5718"/>
              </a:lnSpc>
              <a:buNone/>
            </a:pPr>
            <a:r>
              <a:rPr lang="en-US" sz="4574" dirty="0">
                <a:solidFill>
                  <a:srgbClr val="38512F"/>
                </a:solidFill>
                <a:latin typeface="Lora" pitchFamily="34" charset="0"/>
                <a:ea typeface="Lora" pitchFamily="34" charset="-122"/>
                <a:cs typeface="Lora" pitchFamily="34" charset="-120"/>
              </a:rPr>
              <a:t>Customization Options</a:t>
            </a:r>
            <a:endParaRPr lang="en-US" sz="4574" dirty="0"/>
          </a:p>
        </p:txBody>
      </p:sp>
      <p:sp>
        <p:nvSpPr>
          <p:cNvPr id="5" name="Text 3"/>
          <p:cNvSpPr/>
          <p:nvPr/>
        </p:nvSpPr>
        <p:spPr>
          <a:xfrm>
            <a:off x="968693" y="3400663"/>
            <a:ext cx="12692896" cy="1185148"/>
          </a:xfrm>
          <a:prstGeom prst="rect">
            <a:avLst/>
          </a:prstGeom>
          <a:noFill/>
          <a:ln/>
        </p:spPr>
        <p:txBody>
          <a:bodyPr wrap="square" rtlCol="0" anchor="t"/>
          <a:lstStyle/>
          <a:p>
            <a:pPr indent="0" marL="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The application offers customization options to personalize the user experience. Users can adjust the size and font of the grid, choose different color themes, and set the animation speed. This allows users to tailor the application to their preferences and make it more visually appealing.</a:t>
            </a:r>
            <a:endParaRPr lang="en-US" sz="1944" dirty="0"/>
          </a:p>
        </p:txBody>
      </p:sp>
      <p:sp>
        <p:nvSpPr>
          <p:cNvPr id="6" name="Text 4"/>
          <p:cNvSpPr/>
          <p:nvPr/>
        </p:nvSpPr>
        <p:spPr>
          <a:xfrm>
            <a:off x="968693" y="4863465"/>
            <a:ext cx="12692896" cy="1185148"/>
          </a:xfrm>
          <a:prstGeom prst="rect">
            <a:avLst/>
          </a:prstGeom>
          <a:noFill/>
          <a:ln/>
        </p:spPr>
        <p:txBody>
          <a:bodyPr wrap="square" rtlCol="0" anchor="t"/>
          <a:lstStyle/>
          <a:p>
            <a:pPr indent="0" marL="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The application's ability to customize its appearance enhances the user experience by allowing individuals to personalize the interface based on their preferences. This can range from adjusting the font and size of text elements to modifying the color scheme, enhancing the user's comfort and visual appeal.</a:t>
            </a:r>
            <a:endParaRPr lang="en-US" sz="1944" dirty="0"/>
          </a:p>
        </p:txBody>
      </p:sp>
      <p:pic>
        <p:nvPicPr>
          <p:cNvPr id="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968693" y="1983343"/>
            <a:ext cx="10207347" cy="726043"/>
          </a:xfrm>
          <a:prstGeom prst="rect">
            <a:avLst/>
          </a:prstGeom>
          <a:noFill/>
          <a:ln/>
        </p:spPr>
        <p:txBody>
          <a:bodyPr wrap="none" rtlCol="0" anchor="t"/>
          <a:lstStyle/>
          <a:p>
            <a:pPr indent="0" marL="0">
              <a:lnSpc>
                <a:spcPts val="5718"/>
              </a:lnSpc>
              <a:buNone/>
            </a:pPr>
            <a:r>
              <a:rPr lang="en-US" sz="4574" dirty="0">
                <a:solidFill>
                  <a:srgbClr val="38512F"/>
                </a:solidFill>
                <a:latin typeface="Lora" pitchFamily="34" charset="0"/>
                <a:ea typeface="Lora" pitchFamily="34" charset="-122"/>
                <a:cs typeface="Lora" pitchFamily="34" charset="-120"/>
              </a:rPr>
              <a:t>Conclusion and Future Improvements</a:t>
            </a:r>
            <a:endParaRPr lang="en-US" sz="4574" dirty="0"/>
          </a:p>
        </p:txBody>
      </p:sp>
      <p:sp>
        <p:nvSpPr>
          <p:cNvPr id="5" name="Text 3"/>
          <p:cNvSpPr/>
          <p:nvPr/>
        </p:nvSpPr>
        <p:spPr>
          <a:xfrm>
            <a:off x="968693" y="3203138"/>
            <a:ext cx="12692896" cy="790099"/>
          </a:xfrm>
          <a:prstGeom prst="rect">
            <a:avLst/>
          </a:prstGeom>
          <a:noFill/>
          <a:ln/>
        </p:spPr>
        <p:txBody>
          <a:bodyPr wrap="square" rtlCol="0" anchor="t"/>
          <a:lstStyle/>
          <a:p>
            <a:pPr indent="0" marL="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The Sudoku Solver GUI provides a user-friendly and interactive way to solve Sudoku puzzles. Its graphical interface, solving algorithm, animation, and customization options make it a comprehensive and engaging application.</a:t>
            </a:r>
            <a:endParaRPr lang="en-US" sz="1944" dirty="0"/>
          </a:p>
        </p:txBody>
      </p:sp>
      <p:sp>
        <p:nvSpPr>
          <p:cNvPr id="6" name="Text 4"/>
          <p:cNvSpPr/>
          <p:nvPr/>
        </p:nvSpPr>
        <p:spPr>
          <a:xfrm>
            <a:off x="968693" y="4270891"/>
            <a:ext cx="12692896" cy="1975247"/>
          </a:xfrm>
          <a:prstGeom prst="rect">
            <a:avLst/>
          </a:prstGeom>
          <a:noFill/>
          <a:ln/>
        </p:spPr>
        <p:txBody>
          <a:bodyPr wrap="square" rtlCol="0" anchor="t"/>
          <a:lstStyle/>
          <a:p>
            <a:pPr indent="0" marL="0">
              <a:lnSpc>
                <a:spcPts val="3110"/>
              </a:lnSpc>
              <a:buNone/>
            </a:pPr>
            <a:r>
              <a:rPr lang="en-US" sz="1944" dirty="0">
                <a:solidFill>
                  <a:srgbClr val="3A3630"/>
                </a:solidFill>
                <a:latin typeface="Source Sans Pro" pitchFamily="34" charset="0"/>
                <a:ea typeface="Source Sans Pro" pitchFamily="34" charset="-122"/>
                <a:cs typeface="Source Sans Pro" pitchFamily="34" charset="-120"/>
              </a:rPr>
              <a:t>Future improvements could include: 1) Adding support for different difficulty levels of puzzles, 2) Implementing additional solving algorithms like constraint satisfaction techniques, 3) Integrating puzzle generation capabilities, 4) Adding a feature to highlight potential conflicts during the solving process, and 5) Enhancing the visualization of the solution process by providing a step-by-step breakdown of the backtracking algorithm's decisions. These improvements would make the application even more versatile and informative.</a:t>
            </a:r>
            <a:endParaRPr lang="en-US" sz="1944" dirty="0"/>
          </a:p>
        </p:txBody>
      </p:sp>
      <p:pic>
        <p:nvPicPr>
          <p:cNvPr id="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968693" y="3917275"/>
            <a:ext cx="12692896" cy="395049"/>
          </a:xfrm>
          <a:prstGeom prst="rect">
            <a:avLst/>
          </a:prstGeom>
          <a:noFill/>
          <a:ln/>
        </p:spPr>
        <p:txBody>
          <a:bodyPr wrap="none" rtlCol="0" anchor="t"/>
          <a:lstStyle/>
          <a:p>
            <a:pPr indent="0" marL="0">
              <a:lnSpc>
                <a:spcPts val="3110"/>
              </a:lnSpc>
              <a:buNone/>
            </a:pPr>
            <a:endParaRPr lang="en-US" sz="1944" dirty="0"/>
          </a:p>
        </p:txBody>
      </p:sp>
      <p:pic>
        <p:nvPicPr>
          <p:cNvPr id="5"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2024-07-11T06:24:35Z</dcterms:created>
  <dcterms:modified xsi:type="dcterms:W3CDTF">2024-07-11T06:24:35Z</dcterms:modified>
</cp:coreProperties>
</file>