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22" r:id="rId3"/>
    <p:sldId id="323" r:id="rId4"/>
    <p:sldId id="324" r:id="rId5"/>
    <p:sldId id="257" r:id="rId6"/>
    <p:sldId id="258" r:id="rId7"/>
    <p:sldId id="259" r:id="rId8"/>
    <p:sldId id="260" r:id="rId9"/>
    <p:sldId id="261" r:id="rId10"/>
    <p:sldId id="262" r:id="rId11"/>
    <p:sldId id="263" r:id="rId12"/>
    <p:sldId id="267" r:id="rId13"/>
    <p:sldId id="266" r:id="rId14"/>
    <p:sldId id="264"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274" autoAdjust="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59561-3E06-4FC2-89A1-7D744D38C74A}" type="datetimeFigureOut">
              <a:rPr lang="en-US" smtClean="0"/>
              <a:pPr/>
              <a:t>6/17/2021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6801BC-8F4F-43CC-B4D9-7A3D89CE1983}" type="slidenum">
              <a:rPr lang="en-US" smtClean="0"/>
              <a:pPr/>
              <a:t>‹#›</a:t>
            </a:fld>
            <a:endParaRPr lang="en-US"/>
          </a:p>
        </p:txBody>
      </p:sp>
    </p:spTree>
    <p:extLst>
      <p:ext uri="{BB962C8B-B14F-4D97-AF65-F5344CB8AC3E}">
        <p14:creationId xmlns:p14="http://schemas.microsoft.com/office/powerpoint/2010/main" val="1217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https://medium.com/machine-learning-for-humans/supervised-learning-3-b1551b9c4930</a:t>
            </a:r>
            <a:endParaRPr lang="en-US" dirty="0"/>
          </a:p>
        </p:txBody>
      </p:sp>
      <p:sp>
        <p:nvSpPr>
          <p:cNvPr id="4" name="Slide Number Placeholder 3"/>
          <p:cNvSpPr>
            <a:spLocks noGrp="1"/>
          </p:cNvSpPr>
          <p:nvPr>
            <p:ph type="sldNum" sz="quarter" idx="10"/>
          </p:nvPr>
        </p:nvSpPr>
        <p:spPr/>
        <p:txBody>
          <a:bodyPr/>
          <a:lstStyle/>
          <a:p>
            <a:fld id="{A06801BC-8F4F-43CC-B4D9-7A3D89CE1983}" type="slidenum">
              <a:rPr lang="en-US" smtClean="0"/>
              <a:pPr/>
              <a:t>1</a:t>
            </a:fld>
            <a:endParaRPr lang="en-US" dirty="0"/>
          </a:p>
        </p:txBody>
      </p:sp>
    </p:spTree>
    <p:extLst>
      <p:ext uri="{BB962C8B-B14F-4D97-AF65-F5344CB8AC3E}">
        <p14:creationId xmlns:p14="http://schemas.microsoft.com/office/powerpoint/2010/main" val="89079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6801BC-8F4F-43CC-B4D9-7A3D89CE1983}" type="slidenum">
              <a:rPr lang="en-US" smtClean="0"/>
              <a:pPr/>
              <a:t>16</a:t>
            </a:fld>
            <a:endParaRPr lang="en-US"/>
          </a:p>
        </p:txBody>
      </p:sp>
    </p:spTree>
    <p:extLst>
      <p:ext uri="{BB962C8B-B14F-4D97-AF65-F5344CB8AC3E}">
        <p14:creationId xmlns:p14="http://schemas.microsoft.com/office/powerpoint/2010/main" val="206935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new object is added to the space — in this case a green heart — we will want the machine learning algorithm to classify the heart to a certain class. </a:t>
            </a:r>
            <a:endParaRPr lang="en-US" dirty="0"/>
          </a:p>
        </p:txBody>
      </p:sp>
      <p:sp>
        <p:nvSpPr>
          <p:cNvPr id="4" name="Slide Number Placeholder 3"/>
          <p:cNvSpPr>
            <a:spLocks noGrp="1"/>
          </p:cNvSpPr>
          <p:nvPr>
            <p:ph type="sldNum" sz="quarter" idx="10"/>
          </p:nvPr>
        </p:nvSpPr>
        <p:spPr/>
        <p:txBody>
          <a:bodyPr/>
          <a:lstStyle/>
          <a:p>
            <a:fld id="{A06801BC-8F4F-43CC-B4D9-7A3D89CE1983}" type="slidenum">
              <a:rPr lang="en-US" smtClean="0"/>
              <a:pPr/>
              <a:t>17</a:t>
            </a:fld>
            <a:endParaRPr lang="en-US"/>
          </a:p>
        </p:txBody>
      </p:sp>
    </p:spTree>
    <p:extLst>
      <p:ext uri="{BB962C8B-B14F-4D97-AF65-F5344CB8AC3E}">
        <p14:creationId xmlns:p14="http://schemas.microsoft.com/office/powerpoint/2010/main" val="1970695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Among the most basic of machine learning algorithms, k-nearest neighbor is considered to be a type of “lazy learning” as generalization beyond the training data does not occur until a query is made to the system. </a:t>
            </a:r>
            <a:endParaRPr lang="en-US" dirty="0"/>
          </a:p>
        </p:txBody>
      </p:sp>
      <p:sp>
        <p:nvSpPr>
          <p:cNvPr id="4" name="Slide Number Placeholder 3"/>
          <p:cNvSpPr>
            <a:spLocks noGrp="1"/>
          </p:cNvSpPr>
          <p:nvPr>
            <p:ph type="sldNum" sz="quarter" idx="10"/>
          </p:nvPr>
        </p:nvSpPr>
        <p:spPr/>
        <p:txBody>
          <a:bodyPr/>
          <a:lstStyle/>
          <a:p>
            <a:fld id="{A06801BC-8F4F-43CC-B4D9-7A3D89CE1983}" type="slidenum">
              <a:rPr lang="en-US" smtClean="0"/>
              <a:pPr/>
              <a:t>18</a:t>
            </a:fld>
            <a:endParaRPr lang="en-US"/>
          </a:p>
        </p:txBody>
      </p:sp>
    </p:spTree>
    <p:extLst>
      <p:ext uri="{BB962C8B-B14F-4D97-AF65-F5344CB8AC3E}">
        <p14:creationId xmlns:p14="http://schemas.microsoft.com/office/powerpoint/2010/main" val="2120765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simplified decision tree above, an example is classified by sorting it through the tree to the appropriate leaf node. This then returns the classification associated with the particular leaf, which in this case is either a Yes or a No. The tree classifies a day’s conditions based on whether or not it is suitable for going fishing. </a:t>
            </a:r>
          </a:p>
          <a:p>
            <a:r>
              <a:rPr lang="en-US" dirty="0" smtClean="0"/>
              <a:t>A true classification tree data set would have a lot more features than what is outlined above, but relationships should be straightforward to determine. When working with decision tree learning, several determinations need to be made, including what features to choose, what conditions to use for splitting, and understanding when the decision tree has reached a clear ending.</a:t>
            </a:r>
          </a:p>
          <a:p>
            <a:endParaRPr lang="en-US" dirty="0"/>
          </a:p>
        </p:txBody>
      </p:sp>
      <p:sp>
        <p:nvSpPr>
          <p:cNvPr id="4" name="Slide Number Placeholder 3"/>
          <p:cNvSpPr>
            <a:spLocks noGrp="1"/>
          </p:cNvSpPr>
          <p:nvPr>
            <p:ph type="sldNum" sz="quarter" idx="10"/>
          </p:nvPr>
        </p:nvSpPr>
        <p:spPr/>
        <p:txBody>
          <a:bodyPr/>
          <a:lstStyle/>
          <a:p>
            <a:fld id="{A06801BC-8F4F-43CC-B4D9-7A3D89CE1983}" type="slidenum">
              <a:rPr lang="en-US" smtClean="0"/>
              <a:pPr/>
              <a:t>22</a:t>
            </a:fld>
            <a:endParaRPr lang="en-US"/>
          </a:p>
        </p:txBody>
      </p:sp>
    </p:spTree>
    <p:extLst>
      <p:ext uri="{BB962C8B-B14F-4D97-AF65-F5344CB8AC3E}">
        <p14:creationId xmlns:p14="http://schemas.microsoft.com/office/powerpoint/2010/main" val="185035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Predicting income is a classic regression problem. Your </a:t>
            </a:r>
            <a:r>
              <a:rPr lang="en-US" b="1" dirty="0" smtClean="0"/>
              <a:t>input data X </a:t>
            </a:r>
            <a:r>
              <a:rPr lang="en-US" dirty="0" smtClean="0"/>
              <a:t>includes all relevant information about individuals in the data set that can be used to predict income, such as years of education, years of work experience, job title, or zip code. These attributes are called </a:t>
            </a:r>
            <a:r>
              <a:rPr lang="en-US" b="1" dirty="0" smtClean="0"/>
              <a:t>features</a:t>
            </a:r>
            <a:r>
              <a:rPr lang="en-US" dirty="0" smtClean="0"/>
              <a:t>, which can be </a:t>
            </a:r>
            <a:r>
              <a:rPr lang="en-US" b="1" dirty="0" smtClean="0"/>
              <a:t>numerical</a:t>
            </a:r>
            <a:r>
              <a:rPr lang="en-US" dirty="0" smtClean="0"/>
              <a:t> (e.g. years of work experience) or </a:t>
            </a:r>
            <a:r>
              <a:rPr lang="en-US" b="1" dirty="0" smtClean="0"/>
              <a:t>categorical</a:t>
            </a:r>
            <a:r>
              <a:rPr lang="en-US" dirty="0" smtClean="0"/>
              <a:t> (e.g. job title or field of study).</a:t>
            </a:r>
            <a:endParaRPr lang="en-US" dirty="0"/>
          </a:p>
        </p:txBody>
      </p:sp>
      <p:sp>
        <p:nvSpPr>
          <p:cNvPr id="4" name="Slide Number Placeholder 3"/>
          <p:cNvSpPr>
            <a:spLocks noGrp="1"/>
          </p:cNvSpPr>
          <p:nvPr>
            <p:ph type="sldNum" sz="quarter" idx="10"/>
          </p:nvPr>
        </p:nvSpPr>
        <p:spPr/>
        <p:txBody>
          <a:bodyPr/>
          <a:lstStyle/>
          <a:p>
            <a:fld id="{A06801BC-8F4F-43CC-B4D9-7A3D89CE1983}" type="slidenum">
              <a:rPr lang="en-US" smtClean="0"/>
              <a:pPr/>
              <a:t>33</a:t>
            </a:fld>
            <a:endParaRPr lang="en-US"/>
          </a:p>
        </p:txBody>
      </p:sp>
    </p:spTree>
    <p:extLst>
      <p:ext uri="{BB962C8B-B14F-4D97-AF65-F5344CB8AC3E}">
        <p14:creationId xmlns:p14="http://schemas.microsoft.com/office/powerpoint/2010/main" val="2362994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example of classification is determining whether a loan application is </a:t>
            </a:r>
            <a:r>
              <a:rPr lang="en-US" dirty="0" err="1" smtClean="0"/>
              <a:t>fraudulent.Ultimately</a:t>
            </a:r>
            <a:r>
              <a:rPr lang="en-US" dirty="0" smtClean="0"/>
              <a:t>, the lender wants to know whether they should give the borrower a loan or not, and they have some tolerance for risk that the application is in fact fraudulent. In this case, the goal of logistic regression is to calculate the probability (between 0% and 100%) that the application is fraud. With these probabilities, we can set some threshold above which we’re willing to lend to the borrower, and below which we deny their loan application or flag the application for further review.</a:t>
            </a:r>
            <a:endParaRPr lang="en-US" dirty="0"/>
          </a:p>
        </p:txBody>
      </p:sp>
      <p:sp>
        <p:nvSpPr>
          <p:cNvPr id="4" name="Slide Number Placeholder 3"/>
          <p:cNvSpPr>
            <a:spLocks noGrp="1"/>
          </p:cNvSpPr>
          <p:nvPr>
            <p:ph type="sldNum" sz="quarter" idx="10"/>
          </p:nvPr>
        </p:nvSpPr>
        <p:spPr/>
        <p:txBody>
          <a:bodyPr/>
          <a:lstStyle/>
          <a:p>
            <a:fld id="{A06801BC-8F4F-43CC-B4D9-7A3D89CE1983}" type="slidenum">
              <a:rPr lang="en-US" smtClean="0"/>
              <a:pPr/>
              <a:t>41</a:t>
            </a:fld>
            <a:endParaRPr lang="en-US"/>
          </a:p>
        </p:txBody>
      </p:sp>
    </p:spTree>
    <p:extLst>
      <p:ext uri="{BB962C8B-B14F-4D97-AF65-F5344CB8AC3E}">
        <p14:creationId xmlns:p14="http://schemas.microsoft.com/office/powerpoint/2010/main" val="9499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 have points in a 2D space that are either red or blue, and we’d like to cleanly separate the two.</a:t>
            </a:r>
          </a:p>
          <a:p>
            <a:r>
              <a:rPr lang="en-US" dirty="0" smtClean="0"/>
              <a:t>The training set is plotted the graph above. We would like to classify new, unclassified points in this plane. To do this, SVMs use a separating line (or, in more than two dimensions, a multi-dimensional </a:t>
            </a:r>
            <a:r>
              <a:rPr lang="en-US" b="1" dirty="0" err="1" smtClean="0"/>
              <a:t>hyperplane</a:t>
            </a:r>
            <a:r>
              <a:rPr lang="en-US" dirty="0" smtClean="0"/>
              <a:t>) to split the space into a red zone and a blue zone. You can already imagine how a separating line might look in the graph above.</a:t>
            </a:r>
          </a:p>
          <a:p>
            <a:endParaRPr lang="en-US" dirty="0"/>
          </a:p>
        </p:txBody>
      </p:sp>
      <p:sp>
        <p:nvSpPr>
          <p:cNvPr id="4" name="Slide Number Placeholder 3"/>
          <p:cNvSpPr>
            <a:spLocks noGrp="1"/>
          </p:cNvSpPr>
          <p:nvPr>
            <p:ph type="sldNum" sz="quarter" idx="10"/>
          </p:nvPr>
        </p:nvSpPr>
        <p:spPr/>
        <p:txBody>
          <a:bodyPr/>
          <a:lstStyle/>
          <a:p>
            <a:fld id="{A06801BC-8F4F-43CC-B4D9-7A3D89CE1983}" type="slidenum">
              <a:rPr lang="en-US" smtClean="0"/>
              <a:pPr/>
              <a:t>47</a:t>
            </a:fld>
            <a:endParaRPr lang="en-US"/>
          </a:p>
        </p:txBody>
      </p:sp>
    </p:spTree>
    <p:extLst>
      <p:ext uri="{BB962C8B-B14F-4D97-AF65-F5344CB8AC3E}">
        <p14:creationId xmlns:p14="http://schemas.microsoft.com/office/powerpoint/2010/main" val="39477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split separates our dataset into men and women. Then, the women branch gets split again in age (the split that minimizes entropy). Similarly, the men branch gets split by class. By following the tree for a new passenger, you can use the tree to make a guess at whether they died.</a:t>
            </a:r>
          </a:p>
          <a:p>
            <a:r>
              <a:rPr lang="en-US" dirty="0" smtClean="0"/>
              <a:t>The Titanic example is solving a classification problem (“survive” or “die”). If we were using decision trees for regression — say, to predict housing prices — we would create splits on the most important features that determine housing prices. How many square feet: more than or less than ___? How many bedrooms &amp; bathrooms: more than or less than ___?</a:t>
            </a:r>
          </a:p>
          <a:p>
            <a:r>
              <a:rPr lang="en-US" dirty="0" smtClean="0"/>
              <a:t>Then, during testing, you would run a specific house through all the splits and take the average of all the housing prices in the final </a:t>
            </a:r>
            <a:r>
              <a:rPr lang="en-US" b="1" dirty="0" smtClean="0"/>
              <a:t>leaf node</a:t>
            </a:r>
            <a:r>
              <a:rPr lang="en-US" dirty="0" smtClean="0"/>
              <a:t> (bottom-most node) where the house ends up as your prediction for the sale price.</a:t>
            </a:r>
          </a:p>
          <a:p>
            <a:endParaRPr lang="en-US" dirty="0"/>
          </a:p>
        </p:txBody>
      </p:sp>
      <p:sp>
        <p:nvSpPr>
          <p:cNvPr id="4" name="Slide Number Placeholder 3"/>
          <p:cNvSpPr>
            <a:spLocks noGrp="1"/>
          </p:cNvSpPr>
          <p:nvPr>
            <p:ph type="sldNum" sz="quarter" idx="10"/>
          </p:nvPr>
        </p:nvSpPr>
        <p:spPr/>
        <p:txBody>
          <a:bodyPr/>
          <a:lstStyle/>
          <a:p>
            <a:fld id="{A06801BC-8F4F-43CC-B4D9-7A3D89CE1983}" type="slidenum">
              <a:rPr lang="en-US" smtClean="0"/>
              <a:pPr/>
              <a:t>63</a:t>
            </a:fld>
            <a:endParaRPr lang="en-US"/>
          </a:p>
        </p:txBody>
      </p:sp>
    </p:spTree>
    <p:extLst>
      <p:ext uri="{BB962C8B-B14F-4D97-AF65-F5344CB8AC3E}">
        <p14:creationId xmlns:p14="http://schemas.microsoft.com/office/powerpoint/2010/main" val="3005219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ADF6CA-A254-4F0E-BBFB-6B6B93E6943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380254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DF6CA-A254-4F0E-BBFB-6B6B93E6943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2170296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DF6CA-A254-4F0E-BBFB-6B6B93E6943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122566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DF6CA-A254-4F0E-BBFB-6B6B93E6943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102675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DF6CA-A254-4F0E-BBFB-6B6B93E6943D}"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75573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ADF6CA-A254-4F0E-BBFB-6B6B93E6943D}"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23577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ADF6CA-A254-4F0E-BBFB-6B6B93E6943D}" type="datetimeFigureOut">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372988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ADF6CA-A254-4F0E-BBFB-6B6B93E6943D}" type="datetimeFigureOut">
              <a:rPr lang="en-US" smtClean="0"/>
              <a:pPr/>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278976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DF6CA-A254-4F0E-BBFB-6B6B93E6943D}" type="datetimeFigureOut">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106283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DF6CA-A254-4F0E-BBFB-6B6B93E6943D}"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257182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DF6CA-A254-4F0E-BBFB-6B6B93E6943D}"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2BB71-B4A9-4406-8BB7-AC9AC3EADD0E}" type="slidenum">
              <a:rPr lang="en-US" smtClean="0"/>
              <a:pPr/>
              <a:t>‹#›</a:t>
            </a:fld>
            <a:endParaRPr lang="en-US"/>
          </a:p>
        </p:txBody>
      </p:sp>
    </p:spTree>
    <p:extLst>
      <p:ext uri="{BB962C8B-B14F-4D97-AF65-F5344CB8AC3E}">
        <p14:creationId xmlns:p14="http://schemas.microsoft.com/office/powerpoint/2010/main" val="76413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DF6CA-A254-4F0E-BBFB-6B6B93E6943D}" type="datetimeFigureOut">
              <a:rPr lang="en-US" smtClean="0"/>
              <a:pPr/>
              <a:t>6/17/2021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2BB71-B4A9-4406-8BB7-AC9AC3EADD0E}" type="slidenum">
              <a:rPr lang="en-US" smtClean="0"/>
              <a:pPr/>
              <a:t>‹#›</a:t>
            </a:fld>
            <a:endParaRPr lang="en-US"/>
          </a:p>
        </p:txBody>
      </p:sp>
    </p:spTree>
    <p:extLst>
      <p:ext uri="{BB962C8B-B14F-4D97-AF65-F5344CB8AC3E}">
        <p14:creationId xmlns:p14="http://schemas.microsoft.com/office/powerpoint/2010/main" val="40410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An Introduction to Machine Learning </a:t>
            </a:r>
            <a:br>
              <a:rPr lang="en-US" b="1"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9618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Unsupervised Learning</a:t>
            </a:r>
            <a:br>
              <a:rPr lang="en-US" b="1" dirty="0" smtClean="0"/>
            </a:br>
            <a:endParaRPr lang="en-US" dirty="0"/>
          </a:p>
        </p:txBody>
      </p:sp>
      <p:sp>
        <p:nvSpPr>
          <p:cNvPr id="3" name="Content Placeholder 2"/>
          <p:cNvSpPr>
            <a:spLocks noGrp="1"/>
          </p:cNvSpPr>
          <p:nvPr>
            <p:ph idx="1"/>
          </p:nvPr>
        </p:nvSpPr>
        <p:spPr/>
        <p:txBody>
          <a:bodyPr/>
          <a:lstStyle/>
          <a:p>
            <a:r>
              <a:rPr lang="en-US" dirty="0" smtClean="0"/>
              <a:t>In unsupervised learning, data is unlabeled, so the learning algorithm is left to find commonalities among its input data. As unlabeled data are more abundant than labeled data, machine learning methods that facilitate unsupervised learning are particularly valuable. </a:t>
            </a:r>
            <a:endParaRPr lang="en-US" dirty="0"/>
          </a:p>
        </p:txBody>
      </p:sp>
    </p:spTree>
    <p:extLst>
      <p:ext uri="{BB962C8B-B14F-4D97-AF65-F5344CB8AC3E}">
        <p14:creationId xmlns:p14="http://schemas.microsoft.com/office/powerpoint/2010/main" val="280877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goal of unsupervised learning may be as straightforward as discovering hidden patterns within a dataset, but it may also have a goal of feature learning, which allows the computational machine to automatically discover the representations that are needed to classify raw data.</a:t>
            </a:r>
            <a:endParaRPr lang="en-US" dirty="0"/>
          </a:p>
        </p:txBody>
      </p:sp>
    </p:spTree>
    <p:extLst>
      <p:ext uri="{BB962C8B-B14F-4D97-AF65-F5344CB8AC3E}">
        <p14:creationId xmlns:p14="http://schemas.microsoft.com/office/powerpoint/2010/main" val="295695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classification cont.</a:t>
            </a:r>
            <a:endParaRPr lang="en-IN" dirty="0"/>
          </a:p>
        </p:txBody>
      </p:sp>
      <p:sp>
        <p:nvSpPr>
          <p:cNvPr id="3" name="Content Placeholder 2"/>
          <p:cNvSpPr>
            <a:spLocks noGrp="1"/>
          </p:cNvSpPr>
          <p:nvPr>
            <p:ph sz="quarter" idx="1"/>
          </p:nvPr>
        </p:nvSpPr>
        <p:spPr/>
        <p:txBody>
          <a:bodyPr>
            <a:normAutofit fontScale="92500"/>
          </a:bodyPr>
          <a:lstStyle/>
          <a:p>
            <a:r>
              <a:rPr lang="en-IN" dirty="0" err="1" smtClean="0"/>
              <a:t>Semisupervised</a:t>
            </a:r>
            <a:r>
              <a:rPr lang="en-IN" dirty="0" smtClean="0"/>
              <a:t> learning </a:t>
            </a:r>
          </a:p>
          <a:p>
            <a:pPr lvl="1"/>
            <a:r>
              <a:rPr lang="en-IN" dirty="0" smtClean="0"/>
              <a:t>uses both </a:t>
            </a:r>
            <a:r>
              <a:rPr lang="en-IN" dirty="0" err="1" smtClean="0"/>
              <a:t>labeled</a:t>
            </a:r>
            <a:r>
              <a:rPr lang="en-IN" dirty="0" smtClean="0"/>
              <a:t> and unlabeled data for training – typically a small amount of </a:t>
            </a:r>
            <a:r>
              <a:rPr lang="en-IN" dirty="0" err="1" smtClean="0"/>
              <a:t>labeled</a:t>
            </a:r>
            <a:r>
              <a:rPr lang="en-IN" dirty="0" smtClean="0"/>
              <a:t> data with a large amount of unlabeled data (because unlabeled data is less expensive and takes less effort to acquire)</a:t>
            </a:r>
          </a:p>
          <a:p>
            <a:r>
              <a:rPr lang="en-IN" dirty="0" smtClean="0"/>
              <a:t>Reinforcement learning</a:t>
            </a:r>
          </a:p>
          <a:p>
            <a:pPr lvl="1"/>
            <a:r>
              <a:rPr lang="en-IN" dirty="0" smtClean="0"/>
              <a:t>used for robotics, gaming and navigation. With reinforcement learning, the algorithm discovers through trial and error which actions yield the greatest rewards</a:t>
            </a:r>
            <a:endParaRPr lang="en-IN" dirty="0"/>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58707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classification</a:t>
            </a:r>
            <a:endParaRPr lang="en-IN" dirty="0"/>
          </a:p>
        </p:txBody>
      </p:sp>
      <p:sp>
        <p:nvSpPr>
          <p:cNvPr id="3" name="Content Placeholder 2"/>
          <p:cNvSpPr>
            <a:spLocks noGrp="1"/>
          </p:cNvSpPr>
          <p:nvPr>
            <p:ph sz="quarter" idx="1"/>
          </p:nvPr>
        </p:nvSpPr>
        <p:spPr/>
        <p:txBody>
          <a:bodyPr/>
          <a:lstStyle/>
          <a:p>
            <a:endParaRPr lang="en-IN"/>
          </a:p>
        </p:txBody>
      </p:sp>
      <p:pic>
        <p:nvPicPr>
          <p:cNvPr id="4098" name="Picture 2" descr="C:\Users\zero\Downloads\ml8.jpg"/>
          <p:cNvPicPr>
            <a:picLocks noChangeAspect="1" noChangeArrowheads="1"/>
          </p:cNvPicPr>
          <p:nvPr/>
        </p:nvPicPr>
        <p:blipFill>
          <a:blip r:embed="rId2" cstate="print"/>
          <a:srcRect/>
          <a:stretch>
            <a:fillRect/>
          </a:stretch>
        </p:blipFill>
        <p:spPr bwMode="auto">
          <a:xfrm>
            <a:off x="0" y="1600200"/>
            <a:ext cx="9144000" cy="4247688"/>
          </a:xfrm>
          <a:prstGeom prst="rect">
            <a:avLst/>
          </a:prstGeom>
          <a:noFill/>
        </p:spPr>
      </p:pic>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6446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Approaches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k-nearest neighbor</a:t>
            </a:r>
          </a:p>
          <a:p>
            <a:r>
              <a:rPr lang="en-US" dirty="0" smtClean="0"/>
              <a:t>The k-nearest neighbor algorithm is a pattern recognition model that can be used for classification as well as regression. Often abbreviated as k-NN, the </a:t>
            </a:r>
            <a:r>
              <a:rPr lang="en-US" b="1" dirty="0" smtClean="0"/>
              <a:t>k</a:t>
            </a:r>
            <a:r>
              <a:rPr lang="en-US" dirty="0" smtClean="0"/>
              <a:t> in k-nearest neighbor is a positive integer, which is typically small. In either classification or regression, the input will consist of the k closest training examples within a space. </a:t>
            </a:r>
            <a:endParaRPr lang="en-US" dirty="0"/>
          </a:p>
        </p:txBody>
      </p:sp>
    </p:spTree>
    <p:extLst>
      <p:ext uri="{BB962C8B-B14F-4D97-AF65-F5344CB8AC3E}">
        <p14:creationId xmlns:p14="http://schemas.microsoft.com/office/powerpoint/2010/main" val="213350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We will focus on k-NN classification. In this method, the output is class membership. This will assign a new object to the class most common among its k nearest neighbors. In the case of k = 1, the object is assigned to the class of the single nearest neighbor. </a:t>
            </a:r>
            <a:endParaRPr lang="en-US" dirty="0"/>
          </a:p>
        </p:txBody>
      </p:sp>
    </p:spTree>
    <p:extLst>
      <p:ext uri="{BB962C8B-B14F-4D97-AF65-F5344CB8AC3E}">
        <p14:creationId xmlns:p14="http://schemas.microsoft.com/office/powerpoint/2010/main" val="347367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8305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883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8686800" cy="56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79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4800"/>
            <a:ext cx="8686799"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91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Tree Learning</a:t>
            </a:r>
            <a:br>
              <a:rPr lang="en-US" b="1" dirty="0" smtClean="0"/>
            </a:br>
            <a:endParaRPr lang="en-US" dirty="0"/>
          </a:p>
        </p:txBody>
      </p:sp>
      <p:sp>
        <p:nvSpPr>
          <p:cNvPr id="3" name="Content Placeholder 2"/>
          <p:cNvSpPr>
            <a:spLocks noGrp="1"/>
          </p:cNvSpPr>
          <p:nvPr>
            <p:ph idx="1"/>
          </p:nvPr>
        </p:nvSpPr>
        <p:spPr/>
        <p:txBody>
          <a:bodyPr/>
          <a:lstStyle/>
          <a:p>
            <a:r>
              <a:rPr lang="en-US" dirty="0" smtClean="0"/>
              <a:t>decision trees are employed to visually represent decisions and show or inform decision making. When working with machine learning and data mining, decision trees are used as a predictive model. These models map observations about data to conclusions about the data’s target value. </a:t>
            </a:r>
            <a:endParaRPr lang="en-US" dirty="0"/>
          </a:p>
        </p:txBody>
      </p:sp>
    </p:spTree>
    <p:extLst>
      <p:ext uri="{BB962C8B-B14F-4D97-AF65-F5344CB8AC3E}">
        <p14:creationId xmlns:p14="http://schemas.microsoft.com/office/powerpoint/2010/main" val="290812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a:t>
            </a:r>
            <a:endParaRPr lang="en-US" dirty="0"/>
          </a:p>
        </p:txBody>
      </p:sp>
      <p:sp>
        <p:nvSpPr>
          <p:cNvPr id="3" name="Content Placeholder 2"/>
          <p:cNvSpPr>
            <a:spLocks noGrp="1"/>
          </p:cNvSpPr>
          <p:nvPr>
            <p:ph idx="1"/>
          </p:nvPr>
        </p:nvSpPr>
        <p:spPr/>
        <p:txBody>
          <a:bodyPr/>
          <a:lstStyle/>
          <a:p>
            <a:pPr algn="just"/>
            <a:r>
              <a:rPr lang="en-US" b="1" dirty="0" smtClean="0"/>
              <a:t>Machine learning</a:t>
            </a:r>
            <a:r>
              <a:rPr lang="en-US" dirty="0" smtClean="0"/>
              <a:t> is a field of computer science that gives computers the ability to learn without being explicitly programmed.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goal of decision tree learning is to create a model that will predict the value of a target based on input variables. </a:t>
            </a:r>
          </a:p>
          <a:p>
            <a:r>
              <a:rPr lang="en-US" dirty="0" smtClean="0"/>
              <a:t>In the predictive model, the data’s attributes that are determined through observation are represented by the branches, while the conclusions about the data’s target value are represented in the leaves. </a:t>
            </a:r>
            <a:endParaRPr lang="en-US" dirty="0"/>
          </a:p>
        </p:txBody>
      </p:sp>
    </p:spTree>
    <p:extLst>
      <p:ext uri="{BB962C8B-B14F-4D97-AF65-F5344CB8AC3E}">
        <p14:creationId xmlns:p14="http://schemas.microsoft.com/office/powerpoint/2010/main" val="2632608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“learning” a tree, the source data is divided into subsets based on an attribute value test, which is repeated on each of the derived subsets recursively. Once the subset at a node has the equivalent value as its target value has, the recursion process will be complete. </a:t>
            </a:r>
            <a:endParaRPr lang="en-US" dirty="0"/>
          </a:p>
        </p:txBody>
      </p:sp>
    </p:spTree>
    <p:extLst>
      <p:ext uri="{BB962C8B-B14F-4D97-AF65-F5344CB8AC3E}">
        <p14:creationId xmlns:p14="http://schemas.microsoft.com/office/powerpoint/2010/main" val="1420501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0"/>
            <a:ext cx="8610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52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Deep Learning</a:t>
            </a:r>
            <a:br>
              <a:rPr lang="en-US" b="1" dirty="0" smtClean="0"/>
            </a:br>
            <a:endParaRPr lang="en-US" dirty="0"/>
          </a:p>
        </p:txBody>
      </p:sp>
      <p:sp>
        <p:nvSpPr>
          <p:cNvPr id="3" name="Content Placeholder 2"/>
          <p:cNvSpPr>
            <a:spLocks noGrp="1"/>
          </p:cNvSpPr>
          <p:nvPr>
            <p:ph idx="1"/>
          </p:nvPr>
        </p:nvSpPr>
        <p:spPr/>
        <p:txBody>
          <a:bodyPr/>
          <a:lstStyle/>
          <a:p>
            <a:r>
              <a:rPr lang="en-US" dirty="0" smtClean="0"/>
              <a:t>Deep learning attempts to imitate how the human brain can process light and sound stimuli into vision and hearing. A deep learning architecture is inspired by biological neural networks and consists of multiple layers in an artificial neural network made up of hardware and GPUs. </a:t>
            </a:r>
            <a:endParaRPr lang="en-US" dirty="0"/>
          </a:p>
        </p:txBody>
      </p:sp>
    </p:spTree>
    <p:extLst>
      <p:ext uri="{BB962C8B-B14F-4D97-AF65-F5344CB8AC3E}">
        <p14:creationId xmlns:p14="http://schemas.microsoft.com/office/powerpoint/2010/main" val="414579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Deep Learning</a:t>
            </a:r>
            <a:endParaRPr lang="en-US" dirty="0"/>
          </a:p>
        </p:txBody>
      </p:sp>
      <p:sp>
        <p:nvSpPr>
          <p:cNvPr id="3" name="Content Placeholder 2"/>
          <p:cNvSpPr>
            <a:spLocks noGrp="1"/>
          </p:cNvSpPr>
          <p:nvPr>
            <p:ph idx="1"/>
          </p:nvPr>
        </p:nvSpPr>
        <p:spPr/>
        <p:txBody>
          <a:bodyPr/>
          <a:lstStyle/>
          <a:p>
            <a:r>
              <a:rPr lang="en-US" dirty="0" smtClean="0"/>
              <a:t>Deep learning uses a cascade of nonlinear processing unit layers in order to extract or transform features (or representations) of the data. The output of one layer serves as the input of the successive layer. In deep learning, algorithms can be either supervised and serve to classify data, or unsupervised and perform pattern analysis. </a:t>
            </a:r>
            <a:endParaRPr lang="en-US" dirty="0"/>
          </a:p>
        </p:txBody>
      </p:sp>
    </p:spTree>
    <p:extLst>
      <p:ext uri="{BB962C8B-B14F-4D97-AF65-F5344CB8AC3E}">
        <p14:creationId xmlns:p14="http://schemas.microsoft.com/office/powerpoint/2010/main" val="124946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Deep Learning</a:t>
            </a:r>
            <a:endParaRPr lang="en-US" dirty="0"/>
          </a:p>
        </p:txBody>
      </p:sp>
      <p:sp>
        <p:nvSpPr>
          <p:cNvPr id="3" name="Content Placeholder 2"/>
          <p:cNvSpPr>
            <a:spLocks noGrp="1"/>
          </p:cNvSpPr>
          <p:nvPr>
            <p:ph idx="1"/>
          </p:nvPr>
        </p:nvSpPr>
        <p:spPr/>
        <p:txBody>
          <a:bodyPr/>
          <a:lstStyle/>
          <a:p>
            <a:r>
              <a:rPr lang="en-US" dirty="0" smtClean="0"/>
              <a:t>Among the machine learning algorithms that are currently being used and developed, deep learning absorbs the most data and has been able to beat humans in some cognitive tasks. Because of these attributes, deep learning has become the approach with significant potential in the artificial intelligence space</a:t>
            </a:r>
            <a:endParaRPr lang="en-US" dirty="0"/>
          </a:p>
        </p:txBody>
      </p:sp>
    </p:spTree>
    <p:extLst>
      <p:ext uri="{BB962C8B-B14F-4D97-AF65-F5344CB8AC3E}">
        <p14:creationId xmlns:p14="http://schemas.microsoft.com/office/powerpoint/2010/main" val="1455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Supervised Learning</a:t>
            </a:r>
            <a:br>
              <a:rPr lang="en-US" b="1" dirty="0" smtClean="0"/>
            </a:br>
            <a:endParaRPr lang="en-US" dirty="0"/>
          </a:p>
        </p:txBody>
      </p:sp>
      <p:sp>
        <p:nvSpPr>
          <p:cNvPr id="3" name="Content Placeholder 2"/>
          <p:cNvSpPr>
            <a:spLocks noGrp="1"/>
          </p:cNvSpPr>
          <p:nvPr>
            <p:ph idx="1"/>
          </p:nvPr>
        </p:nvSpPr>
        <p:spPr/>
        <p:txBody>
          <a:bodyPr/>
          <a:lstStyle/>
          <a:p>
            <a:r>
              <a:rPr lang="en-US" b="1" dirty="0" smtClean="0"/>
              <a:t>The two tasks of supervised learning: regression and classification. Linear regression, loss functions, and gradient descent.</a:t>
            </a:r>
          </a:p>
          <a:p>
            <a:endParaRPr lang="en-US" dirty="0"/>
          </a:p>
        </p:txBody>
      </p:sp>
    </p:spTree>
    <p:extLst>
      <p:ext uri="{BB962C8B-B14F-4D97-AF65-F5344CB8AC3E}">
        <p14:creationId xmlns:p14="http://schemas.microsoft.com/office/powerpoint/2010/main" val="26450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Supervised Learning</a:t>
            </a:r>
            <a:endParaRPr lang="en-US" dirty="0"/>
          </a:p>
        </p:txBody>
      </p:sp>
      <p:sp>
        <p:nvSpPr>
          <p:cNvPr id="3" name="Content Placeholder 2"/>
          <p:cNvSpPr>
            <a:spLocks noGrp="1"/>
          </p:cNvSpPr>
          <p:nvPr>
            <p:ph idx="1"/>
          </p:nvPr>
        </p:nvSpPr>
        <p:spPr/>
        <p:txBody>
          <a:bodyPr/>
          <a:lstStyle/>
          <a:p>
            <a:r>
              <a:rPr lang="en-US" i="1" dirty="0" smtClean="0"/>
              <a:t>How much money will we make by spending more dollars on digital advertising? </a:t>
            </a:r>
          </a:p>
          <a:p>
            <a:r>
              <a:rPr lang="en-US" i="1" dirty="0" smtClean="0"/>
              <a:t>Will this loan applicant pay back the loan or not? </a:t>
            </a:r>
          </a:p>
          <a:p>
            <a:r>
              <a:rPr lang="en-US" i="1" dirty="0" smtClean="0"/>
              <a:t>What’s going to happen to the stock market tomorrow?</a:t>
            </a:r>
            <a:endParaRPr lang="en-US" dirty="0"/>
          </a:p>
        </p:txBody>
      </p:sp>
    </p:spTree>
    <p:extLst>
      <p:ext uri="{BB962C8B-B14F-4D97-AF65-F5344CB8AC3E}">
        <p14:creationId xmlns:p14="http://schemas.microsoft.com/office/powerpoint/2010/main" val="4096506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Supervised Learning</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591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6868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94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Machine Learning models consists algorithms that can learn and make predictions from data. Machine Learning has been evolved from prediction making and computational learning theory in artificial intelligence. It helps computers to learn and perform a certain task based on past experience. These models can be based on following:</a:t>
            </a:r>
          </a:p>
          <a:p>
            <a:r>
              <a:rPr lang="en-US" dirty="0" smtClean="0"/>
              <a:t>Classification of predictions</a:t>
            </a:r>
          </a:p>
          <a:p>
            <a:r>
              <a:rPr lang="en-US" dirty="0" smtClean="0"/>
              <a:t>Classification of process where machine can recognize and categorize things from datasets.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610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234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smtClean="0"/>
              <a:t>In supervised learning, the machine attempts to learn the relationship between income and education </a:t>
            </a:r>
            <a:r>
              <a:rPr lang="en-US" i="1" dirty="0" smtClean="0"/>
              <a:t>from scratch</a:t>
            </a:r>
            <a:r>
              <a:rPr lang="en-US" dirty="0" smtClean="0"/>
              <a:t>, by running </a:t>
            </a:r>
            <a:r>
              <a:rPr lang="en-US" b="1" dirty="0" smtClean="0"/>
              <a:t>labeled training data</a:t>
            </a:r>
            <a:r>
              <a:rPr lang="en-US" dirty="0" smtClean="0"/>
              <a:t> through a </a:t>
            </a:r>
            <a:r>
              <a:rPr lang="en-US" b="1" dirty="0" smtClean="0"/>
              <a:t>learning algorithm.</a:t>
            </a:r>
            <a:r>
              <a:rPr lang="en-US" dirty="0" smtClean="0"/>
              <a:t> This learned function can be used to estimate the income of people whose income Y is unknown, as long as we have years of education X as inputs. In other words, we can apply our model to the </a:t>
            </a:r>
            <a:r>
              <a:rPr lang="en-US" b="1" dirty="0" smtClean="0"/>
              <a:t>unlabeled test data </a:t>
            </a:r>
            <a:r>
              <a:rPr lang="en-US" dirty="0" smtClean="0"/>
              <a:t>to estimate Y.</a:t>
            </a:r>
            <a:endParaRPr lang="en-US" dirty="0"/>
          </a:p>
        </p:txBody>
      </p:sp>
    </p:spTree>
    <p:extLst>
      <p:ext uri="{BB962C8B-B14F-4D97-AF65-F5344CB8AC3E}">
        <p14:creationId xmlns:p14="http://schemas.microsoft.com/office/powerpoint/2010/main" val="56703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two tasks of supervised learning: regression and classification</a:t>
            </a:r>
            <a:br>
              <a:rPr lang="en-US" b="1" dirty="0" smtClean="0"/>
            </a:br>
            <a:endParaRPr lang="en-US" dirty="0"/>
          </a:p>
        </p:txBody>
      </p:sp>
      <p:sp>
        <p:nvSpPr>
          <p:cNvPr id="3" name="Content Placeholder 2"/>
          <p:cNvSpPr>
            <a:spLocks noGrp="1"/>
          </p:cNvSpPr>
          <p:nvPr>
            <p:ph idx="1"/>
          </p:nvPr>
        </p:nvSpPr>
        <p:spPr/>
        <p:txBody>
          <a:bodyPr/>
          <a:lstStyle/>
          <a:p>
            <a:r>
              <a:rPr lang="en-US" b="1" dirty="0" smtClean="0"/>
              <a:t>Regression:</a:t>
            </a:r>
            <a:r>
              <a:rPr lang="en-US" dirty="0" smtClean="0"/>
              <a:t> predict a continuous numerical value. </a:t>
            </a:r>
            <a:r>
              <a:rPr lang="en-US" i="1" dirty="0" smtClean="0"/>
              <a:t>How much will that house sell for?</a:t>
            </a:r>
          </a:p>
          <a:p>
            <a:r>
              <a:rPr lang="en-US" b="1" dirty="0" smtClean="0"/>
              <a:t>Classification</a:t>
            </a:r>
            <a:r>
              <a:rPr lang="en-US" dirty="0" smtClean="0"/>
              <a:t>: assign a label.</a:t>
            </a:r>
            <a:r>
              <a:rPr lang="en-US" i="1" dirty="0" smtClean="0"/>
              <a:t> Is this a picture of a cat or a dog?</a:t>
            </a:r>
            <a:endParaRPr lang="en-US" dirty="0"/>
          </a:p>
        </p:txBody>
      </p:sp>
    </p:spTree>
    <p:extLst>
      <p:ext uri="{BB962C8B-B14F-4D97-AF65-F5344CB8AC3E}">
        <p14:creationId xmlns:p14="http://schemas.microsoft.com/office/powerpoint/2010/main" val="2452273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Regression: predicting a continuous value</a:t>
            </a:r>
            <a:br>
              <a:rPr lang="en-US" b="1" dirty="0" smtClean="0"/>
            </a:br>
            <a:endParaRPr lang="en-US" dirty="0"/>
          </a:p>
        </p:txBody>
      </p:sp>
      <p:sp>
        <p:nvSpPr>
          <p:cNvPr id="3" name="Content Placeholder 2"/>
          <p:cNvSpPr>
            <a:spLocks noGrp="1"/>
          </p:cNvSpPr>
          <p:nvPr>
            <p:ph idx="1"/>
          </p:nvPr>
        </p:nvSpPr>
        <p:spPr/>
        <p:txBody>
          <a:bodyPr/>
          <a:lstStyle/>
          <a:p>
            <a:r>
              <a:rPr lang="en-US" dirty="0" smtClean="0"/>
              <a:t>Regression predicts a </a:t>
            </a:r>
            <a:r>
              <a:rPr lang="en-US" b="1" dirty="0" smtClean="0"/>
              <a:t>continuous</a:t>
            </a:r>
            <a:r>
              <a:rPr lang="en-US" dirty="0" smtClean="0"/>
              <a:t> </a:t>
            </a:r>
            <a:r>
              <a:rPr lang="en-US" b="1" dirty="0" smtClean="0"/>
              <a:t>target variable Y</a:t>
            </a:r>
            <a:r>
              <a:rPr lang="en-US" dirty="0" smtClean="0"/>
              <a:t>. It allows you to estimate a value, such as housing prices or human lifespan, based on input data X.</a:t>
            </a:r>
            <a:endParaRPr lang="en-US" dirty="0"/>
          </a:p>
        </p:txBody>
      </p:sp>
    </p:spTree>
    <p:extLst>
      <p:ext uri="{BB962C8B-B14F-4D97-AF65-F5344CB8AC3E}">
        <p14:creationId xmlns:p14="http://schemas.microsoft.com/office/powerpoint/2010/main" val="2375475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data is split into a </a:t>
            </a:r>
            <a:r>
              <a:rPr lang="en-US" b="1" dirty="0" smtClean="0"/>
              <a:t>training data set</a:t>
            </a:r>
            <a:r>
              <a:rPr lang="en-US" dirty="0" smtClean="0"/>
              <a:t> and a </a:t>
            </a:r>
            <a:r>
              <a:rPr lang="en-US" b="1" dirty="0" smtClean="0"/>
              <a:t>test data set</a:t>
            </a:r>
            <a:r>
              <a:rPr lang="en-US" dirty="0" smtClean="0"/>
              <a:t>. The training set has labels, so your model can learn from these labeled examples. The test set does </a:t>
            </a:r>
            <a:r>
              <a:rPr lang="en-US" i="1" dirty="0" smtClean="0"/>
              <a:t>not</a:t>
            </a:r>
            <a:r>
              <a:rPr lang="en-US" dirty="0" smtClean="0"/>
              <a:t> have labels, i.e. you don’t yet know the value you’re trying to predict. It’s important that your model can generalize to situations it hasn’t encountered before so that it can perform well on the test data.</a:t>
            </a:r>
            <a:endParaRPr lang="en-US" dirty="0"/>
          </a:p>
        </p:txBody>
      </p:sp>
    </p:spTree>
    <p:extLst>
      <p:ext uri="{BB962C8B-B14F-4D97-AF65-F5344CB8AC3E}">
        <p14:creationId xmlns:p14="http://schemas.microsoft.com/office/powerpoint/2010/main" val="2489084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Overfitting</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common problem in machine learning is </a:t>
            </a:r>
            <a:r>
              <a:rPr lang="en-US" b="1" dirty="0" err="1" smtClean="0"/>
              <a:t>overfitting</a:t>
            </a:r>
            <a:r>
              <a:rPr lang="en-US" dirty="0" smtClean="0"/>
              <a:t>: learning a function that perfectly explains the training data that the model learned from, but doesn’t generalize well to unseen test data. </a:t>
            </a:r>
          </a:p>
          <a:p>
            <a:r>
              <a:rPr lang="en-US" dirty="0" err="1" smtClean="0"/>
              <a:t>Overfitting</a:t>
            </a:r>
            <a:r>
              <a:rPr lang="en-US" dirty="0" smtClean="0"/>
              <a:t> happens when a model </a:t>
            </a:r>
            <a:r>
              <a:rPr lang="en-US" i="1" dirty="0" smtClean="0"/>
              <a:t>overlearns</a:t>
            </a:r>
            <a:r>
              <a:rPr lang="en-US" dirty="0" smtClean="0"/>
              <a:t> from the training data to the point that it starts picking up idiosyncrasies that aren’t representative of patterns in the real world. </a:t>
            </a:r>
            <a:endParaRPr lang="en-US" dirty="0"/>
          </a:p>
        </p:txBody>
      </p:sp>
    </p:spTree>
    <p:extLst>
      <p:ext uri="{BB962C8B-B14F-4D97-AF65-F5344CB8AC3E}">
        <p14:creationId xmlns:p14="http://schemas.microsoft.com/office/powerpoint/2010/main" val="481658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becomes especially problematic as you make your model increasingly complex. </a:t>
            </a:r>
            <a:r>
              <a:rPr lang="en-US" i="1" dirty="0" err="1" smtClean="0"/>
              <a:t>Underfitting</a:t>
            </a:r>
            <a:r>
              <a:rPr lang="en-US" dirty="0" smtClean="0"/>
              <a:t> is a related issue where your model is not complex enough to capture the underlying trend in the data.</a:t>
            </a:r>
          </a:p>
          <a:p>
            <a:endParaRPr lang="en-US" dirty="0"/>
          </a:p>
        </p:txBody>
      </p:sp>
    </p:spTree>
    <p:extLst>
      <p:ext uri="{BB962C8B-B14F-4D97-AF65-F5344CB8AC3E}">
        <p14:creationId xmlns:p14="http://schemas.microsoft.com/office/powerpoint/2010/main" val="256017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610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363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Supervised Learning</a:t>
            </a:r>
            <a:br>
              <a:rPr lang="en-US" b="1" dirty="0" smtClean="0"/>
            </a:br>
            <a:endParaRPr lang="en-US" dirty="0"/>
          </a:p>
        </p:txBody>
      </p:sp>
      <p:sp>
        <p:nvSpPr>
          <p:cNvPr id="3" name="Content Placeholder 2"/>
          <p:cNvSpPr>
            <a:spLocks noGrp="1"/>
          </p:cNvSpPr>
          <p:nvPr>
            <p:ph idx="1"/>
          </p:nvPr>
        </p:nvSpPr>
        <p:spPr/>
        <p:txBody>
          <a:bodyPr/>
          <a:lstStyle/>
          <a:p>
            <a:r>
              <a:rPr lang="en-US" b="1" dirty="0" smtClean="0"/>
              <a:t>Classification with logistic regression and support vector machines (SVMs).</a:t>
            </a:r>
          </a:p>
          <a:p>
            <a:r>
              <a:rPr lang="en-US" i="1" dirty="0" smtClean="0"/>
              <a:t>Is this email spam or not? </a:t>
            </a:r>
          </a:p>
          <a:p>
            <a:r>
              <a:rPr lang="en-US" i="1" dirty="0" smtClean="0"/>
              <a:t>Is that borrower going to repay their loan? </a:t>
            </a:r>
          </a:p>
          <a:p>
            <a:r>
              <a:rPr lang="en-US" i="1" dirty="0" smtClean="0"/>
              <a:t>Will those users click on the ad or not?</a:t>
            </a:r>
          </a:p>
          <a:p>
            <a:r>
              <a:rPr lang="en-US" i="1" dirty="0" smtClean="0"/>
              <a:t> Who is that person in your Facebook picture?</a:t>
            </a:r>
            <a:endParaRPr lang="en-US" dirty="0"/>
          </a:p>
        </p:txBody>
      </p:sp>
    </p:spTree>
    <p:extLst>
      <p:ext uri="{BB962C8B-B14F-4D97-AF65-F5344CB8AC3E}">
        <p14:creationId xmlns:p14="http://schemas.microsoft.com/office/powerpoint/2010/main" val="3728799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smtClean="0"/>
              <a:t>Classification</a:t>
            </a:r>
            <a:r>
              <a:rPr lang="en-US" b="1" dirty="0" smtClean="0"/>
              <a:t> </a:t>
            </a:r>
            <a:r>
              <a:rPr lang="en-US" dirty="0" smtClean="0"/>
              <a:t>predicts a</a:t>
            </a:r>
            <a:r>
              <a:rPr lang="en-US" b="1" dirty="0" smtClean="0"/>
              <a:t> discrete target label Y. </a:t>
            </a:r>
            <a:r>
              <a:rPr lang="en-US" dirty="0" smtClean="0"/>
              <a:t>Classification is the problem of assigning new observations to the </a:t>
            </a:r>
            <a:r>
              <a:rPr lang="en-US" b="1" dirty="0" smtClean="0"/>
              <a:t>class</a:t>
            </a:r>
            <a:r>
              <a:rPr lang="en-US" dirty="0" smtClean="0"/>
              <a:t> to which they most likely belong, based on a classification model built from labeled training data.</a:t>
            </a:r>
          </a:p>
          <a:p>
            <a:r>
              <a:rPr lang="en-US" dirty="0" smtClean="0"/>
              <a:t>The accuracy of your classifications will depend on the effectiveness of the algorithm you choose, how you apply it, and how much useful training data you have.</a:t>
            </a:r>
            <a:endParaRPr lang="en-US" dirty="0"/>
          </a:p>
        </p:txBody>
      </p:sp>
    </p:spTree>
    <p:extLst>
      <p:ext uri="{BB962C8B-B14F-4D97-AF65-F5344CB8AC3E}">
        <p14:creationId xmlns:p14="http://schemas.microsoft.com/office/powerpoint/2010/main" val="283420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Categories of Machine Leaning</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Machine Learning can be categorized as follows:</a:t>
            </a:r>
          </a:p>
          <a:p>
            <a:r>
              <a:rPr lang="en-US" b="1" dirty="0" smtClean="0"/>
              <a:t>Supervised Learning</a:t>
            </a:r>
            <a:r>
              <a:rPr lang="en-US" dirty="0" smtClean="0"/>
              <a:t> </a:t>
            </a:r>
          </a:p>
          <a:p>
            <a:pPr lvl="1"/>
            <a:r>
              <a:rPr lang="en-US" dirty="0" smtClean="0"/>
              <a:t>Teaching or training machine where data is well-labeled with correct answer or outcome</a:t>
            </a:r>
          </a:p>
          <a:p>
            <a:r>
              <a:rPr lang="en-US" b="1" dirty="0" smtClean="0"/>
              <a:t>Unsupervised Learning</a:t>
            </a:r>
            <a:r>
              <a:rPr lang="en-US" dirty="0" smtClean="0"/>
              <a:t> </a:t>
            </a:r>
          </a:p>
          <a:p>
            <a:pPr lvl="1"/>
            <a:r>
              <a:rPr lang="en-US" dirty="0" smtClean="0"/>
              <a:t>Machine is trained where data is not labeled</a:t>
            </a:r>
          </a:p>
          <a:p>
            <a:r>
              <a:rPr lang="en-US" b="1" dirty="0" smtClean="0"/>
              <a:t>Reinforcement Leaning</a:t>
            </a:r>
            <a:r>
              <a:rPr lang="en-US" dirty="0" smtClean="0"/>
              <a:t> </a:t>
            </a:r>
          </a:p>
          <a:p>
            <a:pPr lvl="1"/>
            <a:r>
              <a:rPr lang="en-US" dirty="0" smtClean="0"/>
              <a:t>Same as unsupervised learning where data is not labeled but the outcome is decided</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D:\mi\classif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288"/>
            <a:ext cx="9677400" cy="682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018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Logistic regression: 0 or 1?</a:t>
            </a:r>
            <a:br>
              <a:rPr lang="en-US" b="1" dirty="0" smtClean="0"/>
            </a:br>
            <a:endParaRPr lang="en-US" dirty="0"/>
          </a:p>
        </p:txBody>
      </p:sp>
      <p:sp>
        <p:nvSpPr>
          <p:cNvPr id="3" name="Content Placeholder 2"/>
          <p:cNvSpPr>
            <a:spLocks noGrp="1"/>
          </p:cNvSpPr>
          <p:nvPr>
            <p:ph idx="1"/>
          </p:nvPr>
        </p:nvSpPr>
        <p:spPr/>
        <p:txBody>
          <a:bodyPr/>
          <a:lstStyle/>
          <a:p>
            <a:r>
              <a:rPr lang="en-US" dirty="0" smtClean="0"/>
              <a:t>Logistic regression is a method of </a:t>
            </a:r>
            <a:r>
              <a:rPr lang="en-US" b="1" dirty="0" smtClean="0"/>
              <a:t>classification</a:t>
            </a:r>
            <a:r>
              <a:rPr lang="en-US" dirty="0" smtClean="0"/>
              <a:t>: the model outputs the probability of a </a:t>
            </a:r>
            <a:r>
              <a:rPr lang="en-US" b="1" dirty="0" smtClean="0"/>
              <a:t>categorical</a:t>
            </a:r>
            <a:r>
              <a:rPr lang="en-US" dirty="0" smtClean="0"/>
              <a:t> target variable Y belonging to a certain class.</a:t>
            </a:r>
          </a:p>
          <a:p>
            <a:endParaRPr lang="en-US" dirty="0"/>
          </a:p>
        </p:txBody>
      </p:sp>
    </p:spTree>
    <p:extLst>
      <p:ext uri="{BB962C8B-B14F-4D97-AF65-F5344CB8AC3E}">
        <p14:creationId xmlns:p14="http://schemas.microsoft.com/office/powerpoint/2010/main" val="1446552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Though logistic regression is often used for </a:t>
            </a:r>
            <a:r>
              <a:rPr lang="en-US" b="1" dirty="0" smtClean="0"/>
              <a:t>binary classification </a:t>
            </a:r>
            <a:r>
              <a:rPr lang="en-US" dirty="0" smtClean="0"/>
              <a:t>where there are two classes, keep in mind that classification can performed with any number of categories (e.g. when assigning handwritten digits a label between 0 and 9, or using facial recognition to detect which friends are in a Facebook picture).</a:t>
            </a:r>
            <a:endParaRPr lang="en-US" dirty="0"/>
          </a:p>
        </p:txBody>
      </p:sp>
    </p:spTree>
    <p:extLst>
      <p:ext uri="{BB962C8B-B14F-4D97-AF65-F5344CB8AC3E}">
        <p14:creationId xmlns:p14="http://schemas.microsoft.com/office/powerpoint/2010/main" val="3234956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b="1" dirty="0" smtClean="0"/>
              <a:t>Can I just use ordinary least squares?</a:t>
            </a:r>
            <a:endParaRPr lang="en-US" dirty="0" smtClean="0"/>
          </a:p>
          <a:p>
            <a:r>
              <a:rPr lang="en-US" dirty="0" smtClean="0"/>
              <a:t>Nope. If you trained a linear regression model on a bunch of examples where Y = 0 or 1, you might end up predicting some probabilities that are less than 0 or greater than 1, which doesn’t make sense. Instead, we’ll use a logistic regression model (or </a:t>
            </a:r>
            <a:r>
              <a:rPr lang="en-US" b="1" dirty="0" err="1" smtClean="0"/>
              <a:t>logit</a:t>
            </a:r>
            <a:r>
              <a:rPr lang="en-US" b="1" dirty="0" smtClean="0"/>
              <a:t> model</a:t>
            </a:r>
            <a:r>
              <a:rPr lang="en-US" dirty="0" smtClean="0"/>
              <a:t>) which was designed for assigning a probability between 0% and 100% that Y belongs to a certain class.</a:t>
            </a:r>
          </a:p>
          <a:p>
            <a:endParaRPr lang="en-US" dirty="0"/>
          </a:p>
        </p:txBody>
      </p:sp>
    </p:spTree>
    <p:extLst>
      <p:ext uri="{BB962C8B-B14F-4D97-AF65-F5344CB8AC3E}">
        <p14:creationId xmlns:p14="http://schemas.microsoft.com/office/powerpoint/2010/main" val="3463211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Support vector machines (SVMs)</a:t>
            </a:r>
            <a:br>
              <a:rPr lang="en-US" b="1" dirty="0" smtClean="0"/>
            </a:br>
            <a:endParaRPr lang="en-US" dirty="0"/>
          </a:p>
        </p:txBody>
      </p:sp>
      <p:sp>
        <p:nvSpPr>
          <p:cNvPr id="3" name="Content Placeholder 2"/>
          <p:cNvSpPr>
            <a:spLocks noGrp="1"/>
          </p:cNvSpPr>
          <p:nvPr>
            <p:ph idx="1"/>
          </p:nvPr>
        </p:nvSpPr>
        <p:spPr/>
        <p:txBody>
          <a:bodyPr/>
          <a:lstStyle/>
          <a:p>
            <a:r>
              <a:rPr lang="en-US" i="1" dirty="0" smtClean="0"/>
              <a:t>“We’re in a room full of marbles again. Why are we always in a room full of marbles? I could’ve sworn we already lost them.”</a:t>
            </a:r>
            <a:endParaRPr lang="en-US" dirty="0"/>
          </a:p>
        </p:txBody>
      </p:sp>
    </p:spTree>
    <p:extLst>
      <p:ext uri="{BB962C8B-B14F-4D97-AF65-F5344CB8AC3E}">
        <p14:creationId xmlns:p14="http://schemas.microsoft.com/office/powerpoint/2010/main" val="1609808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 vector machines (SVMs)</a:t>
            </a:r>
            <a:endParaRPr lang="en-US" dirty="0"/>
          </a:p>
        </p:txBody>
      </p:sp>
      <p:sp>
        <p:nvSpPr>
          <p:cNvPr id="3" name="Content Placeholder 2"/>
          <p:cNvSpPr>
            <a:spLocks noGrp="1"/>
          </p:cNvSpPr>
          <p:nvPr>
            <p:ph idx="1"/>
          </p:nvPr>
        </p:nvSpPr>
        <p:spPr/>
        <p:txBody>
          <a:bodyPr/>
          <a:lstStyle/>
          <a:p>
            <a:r>
              <a:rPr lang="en-US" dirty="0" smtClean="0"/>
              <a:t>SVM is the last parametric model we’ll cover. It typically solves the same problem as logistic regression — classification with two classes — and yields similar performance. It’s worth understanding because the algorithm is geometrically motivated in nature, rather than being driven by probabilistic thinking.</a:t>
            </a:r>
            <a:endParaRPr lang="en-US" dirty="0"/>
          </a:p>
        </p:txBody>
      </p:sp>
    </p:spTree>
    <p:extLst>
      <p:ext uri="{BB962C8B-B14F-4D97-AF65-F5344CB8AC3E}">
        <p14:creationId xmlns:p14="http://schemas.microsoft.com/office/powerpoint/2010/main" val="617358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 vector machines (SVMs)</a:t>
            </a:r>
            <a:endParaRPr lang="en-US" dirty="0"/>
          </a:p>
        </p:txBody>
      </p:sp>
      <p:sp>
        <p:nvSpPr>
          <p:cNvPr id="3" name="Content Placeholder 2"/>
          <p:cNvSpPr>
            <a:spLocks noGrp="1"/>
          </p:cNvSpPr>
          <p:nvPr>
            <p:ph idx="1"/>
          </p:nvPr>
        </p:nvSpPr>
        <p:spPr/>
        <p:txBody>
          <a:bodyPr/>
          <a:lstStyle/>
          <a:p>
            <a:pPr marL="0" indent="0">
              <a:buNone/>
            </a:pPr>
            <a:r>
              <a:rPr lang="en-US" dirty="0" smtClean="0"/>
              <a:t>A few examples of the problems SVMs can solve:</a:t>
            </a:r>
          </a:p>
          <a:p>
            <a:r>
              <a:rPr lang="en-US" dirty="0" smtClean="0"/>
              <a:t>Is this an image of a cat or a dog?</a:t>
            </a:r>
          </a:p>
          <a:p>
            <a:r>
              <a:rPr lang="en-US" dirty="0" smtClean="0"/>
              <a:t>Is this review positive or negative?</a:t>
            </a:r>
          </a:p>
          <a:p>
            <a:r>
              <a:rPr lang="en-US" dirty="0" smtClean="0"/>
              <a:t>Are the dots in the 2D plane red or blue?</a:t>
            </a:r>
          </a:p>
          <a:p>
            <a:endParaRPr lang="en-US" dirty="0"/>
          </a:p>
        </p:txBody>
      </p:sp>
    </p:spTree>
    <p:extLst>
      <p:ext uri="{BB962C8B-B14F-4D97-AF65-F5344CB8AC3E}">
        <p14:creationId xmlns:p14="http://schemas.microsoft.com/office/powerpoint/2010/main" val="2450409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
            <a:ext cx="8839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765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How, specifically, do we choose where to draw the line?</a:t>
            </a:r>
            <a:br>
              <a:rPr lang="en-US" sz="2800" dirty="0" smtClean="0"/>
            </a:br>
            <a:r>
              <a:rPr lang="en-US" sz="2800" dirty="0" smtClean="0"/>
              <a:t>Below are two examples of such a line:</a:t>
            </a:r>
            <a:br>
              <a:rPr lang="en-US" sz="2800" dirty="0" smtClean="0"/>
            </a:br>
            <a:endParaRPr lang="en-US" sz="2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7850"/>
            <a:ext cx="8915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77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991600"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8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Machine learning is a subfield of artificial intelligence (AI). The goal of machine learning generally is to understand the structure of data and fit that data into models that can be understood and utilized by people. </a:t>
            </a:r>
          </a:p>
          <a:p>
            <a:r>
              <a:rPr lang="en-US" dirty="0" smtClean="0"/>
              <a:t>Machine learning algorithms instead allow for computers to train on data inputs and use statistical analysis in order to output values that fall within a specific range. </a:t>
            </a:r>
            <a:endParaRPr lang="en-US" dirty="0"/>
          </a:p>
        </p:txBody>
      </p:sp>
    </p:spTree>
    <p:extLst>
      <p:ext uri="{BB962C8B-B14F-4D97-AF65-F5344CB8AC3E}">
        <p14:creationId xmlns:p14="http://schemas.microsoft.com/office/powerpoint/2010/main" val="2803497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 vector machines (SVMs)</a:t>
            </a:r>
            <a:endParaRPr lang="en-US" dirty="0"/>
          </a:p>
        </p:txBody>
      </p:sp>
      <p:sp>
        <p:nvSpPr>
          <p:cNvPr id="3" name="Content Placeholder 2"/>
          <p:cNvSpPr>
            <a:spLocks noGrp="1"/>
          </p:cNvSpPr>
          <p:nvPr>
            <p:ph idx="1"/>
          </p:nvPr>
        </p:nvSpPr>
        <p:spPr/>
        <p:txBody>
          <a:bodyPr/>
          <a:lstStyle/>
          <a:p>
            <a:r>
              <a:rPr lang="en-US" dirty="0" smtClean="0"/>
              <a:t>Hopefully, you share the intuition that the first line is superior. The distance to the nearest point on either side of the line is called the </a:t>
            </a:r>
            <a:r>
              <a:rPr lang="en-US" b="1" dirty="0" smtClean="0"/>
              <a:t>margin</a:t>
            </a:r>
            <a:r>
              <a:rPr lang="en-US" dirty="0" smtClean="0"/>
              <a:t>, and SVM tries to </a:t>
            </a:r>
            <a:r>
              <a:rPr lang="en-US" b="1" dirty="0" smtClean="0"/>
              <a:t>maximize the margin</a:t>
            </a:r>
            <a:r>
              <a:rPr lang="en-US" dirty="0" smtClean="0"/>
              <a:t>. You can think about it like a safety space: the bigger that space, the less likely that noisy points get misclassified.</a:t>
            </a:r>
            <a:endParaRPr lang="en-US" dirty="0"/>
          </a:p>
        </p:txBody>
      </p:sp>
    </p:spTree>
    <p:extLst>
      <p:ext uri="{BB962C8B-B14F-4D97-AF65-F5344CB8AC3E}">
        <p14:creationId xmlns:p14="http://schemas.microsoft.com/office/powerpoint/2010/main" val="3906129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How does the math behind this work?</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We want to find the optimal </a:t>
            </a:r>
            <a:r>
              <a:rPr lang="en-US" dirty="0" err="1" smtClean="0"/>
              <a:t>hyperplane</a:t>
            </a:r>
            <a:r>
              <a:rPr lang="en-US" dirty="0" smtClean="0"/>
              <a:t> (a line, in our 2D example). This </a:t>
            </a:r>
            <a:r>
              <a:rPr lang="en-US" dirty="0" err="1" smtClean="0"/>
              <a:t>hyperplane</a:t>
            </a:r>
            <a:r>
              <a:rPr lang="en-US" dirty="0" smtClean="0"/>
              <a:t> needs to (1) separate the data cleanly, with blue points on one side of the line and red points on the other side, and (2) maximize the margin. This is an </a:t>
            </a:r>
            <a:r>
              <a:rPr lang="en-US" b="1" dirty="0" smtClean="0"/>
              <a:t>optimization</a:t>
            </a:r>
            <a:r>
              <a:rPr lang="en-US" dirty="0" smtClean="0"/>
              <a:t> problem. The solution has to respect constraint (1) while maximizing the margin as is required in (2).</a:t>
            </a:r>
          </a:p>
          <a:p>
            <a:endParaRPr lang="en-US" dirty="0"/>
          </a:p>
        </p:txBody>
      </p:sp>
    </p:spTree>
    <p:extLst>
      <p:ext uri="{BB962C8B-B14F-4D97-AF65-F5344CB8AC3E}">
        <p14:creationId xmlns:p14="http://schemas.microsoft.com/office/powerpoint/2010/main" val="618282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US" b="1" dirty="0" smtClean="0"/>
              <a:t>2. What happens if you can’t separate the data cleanly?</a:t>
            </a:r>
            <a:endParaRPr lang="en-US" dirty="0" smtClean="0"/>
          </a:p>
          <a:p>
            <a:r>
              <a:rPr lang="en-US" dirty="0" smtClean="0"/>
              <a:t>There are two methods for dealing with this problem.</a:t>
            </a:r>
          </a:p>
          <a:p>
            <a:r>
              <a:rPr lang="en-US" i="1" dirty="0" smtClean="0"/>
              <a:t>2.1. Soften the definition of “separate”.</a:t>
            </a:r>
            <a:endParaRPr lang="en-US" dirty="0" smtClean="0"/>
          </a:p>
          <a:p>
            <a:r>
              <a:rPr lang="en-US" dirty="0" smtClean="0"/>
              <a:t>We allow a few mistakes, meaning we allow some blue points in the red zone or some red points in the blue zone. We do that by adding a cost C for misclassified examples in our loss function. Basically, we say it’s acceptable but costly to misclassify a point.</a:t>
            </a:r>
          </a:p>
          <a:p>
            <a:endParaRPr lang="en-US" dirty="0"/>
          </a:p>
        </p:txBody>
      </p:sp>
    </p:spTree>
    <p:extLst>
      <p:ext uri="{BB962C8B-B14F-4D97-AF65-F5344CB8AC3E}">
        <p14:creationId xmlns:p14="http://schemas.microsoft.com/office/powerpoint/2010/main" val="606380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None/>
            </a:pPr>
            <a:r>
              <a:rPr lang="en-US" i="1" dirty="0" smtClean="0"/>
              <a:t>2.2. Throw the data into higher dimensions.</a:t>
            </a:r>
            <a:endParaRPr lang="en-US" dirty="0" smtClean="0"/>
          </a:p>
          <a:p>
            <a:r>
              <a:rPr lang="en-US" dirty="0" smtClean="0"/>
              <a:t>We can create nonlinear classifiers by increasing the number of dimensions, i.e. include x², x³, even </a:t>
            </a:r>
            <a:r>
              <a:rPr lang="en-US" dirty="0" err="1" smtClean="0"/>
              <a:t>cos</a:t>
            </a:r>
            <a:r>
              <a:rPr lang="en-US" dirty="0" smtClean="0"/>
              <a:t>(x), etc. Suddenly, you have boundaries that can look more squiggly when we bring them back to the lower dimensional representation.</a:t>
            </a:r>
          </a:p>
          <a:p>
            <a:endParaRPr lang="en-US" dirty="0"/>
          </a:p>
        </p:txBody>
      </p:sp>
    </p:spTree>
    <p:extLst>
      <p:ext uri="{BB962C8B-B14F-4D97-AF65-F5344CB8AC3E}">
        <p14:creationId xmlns:p14="http://schemas.microsoft.com/office/powerpoint/2010/main" val="46535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Intuitively, this is like having red and blue marbles lying on the ground such that they can’t be cleanly separated by a line — but if you could make all the red marbles levitate off the ground in just the right way, you could draw a plane separating them. Then you let them fall back to the ground knowing where the blues stop and reds begin.</a:t>
            </a:r>
            <a:endParaRPr lang="en-US" dirty="0"/>
          </a:p>
        </p:txBody>
      </p:sp>
    </p:spTree>
    <p:extLst>
      <p:ext uri="{BB962C8B-B14F-4D97-AF65-F5344CB8AC3E}">
        <p14:creationId xmlns:p14="http://schemas.microsoft.com/office/powerpoint/2010/main" val="65152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Supervised Learning</a:t>
            </a:r>
            <a:br>
              <a:rPr lang="en-US" b="1" dirty="0" smtClean="0"/>
            </a:br>
            <a:endParaRPr lang="en-US" dirty="0"/>
          </a:p>
        </p:txBody>
      </p:sp>
      <p:sp>
        <p:nvSpPr>
          <p:cNvPr id="3" name="Content Placeholder 2"/>
          <p:cNvSpPr>
            <a:spLocks noGrp="1"/>
          </p:cNvSpPr>
          <p:nvPr>
            <p:ph idx="1"/>
          </p:nvPr>
        </p:nvSpPr>
        <p:spPr/>
        <p:txBody>
          <a:bodyPr/>
          <a:lstStyle/>
          <a:p>
            <a:r>
              <a:rPr lang="en-US" b="1" dirty="0" smtClean="0"/>
              <a:t>Non-parametric models: k-nearest neighbors, decision trees, and random forests. Introducing cross-validation, </a:t>
            </a:r>
            <a:r>
              <a:rPr lang="en-US" b="1" dirty="0" err="1" smtClean="0"/>
              <a:t>hyperparameter</a:t>
            </a:r>
            <a:r>
              <a:rPr lang="en-US" b="1" dirty="0" smtClean="0"/>
              <a:t> tuning, and ensemble models.</a:t>
            </a:r>
          </a:p>
          <a:p>
            <a:endParaRPr lang="en-US" dirty="0"/>
          </a:p>
        </p:txBody>
      </p:sp>
    </p:spTree>
    <p:extLst>
      <p:ext uri="{BB962C8B-B14F-4D97-AF65-F5344CB8AC3E}">
        <p14:creationId xmlns:p14="http://schemas.microsoft.com/office/powerpoint/2010/main" val="586563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Non-parametric learners.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In contrast to the methods we’ve covered so far — linear regression, logistic regression, and SVMs where the form of the model was pre-defined — </a:t>
            </a:r>
            <a:r>
              <a:rPr lang="en-US" b="1" dirty="0" smtClean="0"/>
              <a:t>non-parametric learners </a:t>
            </a:r>
            <a:r>
              <a:rPr lang="en-US" dirty="0" smtClean="0"/>
              <a:t>do not have a model structure specified </a:t>
            </a:r>
            <a:r>
              <a:rPr lang="en-US" i="1" dirty="0" smtClean="0"/>
              <a:t>a priori. </a:t>
            </a:r>
            <a:r>
              <a:rPr lang="en-US" dirty="0" smtClean="0"/>
              <a:t>We don’t speculate about the form of the function </a:t>
            </a:r>
            <a:r>
              <a:rPr lang="en-US" i="1" dirty="0" smtClean="0"/>
              <a:t>f </a:t>
            </a:r>
            <a:r>
              <a:rPr lang="en-US" dirty="0" smtClean="0"/>
              <a:t>that we’re trying to learn </a:t>
            </a:r>
            <a:r>
              <a:rPr lang="en-US" i="1" dirty="0" smtClean="0"/>
              <a:t>before</a:t>
            </a:r>
            <a:r>
              <a:rPr lang="en-US" dirty="0" smtClean="0"/>
              <a:t> training the model, as we did previously with linear regression. Instead, the model structure is </a:t>
            </a:r>
            <a:r>
              <a:rPr lang="en-US" i="1" dirty="0" smtClean="0"/>
              <a:t>purely determined from the data</a:t>
            </a:r>
            <a:r>
              <a:rPr lang="en-US" dirty="0" smtClean="0"/>
              <a:t>.</a:t>
            </a:r>
            <a:endParaRPr lang="en-US" dirty="0"/>
          </a:p>
        </p:txBody>
      </p:sp>
    </p:spTree>
    <p:extLst>
      <p:ext uri="{BB962C8B-B14F-4D97-AF65-F5344CB8AC3E}">
        <p14:creationId xmlns:p14="http://schemas.microsoft.com/office/powerpoint/2010/main" val="2558100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k-nearest neighbors (k-NN)</a:t>
            </a:r>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42988"/>
            <a:ext cx="8610600" cy="581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346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r>
              <a:rPr lang="en-US" dirty="0" smtClean="0"/>
              <a:t>That’s it. That’s </a:t>
            </a:r>
            <a:r>
              <a:rPr lang="en-US" b="1" dirty="0" smtClean="0"/>
              <a:t>k-nearest neighbors</a:t>
            </a:r>
            <a:r>
              <a:rPr lang="en-US" dirty="0" smtClean="0"/>
              <a:t>. You look at the </a:t>
            </a:r>
            <a:r>
              <a:rPr lang="en-US" i="1" dirty="0" smtClean="0"/>
              <a:t>k</a:t>
            </a:r>
            <a:r>
              <a:rPr lang="en-US" dirty="0" smtClean="0"/>
              <a:t> closest data points and take the average of their values if variables are continuous (like housing prices), or the mode if they’re categorical (like cat vs. dog).</a:t>
            </a:r>
          </a:p>
          <a:p>
            <a:r>
              <a:rPr lang="en-US" dirty="0" smtClean="0"/>
              <a:t>If you wanted to guess unknown house prices, you could just take the average of some number of geographically nearby houses, and you’d end up with some pretty nice guesses. These might even outperform a parametric regression model built by some economist that estimates model coefficients for # of beds/baths, nearby schools, distance to public transport, etc.</a:t>
            </a:r>
          </a:p>
          <a:p>
            <a:endParaRPr lang="en-US" dirty="0"/>
          </a:p>
        </p:txBody>
      </p:sp>
    </p:spTree>
    <p:extLst>
      <p:ext uri="{BB962C8B-B14F-4D97-AF65-F5344CB8AC3E}">
        <p14:creationId xmlns:p14="http://schemas.microsoft.com/office/powerpoint/2010/main" val="14061690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6868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57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Because of this, machine learning facilitates computers in building models from sample data in order to automate decision-making processes based on data inputs. </a:t>
            </a:r>
          </a:p>
          <a:p>
            <a:endParaRPr lang="en-US" dirty="0"/>
          </a:p>
        </p:txBody>
      </p:sp>
    </p:spTree>
    <p:extLst>
      <p:ext uri="{BB962C8B-B14F-4D97-AF65-F5344CB8AC3E}">
        <p14:creationId xmlns:p14="http://schemas.microsoft.com/office/powerpoint/2010/main" val="17260341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fact that k-NN doesn’t require a pre-defined parametric function f(X) relating Y to X makes it well-suited for situations where the relationship is too complex to be expressed with a simple linear model.</a:t>
            </a:r>
            <a:endParaRPr lang="en-US" dirty="0"/>
          </a:p>
        </p:txBody>
      </p:sp>
    </p:spTree>
    <p:extLst>
      <p:ext uri="{BB962C8B-B14F-4D97-AF65-F5344CB8AC3E}">
        <p14:creationId xmlns:p14="http://schemas.microsoft.com/office/powerpoint/2010/main" val="42845180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Remember the Pythagorean theorem for finding the length of the hypotenuse of a right triangle?</a:t>
            </a:r>
          </a:p>
          <a:p>
            <a:pPr marL="0" indent="0">
              <a:buNone/>
            </a:pPr>
            <a:endParaRPr lang="en-US" dirty="0" smtClean="0">
              <a:effectLst/>
            </a:endParaRPr>
          </a:p>
          <a:p>
            <a:r>
              <a:rPr lang="en-US" dirty="0" smtClean="0"/>
              <a:t>c = length of hypotenuse (green line above). a and b = length of the other sides, at a right angle (red lines above).</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257550"/>
            <a:ext cx="3733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695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Where to use k-NN in the real world</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 examples of where you can use k-NN:</a:t>
            </a:r>
          </a:p>
          <a:p>
            <a:r>
              <a:rPr lang="en-US" b="1" dirty="0" smtClean="0"/>
              <a:t>Classification: fraud detection.</a:t>
            </a:r>
            <a:r>
              <a:rPr lang="en-US" dirty="0" smtClean="0"/>
              <a:t> The model can update virtually instantly with new training examples since you’re just storing more data points, which allows quick adaptation to new methods of fraud.</a:t>
            </a:r>
          </a:p>
          <a:p>
            <a:r>
              <a:rPr lang="en-US" b="1" dirty="0" smtClean="0"/>
              <a:t>Regression: predicting housing prices</a:t>
            </a:r>
            <a:r>
              <a:rPr lang="en-US" dirty="0" smtClean="0"/>
              <a:t>. In housing price prediction, literally being a “near neighbor” is actually a good indicator of being similar in price. k-NN is useful in domains where physical proximity matters.</a:t>
            </a:r>
          </a:p>
          <a:p>
            <a:r>
              <a:rPr lang="en-US" b="1" dirty="0" smtClean="0"/>
              <a:t>Imputing missing training data. </a:t>
            </a:r>
            <a:r>
              <a:rPr lang="en-US" dirty="0" smtClean="0"/>
              <a:t>If one of the columns in your .</a:t>
            </a:r>
            <a:r>
              <a:rPr lang="en-US" dirty="0" err="1" smtClean="0"/>
              <a:t>csv</a:t>
            </a:r>
            <a:r>
              <a:rPr lang="en-US" dirty="0" smtClean="0"/>
              <a:t> has lots of missing values, you can </a:t>
            </a:r>
            <a:r>
              <a:rPr lang="en-US" b="1" dirty="0" smtClean="0"/>
              <a:t>impute</a:t>
            </a:r>
            <a:r>
              <a:rPr lang="en-US" dirty="0" smtClean="0"/>
              <a:t> the data by taking the mean or mode. k-NN could give you a somewhat more accurate guess at each missing value.</a:t>
            </a:r>
          </a:p>
          <a:p>
            <a:endParaRPr lang="en-US" dirty="0"/>
          </a:p>
        </p:txBody>
      </p:sp>
    </p:spTree>
    <p:extLst>
      <p:ext uri="{BB962C8B-B14F-4D97-AF65-F5344CB8AC3E}">
        <p14:creationId xmlns:p14="http://schemas.microsoft.com/office/powerpoint/2010/main" val="457347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trees, random forests</a:t>
            </a:r>
            <a:br>
              <a:rPr lang="en-US" b="1" dirty="0" smtClean="0"/>
            </a:b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853439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8261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There are a few </a:t>
            </a:r>
            <a:r>
              <a:rPr lang="en-US" dirty="0" err="1"/>
              <a:t>hyperparameters</a:t>
            </a:r>
            <a:r>
              <a:rPr lang="en-US" dirty="0"/>
              <a:t> you can tune with decision trees models, including </a:t>
            </a:r>
            <a:r>
              <a:rPr lang="en-US" dirty="0" err="1"/>
              <a:t>max_depth</a:t>
            </a:r>
            <a:r>
              <a:rPr lang="en-US" dirty="0"/>
              <a:t> and </a:t>
            </a:r>
            <a:r>
              <a:rPr lang="en-US" dirty="0" err="1"/>
              <a:t>max_leaf_nodes</a:t>
            </a:r>
            <a:r>
              <a:rPr lang="en-US" dirty="0"/>
              <a:t>. </a:t>
            </a:r>
          </a:p>
          <a:p>
            <a:r>
              <a:rPr lang="en-US" dirty="0"/>
              <a:t>Decision trees are effective because they are easy to read, powerful even with messy data, and computationally cheap to deploy once after training. Decision trees are also good for handling mixed data (numerical or categorical).</a:t>
            </a:r>
          </a:p>
          <a:p>
            <a:endParaRPr lang="en-US" dirty="0"/>
          </a:p>
        </p:txBody>
      </p:sp>
    </p:spTree>
    <p:extLst>
      <p:ext uri="{BB962C8B-B14F-4D97-AF65-F5344CB8AC3E}">
        <p14:creationId xmlns:p14="http://schemas.microsoft.com/office/powerpoint/2010/main" val="1293448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illustrate, see these nine decision tree classifiers below.</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922019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5662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decision tree classifiers can be aggregated into a random forest ensemble which combines their input. Think of the horizontal and vertical axes of each decision tree output as features x1 and x2. At certain values of each feature, the decision tree outputs a classification of “blue”, “green”, “red”, etc.</a:t>
            </a:r>
          </a:p>
        </p:txBody>
      </p:sp>
    </p:spTree>
    <p:extLst>
      <p:ext uri="{BB962C8B-B14F-4D97-AF65-F5344CB8AC3E}">
        <p14:creationId xmlns:p14="http://schemas.microsoft.com/office/powerpoint/2010/main" val="3049499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2558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These results are aggregated, through modal votes or averaging, into a single ensemble model that ends up outperforming any individual decision tree’s output.</a:t>
            </a:r>
          </a:p>
          <a:p>
            <a:r>
              <a:rPr lang="en-US"/>
              <a:t>Random forests are an excellent starting point for the modeling process, since they tend to have strong performance with a high tolerance for less-cleaned data and can be useful for figuring out which features actually matter among many features.</a:t>
            </a:r>
          </a:p>
          <a:p>
            <a:endParaRPr lang="en-US"/>
          </a:p>
        </p:txBody>
      </p:sp>
    </p:spTree>
    <p:extLst>
      <p:ext uri="{BB962C8B-B14F-4D97-AF65-F5344CB8AC3E}">
        <p14:creationId xmlns:p14="http://schemas.microsoft.com/office/powerpoint/2010/main" val="89943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Machine Learning Methods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machine learning, tasks are generally classified into broad categories. These categories are based on how learning is received or how feedback on the learning is given to the system developed. </a:t>
            </a:r>
          </a:p>
          <a:p>
            <a:r>
              <a:rPr lang="en-US" dirty="0" smtClean="0"/>
              <a:t>Two of the most widely adopted machine learning methods are </a:t>
            </a:r>
            <a:r>
              <a:rPr lang="en-US" b="1" dirty="0" smtClean="0"/>
              <a:t>supervised learning</a:t>
            </a:r>
            <a:r>
              <a:rPr lang="en-US" dirty="0" smtClean="0"/>
              <a:t> which trains algorithms based on example input and output data that is labeled by humans, and </a:t>
            </a:r>
            <a:r>
              <a:rPr lang="en-US" b="1" dirty="0" smtClean="0"/>
              <a:t>unsupervised learning</a:t>
            </a:r>
            <a:r>
              <a:rPr lang="en-US" dirty="0" smtClean="0"/>
              <a:t> which provides the algorithm with no labeled data in order to allow it to find structure within its input data. </a:t>
            </a:r>
            <a:endParaRPr lang="en-US" dirty="0"/>
          </a:p>
        </p:txBody>
      </p:sp>
    </p:spTree>
    <p:extLst>
      <p:ext uri="{BB962C8B-B14F-4D97-AF65-F5344CB8AC3E}">
        <p14:creationId xmlns:p14="http://schemas.microsoft.com/office/powerpoint/2010/main" val="238584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Two of the most widely adopted machine learning methods are </a:t>
            </a:r>
            <a:r>
              <a:rPr lang="en-US" b="1" dirty="0" smtClean="0"/>
              <a:t>supervised learning</a:t>
            </a:r>
            <a:r>
              <a:rPr lang="en-US" dirty="0" smtClean="0"/>
              <a:t> which trains algorithms based on example input and output data that is labeled by humans, and </a:t>
            </a:r>
            <a:r>
              <a:rPr lang="en-US" b="1" dirty="0" smtClean="0"/>
              <a:t>unsupervised learning</a:t>
            </a:r>
            <a:r>
              <a:rPr lang="en-US" dirty="0" smtClean="0"/>
              <a:t> which provides the algorithm with no labeled data in order to allow it to find structure within its input data. </a:t>
            </a:r>
          </a:p>
          <a:p>
            <a:endParaRPr lang="en-US" dirty="0"/>
          </a:p>
        </p:txBody>
      </p:sp>
    </p:spTree>
    <p:extLst>
      <p:ext uri="{BB962C8B-B14F-4D97-AF65-F5344CB8AC3E}">
        <p14:creationId xmlns:p14="http://schemas.microsoft.com/office/powerpoint/2010/main" val="47591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Supervised Learning</a:t>
            </a:r>
            <a:br>
              <a:rPr lang="en-US" b="1" dirty="0" smtClean="0"/>
            </a:br>
            <a:endParaRPr lang="en-US" dirty="0"/>
          </a:p>
        </p:txBody>
      </p:sp>
      <p:sp>
        <p:nvSpPr>
          <p:cNvPr id="3" name="Content Placeholder 2"/>
          <p:cNvSpPr>
            <a:spLocks noGrp="1"/>
          </p:cNvSpPr>
          <p:nvPr>
            <p:ph idx="1"/>
          </p:nvPr>
        </p:nvSpPr>
        <p:spPr/>
        <p:txBody>
          <a:bodyPr/>
          <a:lstStyle/>
          <a:p>
            <a:r>
              <a:rPr lang="en-US" dirty="0" smtClean="0"/>
              <a:t>In supervised learning, the computer is provided with example inputs that are labeled with their desired outputs. The purpose of this method is for the algorithm to be able to “learn” by comparing its actual output with the “taught” outputs to find errors, and modify the model accordingly. Supervised learning therefore uses patterns to predict label values on additional unlabeled data.</a:t>
            </a:r>
            <a:endParaRPr lang="en-US" dirty="0"/>
          </a:p>
        </p:txBody>
      </p:sp>
    </p:spTree>
    <p:extLst>
      <p:ext uri="{BB962C8B-B14F-4D97-AF65-F5344CB8AC3E}">
        <p14:creationId xmlns:p14="http://schemas.microsoft.com/office/powerpoint/2010/main" val="2604825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3215</Words>
  <Application>Microsoft Office PowerPoint</Application>
  <PresentationFormat>On-screen Show (4:3)</PresentationFormat>
  <Paragraphs>146</Paragraphs>
  <Slides>68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68</vt:i4>
      </vt:variant>
    </vt:vector>
  </HeadingPairs>
  <TitlesOfParts>
    <vt:vector size="71" baseType="lpstr">
      <vt:lpstr>Arial</vt:lpstr>
      <vt:lpstr>Calibri</vt:lpstr>
      <vt:lpstr>Office Theme</vt:lpstr>
      <vt:lpstr>An Introduction to Machine Learning  </vt:lpstr>
      <vt:lpstr>Machine learning</vt:lpstr>
      <vt:lpstr>Machine Learning</vt:lpstr>
      <vt:lpstr>Categories of Machine Leaning </vt:lpstr>
      <vt:lpstr>PowerPoint Presentation</vt:lpstr>
      <vt:lpstr>PowerPoint Presentation</vt:lpstr>
      <vt:lpstr>Machine Learning Methods </vt:lpstr>
      <vt:lpstr>PowerPoint Presentation</vt:lpstr>
      <vt:lpstr>Supervised Learning </vt:lpstr>
      <vt:lpstr>Unsupervised Learning </vt:lpstr>
      <vt:lpstr>PowerPoint Presentation</vt:lpstr>
      <vt:lpstr>Ml classification cont.</vt:lpstr>
      <vt:lpstr>ML classification</vt:lpstr>
      <vt:lpstr>Approaches </vt:lpstr>
      <vt:lpstr>PowerPoint Presentation</vt:lpstr>
      <vt:lpstr>PowerPoint Presentation</vt:lpstr>
      <vt:lpstr>PowerPoint Presentation</vt:lpstr>
      <vt:lpstr>PowerPoint Presentation</vt:lpstr>
      <vt:lpstr>Decision Tree Learning </vt:lpstr>
      <vt:lpstr>PowerPoint Presentation</vt:lpstr>
      <vt:lpstr>PowerPoint Presentation</vt:lpstr>
      <vt:lpstr>PowerPoint Presentation</vt:lpstr>
      <vt:lpstr>Deep Learning </vt:lpstr>
      <vt:lpstr>Deep Learning</vt:lpstr>
      <vt:lpstr>Deep Learning</vt:lpstr>
      <vt:lpstr>Supervised Learning </vt:lpstr>
      <vt:lpstr>Supervised Learning</vt:lpstr>
      <vt:lpstr>Supervised Learning</vt:lpstr>
      <vt:lpstr>PowerPoint Presentation</vt:lpstr>
      <vt:lpstr>PowerPoint Presentation</vt:lpstr>
      <vt:lpstr>PowerPoint Presentation</vt:lpstr>
      <vt:lpstr>The two tasks of supervised learning: regression and classification </vt:lpstr>
      <vt:lpstr>Regression: predicting a continuous value </vt:lpstr>
      <vt:lpstr>PowerPoint Presentation</vt:lpstr>
      <vt:lpstr>Overfitting </vt:lpstr>
      <vt:lpstr>PowerPoint Presentation</vt:lpstr>
      <vt:lpstr>PowerPoint Presentation</vt:lpstr>
      <vt:lpstr>Supervised Learning </vt:lpstr>
      <vt:lpstr>PowerPoint Presentation</vt:lpstr>
      <vt:lpstr>PowerPoint Presentation</vt:lpstr>
      <vt:lpstr>Logistic regression: 0 or 1? </vt:lpstr>
      <vt:lpstr>PowerPoint Presentation</vt:lpstr>
      <vt:lpstr>PowerPoint Presentation</vt:lpstr>
      <vt:lpstr>Support vector machines (SVMs) </vt:lpstr>
      <vt:lpstr>Support vector machines (SVMs)</vt:lpstr>
      <vt:lpstr>Support vector machines (SVMs)</vt:lpstr>
      <vt:lpstr>PowerPoint Presentation</vt:lpstr>
      <vt:lpstr>How, specifically, do we choose where to draw the line? Below are two examples of such a line: </vt:lpstr>
      <vt:lpstr>PowerPoint Presentation</vt:lpstr>
      <vt:lpstr>Support vector machines (SVMs)</vt:lpstr>
      <vt:lpstr>1. How does the math behind this work? </vt:lpstr>
      <vt:lpstr>PowerPoint Presentation</vt:lpstr>
      <vt:lpstr>PowerPoint Presentation</vt:lpstr>
      <vt:lpstr>PowerPoint Presentation</vt:lpstr>
      <vt:lpstr>Supervised Learning </vt:lpstr>
      <vt:lpstr>Non-parametric learners. </vt:lpstr>
      <vt:lpstr>k-nearest neighbors (k-NN)</vt:lpstr>
      <vt:lpstr>PowerPoint Presentation</vt:lpstr>
      <vt:lpstr>PowerPoint Presentation</vt:lpstr>
      <vt:lpstr>PowerPoint Presentation</vt:lpstr>
      <vt:lpstr>PowerPoint Presentation</vt:lpstr>
      <vt:lpstr>Where to use k-NN in the real world </vt:lpstr>
      <vt:lpstr>Decision trees, random forests </vt:lpstr>
      <vt:lpstr>PowerPoint Presentation</vt:lpstr>
      <vt:lpstr>To illustrate, see these nine decision tree classifiers below.</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Machine Learning</dc:title>
  <dc:creator>Windows User</dc:creator>
  <cp:lastModifiedBy>Mahendra Datta</cp:lastModifiedBy>
  <cp:revision>22</cp:revision>
  <dcterms:created xsi:type="dcterms:W3CDTF">2018-05-21T09:57:28Z</dcterms:created>
  <dcterms:modified xsi:type="dcterms:W3CDTF">2021-06-17T13:45:03Z</dcterms:modified>
</cp:coreProperties>
</file>