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43" d="100"/>
          <a:sy n="43" d="100"/>
        </p:scale>
        <p:origin x="24" y="1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My_Work_Tab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My_Work_Tabl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baseline="0"/>
              <a:t>Top Category by Aggregate Popularity Score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1.6129032258064516E-2"/>
          <c:y val="0.13104016036293403"/>
          <c:w val="0.96057347670250892"/>
          <c:h val="0.81819449804543398"/>
        </c:manualLayout>
      </c:layout>
      <c:barChart>
        <c:barDir val="col"/>
        <c:grouping val="clustered"/>
        <c:varyColors val="0"/>
        <c:ser>
          <c:idx val="0"/>
          <c:order val="0"/>
          <c:tx>
            <c:strRef>
              <c:f>'Top5 Category'!$B$2</c:f>
              <c:strCache>
                <c:ptCount val="1"/>
                <c:pt idx="0">
                  <c:v>Total_Score</c:v>
                </c:pt>
              </c:strCache>
            </c:strRef>
          </c:tx>
          <c:spPr>
            <a:solidFill>
              <a:schemeClr val="accent1">
                <a:alpha val="85000"/>
              </a:schemeClr>
            </a:solidFill>
            <a:ln w="25400" cap="flat" cmpd="sng" algn="ctr">
              <a:solidFill>
                <a:schemeClr val="lt1">
                  <a:alpha val="49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'Top5 Category'!$A$3:$A$7</c:f>
              <c:strCache>
                <c:ptCount val="5"/>
                <c:pt idx="0">
                  <c:v>Animals</c:v>
                </c:pt>
                <c:pt idx="1">
                  <c:v>science</c:v>
                </c:pt>
                <c:pt idx="2">
                  <c:v>healthy eating</c:v>
                </c:pt>
                <c:pt idx="3">
                  <c:v>technology</c:v>
                </c:pt>
                <c:pt idx="4">
                  <c:v>food</c:v>
                </c:pt>
              </c:strCache>
            </c:strRef>
          </c:cat>
          <c:val>
            <c:numRef>
              <c:f>'Top5 Category'!$B$3:$B$7</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8666-44F3-88E8-22CC4CFF550D}"/>
            </c:ext>
          </c:extLst>
        </c:ser>
        <c:dLbls>
          <c:dLblPos val="ctr"/>
          <c:showLegendKey val="0"/>
          <c:showVal val="1"/>
          <c:showCatName val="0"/>
          <c:showSerName val="0"/>
          <c:showPercent val="0"/>
          <c:showBubbleSize val="0"/>
        </c:dLbls>
        <c:gapWidth val="65"/>
        <c:axId val="78263936"/>
        <c:axId val="1957749072"/>
      </c:barChart>
      <c:catAx>
        <c:axId val="782639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57749072"/>
        <c:crosses val="autoZero"/>
        <c:auto val="1"/>
        <c:lblAlgn val="ctr"/>
        <c:lblOffset val="100"/>
        <c:noMultiLvlLbl val="0"/>
      </c:catAx>
      <c:valAx>
        <c:axId val="195774907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78263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[My_Work_Table.xlsx]Top5 Category!PivotTable3</c:name>
    <c:fmtId val="10"/>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0502561592026702"/>
              <c:y val="0.20069453608801693"/>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2755137582723788"/>
                  <c:h val="0.13961837172588062"/>
                </c:manualLayout>
              </c15:layout>
            </c:ext>
          </c:extLst>
        </c:dLbl>
      </c:pivotFmt>
      <c:pivotFmt>
        <c:idx val="1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0101010101010108"/>
              <c:y val="-0.1345110143354987"/>
            </c:manualLayout>
          </c:layout>
          <c:spPr>
            <a:noFill/>
            <a:ln>
              <a:noFill/>
            </a:ln>
            <a:effectLst>
              <a:softEdge rad="1054100"/>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2495646116335772"/>
                  <c:h val="0.12316896142172172"/>
                </c:manualLayout>
              </c15:layout>
            </c:ext>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0502561592026702"/>
              <c:y val="0.20069453608801693"/>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2755137582723788"/>
                  <c:h val="0.13961837172588062"/>
                </c:manualLayout>
              </c15:layout>
            </c:ext>
          </c:extLst>
        </c:dLbl>
      </c:pivotFmt>
      <c:pivotFmt>
        <c:idx val="1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0101010101010108"/>
              <c:y val="-0.1345110143354987"/>
            </c:manualLayout>
          </c:layout>
          <c:spPr>
            <a:noFill/>
            <a:ln>
              <a:noFill/>
            </a:ln>
            <a:effectLst>
              <a:softEdge rad="1054100"/>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2495646116335772"/>
                  <c:h val="0.12316896142172172"/>
                </c:manualLayout>
              </c15:layout>
            </c:ext>
          </c:extLst>
        </c:dLbl>
      </c:pivotFmt>
      <c:pivotFmt>
        <c:idx val="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0502561592026702"/>
              <c:y val="0.20069453608801693"/>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2755137582723788"/>
                  <c:h val="0.13961837172588062"/>
                </c:manualLayout>
              </c15:layout>
            </c:ext>
          </c:extLst>
        </c:dLbl>
      </c:pivotFmt>
      <c:pivotFmt>
        <c:idx val="8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0101010101010108"/>
              <c:y val="-0.1345110143354987"/>
            </c:manualLayout>
          </c:layout>
          <c:spPr>
            <a:noFill/>
            <a:ln>
              <a:noFill/>
            </a:ln>
            <a:effectLst>
              <a:softEdge rad="1054100"/>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2495646116335772"/>
                  <c:h val="0.12316896142172172"/>
                </c:manualLayout>
              </c15:layout>
            </c:ext>
          </c:extLst>
        </c:dLbl>
      </c:pivotFmt>
      <c:pivotFmt>
        <c:idx val="8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'Top5 Category'!$E$22:$E$23</c:f>
              <c:strCache>
                <c:ptCount val="1"/>
                <c:pt idx="0">
                  <c:v>Jan</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D582-4AFC-AF10-3BB7F39EC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D582-4AFC-AF10-3BB7F39EC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D582-4AFC-AF10-3BB7F39EC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D582-4AFC-AF10-3BB7F39EC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D582-4AFC-AF10-3BB7F39ECE0D}"/>
              </c:ext>
            </c:extLst>
          </c:dPt>
          <c:dLbls>
            <c:dLbl>
              <c:idx val="0"/>
              <c:layout>
                <c:manualLayout>
                  <c:x val="-0.10502561592026702"/>
                  <c:y val="0.20069453608801693"/>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2755137582723788"/>
                      <c:h val="0.13961837172588062"/>
                    </c:manualLayout>
                  </c15:layout>
                </c:ext>
                <c:ext xmlns:c16="http://schemas.microsoft.com/office/drawing/2014/chart" uri="{C3380CC4-5D6E-409C-BE32-E72D297353CC}">
                  <c16:uniqueId val="{00000001-D582-4AFC-AF10-3BB7F39ECE0D}"/>
                </c:ext>
              </c:extLst>
            </c:dLbl>
            <c:dLbl>
              <c:idx val="1"/>
              <c:layout>
                <c:manualLayout>
                  <c:x val="-0.10101010101010108"/>
                  <c:y val="-0.1345110143354987"/>
                </c:manualLayout>
              </c:layout>
              <c:spPr>
                <a:noFill/>
                <a:ln>
                  <a:noFill/>
                </a:ln>
                <a:effectLst>
                  <a:softEdge rad="1054100"/>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2495646116335772"/>
                      <c:h val="0.12316896142172172"/>
                    </c:manualLayout>
                  </c15:layout>
                </c:ext>
                <c:ext xmlns:c16="http://schemas.microsoft.com/office/drawing/2014/chart" uri="{C3380CC4-5D6E-409C-BE32-E72D297353CC}">
                  <c16:uniqueId val="{00000003-D582-4AFC-AF10-3BB7F39ECE0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'Top5 Category'!$D$24:$D$29</c:f>
              <c:strCache>
                <c:ptCount val="5"/>
                <c:pt idx="0">
                  <c:v>Animals</c:v>
                </c:pt>
                <c:pt idx="1">
                  <c:v>food</c:v>
                </c:pt>
                <c:pt idx="2">
                  <c:v>healthy eating</c:v>
                </c:pt>
                <c:pt idx="3">
                  <c:v>science</c:v>
                </c:pt>
                <c:pt idx="4">
                  <c:v>technology</c:v>
                </c:pt>
              </c:strCache>
            </c:strRef>
          </c:cat>
          <c:val>
            <c:numRef>
              <c:f>'Top5 Category'!$E$24:$E$29</c:f>
              <c:numCache>
                <c:formatCode>General</c:formatCode>
                <c:ptCount val="5"/>
                <c:pt idx="0">
                  <c:v>7072</c:v>
                </c:pt>
                <c:pt idx="1">
                  <c:v>5367</c:v>
                </c:pt>
                <c:pt idx="2">
                  <c:v>5018</c:v>
                </c:pt>
                <c:pt idx="3">
                  <c:v>5393</c:v>
                </c:pt>
                <c:pt idx="4">
                  <c:v>5624</c:v>
                </c:pt>
              </c:numCache>
            </c:numRef>
          </c:val>
          <c:extLst>
            <c:ext xmlns:c16="http://schemas.microsoft.com/office/drawing/2014/chart" uri="{C3380CC4-5D6E-409C-BE32-E72D297353CC}">
              <c16:uniqueId val="{0000000A-D582-4AFC-AF10-3BB7F39ECE0D}"/>
            </c:ext>
          </c:extLst>
        </c:ser>
        <c:ser>
          <c:idx val="1"/>
          <c:order val="1"/>
          <c:tx>
            <c:strRef>
              <c:f>'Top5 Category'!$F$22:$F$23</c:f>
              <c:strCache>
                <c:ptCount val="1"/>
                <c:pt idx="0">
                  <c:v>Feb</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C-D582-4AFC-AF10-3BB7F39EC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E-D582-4AFC-AF10-3BB7F39EC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0-D582-4AFC-AF10-3BB7F39EC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2-D582-4AFC-AF10-3BB7F39EC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4-D582-4AFC-AF10-3BB7F39ECE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'Top5 Category'!$D$24:$D$29</c:f>
              <c:strCache>
                <c:ptCount val="5"/>
                <c:pt idx="0">
                  <c:v>Animals</c:v>
                </c:pt>
                <c:pt idx="1">
                  <c:v>food</c:v>
                </c:pt>
                <c:pt idx="2">
                  <c:v>healthy eating</c:v>
                </c:pt>
                <c:pt idx="3">
                  <c:v>science</c:v>
                </c:pt>
                <c:pt idx="4">
                  <c:v>technology</c:v>
                </c:pt>
              </c:strCache>
            </c:strRef>
          </c:cat>
          <c:val>
            <c:numRef>
              <c:f>'Top5 Category'!$F$24:$F$29</c:f>
              <c:numCache>
                <c:formatCode>General</c:formatCode>
                <c:ptCount val="5"/>
                <c:pt idx="0">
                  <c:v>5376</c:v>
                </c:pt>
                <c:pt idx="1">
                  <c:v>5297</c:v>
                </c:pt>
                <c:pt idx="2">
                  <c:v>5536</c:v>
                </c:pt>
                <c:pt idx="3">
                  <c:v>4648</c:v>
                </c:pt>
                <c:pt idx="4">
                  <c:v>6453</c:v>
                </c:pt>
              </c:numCache>
            </c:numRef>
          </c:val>
          <c:extLst>
            <c:ext xmlns:c16="http://schemas.microsoft.com/office/drawing/2014/chart" uri="{C3380CC4-5D6E-409C-BE32-E72D297353CC}">
              <c16:uniqueId val="{00000015-D582-4AFC-AF10-3BB7F39ECE0D}"/>
            </c:ext>
          </c:extLst>
        </c:ser>
        <c:ser>
          <c:idx val="2"/>
          <c:order val="2"/>
          <c:tx>
            <c:strRef>
              <c:f>'Top5 Category'!$G$22:$G$23</c:f>
              <c:strCache>
                <c:ptCount val="1"/>
                <c:pt idx="0">
                  <c:v>Mar</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7-D582-4AFC-AF10-3BB7F39EC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9-D582-4AFC-AF10-3BB7F39EC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B-D582-4AFC-AF10-3BB7F39EC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D-D582-4AFC-AF10-3BB7F39EC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F-D582-4AFC-AF10-3BB7F39ECE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'Top5 Category'!$D$24:$D$29</c:f>
              <c:strCache>
                <c:ptCount val="5"/>
                <c:pt idx="0">
                  <c:v>Animals</c:v>
                </c:pt>
                <c:pt idx="1">
                  <c:v>food</c:v>
                </c:pt>
                <c:pt idx="2">
                  <c:v>healthy eating</c:v>
                </c:pt>
                <c:pt idx="3">
                  <c:v>science</c:v>
                </c:pt>
                <c:pt idx="4">
                  <c:v>technology</c:v>
                </c:pt>
              </c:strCache>
            </c:strRef>
          </c:cat>
          <c:val>
            <c:numRef>
              <c:f>'Top5 Category'!$G$24:$G$29</c:f>
              <c:numCache>
                <c:formatCode>General</c:formatCode>
                <c:ptCount val="5"/>
                <c:pt idx="0">
                  <c:v>5202</c:v>
                </c:pt>
                <c:pt idx="1">
                  <c:v>5674</c:v>
                </c:pt>
                <c:pt idx="2">
                  <c:v>4756</c:v>
                </c:pt>
                <c:pt idx="3">
                  <c:v>6735</c:v>
                </c:pt>
                <c:pt idx="4">
                  <c:v>5147</c:v>
                </c:pt>
              </c:numCache>
            </c:numRef>
          </c:val>
          <c:extLst>
            <c:ext xmlns:c16="http://schemas.microsoft.com/office/drawing/2014/chart" uri="{C3380CC4-5D6E-409C-BE32-E72D297353CC}">
              <c16:uniqueId val="{00000020-D582-4AFC-AF10-3BB7F39ECE0D}"/>
            </c:ext>
          </c:extLst>
        </c:ser>
        <c:ser>
          <c:idx val="3"/>
          <c:order val="3"/>
          <c:tx>
            <c:strRef>
              <c:f>'Top5 Category'!$H$22:$H$23</c:f>
              <c:strCache>
                <c:ptCount val="1"/>
                <c:pt idx="0">
                  <c:v>Apr</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2-D582-4AFC-AF10-3BB7F39EC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4-D582-4AFC-AF10-3BB7F39EC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6-D582-4AFC-AF10-3BB7F39EC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8-D582-4AFC-AF10-3BB7F39EC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A-D582-4AFC-AF10-3BB7F39ECE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'Top5 Category'!$D$24:$D$29</c:f>
              <c:strCache>
                <c:ptCount val="5"/>
                <c:pt idx="0">
                  <c:v>Animals</c:v>
                </c:pt>
                <c:pt idx="1">
                  <c:v>food</c:v>
                </c:pt>
                <c:pt idx="2">
                  <c:v>healthy eating</c:v>
                </c:pt>
                <c:pt idx="3">
                  <c:v>science</c:v>
                </c:pt>
                <c:pt idx="4">
                  <c:v>technology</c:v>
                </c:pt>
              </c:strCache>
            </c:strRef>
          </c:cat>
          <c:val>
            <c:numRef>
              <c:f>'Top5 Category'!$H$24:$H$29</c:f>
              <c:numCache>
                <c:formatCode>General</c:formatCode>
                <c:ptCount val="5"/>
                <c:pt idx="0">
                  <c:v>6246</c:v>
                </c:pt>
                <c:pt idx="1">
                  <c:v>5363</c:v>
                </c:pt>
                <c:pt idx="2">
                  <c:v>6467</c:v>
                </c:pt>
                <c:pt idx="3">
                  <c:v>6159</c:v>
                </c:pt>
                <c:pt idx="4">
                  <c:v>6677</c:v>
                </c:pt>
              </c:numCache>
            </c:numRef>
          </c:val>
          <c:extLst>
            <c:ext xmlns:c16="http://schemas.microsoft.com/office/drawing/2014/chart" uri="{C3380CC4-5D6E-409C-BE32-E72D297353CC}">
              <c16:uniqueId val="{0000002B-D582-4AFC-AF10-3BB7F39ECE0D}"/>
            </c:ext>
          </c:extLst>
        </c:ser>
        <c:ser>
          <c:idx val="4"/>
          <c:order val="4"/>
          <c:tx>
            <c:strRef>
              <c:f>'Top5 Category'!$I$22:$I$23</c:f>
              <c:strCache>
                <c:ptCount val="1"/>
                <c:pt idx="0">
                  <c:v>May</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D582-4AFC-AF10-3BB7F39EC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D582-4AFC-AF10-3BB7F39EC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D582-4AFC-AF10-3BB7F39EC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3-D582-4AFC-AF10-3BB7F39EC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5-D582-4AFC-AF10-3BB7F39ECE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'Top5 Category'!$D$24:$D$29</c:f>
              <c:strCache>
                <c:ptCount val="5"/>
                <c:pt idx="0">
                  <c:v>Animals</c:v>
                </c:pt>
                <c:pt idx="1">
                  <c:v>food</c:v>
                </c:pt>
                <c:pt idx="2">
                  <c:v>healthy eating</c:v>
                </c:pt>
                <c:pt idx="3">
                  <c:v>science</c:v>
                </c:pt>
                <c:pt idx="4">
                  <c:v>technology</c:v>
                </c:pt>
              </c:strCache>
            </c:strRef>
          </c:cat>
          <c:val>
            <c:numRef>
              <c:f>'Top5 Category'!$I$24:$I$29</c:f>
              <c:numCache>
                <c:formatCode>General</c:formatCode>
                <c:ptCount val="5"/>
                <c:pt idx="0">
                  <c:v>7377</c:v>
                </c:pt>
                <c:pt idx="1">
                  <c:v>6568</c:v>
                </c:pt>
                <c:pt idx="2">
                  <c:v>6105</c:v>
                </c:pt>
                <c:pt idx="3">
                  <c:v>5567</c:v>
                </c:pt>
                <c:pt idx="4">
                  <c:v>5281</c:v>
                </c:pt>
              </c:numCache>
            </c:numRef>
          </c:val>
          <c:extLst>
            <c:ext xmlns:c16="http://schemas.microsoft.com/office/drawing/2014/chart" uri="{C3380CC4-5D6E-409C-BE32-E72D297353CC}">
              <c16:uniqueId val="{00000036-D582-4AFC-AF10-3BB7F39ECE0D}"/>
            </c:ext>
          </c:extLst>
        </c:ser>
        <c:ser>
          <c:idx val="5"/>
          <c:order val="5"/>
          <c:tx>
            <c:strRef>
              <c:f>'Top5 Category'!$J$22:$J$23</c:f>
              <c:strCache>
                <c:ptCount val="1"/>
                <c:pt idx="0">
                  <c:v>Jun</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8-D582-4AFC-AF10-3BB7F39EC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A-D582-4AFC-AF10-3BB7F39EC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C-D582-4AFC-AF10-3BB7F39EC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E-D582-4AFC-AF10-3BB7F39EC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0-D582-4AFC-AF10-3BB7F39ECE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'Top5 Category'!$D$24:$D$29</c:f>
              <c:strCache>
                <c:ptCount val="5"/>
                <c:pt idx="0">
                  <c:v>Animals</c:v>
                </c:pt>
                <c:pt idx="1">
                  <c:v>food</c:v>
                </c:pt>
                <c:pt idx="2">
                  <c:v>healthy eating</c:v>
                </c:pt>
                <c:pt idx="3">
                  <c:v>science</c:v>
                </c:pt>
                <c:pt idx="4">
                  <c:v>technology</c:v>
                </c:pt>
              </c:strCache>
            </c:strRef>
          </c:cat>
          <c:val>
            <c:numRef>
              <c:f>'Top5 Category'!$J$24:$J$29</c:f>
              <c:numCache>
                <c:formatCode>General</c:formatCode>
                <c:ptCount val="5"/>
                <c:pt idx="0">
                  <c:v>7198</c:v>
                </c:pt>
                <c:pt idx="1">
                  <c:v>4738</c:v>
                </c:pt>
                <c:pt idx="2">
                  <c:v>5890</c:v>
                </c:pt>
                <c:pt idx="3">
                  <c:v>5896</c:v>
                </c:pt>
                <c:pt idx="4">
                  <c:v>5781</c:v>
                </c:pt>
              </c:numCache>
            </c:numRef>
          </c:val>
          <c:extLst>
            <c:ext xmlns:c16="http://schemas.microsoft.com/office/drawing/2014/chart" uri="{C3380CC4-5D6E-409C-BE32-E72D297353CC}">
              <c16:uniqueId val="{00000041-D582-4AFC-AF10-3BB7F39ECE0D}"/>
            </c:ext>
          </c:extLst>
        </c:ser>
        <c:ser>
          <c:idx val="6"/>
          <c:order val="6"/>
          <c:tx>
            <c:strRef>
              <c:f>'Top5 Category'!$K$22:$K$23</c:f>
              <c:strCache>
                <c:ptCount val="1"/>
                <c:pt idx="0">
                  <c:v>Jul</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3-D582-4AFC-AF10-3BB7F39EC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5-D582-4AFC-AF10-3BB7F39EC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7-D582-4AFC-AF10-3BB7F39EC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9-D582-4AFC-AF10-3BB7F39EC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B-D582-4AFC-AF10-3BB7F39ECE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'Top5 Category'!$D$24:$D$29</c:f>
              <c:strCache>
                <c:ptCount val="5"/>
                <c:pt idx="0">
                  <c:v>Animals</c:v>
                </c:pt>
                <c:pt idx="1">
                  <c:v>food</c:v>
                </c:pt>
                <c:pt idx="2">
                  <c:v>healthy eating</c:v>
                </c:pt>
                <c:pt idx="3">
                  <c:v>science</c:v>
                </c:pt>
                <c:pt idx="4">
                  <c:v>technology</c:v>
                </c:pt>
              </c:strCache>
            </c:strRef>
          </c:cat>
          <c:val>
            <c:numRef>
              <c:f>'Top5 Category'!$K$24:$K$29</c:f>
              <c:numCache>
                <c:formatCode>General</c:formatCode>
                <c:ptCount val="5"/>
                <c:pt idx="0">
                  <c:v>4820</c:v>
                </c:pt>
                <c:pt idx="1">
                  <c:v>5247</c:v>
                </c:pt>
                <c:pt idx="2">
                  <c:v>6570</c:v>
                </c:pt>
                <c:pt idx="3">
                  <c:v>5798</c:v>
                </c:pt>
                <c:pt idx="4">
                  <c:v>6885</c:v>
                </c:pt>
              </c:numCache>
            </c:numRef>
          </c:val>
          <c:extLst>
            <c:ext xmlns:c16="http://schemas.microsoft.com/office/drawing/2014/chart" uri="{C3380CC4-5D6E-409C-BE32-E72D297353CC}">
              <c16:uniqueId val="{0000004C-D582-4AFC-AF10-3BB7F39ECE0D}"/>
            </c:ext>
          </c:extLst>
        </c:ser>
        <c:ser>
          <c:idx val="7"/>
          <c:order val="7"/>
          <c:tx>
            <c:strRef>
              <c:f>'Top5 Category'!$L$22:$L$23</c:f>
              <c:strCache>
                <c:ptCount val="1"/>
                <c:pt idx="0">
                  <c:v>Aug</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E-D582-4AFC-AF10-3BB7F39EC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0-D582-4AFC-AF10-3BB7F39EC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2-D582-4AFC-AF10-3BB7F39EC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4-D582-4AFC-AF10-3BB7F39EC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6-D582-4AFC-AF10-3BB7F39ECE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'Top5 Category'!$D$24:$D$29</c:f>
              <c:strCache>
                <c:ptCount val="5"/>
                <c:pt idx="0">
                  <c:v>Animals</c:v>
                </c:pt>
                <c:pt idx="1">
                  <c:v>food</c:v>
                </c:pt>
                <c:pt idx="2">
                  <c:v>healthy eating</c:v>
                </c:pt>
                <c:pt idx="3">
                  <c:v>science</c:v>
                </c:pt>
                <c:pt idx="4">
                  <c:v>technology</c:v>
                </c:pt>
              </c:strCache>
            </c:strRef>
          </c:cat>
          <c:val>
            <c:numRef>
              <c:f>'Top5 Category'!$L$24:$L$29</c:f>
              <c:numCache>
                <c:formatCode>General</c:formatCode>
                <c:ptCount val="5"/>
                <c:pt idx="0">
                  <c:v>5765</c:v>
                </c:pt>
                <c:pt idx="1">
                  <c:v>5942</c:v>
                </c:pt>
                <c:pt idx="2">
                  <c:v>5947</c:v>
                </c:pt>
                <c:pt idx="3">
                  <c:v>7421</c:v>
                </c:pt>
                <c:pt idx="4">
                  <c:v>5322</c:v>
                </c:pt>
              </c:numCache>
            </c:numRef>
          </c:val>
          <c:extLst>
            <c:ext xmlns:c16="http://schemas.microsoft.com/office/drawing/2014/chart" uri="{C3380CC4-5D6E-409C-BE32-E72D297353CC}">
              <c16:uniqueId val="{00000057-D582-4AFC-AF10-3BB7F39ECE0D}"/>
            </c:ext>
          </c:extLst>
        </c:ser>
        <c:ser>
          <c:idx val="8"/>
          <c:order val="8"/>
          <c:tx>
            <c:strRef>
              <c:f>'Top5 Category'!$M$22:$M$23</c:f>
              <c:strCache>
                <c:ptCount val="1"/>
                <c:pt idx="0">
                  <c:v>Sep</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9-D582-4AFC-AF10-3BB7F39EC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B-D582-4AFC-AF10-3BB7F39EC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D-D582-4AFC-AF10-3BB7F39EC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F-D582-4AFC-AF10-3BB7F39EC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61-D582-4AFC-AF10-3BB7F39ECE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'Top5 Category'!$D$24:$D$29</c:f>
              <c:strCache>
                <c:ptCount val="5"/>
                <c:pt idx="0">
                  <c:v>Animals</c:v>
                </c:pt>
                <c:pt idx="1">
                  <c:v>food</c:v>
                </c:pt>
                <c:pt idx="2">
                  <c:v>healthy eating</c:v>
                </c:pt>
                <c:pt idx="3">
                  <c:v>science</c:v>
                </c:pt>
                <c:pt idx="4">
                  <c:v>technology</c:v>
                </c:pt>
              </c:strCache>
            </c:strRef>
          </c:cat>
          <c:val>
            <c:numRef>
              <c:f>'Top5 Category'!$M$24:$M$29</c:f>
              <c:numCache>
                <c:formatCode>General</c:formatCode>
                <c:ptCount val="5"/>
                <c:pt idx="0">
                  <c:v>6138</c:v>
                </c:pt>
                <c:pt idx="1">
                  <c:v>4939</c:v>
                </c:pt>
                <c:pt idx="2">
                  <c:v>6195</c:v>
                </c:pt>
                <c:pt idx="3">
                  <c:v>5544</c:v>
                </c:pt>
                <c:pt idx="4">
                  <c:v>5964</c:v>
                </c:pt>
              </c:numCache>
            </c:numRef>
          </c:val>
          <c:extLst>
            <c:ext xmlns:c16="http://schemas.microsoft.com/office/drawing/2014/chart" uri="{C3380CC4-5D6E-409C-BE32-E72D297353CC}">
              <c16:uniqueId val="{00000062-D582-4AFC-AF10-3BB7F39ECE0D}"/>
            </c:ext>
          </c:extLst>
        </c:ser>
        <c:ser>
          <c:idx val="9"/>
          <c:order val="9"/>
          <c:tx>
            <c:strRef>
              <c:f>'Top5 Category'!$N$22:$N$23</c:f>
              <c:strCache>
                <c:ptCount val="1"/>
                <c:pt idx="0">
                  <c:v>Oct</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64-D582-4AFC-AF10-3BB7F39EC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66-D582-4AFC-AF10-3BB7F39EC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68-D582-4AFC-AF10-3BB7F39EC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6A-D582-4AFC-AF10-3BB7F39EC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6C-D582-4AFC-AF10-3BB7F39ECE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'Top5 Category'!$D$24:$D$29</c:f>
              <c:strCache>
                <c:ptCount val="5"/>
                <c:pt idx="0">
                  <c:v>Animals</c:v>
                </c:pt>
                <c:pt idx="1">
                  <c:v>food</c:v>
                </c:pt>
                <c:pt idx="2">
                  <c:v>healthy eating</c:v>
                </c:pt>
                <c:pt idx="3">
                  <c:v>science</c:v>
                </c:pt>
                <c:pt idx="4">
                  <c:v>technology</c:v>
                </c:pt>
              </c:strCache>
            </c:strRef>
          </c:cat>
          <c:val>
            <c:numRef>
              <c:f>'Top5 Category'!$N$24:$N$29</c:f>
              <c:numCache>
                <c:formatCode>General</c:formatCode>
                <c:ptCount val="5"/>
                <c:pt idx="0">
                  <c:v>6271</c:v>
                </c:pt>
                <c:pt idx="1">
                  <c:v>6183</c:v>
                </c:pt>
                <c:pt idx="2">
                  <c:v>5949</c:v>
                </c:pt>
                <c:pt idx="3">
                  <c:v>6399</c:v>
                </c:pt>
                <c:pt idx="4">
                  <c:v>5548</c:v>
                </c:pt>
              </c:numCache>
            </c:numRef>
          </c:val>
          <c:extLst>
            <c:ext xmlns:c16="http://schemas.microsoft.com/office/drawing/2014/chart" uri="{C3380CC4-5D6E-409C-BE32-E72D297353CC}">
              <c16:uniqueId val="{0000006D-D582-4AFC-AF10-3BB7F39ECE0D}"/>
            </c:ext>
          </c:extLst>
        </c:ser>
        <c:ser>
          <c:idx val="10"/>
          <c:order val="10"/>
          <c:tx>
            <c:strRef>
              <c:f>'Top5 Category'!$O$22:$O$23</c:f>
              <c:strCache>
                <c:ptCount val="1"/>
                <c:pt idx="0">
                  <c:v>Nov</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6F-D582-4AFC-AF10-3BB7F39EC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71-D582-4AFC-AF10-3BB7F39EC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73-D582-4AFC-AF10-3BB7F39EC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75-D582-4AFC-AF10-3BB7F39EC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77-D582-4AFC-AF10-3BB7F39ECE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'Top5 Category'!$D$24:$D$29</c:f>
              <c:strCache>
                <c:ptCount val="5"/>
                <c:pt idx="0">
                  <c:v>Animals</c:v>
                </c:pt>
                <c:pt idx="1">
                  <c:v>food</c:v>
                </c:pt>
                <c:pt idx="2">
                  <c:v>healthy eating</c:v>
                </c:pt>
                <c:pt idx="3">
                  <c:v>science</c:v>
                </c:pt>
                <c:pt idx="4">
                  <c:v>technology</c:v>
                </c:pt>
              </c:strCache>
            </c:strRef>
          </c:cat>
          <c:val>
            <c:numRef>
              <c:f>'Top5 Category'!$O$24:$O$29</c:f>
              <c:numCache>
                <c:formatCode>General</c:formatCode>
                <c:ptCount val="5"/>
                <c:pt idx="0">
                  <c:v>7023</c:v>
                </c:pt>
                <c:pt idx="1">
                  <c:v>6307</c:v>
                </c:pt>
                <c:pt idx="2">
                  <c:v>5537</c:v>
                </c:pt>
                <c:pt idx="3">
                  <c:v>5933</c:v>
                </c:pt>
                <c:pt idx="4">
                  <c:v>5307</c:v>
                </c:pt>
              </c:numCache>
            </c:numRef>
          </c:val>
          <c:extLst>
            <c:ext xmlns:c16="http://schemas.microsoft.com/office/drawing/2014/chart" uri="{C3380CC4-5D6E-409C-BE32-E72D297353CC}">
              <c16:uniqueId val="{00000078-D582-4AFC-AF10-3BB7F39ECE0D}"/>
            </c:ext>
          </c:extLst>
        </c:ser>
        <c:ser>
          <c:idx val="11"/>
          <c:order val="11"/>
          <c:tx>
            <c:strRef>
              <c:f>'Top5 Category'!$P$22:$P$23</c:f>
              <c:strCache>
                <c:ptCount val="1"/>
                <c:pt idx="0">
                  <c:v>Dec</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7A-D582-4AFC-AF10-3BB7F39EC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7C-D582-4AFC-AF10-3BB7F39EC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7E-D582-4AFC-AF10-3BB7F39EC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80-D582-4AFC-AF10-3BB7F39EC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82-D582-4AFC-AF10-3BB7F39ECE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'Top5 Category'!$D$24:$D$29</c:f>
              <c:strCache>
                <c:ptCount val="5"/>
                <c:pt idx="0">
                  <c:v>Animals</c:v>
                </c:pt>
                <c:pt idx="1">
                  <c:v>food</c:v>
                </c:pt>
                <c:pt idx="2">
                  <c:v>healthy eating</c:v>
                </c:pt>
                <c:pt idx="3">
                  <c:v>science</c:v>
                </c:pt>
                <c:pt idx="4">
                  <c:v>technology</c:v>
                </c:pt>
              </c:strCache>
            </c:strRef>
          </c:cat>
          <c:val>
            <c:numRef>
              <c:f>'Top5 Category'!$P$24:$P$29</c:f>
              <c:numCache>
                <c:formatCode>General</c:formatCode>
                <c:ptCount val="5"/>
                <c:pt idx="0">
                  <c:v>6477</c:v>
                </c:pt>
                <c:pt idx="1">
                  <c:v>5051</c:v>
                </c:pt>
                <c:pt idx="2">
                  <c:v>5369</c:v>
                </c:pt>
                <c:pt idx="3">
                  <c:v>5675</c:v>
                </c:pt>
                <c:pt idx="4">
                  <c:v>4749</c:v>
                </c:pt>
              </c:numCache>
            </c:numRef>
          </c:val>
          <c:extLst>
            <c:ext xmlns:c16="http://schemas.microsoft.com/office/drawing/2014/chart" uri="{C3380CC4-5D6E-409C-BE32-E72D297353CC}">
              <c16:uniqueId val="{00000083-D582-4AFC-AF10-3BB7F39ECE0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7143536916819568"/>
          <c:y val="0.22319193341055835"/>
          <c:w val="0.24845317141000012"/>
          <c:h val="0.7011332033216519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Sourav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74965 posts from just the Animal category alone! People obviously really like Animal!</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Animals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txBody>
          <a:bodyPr/>
          <a:lstStyle/>
          <a:p>
            <a:endParaRPr lang="en-IN"/>
          </a:p>
        </p:txBody>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IN"/>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endParaRPr lang="en-US" sz="2400" b="1" dirty="0"/>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2115494" cy="2400657"/>
          </a:xfrm>
          <a:prstGeom prst="rect">
            <a:avLst/>
          </a:prstGeom>
          <a:noFill/>
        </p:spPr>
        <p:txBody>
          <a:bodyPr wrap="square" rtlCol="0">
            <a:spAutoFit/>
          </a:bodyPr>
          <a:lstStyle/>
          <a:p>
            <a:pPr algn="ctr"/>
            <a:r>
              <a:rPr lang="en-US" sz="5400" dirty="0">
                <a:solidFill>
                  <a:srgbClr val="A100FF"/>
                </a:solidFill>
              </a:rPr>
              <a:t>74965</a:t>
            </a:r>
          </a:p>
          <a:p>
            <a:pPr algn="ctr"/>
            <a:endParaRPr lang="en-US" sz="2400" dirty="0"/>
          </a:p>
          <a:p>
            <a:pPr algn="ctr"/>
            <a:r>
              <a:rPr lang="en-US" sz="2400" dirty="0"/>
              <a:t>Reactions to  “Animals”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30" name="Chart 29">
            <a:extLst>
              <a:ext uri="{FF2B5EF4-FFF2-40B4-BE49-F238E27FC236}">
                <a16:creationId xmlns:a16="http://schemas.microsoft.com/office/drawing/2014/main" id="{1F9275F3-4FAA-25D0-5F66-B3779A544DF5}"/>
              </a:ext>
            </a:extLst>
          </p:cNvPr>
          <p:cNvGraphicFramePr>
            <a:graphicFrameLocks/>
          </p:cNvGraphicFramePr>
          <p:nvPr>
            <p:extLst>
              <p:ext uri="{D42A27DB-BD31-4B8C-83A1-F6EECF244321}">
                <p14:modId xmlns:p14="http://schemas.microsoft.com/office/powerpoint/2010/main" val="734913978"/>
              </p:ext>
            </p:extLst>
          </p:nvPr>
        </p:nvGraphicFramePr>
        <p:xfrm>
          <a:off x="4879649" y="2766625"/>
          <a:ext cx="12073662" cy="5719086"/>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9" name="Chart 28">
            <a:extLst>
              <a:ext uri="{FF2B5EF4-FFF2-40B4-BE49-F238E27FC236}">
                <a16:creationId xmlns:a16="http://schemas.microsoft.com/office/drawing/2014/main" id="{90FAD24E-643C-3F5C-A7D7-34FD32E00451}"/>
              </a:ext>
            </a:extLst>
          </p:cNvPr>
          <p:cNvGraphicFramePr>
            <a:graphicFrameLocks/>
          </p:cNvGraphicFramePr>
          <p:nvPr>
            <p:extLst>
              <p:ext uri="{D42A27DB-BD31-4B8C-83A1-F6EECF244321}">
                <p14:modId xmlns:p14="http://schemas.microsoft.com/office/powerpoint/2010/main" val="2928436356"/>
              </p:ext>
            </p:extLst>
          </p:nvPr>
        </p:nvGraphicFramePr>
        <p:xfrm>
          <a:off x="4405840" y="1907823"/>
          <a:ext cx="9753600" cy="62484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1665</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vt:lpstr>
      <vt:lpstr>Graphik Regular</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Sourav Patro</cp:lastModifiedBy>
  <cp:revision>31</cp:revision>
  <dcterms:created xsi:type="dcterms:W3CDTF">2006-08-16T00:00:00Z</dcterms:created>
  <dcterms:modified xsi:type="dcterms:W3CDTF">2023-08-13T03:50:05Z</dcterms:modified>
  <dc:identifier>DAEhDyfaYKE</dc:identifier>
</cp:coreProperties>
</file>