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3"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4500"/>
            </a:lvl1pPr>
          </a:lstStyle>
          <a:p>
            <a:r>
              <a:rPr lang="en-US"/>
              <a:t>Click to edit Master title style</a:t>
            </a:r>
            <a:endParaRPr lang="en-US" dirty="0"/>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8/19/2023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86CB4B4D-7CA3-9044-876B-883B54F8677D}" type="slidenum">
              <a:rPr lang="en-IN" smtClean="0"/>
              <a:t>‹#›</a:t>
            </a:fld>
            <a:endParaRPr lang="en-IN"/>
          </a:p>
        </p:txBody>
      </p:sp>
      <p:sp>
        <p:nvSpPr>
          <p:cNvPr id="13" name="TextBox 12"/>
          <p:cNvSpPr txBox="1"/>
          <p:nvPr/>
        </p:nvSpPr>
        <p:spPr>
          <a:xfrm>
            <a:off x="1643462" y="2447139"/>
            <a:ext cx="311727"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8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9508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4167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300504"/>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66961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2082646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7" name="TextBox 6"/>
          <p:cNvSpPr txBox="1"/>
          <p:nvPr/>
        </p:nvSpPr>
        <p:spPr>
          <a:xfrm>
            <a:off x="164620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5745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3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2400"/>
            </a:lvl1pPr>
          </a:lstStyle>
          <a:p>
            <a:r>
              <a:rPr lang="en-US"/>
              <a:t>Click to edit Master title style</a:t>
            </a:r>
            <a:endParaRPr lang="en-US" dirty="0"/>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8/19/2023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7213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54031" y="1539087"/>
            <a:ext cx="2918970" cy="2998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99977" y="1539086"/>
            <a:ext cx="2920667" cy="2998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8/19/2023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
        <p:nvSpPr>
          <p:cNvPr id="10" name="TextBox 9"/>
          <p:cNvSpPr txBox="1"/>
          <p:nvPr/>
        </p:nvSpPr>
        <p:spPr>
          <a:xfrm>
            <a:off x="1647129" y="480917"/>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6620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8/19/2023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6356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8/19/2023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
        <p:nvSpPr>
          <p:cNvPr id="8" name="TextBox 7"/>
          <p:cNvSpPr txBox="1"/>
          <p:nvPr/>
        </p:nvSpPr>
        <p:spPr>
          <a:xfrm>
            <a:off x="1647129"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678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8/19/2023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0208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840115" y="604363"/>
            <a:ext cx="4084709" cy="39330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8/19/2023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195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Box 9"/>
          <p:cNvSpPr txBox="1"/>
          <p:nvPr/>
        </p:nvSpPr>
        <p:spPr>
          <a:xfrm>
            <a:off x="1166015"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8/19/2023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6522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600">
                <a:solidFill>
                  <a:schemeClr val="tx1">
                    <a:tint val="75000"/>
                  </a:schemeClr>
                </a:solidFill>
                <a:latin typeface="+mn-lt"/>
              </a:defRPr>
            </a:lvl1pPr>
          </a:lstStyle>
          <a:p>
            <a:fld id="{3CBC1C18-307B-4F68-A007-B5B542270E8D}" type="datetimeFigureOut">
              <a:rPr lang="en-US" smtClean="0"/>
              <a:t>8/19/2023</a:t>
            </a:fld>
            <a:endParaRPr lang="en-US" dirty="0"/>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6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1350">
                <a:solidFill>
                  <a:schemeClr val="tx1">
                    <a:tint val="75000"/>
                  </a:schemeClr>
                </a:solidFill>
              </a:defRPr>
            </a:lvl1pPr>
          </a:lstStyle>
          <a:p>
            <a:fld id="{86CB4B4D-7CA3-9044-876B-883B54F8677D}" type="slidenum">
              <a:rPr lang="en-IN" smtClean="0"/>
              <a:t>‹#›</a:t>
            </a:fld>
            <a:endParaRPr lang="en-IN"/>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6417223"/>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r" defTabSz="685800" rtl="0" eaLnBrk="1" latinLnBrk="0" hangingPunct="1">
        <a:lnSpc>
          <a:spcPct val="90000"/>
        </a:lnSpc>
        <a:spcBef>
          <a:spcPct val="0"/>
        </a:spcBef>
        <a:buNone/>
        <a:defRPr sz="2550" b="0" i="0" kern="1200" cap="none">
          <a:solidFill>
            <a:schemeClr val="tx1"/>
          </a:solidFill>
          <a:effectLst/>
          <a:latin typeface="+mj-lt"/>
          <a:ea typeface="+mj-ea"/>
          <a:cs typeface="+mj-cs"/>
        </a:defRPr>
      </a:lvl1pPr>
    </p:titleStyle>
    <p:bodyStyle>
      <a:lvl1pPr marL="25836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696042" y="1198843"/>
            <a:ext cx="5459402" cy="15781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solidFill>
                  <a:schemeClr val="bg1"/>
                </a:solidFill>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solidFill>
                  <a:schemeClr val="bg1"/>
                </a:solidFill>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solidFill>
                  <a:schemeClr val="bg1"/>
                </a:solidFill>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solidFill>
                  <a:schemeClr val="bg1"/>
                </a:solidFill>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3" name="TextBox 2">
            <a:extLst>
              <a:ext uri="{FF2B5EF4-FFF2-40B4-BE49-F238E27FC236}">
                <a16:creationId xmlns:a16="http://schemas.microsoft.com/office/drawing/2014/main" id="{582EFC5D-7740-DB7D-80E9-1C1A1C56F355}"/>
              </a:ext>
            </a:extLst>
          </p:cNvPr>
          <p:cNvSpPr txBox="1"/>
          <p:nvPr/>
        </p:nvSpPr>
        <p:spPr>
          <a:xfrm>
            <a:off x="895864" y="1014065"/>
            <a:ext cx="8068963" cy="1015663"/>
          </a:xfrm>
          <a:prstGeom prst="rect">
            <a:avLst/>
          </a:prstGeom>
          <a:noFill/>
        </p:spPr>
        <p:txBody>
          <a:bodyPr wrap="square">
            <a:spAutoFit/>
          </a:bodyPr>
          <a:lstStyle/>
          <a:p>
            <a:r>
              <a:rPr lang="en-IN" sz="1200" b="0" i="0" dirty="0">
                <a:solidFill>
                  <a:schemeClr val="bg1"/>
                </a:solidFill>
                <a:effectLst/>
                <a:latin typeface="Söhne"/>
              </a:rPr>
              <a:t>In this task we’ll analyse their rich customer dataset, aiming to uncover valuable insights that will boost their marketing efforts. This presentation outlines our meticulous three-week plan, divided into three pivotal phases: Data Exploration, Model Development, and Interpretation. Each phase will be meticulously executed, encompassing activities such as data exploration, feature engineering, modelling, and results interpretation. Together, we'll sculpt a targeted strategy that empowers Sprocket Central to thrive in the dynamic world of cycling accessories.</a:t>
            </a:r>
            <a:endParaRPr lang="en-IN" sz="1200" dirty="0">
              <a:solidFill>
                <a:schemeClr val="bg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730187" y="1014065"/>
            <a:ext cx="8445714" cy="356915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171450" indent="-171450">
              <a:buFont typeface="Arial" panose="020B0604020202020204" pitchFamily="34" charset="0"/>
              <a:buChar char="•"/>
            </a:pPr>
            <a:r>
              <a:rPr lang="en-IN" sz="1200" b="0" dirty="0">
                <a:solidFill>
                  <a:schemeClr val="bg1"/>
                </a:solidFill>
              </a:rPr>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 </a:t>
            </a:r>
          </a:p>
          <a:p>
            <a:pPr marL="171450" indent="-171450">
              <a:buFont typeface="Arial" panose="020B0604020202020204" pitchFamily="34" charset="0"/>
              <a:buChar char="•"/>
            </a:pPr>
            <a:r>
              <a:rPr lang="en-IN" sz="1200" b="0" dirty="0">
                <a:solidFill>
                  <a:schemeClr val="bg1"/>
                </a:solidFill>
              </a:rPr>
              <a:t>Identify limitations surrounding the data and gather external data which may be useful for modelling purposes. This may include bringing in ABS data at different geographic levels and creating additional features for the model. For example, the geographic remoteness of different postcodes may be used as an indicator of proximity to consider to whether a customer is in need of a bike to ride to work.</a:t>
            </a:r>
          </a:p>
          <a:p>
            <a:pPr marL="171450" indent="-171450">
              <a:buFont typeface="Arial" panose="020B0604020202020204" pitchFamily="34" charset="0"/>
              <a:buChar char="•"/>
            </a:pPr>
            <a:r>
              <a:rPr lang="en-IN" sz="1200" b="0" dirty="0">
                <a:solidFill>
                  <a:schemeClr val="bg1"/>
                </a:solidFill>
              </a:rPr>
              <a:t> 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a:t>
            </a:r>
          </a:p>
          <a:p>
            <a:pPr marL="171450" indent="-171450">
              <a:buFont typeface="Arial" panose="020B0604020202020204" pitchFamily="34" charset="0"/>
              <a:buChar char="•"/>
            </a:pPr>
            <a:r>
              <a:rPr lang="en-IN" sz="1200" b="0" dirty="0">
                <a:solidFill>
                  <a:schemeClr val="bg1"/>
                </a:solidFill>
              </a:rPr>
              <a:t> 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 Document assumptions, limitations and exclusions for the data; as well as how you would further improve in the next stage if there was additional time to address assumptions and remove limitations. </a:t>
            </a:r>
            <a:endParaRPr sz="1200" b="0"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742544" y="1014065"/>
            <a:ext cx="8565600" cy="25073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171450" indent="-171450">
              <a:buFont typeface="Arial" panose="020B0604020202020204" pitchFamily="34" charset="0"/>
              <a:buChar char="•"/>
            </a:pPr>
            <a:r>
              <a:rPr lang="en-IN" sz="1200" b="0" dirty="0">
                <a:solidFill>
                  <a:schemeClr val="bg1"/>
                </a:solidFill>
              </a:rPr>
              <a:t>Determine a hypothesis related to the business question that can be answered with the data. Perform statistical testing to determine if the hypothesis is valid or not. 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a:t>
            </a:r>
            <a:r>
              <a:rPr lang="en-IN" sz="1200" b="0" dirty="0" err="1">
                <a:solidFill>
                  <a:schemeClr val="bg1"/>
                </a:solidFill>
              </a:rPr>
              <a:t>list_price</a:t>
            </a:r>
            <a:r>
              <a:rPr lang="en-IN" sz="1200" b="0" dirty="0">
                <a:solidFill>
                  <a:schemeClr val="bg1"/>
                </a:solidFill>
              </a:rPr>
              <a:t>” and ‘standard cost’. </a:t>
            </a:r>
          </a:p>
          <a:p>
            <a:pPr marL="171450" indent="-171450">
              <a:buFont typeface="Arial" panose="020B0604020202020204" pitchFamily="34" charset="0"/>
              <a:buChar char="•"/>
            </a:pPr>
            <a:r>
              <a:rPr lang="en-IN" sz="1200" b="0" dirty="0">
                <a:solidFill>
                  <a:schemeClr val="bg1"/>
                </a:solidFill>
              </a:rPr>
              <a:t>Other examples include, calculating the distance from office to home address to as a factor in determining whether customers may purchase a bicycle for transportation purposes. Additionally, this may include thoughts around determining what the predicted variable actually is. For example, are results predicted in ordinal buckets, nominal, binary or continuous. Test the performance of the model using factors relevant for the given model chosen (i.e. residual deviance, AIC, ROC curves, R Squared). Appropriately document model performance, assumptions and limitations.</a:t>
            </a:r>
            <a:endParaRPr sz="1200" b="0" dirty="0">
              <a:solidFill>
                <a:schemeClr val="bg1"/>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733546" y="1103974"/>
            <a:ext cx="7835865" cy="10207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Arial" panose="020B0604020202020204" pitchFamily="34" charset="0"/>
              <a:buChar char="•"/>
            </a:pPr>
            <a:r>
              <a:rPr lang="en-IN" sz="1200" b="0" dirty="0">
                <a:solidFill>
                  <a:schemeClr val="bg1"/>
                </a:solidFill>
              </a:rPr>
              <a:t>Visualisation and presentation of findings. This may involve interpreting the significant variables and co-efficient from a business perspective. These slides should tell a compelling storing around the business issue and support your case with quantitative and qualitative observations. Please refer to module below for further details.</a:t>
            </a:r>
            <a:endParaRPr sz="1200" b="0" dirty="0">
              <a:solidFill>
                <a:schemeClr val="bg1"/>
              </a:solidFill>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0</TotalTime>
  <Words>637</Words>
  <Application>Microsoft Office PowerPoint</Application>
  <PresentationFormat>On-screen Show (16:9)</PresentationFormat>
  <Paragraphs>19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MS Shell Dlg 2</vt:lpstr>
      <vt:lpstr>Open Sans</vt:lpstr>
      <vt:lpstr>Open Sans Extrabold</vt:lpstr>
      <vt:lpstr>Open Sans Light</vt:lpstr>
      <vt:lpstr>Söhne</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Sourav Patro</cp:lastModifiedBy>
  <cp:revision>1</cp:revision>
  <dcterms:modified xsi:type="dcterms:W3CDTF">2023-08-19T06:29:22Z</dcterms:modified>
</cp:coreProperties>
</file>