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6" r:id="rId14"/>
    <p:sldId id="267" r:id="rId15"/>
    <p:sldId id="269" r:id="rId16"/>
    <p:sldId id="270" r:id="rId17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\SQL%20Class\Project\data\Top%205%20Cities%20In%20Indi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\SQL%20Class\Project\data\7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\SQL%20Class\Project\data\total%20us%20ratin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\SQL%20Class\Project\data\online%20delivery%20distributi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VY\SQL%20Class\Project\data\online%20delivery%20distribution%20in%20india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IVY\SQL%20Class\Project\data\top%2010%20cuisines%20in%20indi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total_Restaurant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Cities In India'!$C$1</c:f>
              <c:strCache>
                <c:ptCount val="1"/>
                <c:pt idx="0">
                  <c:v>total_Restaurant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 Cities In India'!$B$2:$B$6</c:f>
              <c:strCache>
                <c:ptCount val="5"/>
                <c:pt idx="0">
                  <c:v>New Delhi</c:v>
                </c:pt>
                <c:pt idx="1">
                  <c:v>Gurgaon</c:v>
                </c:pt>
                <c:pt idx="2">
                  <c:v>Noida</c:v>
                </c:pt>
                <c:pt idx="3">
                  <c:v>Faridabad</c:v>
                </c:pt>
                <c:pt idx="4">
                  <c:v>Ghaziabad</c:v>
                </c:pt>
              </c:strCache>
            </c:strRef>
          </c:cat>
          <c:val>
            <c:numRef>
              <c:f>'Top 5 Cities In India'!$C$2:$C$6</c:f>
              <c:numCache>
                <c:formatCode>General</c:formatCode>
                <c:ptCount val="5"/>
                <c:pt idx="0">
                  <c:v>5473</c:v>
                </c:pt>
                <c:pt idx="1">
                  <c:v>1118</c:v>
                </c:pt>
                <c:pt idx="2">
                  <c:v>1080</c:v>
                </c:pt>
                <c:pt idx="3">
                  <c:v>251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22-41CA-93FC-EDDF9D6FE3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26729776"/>
        <c:axId val="2126734352"/>
      </c:barChart>
      <c:catAx>
        <c:axId val="2126729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Top 5</a:t>
                </a:r>
                <a:r>
                  <a:rPr lang="en-IN" sz="1200" baseline="0"/>
                  <a:t> Cities in India </a:t>
                </a:r>
                <a:endParaRPr lang="en-I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34352"/>
        <c:crosses val="autoZero"/>
        <c:auto val="1"/>
        <c:lblAlgn val="ctr"/>
        <c:lblOffset val="100"/>
        <c:noMultiLvlLbl val="0"/>
      </c:catAx>
      <c:valAx>
        <c:axId val="2126734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Number</a:t>
                </a:r>
                <a:r>
                  <a:rPr lang="en-IN" sz="1200" baseline="0"/>
                  <a:t> Of Restaurants</a:t>
                </a:r>
                <a:endParaRPr lang="en-IN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729776"/>
        <c:crosses val="autoZero"/>
        <c:crossBetween val="between"/>
      </c:valAx>
      <c:spPr>
        <a:noFill/>
        <a:ln>
          <a:solidFill>
            <a:schemeClr val="bg2">
              <a:lumMod val="10000"/>
            </a:schemeClr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'7'!$B$1</c:f>
              <c:strCache>
                <c:ptCount val="1"/>
                <c:pt idx="0">
                  <c:v>Average_cost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25-4FD0-9607-A7ED754D7D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25-4FD0-9607-A7ED754D7D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25-4FD0-9607-A7ED754D7D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25-4FD0-9607-A7ED754D7D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625-4FD0-9607-A7ED754D7D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'7'!$A$2:$A$6</c:f>
              <c:strCache>
                <c:ptCount val="5"/>
                <c:pt idx="0">
                  <c:v>Panchkula</c:v>
                </c:pt>
                <c:pt idx="1">
                  <c:v>Hyderabad</c:v>
                </c:pt>
                <c:pt idx="2">
                  <c:v>Pune</c:v>
                </c:pt>
                <c:pt idx="3">
                  <c:v>Kolkata</c:v>
                </c:pt>
                <c:pt idx="4">
                  <c:v>Bangalore</c:v>
                </c:pt>
              </c:strCache>
            </c:strRef>
          </c:cat>
          <c:val>
            <c:numRef>
              <c:f>'7'!$B$2:$B$6</c:f>
              <c:numCache>
                <c:formatCode>General</c:formatCode>
                <c:ptCount val="5"/>
                <c:pt idx="0">
                  <c:v>26</c:v>
                </c:pt>
                <c:pt idx="1">
                  <c:v>17.777799999999999</c:v>
                </c:pt>
                <c:pt idx="2">
                  <c:v>17.45</c:v>
                </c:pt>
                <c:pt idx="3">
                  <c:v>16.649999999999999</c:v>
                </c:pt>
                <c:pt idx="4">
                  <c:v>16.05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25-4FD0-9607-A7ED754D7D7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US Rating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58705161854769E-2"/>
          <c:y val="0.18097222222222226"/>
          <c:w val="0.89019685039370078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us rating'!$B$1</c:f>
              <c:strCache>
                <c:ptCount val="1"/>
                <c:pt idx="0">
                  <c:v>total_rating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us rating'!$A$2:$A$7</c:f>
              <c:strCache>
                <c:ptCount val="6"/>
                <c:pt idx="0">
                  <c:v>Average</c:v>
                </c:pt>
                <c:pt idx="1">
                  <c:v>Good</c:v>
                </c:pt>
                <c:pt idx="2">
                  <c:v>Excellent</c:v>
                </c:pt>
                <c:pt idx="3">
                  <c:v>Very Good</c:v>
                </c:pt>
                <c:pt idx="4">
                  <c:v>Not rated</c:v>
                </c:pt>
                <c:pt idx="5">
                  <c:v>Poor</c:v>
                </c:pt>
              </c:strCache>
            </c:strRef>
          </c:cat>
          <c:val>
            <c:numRef>
              <c:f>'total us rating'!$B$2:$B$7</c:f>
              <c:numCache>
                <c:formatCode>General</c:formatCode>
                <c:ptCount val="6"/>
                <c:pt idx="0">
                  <c:v>23</c:v>
                </c:pt>
                <c:pt idx="1">
                  <c:v>159</c:v>
                </c:pt>
                <c:pt idx="2">
                  <c:v>68</c:v>
                </c:pt>
                <c:pt idx="3">
                  <c:v>179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C5-4729-A4AE-00074FD48DA2}"/>
            </c:ext>
          </c:extLst>
        </c:ser>
        <c:ser>
          <c:idx val="1"/>
          <c:order val="1"/>
          <c:tx>
            <c:strRef>
              <c:f>'total us rating'!$C$1</c:f>
              <c:strCache>
                <c:ptCount val="1"/>
                <c:pt idx="0">
                  <c:v>Rating color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'total us rating'!$A$2:$A$7</c:f>
              <c:strCache>
                <c:ptCount val="6"/>
                <c:pt idx="0">
                  <c:v>Average</c:v>
                </c:pt>
                <c:pt idx="1">
                  <c:v>Good</c:v>
                </c:pt>
                <c:pt idx="2">
                  <c:v>Excellent</c:v>
                </c:pt>
                <c:pt idx="3">
                  <c:v>Very Good</c:v>
                </c:pt>
                <c:pt idx="4">
                  <c:v>Not rated</c:v>
                </c:pt>
                <c:pt idx="5">
                  <c:v>Poor</c:v>
                </c:pt>
              </c:strCache>
            </c:strRef>
          </c:cat>
          <c:val>
            <c:numRef>
              <c:f>'total us rating'!$C$2:$C$7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C5-4729-A4AE-00074FD48DA2}"/>
            </c:ext>
          </c:extLst>
        </c:ser>
        <c:ser>
          <c:idx val="2"/>
          <c:order val="2"/>
          <c:tx>
            <c:strRef>
              <c:f>'total us rating'!$D$1</c:f>
              <c:strCache>
                <c:ptCount val="1"/>
                <c:pt idx="0">
                  <c:v>percentage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3.0555555555555555E-2"/>
                  <c:y val="-0.1666666666666666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CC5-4729-A4AE-00074FD48DA2}"/>
                </c:ext>
              </c:extLst>
            </c:dLbl>
            <c:dLbl>
              <c:idx val="1"/>
              <c:layout>
                <c:manualLayout>
                  <c:x val="3.6111111111111108E-2"/>
                  <c:y val="-0.125000000000000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CC5-4729-A4AE-00074FD48DA2}"/>
                </c:ext>
              </c:extLst>
            </c:dLbl>
            <c:dLbl>
              <c:idx val="2"/>
              <c:layout>
                <c:manualLayout>
                  <c:x val="-1.388888888888894E-2"/>
                  <c:y val="-0.3518518518518519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CC5-4729-A4AE-00074FD48DA2}"/>
                </c:ext>
              </c:extLst>
            </c:dLbl>
            <c:dLbl>
              <c:idx val="3"/>
              <c:layout>
                <c:manualLayout>
                  <c:x val="3.6111111111111108E-2"/>
                  <c:y val="-9.722222222222222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C5-4729-A4AE-00074FD48DA2}"/>
                </c:ext>
              </c:extLst>
            </c:dLbl>
            <c:dLbl>
              <c:idx val="4"/>
              <c:layout>
                <c:manualLayout>
                  <c:x val="5.5555555555555558E-3"/>
                  <c:y val="-8.796296296296304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CC5-4729-A4AE-00074FD48DA2}"/>
                </c:ext>
              </c:extLst>
            </c:dLbl>
            <c:dLbl>
              <c:idx val="5"/>
              <c:layout>
                <c:manualLayout>
                  <c:x val="2.7777777777777779E-3"/>
                  <c:y val="-0.254629629629629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CC5-4729-A4AE-00074FD48DA2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'total us rating'!$A$2:$A$7</c:f>
              <c:strCache>
                <c:ptCount val="6"/>
                <c:pt idx="0">
                  <c:v>Average</c:v>
                </c:pt>
                <c:pt idx="1">
                  <c:v>Good</c:v>
                </c:pt>
                <c:pt idx="2">
                  <c:v>Excellent</c:v>
                </c:pt>
                <c:pt idx="3">
                  <c:v>Very Good</c:v>
                </c:pt>
                <c:pt idx="4">
                  <c:v>Not rated</c:v>
                </c:pt>
                <c:pt idx="5">
                  <c:v>Poor</c:v>
                </c:pt>
              </c:strCache>
            </c:strRef>
          </c:cat>
          <c:val>
            <c:numRef>
              <c:f>'total us rating'!$D$2:$D$7</c:f>
              <c:numCache>
                <c:formatCode>General</c:formatCode>
                <c:ptCount val="6"/>
                <c:pt idx="0">
                  <c:v>0</c:v>
                </c:pt>
                <c:pt idx="1">
                  <c:v>36.635944700460833</c:v>
                </c:pt>
                <c:pt idx="2">
                  <c:v>15.668202764976957</c:v>
                </c:pt>
                <c:pt idx="3">
                  <c:v>41.244239631336406</c:v>
                </c:pt>
                <c:pt idx="4">
                  <c:v>0.69124423963133641</c:v>
                </c:pt>
                <c:pt idx="5">
                  <c:v>0.46082949308755761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C5-4729-A4AE-00074FD48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6247408"/>
        <c:axId val="1756232432"/>
      </c:barChart>
      <c:catAx>
        <c:axId val="17562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232432"/>
        <c:crosses val="autoZero"/>
        <c:auto val="1"/>
        <c:lblAlgn val="ctr"/>
        <c:lblOffset val="100"/>
        <c:noMultiLvlLbl val="0"/>
      </c:catAx>
      <c:valAx>
        <c:axId val="175623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24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'online delivery distribution'!$C$1</c:f>
              <c:strCache>
                <c:ptCount val="1"/>
                <c:pt idx="0">
                  <c:v>Count(`Restaurant ID`)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EE-4B85-B980-5C47E9CF9D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DEE-4B85-B980-5C47E9CF9D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'online delivery distribution'!$B$2:$B$3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'online delivery distribution'!$C$2:$C$3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EE-4B85-B980-5C47E9CF9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Online Delivery in India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'online delivery distribution in'!$C$1</c:f>
              <c:strCache>
                <c:ptCount val="1"/>
                <c:pt idx="0">
                  <c:v>Count(`Restaurant ID`)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59-49D9-92C5-5EB1FEF70B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59-49D9-92C5-5EB1FEF70BB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'online delivery distribution in'!$B$2:$B$3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'online delivery distribution in'!$C$2:$C$3</c:f>
              <c:numCache>
                <c:formatCode>General</c:formatCode>
                <c:ptCount val="2"/>
                <c:pt idx="0">
                  <c:v>6229</c:v>
                </c:pt>
                <c:pt idx="1">
                  <c:v>2423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B59-49D9-92C5-5EB1FEF70B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'top 10 cuisines in india'!$A$2:$A$11</cx:f>
        <cx:lvl ptCount="10">
          <cx:pt idx="0">North Indian</cx:pt>
          <cx:pt idx="1">North Indian, Chinese</cx:pt>
          <cx:pt idx="2">Fast Food</cx:pt>
          <cx:pt idx="3">Chinese</cx:pt>
          <cx:pt idx="4">North Indian, Mughlai</cx:pt>
          <cx:pt idx="5">Cafe</cx:pt>
          <cx:pt idx="6">Bakery</cx:pt>
          <cx:pt idx="7">North Indian, Mughlai, Chinese</cx:pt>
          <cx:pt idx="8">Bakery, Desserts</cx:pt>
          <cx:pt idx="9">Street Food</cx:pt>
        </cx:lvl>
      </cx:strDim>
      <cx:numDim type="size">
        <cx:f>'top 10 cuisines in india'!$B$2:$B$11</cx:f>
        <cx:lvl ptCount="10" formatCode="General">
          <cx:pt idx="0">936</cx:pt>
          <cx:pt idx="1">511</cx:pt>
          <cx:pt idx="2">348</cx:pt>
          <cx:pt idx="3">340</cx:pt>
          <cx:pt idx="4">334</cx:pt>
          <cx:pt idx="5">279</cx:pt>
          <cx:pt idx="6">216</cx:pt>
          <cx:pt idx="7">197</cx:pt>
          <cx:pt idx="8">170</cx:pt>
          <cx:pt idx="9">149</cx:pt>
        </cx:lvl>
      </cx:numDim>
    </cx:data>
  </cx:chartData>
  <cx:chart>
    <cx:title pos="t" align="ctr" overlay="0">
      <cx:tx>
        <cx:txData>
          <cx:v>Top 10 Cuisines in India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 dirty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Top 10 Cuisines in India</a:t>
          </a:r>
        </a:p>
      </cx:txPr>
    </cx:title>
    <cx:plotArea>
      <cx:plotAreaRegion>
        <cx:series layoutId="treemap" uniqueId="{D284E9F7-A2E1-4B79-92E6-DF3E7A96E109}">
          <cx:tx>
            <cx:txData>
              <cx:f>'top 10 cuisines in india'!$B$1</cx:f>
              <cx:v>total_restaurants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133007"/>
            <a:ext cx="10352313" cy="97969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F644-0FB6-486F-A346-37AB5EF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A279A-BA47-4B72-AFC6-0D6EFA5EF87D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7F547E-DD49-43DA-90EE-4542478B9270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002D2-DF6B-449F-8DF0-BFF01D1D11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76BAEC-8087-4DDC-8A80-C91810336FE9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290220"/>
            <a:ext cx="10515600" cy="79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F0C3F-68CF-45A4-B412-C7F14FD38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99861-A387-42FA-AB14-62EECBE2EC6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3" y="136525"/>
            <a:ext cx="10515600" cy="9761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092B4B-34F6-4177-AB16-F51A63CD6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75EB9-2AF1-42D8-BB2E-A33CD3B5E2F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22571"/>
            <a:ext cx="10515600" cy="9191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F7A21-CA3D-4D38-B0D0-5E4C4004F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FBF62F-BD98-48CB-8A9E-8D192E3155F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AB36-2C50-42A6-AE73-6984995A9941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8FEC8-8213-4F86-A00F-86EFCB9D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C39F4-4335-498C-873F-99422A731C1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297C1-C26B-4FDB-8FCB-5A6CC9635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A61E2-EF14-420C-B160-0387DCA14A45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9680A-CDA6-42C7-B2DB-854FF974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F9D6B-6325-4DE9-BC99-4C32D1817448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038418-E17F-4BDC-A7AA-2F27AAF512C2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5F168A-0034-D550-27A8-96D220FF81F3}"/>
              </a:ext>
            </a:extLst>
          </p:cNvPr>
          <p:cNvSpPr/>
          <p:nvPr/>
        </p:nvSpPr>
        <p:spPr>
          <a:xfrm>
            <a:off x="0" y="5373384"/>
            <a:ext cx="12192000" cy="1484616"/>
          </a:xfrm>
          <a:prstGeom prst="roundRect">
            <a:avLst/>
          </a:prstGeom>
          <a:solidFill>
            <a:srgbClr val="002060"/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Zomato CASE STUDY</a:t>
            </a:r>
          </a:p>
          <a:p>
            <a:pPr algn="ctr"/>
            <a:r>
              <a:rPr lang="en-US" sz="2400" dirty="0"/>
              <a:t>A research project by Sourav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E719E-7AA9-4FC0-1A19-8EFF2C7C9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09" y="303904"/>
            <a:ext cx="9553749" cy="50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3" y="171721"/>
            <a:ext cx="6907658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US  Vs India Rating Distribution 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785BE53-ECA7-CD69-CE2D-E93DC5CB045D}"/>
              </a:ext>
            </a:extLst>
          </p:cNvPr>
          <p:cNvGraphicFramePr>
            <a:graphicFrameLocks/>
          </p:cNvGraphicFramePr>
          <p:nvPr/>
        </p:nvGraphicFramePr>
        <p:xfrm>
          <a:off x="407543" y="1442235"/>
          <a:ext cx="5502431" cy="3973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935CFC6-1297-B063-0777-A27725D2F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2235"/>
            <a:ext cx="5993333" cy="3973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2FAC0E-00DE-25DF-02FC-C23992177882}"/>
              </a:ext>
            </a:extLst>
          </p:cNvPr>
          <p:cNvSpPr txBox="1"/>
          <p:nvPr/>
        </p:nvSpPr>
        <p:spPr>
          <a:xfrm>
            <a:off x="297951" y="5691883"/>
            <a:ext cx="11424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In US Percentage of Good Rating  Is more than India . So Service is batter in Us than India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A major of Indian restaurant ratings are zero.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565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2" y="171721"/>
            <a:ext cx="7986445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defRPr/>
            </a:pPr>
            <a:r>
              <a:rPr lang="en-US" sz="3200" b="1" i="0" u="none" strike="noStrike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Online Delivery Distribution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470DD4A-FC37-02A0-862E-25356D4E1032}"/>
              </a:ext>
            </a:extLst>
          </p:cNvPr>
          <p:cNvGraphicFramePr>
            <a:graphicFrameLocks/>
          </p:cNvGraphicFramePr>
          <p:nvPr/>
        </p:nvGraphicFramePr>
        <p:xfrm>
          <a:off x="655833" y="1430676"/>
          <a:ext cx="4635358" cy="380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DE943A-E3DC-DC9D-A274-9AACF90D045D}"/>
              </a:ext>
            </a:extLst>
          </p:cNvPr>
          <p:cNvGraphicFramePr>
            <a:graphicFrameLocks/>
          </p:cNvGraphicFramePr>
          <p:nvPr/>
        </p:nvGraphicFramePr>
        <p:xfrm>
          <a:off x="5875104" y="1430675"/>
          <a:ext cx="4953857" cy="380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E1CEA9-CC30-7E99-CA20-42CB908071D6}"/>
              </a:ext>
            </a:extLst>
          </p:cNvPr>
          <p:cNvSpPr txBox="1"/>
          <p:nvPr/>
        </p:nvSpPr>
        <p:spPr>
          <a:xfrm>
            <a:off x="693507" y="5507620"/>
            <a:ext cx="10351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Only 25% of restaurants accept online delivery. This data might be biased as we have </a:t>
            </a:r>
            <a:r>
              <a:rPr lang="en-US" sz="2400" b="1" dirty="0">
                <a:solidFill>
                  <a:srgbClr val="292929"/>
                </a:solidFill>
                <a:latin typeface="sohne"/>
              </a:rPr>
              <a:t> 72% restaurants in India not taking online delivery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8675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7F8BE-8D56-F7C9-171A-7F85590F9D2A}"/>
              </a:ext>
            </a:extLst>
          </p:cNvPr>
          <p:cNvSpPr/>
          <p:nvPr/>
        </p:nvSpPr>
        <p:spPr>
          <a:xfrm>
            <a:off x="407543" y="171721"/>
            <a:ext cx="6907658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Rating Distribution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1CE45-18B9-DDC3-A3D0-0DFF8292616A}"/>
              </a:ext>
            </a:extLst>
          </p:cNvPr>
          <p:cNvSpPr/>
          <p:nvPr/>
        </p:nvSpPr>
        <p:spPr>
          <a:xfrm>
            <a:off x="520558" y="1282072"/>
            <a:ext cx="10890607" cy="5404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6BA1E-4878-CE26-92E9-1B2CE358D276}"/>
              </a:ext>
            </a:extLst>
          </p:cNvPr>
          <p:cNvSpPr txBox="1"/>
          <p:nvPr/>
        </p:nvSpPr>
        <p:spPr>
          <a:xfrm>
            <a:off x="926386" y="2064943"/>
            <a:ext cx="10339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Total 68 Restaurants with more than 4.5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Among them 24 are in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 New Delhi only 17 Restaurants have more than 4.5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Among all only 435 restaurants have online table booking and online delivery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Where in India the number is 427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972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2" y="171721"/>
            <a:ext cx="3948701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defRPr/>
            </a:pPr>
            <a:r>
              <a:rPr lang="en-US" sz="2400" b="1" i="0" u="none" strike="noStrike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Top 10 Cuisines in India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45BBBE1-4E03-36C7-4A2A-101D6DF3E9B9}"/>
                  </a:ext>
                </a:extLst>
              </p:cNvPr>
              <p:cNvGraphicFramePr/>
              <p:nvPr/>
            </p:nvGraphicFramePr>
            <p:xfrm>
              <a:off x="532544" y="1091629"/>
              <a:ext cx="6207303" cy="412764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45BBBE1-4E03-36C7-4A2A-101D6DF3E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544" y="1091629"/>
                <a:ext cx="6207303" cy="412764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EB963-95CB-68D4-991C-605286415A06}"/>
              </a:ext>
            </a:extLst>
          </p:cNvPr>
          <p:cNvSpPr txBox="1"/>
          <p:nvPr/>
        </p:nvSpPr>
        <p:spPr>
          <a:xfrm>
            <a:off x="7030948" y="1123244"/>
            <a:ext cx="47226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North Indian, Chinese, Fast food, Mughlai are a few popular cuisines in India, so new restaurants opening up in this space can face stiff competition from established restaurants. </a:t>
            </a:r>
          </a:p>
          <a:p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potential for growth in south Indian cuisines seems good due to the lack of competition and variety of vegetarian dishes.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887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359596" y="202544"/>
            <a:ext cx="7986445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defRPr/>
            </a:pPr>
            <a:r>
              <a:rPr lang="en-US" sz="2400" b="1" i="0" u="none" strike="noStrike" spc="100" baseline="0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Top 10 Cuisines in United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0B92B-AE54-E4A8-5108-BBDDA532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4" y="1317382"/>
            <a:ext cx="8318806" cy="49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2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2" y="171721"/>
            <a:ext cx="7986445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Summary of Analysis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80D84-0548-CF09-E452-12FA8A5D6BF2}"/>
              </a:ext>
            </a:extLst>
          </p:cNvPr>
          <p:cNvSpPr/>
          <p:nvPr/>
        </p:nvSpPr>
        <p:spPr>
          <a:xfrm>
            <a:off x="407542" y="1027416"/>
            <a:ext cx="11500206" cy="56588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68822-0491-038D-5F38-AF458166EB82}"/>
              </a:ext>
            </a:extLst>
          </p:cNvPr>
          <p:cNvSpPr txBox="1"/>
          <p:nvPr/>
        </p:nvSpPr>
        <p:spPr>
          <a:xfrm>
            <a:off x="503434" y="1202076"/>
            <a:ext cx="112707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 has the most number of Restaurants situated in 43 different cities, where in New Delhi has the maximum number.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Costly Country is Singapore and most cheapest country is India.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India Panchkula city is most costly and Faridabad is chipset . Where New Delhi is also a cheaper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is batter in Us than India 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A major of Indian restaurant ratings are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North Indian, Chinese, Fast food, Mughlai are a few popular cuisines in India.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south Indian cuisines seems have lack of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Only 25% of restaurants accept online delivery.</a:t>
            </a:r>
          </a:p>
          <a:p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sohne"/>
              </a:rPr>
              <a:t>In New Delhi Connaught  place has more number restaurants so in this area competition will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Where </a:t>
            </a:r>
            <a:r>
              <a:rPr lang="en-US" i="0" dirty="0" err="1">
                <a:solidFill>
                  <a:srgbClr val="292929"/>
                </a:solidFill>
                <a:effectLst/>
                <a:latin typeface="sohne"/>
              </a:rPr>
              <a:t>Aaya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i="0" dirty="0" err="1">
                <a:solidFill>
                  <a:srgbClr val="292929"/>
                </a:solidFill>
                <a:effectLst/>
                <a:latin typeface="sohne"/>
              </a:rPr>
              <a:t>nagar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US" i="0" dirty="0" err="1">
                <a:solidFill>
                  <a:srgbClr val="292929"/>
                </a:solidFill>
                <a:effectLst/>
                <a:latin typeface="sohne"/>
              </a:rPr>
              <a:t>Aerocity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, AARS Mall </a:t>
            </a:r>
            <a:r>
              <a:rPr lang="en-US" i="0" dirty="0" err="1">
                <a:solidFill>
                  <a:srgbClr val="292929"/>
                </a:solidFill>
                <a:effectLst/>
                <a:latin typeface="sohne"/>
              </a:rPr>
              <a:t>etc</a:t>
            </a:r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 number of restaurants is 1 so it could be the right place to open a new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sohne"/>
            </a:endParaRPr>
          </a:p>
          <a:p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25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211E9F-31B0-7D6E-F01D-9A0A583E4CFE}"/>
              </a:ext>
            </a:extLst>
          </p:cNvPr>
          <p:cNvSpPr/>
          <p:nvPr/>
        </p:nvSpPr>
        <p:spPr>
          <a:xfrm>
            <a:off x="1809964" y="1112529"/>
            <a:ext cx="8572072" cy="395555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F2860-6EBF-90D9-33C0-DDD2E6C34026}"/>
              </a:ext>
            </a:extLst>
          </p:cNvPr>
          <p:cNvSpPr txBox="1"/>
          <p:nvPr/>
        </p:nvSpPr>
        <p:spPr>
          <a:xfrm>
            <a:off x="2462373" y="2644170"/>
            <a:ext cx="6938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42037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67288-0D99-4601-43A1-FEFD0669190D}"/>
              </a:ext>
            </a:extLst>
          </p:cNvPr>
          <p:cNvSpPr txBox="1"/>
          <p:nvPr/>
        </p:nvSpPr>
        <p:spPr>
          <a:xfrm>
            <a:off x="226031" y="177709"/>
            <a:ext cx="4654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Contents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1111E-8D76-DB75-AF89-D372FF8BCF4F}"/>
              </a:ext>
            </a:extLst>
          </p:cNvPr>
          <p:cNvSpPr/>
          <p:nvPr/>
        </p:nvSpPr>
        <p:spPr>
          <a:xfrm>
            <a:off x="660971" y="961664"/>
            <a:ext cx="10870058" cy="4602823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9CB4C-E193-A281-4920-9A127EB9601D}"/>
              </a:ext>
            </a:extLst>
          </p:cNvPr>
          <p:cNvSpPr txBox="1"/>
          <p:nvPr/>
        </p:nvSpPr>
        <p:spPr>
          <a:xfrm>
            <a:off x="1345915" y="1808252"/>
            <a:ext cx="82604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case study consists of 2 data sets.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first dataset consists of all the Zomato Restaurants details &amp; its service details of </a:t>
            </a:r>
            <a:r>
              <a:rPr lang="en-IN" sz="2800" b="0" i="0" dirty="0">
                <a:solidFill>
                  <a:srgbClr val="292929"/>
                </a:solidFill>
                <a:effectLst/>
                <a:latin typeface="sohne"/>
              </a:rPr>
              <a:t>15 countries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second dataset contains the country code with names where Zomato Exist.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35AB1-8B90-0A40-67B9-1573C4CD3454}"/>
              </a:ext>
            </a:extLst>
          </p:cNvPr>
          <p:cNvSpPr/>
          <p:nvPr/>
        </p:nvSpPr>
        <p:spPr>
          <a:xfrm>
            <a:off x="614737" y="5640708"/>
            <a:ext cx="10962526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8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7E670-5F59-4BFE-D90C-CEFA571A0612}"/>
              </a:ext>
            </a:extLst>
          </p:cNvPr>
          <p:cNvSpPr/>
          <p:nvPr/>
        </p:nvSpPr>
        <p:spPr>
          <a:xfrm>
            <a:off x="349321" y="359596"/>
            <a:ext cx="3595955" cy="119180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C6DA6-6A0B-9BB5-24DD-019BDFCA6551}"/>
              </a:ext>
            </a:extLst>
          </p:cNvPr>
          <p:cNvSpPr txBox="1"/>
          <p:nvPr/>
        </p:nvSpPr>
        <p:spPr>
          <a:xfrm>
            <a:off x="431515" y="544530"/>
            <a:ext cx="4890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</a:t>
            </a:r>
            <a:endParaRPr lang="en-IN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9387A-DD29-9BA7-5D84-CA66C237008B}"/>
              </a:ext>
            </a:extLst>
          </p:cNvPr>
          <p:cNvSpPr txBox="1"/>
          <p:nvPr/>
        </p:nvSpPr>
        <p:spPr>
          <a:xfrm>
            <a:off x="390418" y="1941816"/>
            <a:ext cx="1068512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Zomato Business in entire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identify the strategies adopted by various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analyze how Zomato is differ from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Analyze relationship between restaurants, food and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find out which type of restraint is profitable to open in which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56FF0-DE3F-A7CE-F2CD-87DBE3838F4B}"/>
              </a:ext>
            </a:extLst>
          </p:cNvPr>
          <p:cNvSpPr/>
          <p:nvPr/>
        </p:nvSpPr>
        <p:spPr>
          <a:xfrm>
            <a:off x="722039" y="5248993"/>
            <a:ext cx="10962526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34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7E670-5F59-4BFE-D90C-CEFA571A0612}"/>
              </a:ext>
            </a:extLst>
          </p:cNvPr>
          <p:cNvSpPr/>
          <p:nvPr/>
        </p:nvSpPr>
        <p:spPr>
          <a:xfrm>
            <a:off x="349321" y="359596"/>
            <a:ext cx="8106310" cy="86302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C6DA6-6A0B-9BB5-24DD-019BDFCA6551}"/>
              </a:ext>
            </a:extLst>
          </p:cNvPr>
          <p:cNvSpPr txBox="1"/>
          <p:nvPr/>
        </p:nvSpPr>
        <p:spPr>
          <a:xfrm>
            <a:off x="349320" y="452063"/>
            <a:ext cx="830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Restaurants Distribution (Country-Wise)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E03F1-1D82-180B-0F94-8218CA2A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14" y="1520292"/>
            <a:ext cx="6351097" cy="3817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BD6E66-1B5F-95EF-0C79-4EA475C1B0F1}"/>
              </a:ext>
            </a:extLst>
          </p:cNvPr>
          <p:cNvSpPr txBox="1"/>
          <p:nvPr/>
        </p:nvSpPr>
        <p:spPr>
          <a:xfrm>
            <a:off x="439219" y="5575074"/>
            <a:ext cx="11386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Zomato is  a Multinational Company Operated in 15 Countries. </a:t>
            </a:r>
          </a:p>
          <a:p>
            <a:r>
              <a:rPr lang="en-US" dirty="0">
                <a:solidFill>
                  <a:srgbClr val="292929"/>
                </a:solidFill>
                <a:latin typeface="sohne"/>
              </a:rPr>
              <a:t> </a:t>
            </a:r>
          </a:p>
          <a:p>
            <a:r>
              <a:rPr lang="en-US" b="1" dirty="0">
                <a:solidFill>
                  <a:srgbClr val="292929"/>
                </a:solidFill>
                <a:latin typeface="sohne"/>
              </a:rPr>
              <a:t>By this Distribution I can say that 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Zomato has maximum business spread (about 93%) across restaurants in India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54E4B-DE4D-C10F-B33E-88E5819EF66B}"/>
              </a:ext>
            </a:extLst>
          </p:cNvPr>
          <p:cNvSpPr txBox="1"/>
          <p:nvPr/>
        </p:nvSpPr>
        <p:spPr>
          <a:xfrm>
            <a:off x="9493321" y="2116476"/>
            <a:ext cx="21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                    93%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United States      5%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170F6-B05F-2D1F-7AC2-A0DB641DA4E4}"/>
              </a:ext>
            </a:extLst>
          </p:cNvPr>
          <p:cNvSpPr txBox="1"/>
          <p:nvPr/>
        </p:nvSpPr>
        <p:spPr>
          <a:xfrm>
            <a:off x="9287838" y="3244334"/>
            <a:ext cx="253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Restaurant : 9552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53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7E670-5F59-4BFE-D90C-CEFA571A0612}"/>
              </a:ext>
            </a:extLst>
          </p:cNvPr>
          <p:cNvSpPr/>
          <p:nvPr/>
        </p:nvSpPr>
        <p:spPr>
          <a:xfrm>
            <a:off x="251716" y="359594"/>
            <a:ext cx="3041151" cy="86302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C6DA6-6A0B-9BB5-24DD-019BDFCA6551}"/>
              </a:ext>
            </a:extLst>
          </p:cNvPr>
          <p:cNvSpPr txBox="1"/>
          <p:nvPr/>
        </p:nvSpPr>
        <p:spPr>
          <a:xfrm>
            <a:off x="251716" y="498722"/>
            <a:ext cx="8301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Business insight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510283" y="6038265"/>
            <a:ext cx="10962526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F89A-9CAC-FD6D-273A-3665D08647DE}"/>
              </a:ext>
            </a:extLst>
          </p:cNvPr>
          <p:cNvSpPr txBox="1"/>
          <p:nvPr/>
        </p:nvSpPr>
        <p:spPr>
          <a:xfrm>
            <a:off x="133564" y="1438383"/>
            <a:ext cx="102844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       Across 15 Countries Zomato has made the major business from India, as in India 93% restaurants is present in India. 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To Understand the Zomato’s  Business effectively I need details analysis over India’s Business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Zomato Services has speared over 43 cities in India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In India Total Number of Restaurants is 8,652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Among 8,652  restaurants New Delhi has the Most number (5,473)</a:t>
            </a: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5009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2" y="171721"/>
            <a:ext cx="7986445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6F14B-8A7B-5388-71B1-39EBF3C08990}"/>
              </a:ext>
            </a:extLst>
          </p:cNvPr>
          <p:cNvSpPr txBox="1"/>
          <p:nvPr/>
        </p:nvSpPr>
        <p:spPr>
          <a:xfrm>
            <a:off x="554803" y="236306"/>
            <a:ext cx="8661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Cities In India ( Based Upon Number Of Restaurants)</a:t>
            </a:r>
            <a:endParaRPr lang="en-IN" sz="2400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2B4B0E-AA67-B912-155F-D82EBF2E64C4}"/>
              </a:ext>
            </a:extLst>
          </p:cNvPr>
          <p:cNvGraphicFramePr>
            <a:graphicFrameLocks/>
          </p:cNvGraphicFramePr>
          <p:nvPr/>
        </p:nvGraphicFramePr>
        <p:xfrm>
          <a:off x="965771" y="878333"/>
          <a:ext cx="9267290" cy="4099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052860-FA35-5FBC-B1E3-0512DBB58DD3}"/>
              </a:ext>
            </a:extLst>
          </p:cNvPr>
          <p:cNvSpPr txBox="1"/>
          <p:nvPr/>
        </p:nvSpPr>
        <p:spPr>
          <a:xfrm>
            <a:off x="554803" y="4977589"/>
            <a:ext cx="10767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Delhi	:	5473		Faridabad	:	251                                             </a:t>
            </a:r>
          </a:p>
          <a:p>
            <a:endParaRPr lang="en-US" b="1" dirty="0"/>
          </a:p>
          <a:p>
            <a:r>
              <a:rPr lang="en-US" b="1" dirty="0"/>
              <a:t>Gurgaon		:	1118		Ghaziabad	:	25</a:t>
            </a:r>
          </a:p>
          <a:p>
            <a:endParaRPr lang="en-US" b="1" dirty="0"/>
          </a:p>
          <a:p>
            <a:r>
              <a:rPr lang="en-US" b="1" dirty="0"/>
              <a:t>Noida		:	1080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944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07542" y="171721"/>
            <a:ext cx="7986445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AC49E-2B83-5854-AA44-68C3CDB4F006}"/>
              </a:ext>
            </a:extLst>
          </p:cNvPr>
          <p:cNvSpPr txBox="1"/>
          <p:nvPr/>
        </p:nvSpPr>
        <p:spPr>
          <a:xfrm>
            <a:off x="698642" y="231124"/>
            <a:ext cx="686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City Distribution Among 15 Countries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120CAA-CA11-BD11-000A-6CD26F15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2" y="1311444"/>
            <a:ext cx="8074098" cy="485304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9A41B7-FBA1-DE21-7B25-B8E6C9151657}"/>
              </a:ext>
            </a:extLst>
          </p:cNvPr>
          <p:cNvSpPr/>
          <p:nvPr/>
        </p:nvSpPr>
        <p:spPr>
          <a:xfrm>
            <a:off x="9472773" y="2414426"/>
            <a:ext cx="2321960" cy="31952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b="1" dirty="0"/>
              <a:t>India 	             43</a:t>
            </a:r>
          </a:p>
          <a:p>
            <a:pPr marL="342900" indent="-342900">
              <a:buAutoNum type="arabicParenR"/>
            </a:pPr>
            <a:r>
              <a:rPr lang="en-US" b="1" dirty="0"/>
              <a:t>US                    35</a:t>
            </a:r>
          </a:p>
          <a:p>
            <a:pPr marL="342900" indent="-342900">
              <a:buAutoNum type="arabicParenR"/>
            </a:pPr>
            <a:r>
              <a:rPr lang="en-US" b="1" dirty="0"/>
              <a:t>Australia         25</a:t>
            </a:r>
          </a:p>
          <a:p>
            <a:endParaRPr lang="en-US" b="1" dirty="0"/>
          </a:p>
          <a:p>
            <a:r>
              <a:rPr lang="en-US" b="1" dirty="0"/>
              <a:t>Rest 12 countries in single digit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1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438365" y="171720"/>
            <a:ext cx="7493283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38059-4294-97AB-8EA6-68C1F900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35" y="1373265"/>
            <a:ext cx="6830048" cy="4105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0282EB-EA87-F560-9D46-85F860D94826}"/>
              </a:ext>
            </a:extLst>
          </p:cNvPr>
          <p:cNvSpPr txBox="1"/>
          <p:nvPr/>
        </p:nvSpPr>
        <p:spPr>
          <a:xfrm>
            <a:off x="534254" y="261901"/>
            <a:ext cx="73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Cost (in Dollar) Distribution of </a:t>
            </a:r>
            <a:r>
              <a:rPr lang="en-IN" sz="2400" b="1" dirty="0"/>
              <a:t>Various Country</a:t>
            </a:r>
            <a:endParaRPr 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326384-938A-A95E-4CE4-1A9C6A65D083}"/>
              </a:ext>
            </a:extLst>
          </p:cNvPr>
          <p:cNvSpPr/>
          <p:nvPr/>
        </p:nvSpPr>
        <p:spPr>
          <a:xfrm>
            <a:off x="8435083" y="1510300"/>
            <a:ext cx="2321960" cy="3267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b="1" dirty="0"/>
              <a:t>Singapore 	            </a:t>
            </a:r>
          </a:p>
          <a:p>
            <a:pPr marL="342900" indent="-342900">
              <a:buAutoNum type="arabicParenR"/>
            </a:pPr>
            <a:r>
              <a:rPr lang="en-US" b="1" dirty="0"/>
              <a:t>Philippines</a:t>
            </a:r>
          </a:p>
          <a:p>
            <a:pPr marL="342900" indent="-342900">
              <a:buAutoNum type="arabicParenR"/>
            </a:pPr>
            <a:r>
              <a:rPr lang="en-US" b="1" dirty="0"/>
              <a:t>UAE</a:t>
            </a:r>
          </a:p>
          <a:p>
            <a:pPr marL="342900" indent="-342900">
              <a:buAutoNum type="arabicParenR"/>
            </a:pPr>
            <a:r>
              <a:rPr lang="en-US" b="1" dirty="0"/>
              <a:t>Qatar</a:t>
            </a:r>
          </a:p>
          <a:p>
            <a:pPr marL="342900" indent="-342900">
              <a:buAutoNum type="arabicParenR"/>
            </a:pPr>
            <a:r>
              <a:rPr lang="en-US" b="1" dirty="0"/>
              <a:t>New Zealand    </a:t>
            </a:r>
          </a:p>
          <a:p>
            <a:endParaRPr lang="en-US" b="1" dirty="0"/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DB2E0-8C0F-2C72-DC28-69190BF3576E}"/>
              </a:ext>
            </a:extLst>
          </p:cNvPr>
          <p:cNvSpPr txBox="1"/>
          <p:nvPr/>
        </p:nvSpPr>
        <p:spPr>
          <a:xfrm>
            <a:off x="9092630" y="1726059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Position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C0009-9804-D902-8F31-8681DE76E607}"/>
              </a:ext>
            </a:extLst>
          </p:cNvPr>
          <p:cNvSpPr txBox="1"/>
          <p:nvPr/>
        </p:nvSpPr>
        <p:spPr>
          <a:xfrm>
            <a:off x="164385" y="5681609"/>
            <a:ext cx="1151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seems that India has the lowest price for two amongst the 15 restaurants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ED8F3-A165-7132-C7E2-7361B2ED3D71}"/>
              </a:ext>
            </a:extLst>
          </p:cNvPr>
          <p:cNvSpPr txBox="1"/>
          <p:nvPr/>
        </p:nvSpPr>
        <p:spPr>
          <a:xfrm>
            <a:off x="7592602" y="5188449"/>
            <a:ext cx="35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All values are in Dollar($)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45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550A05-FD93-B4F4-DDC1-3866FBFE1BCA}"/>
              </a:ext>
            </a:extLst>
          </p:cNvPr>
          <p:cNvSpPr/>
          <p:nvPr/>
        </p:nvSpPr>
        <p:spPr>
          <a:xfrm>
            <a:off x="557071" y="695703"/>
            <a:ext cx="4606247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Average Cost in India in all cities 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A7E36-FB37-D726-5BE3-F23DE5F2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1" y="1866249"/>
            <a:ext cx="5458827" cy="32811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7634FF-EDB7-696C-EE1F-AE30B890210B}"/>
              </a:ext>
            </a:extLst>
          </p:cNvPr>
          <p:cNvSpPr/>
          <p:nvPr/>
        </p:nvSpPr>
        <p:spPr>
          <a:xfrm>
            <a:off x="5941396" y="695703"/>
            <a:ext cx="4900219" cy="642026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Top 5 Cities In India (Based on Cost)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7200-B283-BE0C-0185-F5751459A018}"/>
              </a:ext>
            </a:extLst>
          </p:cNvPr>
          <p:cNvSpPr/>
          <p:nvPr/>
        </p:nvSpPr>
        <p:spPr>
          <a:xfrm>
            <a:off x="557070" y="5250094"/>
            <a:ext cx="3447039" cy="14897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highlight>
                  <a:srgbClr val="FFFF00"/>
                </a:highlight>
              </a:rPr>
              <a:t>Most Expensive City</a:t>
            </a:r>
          </a:p>
          <a:p>
            <a:r>
              <a:rPr lang="en-US" dirty="0"/>
              <a:t>Panchkula</a:t>
            </a:r>
          </a:p>
          <a:p>
            <a:r>
              <a:rPr lang="en-US" b="1" dirty="0">
                <a:highlight>
                  <a:srgbClr val="00FFFF"/>
                </a:highlight>
              </a:rPr>
              <a:t>Most Chip City</a:t>
            </a:r>
          </a:p>
          <a:p>
            <a:r>
              <a:rPr lang="en-US" dirty="0"/>
              <a:t>Faridabad</a:t>
            </a:r>
          </a:p>
          <a:p>
            <a:pPr algn="ctr"/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D33AFEE-11C0-10A8-76F0-59C6AD616A01}"/>
              </a:ext>
            </a:extLst>
          </p:cNvPr>
          <p:cNvGraphicFramePr>
            <a:graphicFrameLocks/>
          </p:cNvGraphicFramePr>
          <p:nvPr/>
        </p:nvGraphicFramePr>
        <p:xfrm>
          <a:off x="6734711" y="1737077"/>
          <a:ext cx="4900218" cy="455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296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710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sohne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Sourav Roy</cp:lastModifiedBy>
  <cp:revision>26</cp:revision>
  <dcterms:created xsi:type="dcterms:W3CDTF">2020-04-21T09:51:02Z</dcterms:created>
  <dcterms:modified xsi:type="dcterms:W3CDTF">2022-12-21T17:11:03Z</dcterms:modified>
</cp:coreProperties>
</file>