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8" r:id="rId3"/>
    <p:sldId id="260" r:id="rId4"/>
    <p:sldId id="259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2E21A-74B2-218C-22A9-A6EC8F0F58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CC2A19-432B-9CCB-2454-BECE4E1D7F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8C837A-E649-F654-07AD-D343853BD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80E95-7C14-4896-8B33-AD09FA274A41}" type="datetimeFigureOut">
              <a:rPr lang="en-IN" smtClean="0"/>
              <a:t>19-05-2023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209D42-73F2-F693-E411-5FDEF2183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D1FFA9-EDB7-4575-2703-9F0B2C603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E88A1-C363-4FE5-BB7C-04EFF886D6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7733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F9DA0-86EC-017A-D916-D5BAA24C2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D08561-52B6-BCC8-1248-F95E57C288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42FFEF-6C2A-FCE6-FDE4-D0145C747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80E95-7C14-4896-8B33-AD09FA274A41}" type="datetimeFigureOut">
              <a:rPr lang="en-IN" smtClean="0"/>
              <a:t>19-05-2023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FE5E72-2944-6F6B-CE63-BD2BABE03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D21E84-0BD1-D92A-890D-8ADAC87B3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E88A1-C363-4FE5-BB7C-04EFF886D6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684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6E25A0-4F42-2022-1494-3DF8D4EFAB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A03200-8BDB-2833-0731-890AF808AA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1ECF1A-97B7-DE99-4DA5-0368F2088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80E95-7C14-4896-8B33-AD09FA274A41}" type="datetimeFigureOut">
              <a:rPr lang="en-IN" smtClean="0"/>
              <a:t>19-05-2023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BF87AA-DAC7-2551-6678-2D7BF9916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75A223-E5AF-0E5E-CAD2-C977E9D5A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E88A1-C363-4FE5-BB7C-04EFF886D6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740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3D069-B5C2-041F-1FCB-99D56DACE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5AA2DA-B16B-A8D8-E875-D92583BF76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DED1C2-A6B9-6862-5981-F74738997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80E95-7C14-4896-8B33-AD09FA274A41}" type="datetimeFigureOut">
              <a:rPr lang="en-IN" smtClean="0"/>
              <a:t>19-05-2023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86A7FB-5257-251B-55D4-E981879D2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6E8E0B-E3F8-7098-20F9-B33CAF735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E88A1-C363-4FE5-BB7C-04EFF886D6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3598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11A60-71B8-8D84-E88F-99886ACE1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74B555-F99D-0756-9C57-B9F65B2516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6AB98F-13E5-2B97-F6AE-0840C1F7E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80E95-7C14-4896-8B33-AD09FA274A41}" type="datetimeFigureOut">
              <a:rPr lang="en-IN" smtClean="0"/>
              <a:t>19-05-2023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026C09-C15E-0B2C-B774-7C312E9CB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3F11A-0732-B977-F6AA-290037039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E88A1-C363-4FE5-BB7C-04EFF886D6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3959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A1FD4-4B84-B0F1-981C-7826EA15A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49138-833F-AF38-C14B-89CB11F997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5DE4C-6CF1-2146-903E-53EB930B33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7C7C5C-3BAC-CFCF-33E9-7A6173C2E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80E95-7C14-4896-8B33-AD09FA274A41}" type="datetimeFigureOut">
              <a:rPr lang="en-IN" smtClean="0"/>
              <a:t>19-05-2023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65CF63-530D-90DD-EF7B-4090BD1A2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2065DA-F430-9A12-0386-CFEF20404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E88A1-C363-4FE5-BB7C-04EFF886D6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1325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174EF-1F87-AAF7-957C-EF91E1DA3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AA21C1-D0B9-0DB7-AFF2-DED58321E2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1DA839-BFB1-4B75-1FE5-CEBE6A6B50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88D359-EDFD-6DC1-4078-A667C4A224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60325B-8A74-AF66-552F-B027213B31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301D24-F41D-EB64-6802-00399B020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80E95-7C14-4896-8B33-AD09FA274A41}" type="datetimeFigureOut">
              <a:rPr lang="en-IN" smtClean="0"/>
              <a:t>19-05-2023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902A32-6298-B0DA-702F-A46C14B91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3F6051-D4E8-EFE9-FAB6-21CFADA3F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E88A1-C363-4FE5-BB7C-04EFF886D6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4348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B6BB5-A312-246A-3A07-84E0892DE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9755B9-1C49-E0E9-08EC-ED522ABE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80E95-7C14-4896-8B33-AD09FA274A41}" type="datetimeFigureOut">
              <a:rPr lang="en-IN" smtClean="0"/>
              <a:t>19-05-2023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B903EF-3537-06AC-0C82-648F927F8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D3865D-DC22-DB32-19F1-202C7ADBD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E88A1-C363-4FE5-BB7C-04EFF886D6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9696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3815B3-03EF-1388-8884-961DD7F5A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80E95-7C14-4896-8B33-AD09FA274A41}" type="datetimeFigureOut">
              <a:rPr lang="en-IN" smtClean="0"/>
              <a:t>19-05-2023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15DED8-7016-AF02-5C45-248739032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87DD7B-FF68-7D54-FC28-B44617FC4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E88A1-C363-4FE5-BB7C-04EFF886D6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8497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FBAB6-A5FE-7FE9-A50B-2E498C411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A6EDE5-B8CA-34AF-8796-D3034A0A90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674F3D-C758-8DF7-E17F-F7007AD5B3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73B325-2FDA-D4AF-7C63-993DA67CE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80E95-7C14-4896-8B33-AD09FA274A41}" type="datetimeFigureOut">
              <a:rPr lang="en-IN" smtClean="0"/>
              <a:t>19-05-2023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0F2788-3EC9-1B3B-EA2C-87EDF671E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C09366-C440-B1BA-2450-394540176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E88A1-C363-4FE5-BB7C-04EFF886D6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8443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46DA1-15CA-8612-F432-41AA06FB6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C53736-D09E-409D-2542-6A467A32F2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320202-AF31-70A4-C024-10E1FAFA08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31DDDE-AC9F-1E2F-B1BB-2BC96C3C3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80E95-7C14-4896-8B33-AD09FA274A41}" type="datetimeFigureOut">
              <a:rPr lang="en-IN" smtClean="0"/>
              <a:t>19-05-2023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9EC85A-BFB1-CFA3-4EF2-3F18DF1FF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B0E3C4-8A44-079B-AD7B-4DEE28D63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E88A1-C363-4FE5-BB7C-04EFF886D6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2867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D50FC3-40DF-5538-B78B-85B43D85A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EDE26F-9D3C-7A3C-AF47-6F97D8607D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776580-E5B8-60F0-2F2C-7793DCBC58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F80E95-7C14-4896-8B33-AD09FA274A41}" type="datetimeFigureOut">
              <a:rPr lang="en-IN" smtClean="0"/>
              <a:t>19-05-2023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86D389-B53C-F423-B168-DC713372E2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5598A6-8D6C-0254-785C-9F1ABE482F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CE88A1-C363-4FE5-BB7C-04EFF886D6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9764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6" name="Picture 12" descr="Vrinda Cloth Store | Vrindavan">
            <a:extLst>
              <a:ext uri="{FF2B5EF4-FFF2-40B4-BE49-F238E27FC236}">
                <a16:creationId xmlns:a16="http://schemas.microsoft.com/office/drawing/2014/main" id="{506CDCA1-7D0D-F00E-0C1D-BD0A5D0020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6151" y="1356293"/>
            <a:ext cx="7199697" cy="5099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B33151C-8646-7DDD-5096-CA1DC67E9474}"/>
              </a:ext>
            </a:extLst>
          </p:cNvPr>
          <p:cNvSpPr txBox="1"/>
          <p:nvPr/>
        </p:nvSpPr>
        <p:spPr>
          <a:xfrm>
            <a:off x="356135" y="173255"/>
            <a:ext cx="1148293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Vrinda</a:t>
            </a:r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Store Annual Sales Report – 2022</a:t>
            </a:r>
            <a:endParaRPr lang="en-IN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753317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62AC865-7CC2-3299-FAAA-F4272CBD9509}"/>
              </a:ext>
            </a:extLst>
          </p:cNvPr>
          <p:cNvSpPr txBox="1"/>
          <p:nvPr/>
        </p:nvSpPr>
        <p:spPr>
          <a:xfrm>
            <a:off x="223520" y="43934"/>
            <a:ext cx="1156208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How </a:t>
            </a:r>
            <a:r>
              <a:rPr lang="en-US" sz="4000" b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Vrinda</a:t>
            </a:r>
            <a:r>
              <a:rPr lang="en-US" sz="40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Store Can Improve Sales </a:t>
            </a:r>
            <a:endParaRPr lang="en-IN" sz="40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6EC60C6-2767-9C2A-7981-8B936C4C6633}"/>
              </a:ext>
            </a:extLst>
          </p:cNvPr>
          <p:cNvSpPr txBox="1"/>
          <p:nvPr/>
        </p:nvSpPr>
        <p:spPr>
          <a:xfrm>
            <a:off x="350520" y="1564640"/>
            <a:ext cx="11490960" cy="7109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b="1" dirty="0"/>
              <a:t> Target Women customer of age group ( 30-49 </a:t>
            </a:r>
            <a:r>
              <a:rPr lang="en-US" sz="2400" b="1" dirty="0" err="1"/>
              <a:t>yrs</a:t>
            </a:r>
            <a:r>
              <a:rPr lang="en-US" sz="2400" b="1" dirty="0"/>
              <a:t>) living  in Maharashtra, Karnataka and Uttar Pradesh by showing  adds or offering coupons/ discounts available on Amazon, Flipkart, and Myntra.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400" b="1" dirty="0"/>
          </a:p>
          <a:p>
            <a:endParaRPr lang="en-US" sz="2400" b="1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1" dirty="0"/>
              <a:t>In Q3 Sales is decreasing most, so try to put ads, Coupons or discount on that time to attract more new customers.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400" b="1" dirty="0"/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400" b="1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1" dirty="0"/>
              <a:t>Top selling Category is Set where women customer is 59 % and male is 41 %, try to cross sell those customers with another category also.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400" b="1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400" b="1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400" b="1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400" b="1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400" b="1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400" b="1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400" b="1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156698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256A64A-2306-20BC-A8BB-BCABB1A8A074}"/>
              </a:ext>
            </a:extLst>
          </p:cNvPr>
          <p:cNvSpPr txBox="1"/>
          <p:nvPr/>
        </p:nvSpPr>
        <p:spPr>
          <a:xfrm>
            <a:off x="284480" y="254000"/>
            <a:ext cx="114706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accent1">
                    <a:lumMod val="50000"/>
                  </a:schemeClr>
                </a:solidFill>
              </a:rPr>
              <a:t>Objective :</a:t>
            </a:r>
            <a:endParaRPr lang="en-IN" sz="60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3074" name="Picture 2" descr="6,555,865 Store Images, Stock Photos &amp; Vectors | Shutterstock">
            <a:extLst>
              <a:ext uri="{FF2B5EF4-FFF2-40B4-BE49-F238E27FC236}">
                <a16:creationId xmlns:a16="http://schemas.microsoft.com/office/drawing/2014/main" id="{69896A68-59A8-9535-658F-89182EC73B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4950" y="2187331"/>
            <a:ext cx="4337050" cy="4670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EE0E6F0-E14B-D810-B337-884BFA670D44}"/>
              </a:ext>
            </a:extLst>
          </p:cNvPr>
          <p:cNvSpPr txBox="1"/>
          <p:nvPr/>
        </p:nvSpPr>
        <p:spPr>
          <a:xfrm>
            <a:off x="478790" y="2187331"/>
            <a:ext cx="737616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/>
              <a:t>Vrinda</a:t>
            </a:r>
            <a:r>
              <a:rPr lang="en-US" sz="4000" dirty="0"/>
              <a:t> Store wants to create an annual sales report for 2022 to understand their customers  so that they can grow in 2023.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1643632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62AC865-7CC2-3299-FAAA-F4272CBD9509}"/>
              </a:ext>
            </a:extLst>
          </p:cNvPr>
          <p:cNvSpPr txBox="1"/>
          <p:nvPr/>
        </p:nvSpPr>
        <p:spPr>
          <a:xfrm>
            <a:off x="101600" y="196334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u="sng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About The Data</a:t>
            </a:r>
            <a:endParaRPr lang="en-IN" sz="4000" b="1" u="sng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F70B09-0BDA-DE18-E631-D9F40DA45C3C}"/>
              </a:ext>
            </a:extLst>
          </p:cNvPr>
          <p:cNvSpPr txBox="1"/>
          <p:nvPr/>
        </p:nvSpPr>
        <p:spPr>
          <a:xfrm>
            <a:off x="182880" y="1076960"/>
            <a:ext cx="11744960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This dataset contains 2022 Sales data containing 21 columns and 31048 observations starting from January 2022 to December 2022.</a:t>
            </a:r>
          </a:p>
          <a:p>
            <a:endParaRPr lang="en-US" sz="2400" dirty="0"/>
          </a:p>
          <a:p>
            <a:r>
              <a:rPr lang="en-US" sz="2400" b="1" dirty="0"/>
              <a:t>This dataset contains Following Columns : </a:t>
            </a:r>
          </a:p>
          <a:p>
            <a:endParaRPr lang="en-US" sz="2400" b="1" dirty="0"/>
          </a:p>
          <a:p>
            <a:r>
              <a:rPr lang="en-US" sz="2400" b="1" dirty="0"/>
              <a:t>Index 		: </a:t>
            </a:r>
            <a:r>
              <a:rPr lang="en-US" sz="2400" dirty="0"/>
              <a:t>It contains serial number</a:t>
            </a:r>
          </a:p>
          <a:p>
            <a:endParaRPr lang="en-US" sz="2400" dirty="0"/>
          </a:p>
          <a:p>
            <a:r>
              <a:rPr lang="en-US" sz="2400" b="1" dirty="0"/>
              <a:t>Order ID 	: </a:t>
            </a:r>
            <a:r>
              <a:rPr lang="en-US" sz="2400" dirty="0"/>
              <a:t>Unique order ID against all orders of 2022</a:t>
            </a:r>
          </a:p>
          <a:p>
            <a:endParaRPr lang="en-US" sz="2400" dirty="0"/>
          </a:p>
          <a:p>
            <a:r>
              <a:rPr lang="en-US" sz="2400" b="1" dirty="0"/>
              <a:t>Cust ID		:  </a:t>
            </a:r>
            <a:r>
              <a:rPr lang="en-US" sz="2400" dirty="0"/>
              <a:t>Unique Customer ID</a:t>
            </a:r>
          </a:p>
          <a:p>
            <a:endParaRPr lang="en-US" sz="2400" dirty="0"/>
          </a:p>
          <a:p>
            <a:r>
              <a:rPr lang="en-US" sz="2400" b="1" dirty="0"/>
              <a:t>Gender	: </a:t>
            </a:r>
            <a:r>
              <a:rPr lang="en-US" sz="2400" dirty="0"/>
              <a:t>Gender Of Each Customer</a:t>
            </a:r>
          </a:p>
          <a:p>
            <a:endParaRPr lang="en-US" sz="2400" dirty="0"/>
          </a:p>
          <a:p>
            <a:r>
              <a:rPr lang="en-US" sz="2400" b="1" dirty="0"/>
              <a:t>Age		: </a:t>
            </a:r>
            <a:r>
              <a:rPr lang="en-US" sz="2400" dirty="0"/>
              <a:t>Age of each customers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59311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62AC865-7CC2-3299-FAAA-F4272CBD9509}"/>
              </a:ext>
            </a:extLst>
          </p:cNvPr>
          <p:cNvSpPr txBox="1"/>
          <p:nvPr/>
        </p:nvSpPr>
        <p:spPr>
          <a:xfrm>
            <a:off x="101600" y="196334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u="sng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About The Data</a:t>
            </a:r>
            <a:endParaRPr lang="en-IN" sz="4000" b="1" u="sng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F70B09-0BDA-DE18-E631-D9F40DA45C3C}"/>
              </a:ext>
            </a:extLst>
          </p:cNvPr>
          <p:cNvSpPr txBox="1"/>
          <p:nvPr/>
        </p:nvSpPr>
        <p:spPr>
          <a:xfrm>
            <a:off x="223520" y="904220"/>
            <a:ext cx="1174496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This dataset contains 2022 Sales data containing 21 columns and 31048 observations starting from January 2022 to December 2022.</a:t>
            </a:r>
          </a:p>
          <a:p>
            <a:endParaRPr lang="en-US" sz="2400" dirty="0"/>
          </a:p>
          <a:p>
            <a:r>
              <a:rPr lang="en-US" sz="2400" b="1" dirty="0"/>
              <a:t>This dataset contains Following Columns : </a:t>
            </a:r>
          </a:p>
          <a:p>
            <a:endParaRPr lang="en-US" sz="2400" b="1" dirty="0"/>
          </a:p>
          <a:p>
            <a:r>
              <a:rPr lang="en-US" sz="2400" b="1" dirty="0"/>
              <a:t>Age Group	: </a:t>
            </a:r>
            <a:r>
              <a:rPr lang="en-US" sz="2400" dirty="0"/>
              <a:t>it is a new column that is created for analysis, age&gt;= 50 comes under “Senior”, age&gt;=30 comes under Adult and others are falls into teenagers age group.</a:t>
            </a:r>
          </a:p>
          <a:p>
            <a:endParaRPr lang="en-US" sz="2400" dirty="0"/>
          </a:p>
          <a:p>
            <a:r>
              <a:rPr lang="en-US" sz="2400" b="1" dirty="0"/>
              <a:t>Date		: </a:t>
            </a:r>
            <a:r>
              <a:rPr lang="en-US" sz="2400" dirty="0"/>
              <a:t>Contains Ordered Dates.</a:t>
            </a:r>
          </a:p>
          <a:p>
            <a:endParaRPr lang="en-US" sz="2400" dirty="0"/>
          </a:p>
          <a:p>
            <a:r>
              <a:rPr lang="en-US" sz="2400" b="1" dirty="0"/>
              <a:t>Cust ID		:  </a:t>
            </a:r>
            <a:r>
              <a:rPr lang="en-US" sz="2400" dirty="0"/>
              <a:t>Unique Customer ID</a:t>
            </a:r>
          </a:p>
          <a:p>
            <a:endParaRPr lang="en-US" sz="2400" dirty="0"/>
          </a:p>
          <a:p>
            <a:r>
              <a:rPr lang="en-US" sz="2400" b="1" dirty="0"/>
              <a:t>Month 	: </a:t>
            </a:r>
            <a:r>
              <a:rPr lang="en-US" sz="2400" dirty="0"/>
              <a:t>it is a calculated column created from order date for analysis.</a:t>
            </a:r>
          </a:p>
          <a:p>
            <a:endParaRPr lang="en-US" sz="2400" dirty="0"/>
          </a:p>
          <a:p>
            <a:r>
              <a:rPr lang="en-US" sz="2400" b="1" dirty="0"/>
              <a:t>Status		: </a:t>
            </a:r>
            <a:r>
              <a:rPr lang="en-US" sz="2400" dirty="0"/>
              <a:t>it indicates the order status , is the ordered been delivered, canceled or returned.</a:t>
            </a:r>
          </a:p>
          <a:p>
            <a:endParaRPr lang="en-US" sz="2400" dirty="0"/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257227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62AC865-7CC2-3299-FAAA-F4272CBD9509}"/>
              </a:ext>
            </a:extLst>
          </p:cNvPr>
          <p:cNvSpPr txBox="1"/>
          <p:nvPr/>
        </p:nvSpPr>
        <p:spPr>
          <a:xfrm>
            <a:off x="101600" y="196334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u="sng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About The Data</a:t>
            </a:r>
            <a:endParaRPr lang="en-IN" sz="4000" b="1" u="sng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F70B09-0BDA-DE18-E631-D9F40DA45C3C}"/>
              </a:ext>
            </a:extLst>
          </p:cNvPr>
          <p:cNvSpPr txBox="1"/>
          <p:nvPr/>
        </p:nvSpPr>
        <p:spPr>
          <a:xfrm>
            <a:off x="223520" y="904220"/>
            <a:ext cx="11744960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This dataset contains 2022 Sales data containing 21 columns and 31048 observations starting from January 2022 to December 2022.</a:t>
            </a:r>
          </a:p>
          <a:p>
            <a:endParaRPr lang="en-US" sz="2400" dirty="0"/>
          </a:p>
          <a:p>
            <a:r>
              <a:rPr lang="en-US" sz="2400" b="1" dirty="0"/>
              <a:t>This dataset contains Following Columns : </a:t>
            </a:r>
          </a:p>
          <a:p>
            <a:endParaRPr lang="en-US" sz="2400" b="1" dirty="0"/>
          </a:p>
          <a:p>
            <a:r>
              <a:rPr lang="en-US" sz="2400" b="1" dirty="0"/>
              <a:t>Channel 	:  </a:t>
            </a:r>
            <a:r>
              <a:rPr lang="en-US" sz="2400" dirty="0"/>
              <a:t>the selling  platform where </a:t>
            </a:r>
            <a:r>
              <a:rPr lang="en-US" sz="2400" dirty="0" err="1"/>
              <a:t>vrinda</a:t>
            </a:r>
            <a:r>
              <a:rPr lang="en-US" sz="2400" dirty="0"/>
              <a:t> store sales their products, like  Amazon, Flipkart, Myntra etc.</a:t>
            </a:r>
          </a:p>
          <a:p>
            <a:endParaRPr lang="en-US" sz="2400" dirty="0"/>
          </a:p>
          <a:p>
            <a:r>
              <a:rPr lang="en-US" sz="2400" b="1" dirty="0"/>
              <a:t>SKU		: </a:t>
            </a:r>
            <a:r>
              <a:rPr lang="en-US" sz="2400" dirty="0"/>
              <a:t>SKU Numbers against each order</a:t>
            </a:r>
          </a:p>
          <a:p>
            <a:endParaRPr lang="en-US" sz="2400" dirty="0"/>
          </a:p>
          <a:p>
            <a:r>
              <a:rPr lang="en-US" sz="2400" b="1" dirty="0"/>
              <a:t>Category	:  </a:t>
            </a:r>
            <a:r>
              <a:rPr lang="en-US" sz="2400" dirty="0"/>
              <a:t>Selling products category like kurta,  saree,   Set, top</a:t>
            </a:r>
          </a:p>
          <a:p>
            <a:endParaRPr lang="en-US" sz="2400" dirty="0"/>
          </a:p>
          <a:p>
            <a:r>
              <a:rPr lang="en-US" sz="2400" b="1" dirty="0"/>
              <a:t>Size		: </a:t>
            </a:r>
            <a:r>
              <a:rPr lang="en-US" sz="2400" dirty="0"/>
              <a:t>Size of the sold product.</a:t>
            </a:r>
          </a:p>
          <a:p>
            <a:endParaRPr lang="en-US" sz="2400" dirty="0"/>
          </a:p>
          <a:p>
            <a:r>
              <a:rPr lang="en-US" sz="2400" b="1" dirty="0"/>
              <a:t>Qty		</a:t>
            </a:r>
            <a:r>
              <a:rPr lang="en-US" sz="2400" dirty="0"/>
              <a:t>:  number of quantity sold in 2022.</a:t>
            </a:r>
          </a:p>
          <a:p>
            <a:endParaRPr lang="en-US" sz="2400" dirty="0"/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370115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62AC865-7CC2-3299-FAAA-F4272CBD9509}"/>
              </a:ext>
            </a:extLst>
          </p:cNvPr>
          <p:cNvSpPr txBox="1"/>
          <p:nvPr/>
        </p:nvSpPr>
        <p:spPr>
          <a:xfrm>
            <a:off x="101600" y="196334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u="sng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About The Data</a:t>
            </a:r>
            <a:endParaRPr lang="en-IN" sz="4000" b="1" u="sng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F70B09-0BDA-DE18-E631-D9F40DA45C3C}"/>
              </a:ext>
            </a:extLst>
          </p:cNvPr>
          <p:cNvSpPr txBox="1"/>
          <p:nvPr/>
        </p:nvSpPr>
        <p:spPr>
          <a:xfrm>
            <a:off x="223520" y="904220"/>
            <a:ext cx="1174496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This dataset contains 2022 Sales data containing 21 columns and 31048 observations starting from January 2022 to December 2022.</a:t>
            </a:r>
          </a:p>
          <a:p>
            <a:endParaRPr lang="en-US" sz="2400" dirty="0"/>
          </a:p>
          <a:p>
            <a:r>
              <a:rPr lang="en-US" sz="2400" b="1" dirty="0"/>
              <a:t>This dataset contains Following Columns : </a:t>
            </a:r>
          </a:p>
          <a:p>
            <a:endParaRPr lang="en-US" sz="2400" b="1" dirty="0"/>
          </a:p>
          <a:p>
            <a:r>
              <a:rPr lang="en-US" sz="2400" b="1" dirty="0"/>
              <a:t>Currency		: </a:t>
            </a:r>
            <a:r>
              <a:rPr lang="en-US" sz="2400" dirty="0"/>
              <a:t>here in this data set all currency is in Indian rupees.</a:t>
            </a:r>
          </a:p>
          <a:p>
            <a:endParaRPr lang="en-US" sz="2400" dirty="0"/>
          </a:p>
          <a:p>
            <a:r>
              <a:rPr lang="en-US" sz="2400" b="1" dirty="0"/>
              <a:t>Amount		: </a:t>
            </a:r>
            <a:r>
              <a:rPr lang="en-US" sz="2400" dirty="0"/>
              <a:t>Price of the product sold.</a:t>
            </a:r>
          </a:p>
          <a:p>
            <a:endParaRPr lang="en-US" sz="2400" dirty="0"/>
          </a:p>
          <a:p>
            <a:r>
              <a:rPr lang="en-US" sz="2400" b="1" dirty="0"/>
              <a:t>ship-city		:  </a:t>
            </a:r>
            <a:r>
              <a:rPr lang="en-US" sz="2400" dirty="0"/>
              <a:t>shipping city name.</a:t>
            </a:r>
          </a:p>
          <a:p>
            <a:endParaRPr lang="en-US" sz="2400" dirty="0"/>
          </a:p>
          <a:p>
            <a:r>
              <a:rPr lang="en-US" sz="2400" b="1" dirty="0"/>
              <a:t>ship-state		: </a:t>
            </a:r>
            <a:r>
              <a:rPr lang="en-US" sz="2400" dirty="0"/>
              <a:t>shipping city name.</a:t>
            </a:r>
          </a:p>
          <a:p>
            <a:endParaRPr lang="en-US" sz="2400" dirty="0"/>
          </a:p>
          <a:p>
            <a:r>
              <a:rPr lang="en-US" sz="2400" b="1" dirty="0"/>
              <a:t>ship-postal-code	</a:t>
            </a:r>
            <a:r>
              <a:rPr lang="en-US" sz="2400" dirty="0"/>
              <a:t>: Postal code of customers.  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9174676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62AC865-7CC2-3299-FAAA-F4272CBD9509}"/>
              </a:ext>
            </a:extLst>
          </p:cNvPr>
          <p:cNvSpPr txBox="1"/>
          <p:nvPr/>
        </p:nvSpPr>
        <p:spPr>
          <a:xfrm>
            <a:off x="101600" y="196334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u="sng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About The Data</a:t>
            </a:r>
            <a:endParaRPr lang="en-IN" sz="4000" b="1" u="sng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F70B09-0BDA-DE18-E631-D9F40DA45C3C}"/>
              </a:ext>
            </a:extLst>
          </p:cNvPr>
          <p:cNvSpPr txBox="1"/>
          <p:nvPr/>
        </p:nvSpPr>
        <p:spPr>
          <a:xfrm>
            <a:off x="223520" y="904220"/>
            <a:ext cx="1174496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This dataset contains 2022 Sales data containing 21 columns and 31048 observations starting from January 2022 to December 2022.</a:t>
            </a:r>
          </a:p>
          <a:p>
            <a:endParaRPr lang="en-US" sz="2400" dirty="0"/>
          </a:p>
          <a:p>
            <a:r>
              <a:rPr lang="en-US" sz="2400" b="1" dirty="0"/>
              <a:t>This dataset contains Following Columns : </a:t>
            </a:r>
          </a:p>
          <a:p>
            <a:endParaRPr lang="en-US" sz="2400" b="1" dirty="0"/>
          </a:p>
          <a:p>
            <a:r>
              <a:rPr lang="en-US" sz="2400" b="1" dirty="0"/>
              <a:t>Shipping Country	: </a:t>
            </a:r>
            <a:r>
              <a:rPr lang="en-US" sz="2400" dirty="0"/>
              <a:t>shipping country code, Here in this dataset all the data for India.</a:t>
            </a:r>
          </a:p>
          <a:p>
            <a:endParaRPr lang="en-US" sz="2400" dirty="0"/>
          </a:p>
          <a:p>
            <a:r>
              <a:rPr lang="en-US" sz="2400" b="1" dirty="0"/>
              <a:t>B2B			: </a:t>
            </a:r>
            <a:r>
              <a:rPr lang="en-US" sz="2400" dirty="0"/>
              <a:t>is the order for Business to business or not, it is a categorical column.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8174397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62AC865-7CC2-3299-FAAA-F4272CBD9509}"/>
              </a:ext>
            </a:extLst>
          </p:cNvPr>
          <p:cNvSpPr txBox="1"/>
          <p:nvPr/>
        </p:nvSpPr>
        <p:spPr>
          <a:xfrm>
            <a:off x="223520" y="43934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u="sng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Sample Business Problems</a:t>
            </a:r>
            <a:endParaRPr lang="en-IN" sz="4000" b="1" u="sng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F70B09-0BDA-DE18-E631-D9F40DA45C3C}"/>
              </a:ext>
            </a:extLst>
          </p:cNvPr>
          <p:cNvSpPr txBox="1"/>
          <p:nvPr/>
        </p:nvSpPr>
        <p:spPr>
          <a:xfrm>
            <a:off x="223520" y="751820"/>
            <a:ext cx="1174496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1F2328"/>
                </a:solidFill>
                <a:effectLst/>
                <a:latin typeface="-apple-system"/>
              </a:rPr>
              <a:t>Compare the sales and orders using single chart.</a:t>
            </a:r>
          </a:p>
          <a:p>
            <a:pPr algn="l"/>
            <a:endParaRPr lang="en-US" sz="2400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1F2328"/>
                </a:solidFill>
                <a:effectLst/>
                <a:latin typeface="-apple-system"/>
              </a:rPr>
              <a:t>Which month got the highest sales and orders?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400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1F2328"/>
                </a:solidFill>
                <a:effectLst/>
                <a:latin typeface="-apple-system"/>
              </a:rPr>
              <a:t>Who purchased more - Men or Women?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400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1F2328"/>
                </a:solidFill>
                <a:effectLst/>
                <a:latin typeface="-apple-system"/>
              </a:rPr>
              <a:t>What are different order status in 2022?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400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1F2328"/>
                </a:solidFill>
                <a:effectLst/>
                <a:latin typeface="-apple-system"/>
              </a:rPr>
              <a:t>List top 10 states contributing to the sales?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400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1F2328"/>
                </a:solidFill>
                <a:effectLst/>
                <a:latin typeface="-apple-system"/>
              </a:rPr>
              <a:t>Relation between age and gender based on number of orders.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400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1F2328"/>
                </a:solidFill>
                <a:effectLst/>
                <a:latin typeface="-apple-system"/>
              </a:rPr>
              <a:t>Which Channel is contributing maximum to the sales?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400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1F2328"/>
                </a:solidFill>
                <a:effectLst/>
                <a:latin typeface="-apple-system"/>
              </a:rPr>
              <a:t>Highest selling category?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2343748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62AC865-7CC2-3299-FAAA-F4272CBD9509}"/>
              </a:ext>
            </a:extLst>
          </p:cNvPr>
          <p:cNvSpPr txBox="1"/>
          <p:nvPr/>
        </p:nvSpPr>
        <p:spPr>
          <a:xfrm>
            <a:off x="223520" y="43934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Some Business Insights</a:t>
            </a:r>
            <a:endParaRPr lang="en-IN" sz="40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6EC60C6-2767-9C2A-7981-8B936C4C6633}"/>
              </a:ext>
            </a:extLst>
          </p:cNvPr>
          <p:cNvSpPr txBox="1"/>
          <p:nvPr/>
        </p:nvSpPr>
        <p:spPr>
          <a:xfrm>
            <a:off x="294640" y="863600"/>
            <a:ext cx="1149096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b="1" dirty="0"/>
              <a:t>Amazon, Flipkart, Myntra Channels are maximum contributor, where Amazon in in top position.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400" b="1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b="1" dirty="0"/>
              <a:t> Adult age group (30 to 40 </a:t>
            </a:r>
            <a:r>
              <a:rPr lang="en-US" sz="2400" b="1" dirty="0" err="1"/>
              <a:t>yrs</a:t>
            </a:r>
            <a:r>
              <a:rPr lang="en-US" sz="2400" b="1" dirty="0"/>
              <a:t>) is maximum contributing. ( ~ 50%)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400" b="1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b="1" dirty="0"/>
              <a:t>Maharashtra , Karnataka and Uttar Pradesh are top 3 sates based on sales.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400" b="1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b="1" dirty="0"/>
              <a:t>Women are more likely to buy compare to men. (~ 65%)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400" b="1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b="1" dirty="0"/>
              <a:t> Set is the highest selling category among others ( getting ~50 % sells).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400" b="1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b="1" dirty="0"/>
              <a:t> March,2022 was the highest selling month.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400" b="1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b="1" dirty="0"/>
              <a:t>In Q3 Sales is decreasing 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400" b="1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40698752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Yellow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</TotalTime>
  <Words>724</Words>
  <Application>Microsoft Office PowerPoint</Application>
  <PresentationFormat>Widescreen</PresentationFormat>
  <Paragraphs>112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-apple-system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Sourav Roy</dc:creator>
  <cp:lastModifiedBy>Sourav Roy</cp:lastModifiedBy>
  <cp:revision>2</cp:revision>
  <dcterms:created xsi:type="dcterms:W3CDTF">2023-05-12T16:50:54Z</dcterms:created>
  <dcterms:modified xsi:type="dcterms:W3CDTF">2023-05-19T07:12:25Z</dcterms:modified>
</cp:coreProperties>
</file>