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23" r:id="rId6"/>
    <p:sldId id="321" r:id="rId7"/>
    <p:sldId id="327" r:id="rId8"/>
    <p:sldId id="328" r:id="rId9"/>
    <p:sldId id="282" r:id="rId10"/>
    <p:sldId id="325" r:id="rId11"/>
    <p:sldId id="324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8" d="100"/>
          <a:sy n="68" d="100"/>
        </p:scale>
        <p:origin x="616" y="6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4D5C-4C6A-BB46-6A9E-C9B73C690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B2711-AE75-7E7C-4253-E815BD216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DB664-C373-8EBB-D229-7D28669D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9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C7733-9F76-16CE-3881-9FC20D66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D5E04-B89A-42F0-5B27-61D8E6E63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497AA-D672-C20C-301F-A02991E4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7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3EDCC-9963-B6F4-1178-01232FEE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3666BB-B2E7-367A-79FE-0D26FC4B4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6518B-301C-115D-684D-F31974FF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26927-DA13-33B7-7CBB-57EA2EA82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AE54B6-1C72-7217-3372-10FF2FF09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F5577-4D47-316A-7355-16F726950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7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46AF8-593D-CF92-1C46-441E40472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0D1B3-CD16-8D7D-5311-91F770428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497AC-B93F-4CE1-ACC7-1056E975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41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Flight delay analysis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F8BB5-C9C6-83B3-4382-DD8D3906B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43" y="3346806"/>
            <a:ext cx="1660989" cy="16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8B56C-391E-9EDB-88E1-484D45DE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9034-B50B-6EEC-412A-BD8657FD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A7D6-123C-DD1C-83C7-4E5163C5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Challenge of Loading Bulk Data</a:t>
            </a:r>
            <a:endParaRPr lang="en-US" dirty="0"/>
          </a:p>
          <a:p>
            <a:r>
              <a:rPr lang="en-US" dirty="0"/>
              <a:t> Performance Issues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Modeling</a:t>
            </a:r>
          </a:p>
          <a:p>
            <a:r>
              <a:rPr lang="en-IN" dirty="0"/>
              <a:t>Complex Queries and Computations</a:t>
            </a:r>
          </a:p>
          <a:p>
            <a:r>
              <a:rPr lang="en-IN" dirty="0"/>
              <a:t>Visualization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692943"/>
            <a:ext cx="9875463" cy="999746"/>
          </a:xfrm>
        </p:spPr>
        <p:txBody>
          <a:bodyPr/>
          <a:lstStyle/>
          <a:p>
            <a:r>
              <a:rPr lang="en-US" dirty="0"/>
              <a:t>Insights from the analysis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3" y="2066723"/>
            <a:ext cx="8322901" cy="396159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A significantly higher number of flights are operated on weekdays (</a:t>
            </a:r>
            <a:r>
              <a:rPr lang="en-US" sz="2400" dirty="0" err="1"/>
              <a:t>770.86K</a:t>
            </a:r>
            <a:r>
              <a:rPr lang="en-US" sz="2400" dirty="0"/>
              <a:t> flights) compared to weekends (</a:t>
            </a:r>
            <a:r>
              <a:rPr lang="en-US" sz="2400" dirty="0" err="1"/>
              <a:t>277.72K</a:t>
            </a:r>
            <a:r>
              <a:rPr lang="en-US" sz="2400" dirty="0"/>
              <a:t> flights).</a:t>
            </a:r>
          </a:p>
          <a:p>
            <a:r>
              <a:rPr lang="en-US" sz="2400" dirty="0"/>
              <a:t>JetBlue Airlines had no cancellations on the first day of January month.</a:t>
            </a:r>
          </a:p>
          <a:p>
            <a:r>
              <a:rPr lang="en-US" sz="2400" dirty="0"/>
              <a:t>JetBlue Airlines had </a:t>
            </a:r>
            <a:r>
              <a:rPr lang="en-IN" sz="2400" dirty="0"/>
              <a:t>high number of cancellations(42)  </a:t>
            </a:r>
            <a:r>
              <a:rPr lang="en-US" sz="2400" dirty="0"/>
              <a:t>on the first day of </a:t>
            </a:r>
            <a:r>
              <a:rPr lang="en-IN" sz="2400" dirty="0"/>
              <a:t>February.</a:t>
            </a:r>
          </a:p>
          <a:p>
            <a:r>
              <a:rPr lang="en-US" sz="2400" dirty="0"/>
              <a:t>Southwest Airlines Co. has the highest delays across all, with </a:t>
            </a:r>
            <a:r>
              <a:rPr lang="en-US" sz="2400" dirty="0" err="1"/>
              <a:t>1458K</a:t>
            </a:r>
            <a:r>
              <a:rPr lang="en-US" sz="2400" dirty="0"/>
              <a:t> (weekdays) and  </a:t>
            </a:r>
            <a:r>
              <a:rPr lang="en-US" sz="2400" dirty="0" err="1"/>
              <a:t>595K</a:t>
            </a:r>
            <a:r>
              <a:rPr lang="en-US" sz="2400" dirty="0"/>
              <a:t> (weekends) delays followed by </a:t>
            </a:r>
            <a:r>
              <a:rPr lang="en-IN" sz="2400" dirty="0"/>
              <a:t>Atlantic Southeast Airlines in weekday and American Airlines on weekends.</a:t>
            </a:r>
          </a:p>
          <a:p>
            <a:r>
              <a:rPr lang="en-US" sz="2400" dirty="0">
                <a:effectLst/>
              </a:rPr>
              <a:t>United Airlines has more punctuality when compared to other airlines.</a:t>
            </a:r>
          </a:p>
          <a:p>
            <a:r>
              <a:rPr lang="en-US" sz="2400" dirty="0">
                <a:effectLst/>
              </a:rPr>
              <a:t>Flights are covering more distance on weekdays when compared to weekends.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08775-61A2-9C70-FC79-E20459C9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8554F3-929D-7BE2-1FF5-87D56D41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9"/>
            <a:ext cx="9875463" cy="703781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8321CDB-5AEC-4DBB-9050-3065875F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160981"/>
            <a:ext cx="9586624" cy="52398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Traffic Congestion on Weekdays:</a:t>
            </a:r>
          </a:p>
          <a:p>
            <a:pPr marL="0" indent="0">
              <a:buNone/>
            </a:pPr>
            <a:r>
              <a:rPr lang="en-US" sz="2000" dirty="0"/>
              <a:t>High flight volumes during weekdays may lead to congestion, increasing the likelihood of delays and cancellations.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Unusual Spikes in Cancellations:</a:t>
            </a:r>
          </a:p>
          <a:p>
            <a:pPr marL="0" indent="0">
              <a:buNone/>
            </a:pPr>
            <a:r>
              <a:rPr lang="en-US" sz="2000" dirty="0"/>
              <a:t>February cancellations by JetBlue Airlines suggest potential operational or weather-related issues.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Airline-specific Delay Patterns:</a:t>
            </a:r>
          </a:p>
          <a:p>
            <a:pPr marL="0" indent="0">
              <a:buNone/>
            </a:pPr>
            <a:r>
              <a:rPr lang="en-US" sz="2000" dirty="0"/>
              <a:t>Some airlines consistently exhibit higher delays, indicating possible inefficiencies in scheduling or operational processes.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Impact of Long-distance Flights:</a:t>
            </a:r>
          </a:p>
          <a:p>
            <a:pPr marL="0" indent="0">
              <a:buNone/>
            </a:pPr>
            <a:r>
              <a:rPr lang="en-US" sz="2000" dirty="0"/>
              <a:t>Flights covering longer distances (2500–3000 miles) exhibit more delays, likely due to complexities in coordination and weather changes over vast distances.</a:t>
            </a:r>
            <a:endParaRPr lang="en-US" sz="2000" dirty="0">
              <a:effectLst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5544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82D90-922F-F4F7-26EF-7AB4D594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B32B53-78DA-4FE6-C76E-1861D825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200"/>
            <a:ext cx="10254443" cy="549668"/>
          </a:xfrm>
        </p:spPr>
        <p:txBody>
          <a:bodyPr/>
          <a:lstStyle/>
          <a:p>
            <a:r>
              <a:rPr lang="en-US" sz="3200" dirty="0"/>
              <a:t>recommendations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C307F2D-5B16-7385-352D-3AD12E96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1802" y="1160981"/>
            <a:ext cx="10849510" cy="523982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Traffic Congestion:</a:t>
            </a:r>
          </a:p>
          <a:p>
            <a:pPr marL="0" indent="0">
              <a:buNone/>
            </a:pPr>
            <a:r>
              <a:rPr lang="en-US" dirty="0"/>
              <a:t>Dynamic Scheduling: Implement dynamic scheduling to spread flight departures and arrivals more evenly across weekdays.</a:t>
            </a:r>
          </a:p>
          <a:p>
            <a:pPr marL="0" indent="0">
              <a:buNone/>
            </a:pPr>
            <a:r>
              <a:rPr lang="en-US" dirty="0"/>
              <a:t>Infrastructure Upgrade: Airports with high weekday traffic should explore capacity upgrades or additional runways and Airlines has to run more flights on weekends.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To Address JetBlue Airlines Cancellations:</a:t>
            </a:r>
          </a:p>
          <a:p>
            <a:pPr marL="0" indent="0">
              <a:buNone/>
            </a:pPr>
            <a:r>
              <a:rPr lang="en-US" dirty="0"/>
              <a:t>Root Cause Analysis:</a:t>
            </a:r>
          </a:p>
          <a:p>
            <a:pPr marL="0" indent="0">
              <a:buNone/>
            </a:pPr>
            <a:r>
              <a:rPr lang="en-US" dirty="0"/>
              <a:t> Conduct a detailed analysis to identify specific reasons behind February's high cancellations (e.g., weather, technical issues, or operational inefficiencies).</a:t>
            </a:r>
          </a:p>
          <a:p>
            <a:pPr marL="0" indent="0">
              <a:buNone/>
            </a:pPr>
            <a:r>
              <a:rPr lang="en-US" dirty="0"/>
              <a:t>Contingency Plans: </a:t>
            </a:r>
          </a:p>
          <a:p>
            <a:pPr marL="0" indent="0">
              <a:buNone/>
            </a:pPr>
            <a:r>
              <a:rPr lang="en-US" dirty="0"/>
              <a:t>Introduce robust contingency plans, such as backup fleets or crew, to handle unexpected disruptions.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Airline-specific Delay Patterns:</a:t>
            </a:r>
          </a:p>
          <a:p>
            <a:pPr marL="0" indent="0">
              <a:buNone/>
            </a:pPr>
            <a:r>
              <a:rPr lang="en-US" dirty="0"/>
              <a:t>Operational Audits: Airlines with higher delays (e.g., Southwest Airlines) should conduct audits to optimize ground operations, maintenance schedules, and crew availability.</a:t>
            </a:r>
          </a:p>
          <a:p>
            <a:pPr marL="0" indent="0">
              <a:buNone/>
            </a:pPr>
            <a:r>
              <a:rPr lang="en-US" dirty="0"/>
              <a:t>Technology Adoption:</a:t>
            </a:r>
          </a:p>
          <a:p>
            <a:pPr marL="0" indent="0">
              <a:buNone/>
            </a:pPr>
            <a:r>
              <a:rPr lang="en-US" dirty="0"/>
              <a:t> Implement advanced analytics tools for predictive maintenance to prevent technical delays.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General Recommendation</a:t>
            </a:r>
          </a:p>
          <a:p>
            <a:pPr marL="0" indent="0">
              <a:buNone/>
            </a:pPr>
            <a:r>
              <a:rPr lang="en-US" dirty="0"/>
              <a:t>Every airline should follow United Airlines in managing delays.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64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0"/>
            <a:ext cx="7965461" cy="522675"/>
          </a:xfrm>
        </p:spPr>
        <p:txBody>
          <a:bodyPr/>
          <a:lstStyle/>
          <a:p>
            <a:r>
              <a:rPr lang="en-US" sz="3200" dirty="0"/>
              <a:t>excel analysis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7A028-A332-A1CE-7B20-F6933FD0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675"/>
            <a:ext cx="12192000" cy="63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2EF9F-2E71-ADE1-9E63-B0FB4D07E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9E27-A0FF-2899-BB41-BA592863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325" y="0"/>
            <a:ext cx="7965461" cy="544530"/>
          </a:xfrm>
        </p:spPr>
        <p:txBody>
          <a:bodyPr/>
          <a:lstStyle/>
          <a:p>
            <a:r>
              <a:rPr lang="en-US" sz="3200" dirty="0"/>
              <a:t>Power bi analysis for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E323C25-C7B2-C855-CA52-E66B49C8A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A44C33D-A512-41E9-AD5C-C82BB752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998"/>
            <a:ext cx="12192000" cy="62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1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42419-BE1C-38F7-BF02-3935CF870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EE1F-D77B-B905-1D7B-266FE7B4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325" y="35397"/>
            <a:ext cx="7965461" cy="471489"/>
          </a:xfrm>
        </p:spPr>
        <p:txBody>
          <a:bodyPr/>
          <a:lstStyle/>
          <a:p>
            <a:r>
              <a:rPr lang="en-US" sz="3200" dirty="0"/>
              <a:t>tableau analysis for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F154ECA-C654-C6D1-4FEB-12A842C87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F1ADC-7403-B5AF-01ED-0B8505997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6886"/>
            <a:ext cx="12192000" cy="68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0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6585734" cy="2727709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{A4B17732-EC54-4A07-AB86-D0A090DFCABE}tf78438558_win32</Template>
  <TotalTime>293</TotalTime>
  <Words>410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Wingdings</vt:lpstr>
      <vt:lpstr>Custom</vt:lpstr>
      <vt:lpstr>Flight delay analysis report</vt:lpstr>
      <vt:lpstr>Challenges faced</vt:lpstr>
      <vt:lpstr>Insights from the analysis</vt:lpstr>
      <vt:lpstr>Problem statement</vt:lpstr>
      <vt:lpstr>recommendations</vt:lpstr>
      <vt:lpstr>excel analysis for</vt:lpstr>
      <vt:lpstr>Power bi analysis for</vt:lpstr>
      <vt:lpstr>tableau analysis for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 Harish Beemavaram</dc:creator>
  <cp:lastModifiedBy>Sai Harish Beemavaram</cp:lastModifiedBy>
  <cp:revision>5</cp:revision>
  <dcterms:created xsi:type="dcterms:W3CDTF">2025-01-10T10:26:31Z</dcterms:created>
  <dcterms:modified xsi:type="dcterms:W3CDTF">2025-03-08T13:20:10Z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