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3003212" cy="97472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117025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3680"/>
            <a:ext cx="117025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668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6920" y="228060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040" y="228060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368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6920" y="523368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040" y="523368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50160" y="2280600"/>
            <a:ext cx="11702520" cy="56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1170252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0160" y="388800"/>
            <a:ext cx="11702520" cy="754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5016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0600"/>
            <a:ext cx="11702520" cy="56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668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0160" y="5233680"/>
            <a:ext cx="117025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117025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0160" y="5233680"/>
            <a:ext cx="117025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5016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64668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06920" y="228060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564040" y="228060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50160" y="523368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606920" y="523368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564040" y="5233680"/>
            <a:ext cx="37681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1170252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8800"/>
            <a:ext cx="11702520" cy="754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6680" y="523368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6680" y="2280600"/>
            <a:ext cx="571068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3680"/>
            <a:ext cx="11702520" cy="26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c04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11197800" y="8607600"/>
            <a:ext cx="1175400" cy="703800"/>
          </a:xfrm>
          <a:prstGeom prst="rect">
            <a:avLst/>
          </a:prstGeom>
          <a:ln w="9525">
            <a:noFill/>
          </a:ln>
        </p:spPr>
      </p:pic>
      <p:sp>
        <p:nvSpPr>
          <p:cNvPr id="1" name="Line 1"/>
          <p:cNvSpPr/>
          <p:nvPr/>
        </p:nvSpPr>
        <p:spPr>
          <a:xfrm>
            <a:off x="884160" y="8926200"/>
            <a:ext cx="986364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50160" y="2280600"/>
            <a:ext cx="1170252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11177640" y="8607600"/>
            <a:ext cx="1215000" cy="703800"/>
          </a:xfrm>
          <a:prstGeom prst="rect">
            <a:avLst/>
          </a:prstGeom>
          <a:ln w="9525">
            <a:noFill/>
          </a:ln>
        </p:spPr>
      </p:pic>
      <p:sp>
        <p:nvSpPr>
          <p:cNvPr id="41" name="Line 1"/>
          <p:cNvSpPr/>
          <p:nvPr/>
        </p:nvSpPr>
        <p:spPr>
          <a:xfrm>
            <a:off x="884160" y="8926200"/>
            <a:ext cx="986364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50160" y="388800"/>
            <a:ext cx="11702520" cy="162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50160" y="2280600"/>
            <a:ext cx="11702520" cy="565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62120" y="3060000"/>
            <a:ext cx="1159128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11000" spc="-1" strike="noStrike" cap="all">
                <a:solidFill>
                  <a:srgbClr val="c2c2c2"/>
                </a:solidFill>
                <a:latin typeface="Arial"/>
                <a:ea typeface="ＭＳ Ｐゴシック"/>
              </a:rPr>
              <a:t>Neurosat</a:t>
            </a:r>
            <a:endParaRPr b="0" lang="en-CA" sz="11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4306680"/>
            <a:ext cx="11591280" cy="23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ts val="9601"/>
              </a:lnSpc>
              <a:spcBef>
                <a:spcPts val="2200"/>
              </a:spcBef>
              <a:tabLst>
                <a:tab algn="l" pos="0"/>
              </a:tabLst>
            </a:pPr>
            <a:r>
              <a:rPr b="1" lang="en-US" sz="3600" spc="-1" strike="noStrike" cap="all">
                <a:solidFill>
                  <a:srgbClr val="fffffe"/>
                </a:solidFill>
                <a:latin typeface="Arial"/>
                <a:ea typeface="ＭＳ Ｐゴシック"/>
              </a:rPr>
              <a:t>A GNN-based predictor for SAT problem</a:t>
            </a:r>
            <a:r>
              <a:rPr b="1" lang="en-US" sz="11000" spc="-1" strike="noStrike" cap="all">
                <a:solidFill>
                  <a:srgbClr val="fffffe"/>
                </a:solidFill>
                <a:latin typeface="Arial"/>
                <a:ea typeface="ＭＳ Ｐゴシック"/>
              </a:rPr>
              <a:t> </a:t>
            </a:r>
            <a:endParaRPr b="0" lang="en-CA" sz="11000" spc="-1" strike="noStrike">
              <a:latin typeface="Arial"/>
            </a:endParaRPr>
          </a:p>
          <a:p>
            <a:pPr>
              <a:lnSpc>
                <a:spcPts val="9601"/>
              </a:lnSpc>
              <a:spcBef>
                <a:spcPts val="2200"/>
              </a:spcBef>
              <a:tabLst>
                <a:tab algn="l" pos="0"/>
              </a:tabLst>
            </a:pPr>
            <a:endParaRPr b="0" lang="en-CA" sz="11000" spc="-1" strike="noStrike">
              <a:latin typeface="Arial"/>
            </a:endParaRPr>
          </a:p>
          <a:p>
            <a:pPr>
              <a:lnSpc>
                <a:spcPts val="9601"/>
              </a:lnSpc>
              <a:spcBef>
                <a:spcPts val="2200"/>
              </a:spcBef>
              <a:tabLst>
                <a:tab algn="l" pos="0"/>
              </a:tabLst>
            </a:pPr>
            <a:endParaRPr b="0" lang="en-CA" sz="11000" spc="-1" strike="noStrike">
              <a:latin typeface="Arial"/>
            </a:endParaRPr>
          </a:p>
          <a:p>
            <a:pPr>
              <a:lnSpc>
                <a:spcPts val="9601"/>
              </a:lnSpc>
              <a:spcBef>
                <a:spcPts val="2200"/>
              </a:spcBef>
              <a:tabLst>
                <a:tab algn="l" pos="0"/>
              </a:tabLst>
            </a:pPr>
            <a:endParaRPr b="0" lang="en-CA" sz="110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564400" y="9024840"/>
            <a:ext cx="2181960" cy="4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46" strike="noStrike">
                <a:solidFill>
                  <a:srgbClr val="fffffe"/>
                </a:solidFill>
                <a:latin typeface="Arial"/>
                <a:ea typeface="ＭＳ Ｐゴシック"/>
              </a:rPr>
              <a:t>www.mun.ca</a:t>
            </a:r>
            <a:endParaRPr b="0" lang="en-CA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Experiment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260000" y="5788080"/>
            <a:ext cx="85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Matrix of Scalar literal vote at each timestamp </a:t>
            </a:r>
            <a:r>
              <a:rPr b="1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for 20 * 2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.</a:t>
            </a:r>
            <a:endParaRPr b="0" lang="en-CA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Red = Satisfiable, Blue = Unsatisfiable &amp; While = Neutral.</a:t>
            </a:r>
            <a:endParaRPr b="0" lang="en-CA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Surprisingly, after certain iteration, all the literals start voting SAT with high confidence.</a:t>
            </a:r>
            <a:endParaRPr b="0" lang="en-CA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NeuroSAT developers think in last iteration, there might be the satisfying assignment in the encoding of the last iteration.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1960" y="1437840"/>
            <a:ext cx="13002480" cy="425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Experiment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60000" y="6184080"/>
            <a:ext cx="989964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They read that encoding to check if its a satisfying assignment.</a:t>
            </a:r>
            <a:endParaRPr b="0" lang="en-CA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And it turns out that it can usually decode satisfying assignment.</a:t>
            </a:r>
            <a:endParaRPr b="0" lang="en-CA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But it is unreliable way to decode the solutions.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1960" y="1437840"/>
            <a:ext cx="13002480" cy="425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Decoding the solutions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36000" y="2080080"/>
            <a:ext cx="989964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32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Cluster Analysis: Two Clustering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260000" y="3067200"/>
            <a:ext cx="989964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It has seen that higher dimensional literal embeddings cluster according to the satisfying assignment.</a:t>
            </a:r>
            <a:endParaRPr b="0" lang="en-CA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In 128 dimensional space, literals get clustered based on true and false.</a:t>
            </a:r>
            <a:endParaRPr b="0" lang="en-CA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In the previous picture, the last iteration projects the clustering.</a:t>
            </a:r>
            <a:endParaRPr b="0" lang="en-CA" sz="2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960" y="5726160"/>
            <a:ext cx="12938040" cy="179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Our experiments - 1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92000" y="2215440"/>
            <a:ext cx="989964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endParaRPr b="1" lang="en-CA" sz="18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k = 3, n= 5 &amp; 10,  m in range [2n,5n] &amp; [10,25,1] : 18 instances.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With 512 iterations &amp; execution time is 46.62 seconds.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92000" y="4439880"/>
            <a:ext cx="989964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But the result might vary in every testing time.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Otherwise it only find assignment in between 10 to 15 clauses.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We have found that neuroSAT has a tendency to find assignment in m &amp; n pairs.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Our experiments - 2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92000" y="2215440"/>
            <a:ext cx="989964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k = 3, n = 5 &amp; 10,  m in range [10,25,1] 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We made pair with n &amp; m and got 150 instances.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With 512 iterations &amp; execution time is 209.56 seconds.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It almost always finds satisfying assignment for k = 3 n = 5 and m = 10 to 13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Occasionally finds assignment for k = 3 n = 5 and m = 14 to 17.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Rarely finds assignment k = 3 n = 5 and m = 18 to 21.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4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Never finds when m is more than 21.</a:t>
            </a: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2400" spc="-1" strike="noStrike">
              <a:solidFill>
                <a:srgbClr val="50200c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92000" y="4223880"/>
            <a:ext cx="989964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endParaRPr b="1" lang="en-CA" sz="18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18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1800" spc="-1" strike="noStrike">
              <a:solidFill>
                <a:srgbClr val="50200c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1" lang="en-CA" sz="1800" spc="-1" strike="noStrike">
              <a:solidFill>
                <a:srgbClr val="50200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62120" y="3805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 algn="ctr"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Thank you</a:t>
            </a:r>
            <a:endParaRPr b="0" lang="en-CA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NeuroSAT Model</a:t>
            </a:r>
            <a:endParaRPr b="0" lang="en-CA" sz="6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821960" y="2143080"/>
            <a:ext cx="8970480" cy="55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Experiment</a:t>
            </a:r>
            <a:endParaRPr b="0" lang="en-CA" sz="6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527560" y="1684440"/>
            <a:ext cx="6551640" cy="303732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1302480" y="4826880"/>
            <a:ext cx="85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SR</a:t>
            </a: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=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The Distribution</a:t>
            </a:r>
            <a:endParaRPr b="0" lang="en-CA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=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Uniform (optional, because it will be harder for bigger problem)</a:t>
            </a:r>
            <a:endParaRPr b="0" lang="en-CA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SR(U(10, 40))</a:t>
            </a: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=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Sampling the number of variables from the uniform distribution between 10 and 40 </a:t>
            </a:r>
            <a:endParaRPr b="0" lang="en-CA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SR(40) =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40 variables, 200 clauses, 1000 literals.</a:t>
            </a:r>
            <a:endParaRPr b="0" lang="en-CA" sz="2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To treat every literal symmetrically, all of the clauses here, are uniformly random.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Goal and Challenges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62120" y="2512080"/>
            <a:ext cx="73375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Train a neural network to predict satisfiability.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564400" y="9024840"/>
            <a:ext cx="2181960" cy="4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46" strike="noStrike">
                <a:solidFill>
                  <a:srgbClr val="363837"/>
                </a:solidFill>
                <a:latin typeface="Arial"/>
                <a:ea typeface="ＭＳ Ｐゴシック"/>
              </a:rPr>
              <a:t>www.mun.ca</a:t>
            </a:r>
            <a:endParaRPr b="0" lang="en-CA" sz="1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80560" y="3390480"/>
            <a:ext cx="9989640" cy="236088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762480" y="6508080"/>
            <a:ext cx="73375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Designing the architecture.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Why GNN?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62480" y="305100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SAT problems are like character strings and use standard sequence model.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62480" y="409104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But, many invariances for satisfiablity logic: 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762480" y="484704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Permutation invariant</a:t>
            </a:r>
            <a:endParaRPr b="0" lang="en-CA" sz="2400" spc="-1" strike="noStrike">
              <a:latin typeface="Arial"/>
            </a:endParaRPr>
          </a:p>
          <a:p>
            <a:pPr lvl="4" marL="2160000" indent="-2156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literals, clauses and literals within a clause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62480" y="600372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Negation invariant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Graph representation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62480" y="2657160"/>
            <a:ext cx="751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Construct undirected graph.</a:t>
            </a:r>
            <a:endParaRPr b="0" lang="en-CA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618400" y="3237120"/>
            <a:ext cx="2865600" cy="417996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366480" y="3161160"/>
            <a:ext cx="751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Node for every literal and clause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762480" y="3809160"/>
            <a:ext cx="751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One type of edge between literals and clauses.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762480" y="4529160"/>
            <a:ext cx="751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Dotted edge for the literals and its compliments.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02480" y="5641200"/>
            <a:ext cx="751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6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Basic Idea of Model: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762480" y="6217200"/>
            <a:ext cx="751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Maintain vector embedding for every node.</a:t>
            </a:r>
            <a:endParaRPr b="0" lang="en-CA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Iteratively pass messages along the edges of the graph.</a:t>
            </a:r>
            <a:endParaRPr b="0" lang="en-CA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Map literals after T time steps into scalar votes and compute logit by averaging the votes.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Prediction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40000" y="218484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26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After T iterations of message passing</a:t>
            </a:r>
            <a:endParaRPr b="1" lang="en-CA" sz="2600" spc="-1" strike="noStrike">
              <a:solidFill>
                <a:srgbClr val="50200c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302480" y="3674880"/>
            <a:ext cx="94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4"/>
          <p:cNvSpPr txBox="1"/>
          <p:nvPr/>
        </p:nvSpPr>
        <p:spPr>
          <a:xfrm>
            <a:off x="1669680" y="4434480"/>
            <a:ext cx="10246320" cy="11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 algn="just">
              <a:buClr>
                <a:srgbClr val="41190d"/>
              </a:buClr>
              <a:buSzPct val="60000"/>
              <a:buFont typeface="Wingdings" charset="2"/>
              <a:buChar char=""/>
            </a:pPr>
            <a:r>
              <a:rPr b="0" lang="en-CA" sz="2600" spc="-1" strike="noStrike">
                <a:latin typeface="Arial"/>
              </a:rPr>
              <a:t> </a:t>
            </a:r>
            <a:r>
              <a:rPr b="0" lang="en-CA" sz="2600" spc="-1" strike="noStrike">
                <a:latin typeface="Arial"/>
              </a:rPr>
              <a:t>These votes represent how confident the literal is that the formula is </a:t>
            </a:r>
            <a:r>
              <a:rPr b="0" lang="en-CA" sz="2600" spc="-1" strike="noStrike">
                <a:latin typeface="Arial"/>
              </a:rPr>
              <a:t>satisfiable (if the vote &gt;0) or unsatisfiable (if the vote &lt;0).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1129320" y="3240000"/>
            <a:ext cx="1032264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41190d"/>
              </a:buClr>
              <a:buSzPct val="65000"/>
              <a:buFont typeface="Wingdings" charset="2"/>
              <a:buChar char=""/>
            </a:pPr>
            <a:r>
              <a:rPr b="0" lang="en-CA" sz="2600" spc="-1" strike="noStrike">
                <a:latin typeface="Arial"/>
              </a:rPr>
              <a:t> </a:t>
            </a:r>
            <a:r>
              <a:rPr b="0" lang="en-CA" sz="2600" spc="-1" strike="noStrike">
                <a:latin typeface="Arial"/>
              </a:rPr>
              <a:t>Compute a scalar vote for each literal with a multi-layer perceptron 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06" name="TextShape 6"/>
          <p:cNvSpPr txBox="1"/>
          <p:nvPr/>
        </p:nvSpPr>
        <p:spPr>
          <a:xfrm>
            <a:off x="1260000" y="6048000"/>
            <a:ext cx="1067832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41190d"/>
              </a:buClr>
              <a:buSzPct val="65000"/>
              <a:buFont typeface="Wingdings" charset="2"/>
              <a:buChar char=""/>
            </a:pPr>
            <a:r>
              <a:rPr b="0" lang="en-CA" sz="2600" spc="-1" strike="noStrike">
                <a:latin typeface="Arial"/>
              </a:rPr>
              <a:t> </a:t>
            </a:r>
            <a:r>
              <a:rPr b="0" lang="en-CA" sz="2600" spc="-1" strike="noStrike">
                <a:latin typeface="Arial"/>
              </a:rPr>
              <a:t>Use average of the votes to predict satisfiability.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Message Passing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62480" y="2581200"/>
            <a:ext cx="751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Stage1: Literals pass messages to the clauses within T iterations</a:t>
            </a:r>
            <a:endParaRPr b="0" lang="en-CA" sz="26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100320" y="3444120"/>
            <a:ext cx="6342120" cy="43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Message Passing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62480" y="1897200"/>
            <a:ext cx="94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Stage2: Clauses pass messages to the literals.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302480" y="7009200"/>
            <a:ext cx="94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Only difference here is that literals get messages from clauses</a:t>
            </a:r>
            <a:endParaRPr b="0" lang="en-CA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And literals get their old state and also different kind of messages from its compliments.</a:t>
            </a:r>
            <a:endParaRPr b="0" lang="en-CA" sz="2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39240" y="2410200"/>
            <a:ext cx="7856280" cy="432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Datasets &amp; Training </a:t>
            </a: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the model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62480" y="337608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Chose a somewhat unusual way to generate their training set.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62480" y="438516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So, the distribution is: Similar Uniform random SAT problem.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762480" y="510516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The problem comes in pair: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2958480" y="5832000"/>
            <a:ext cx="175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SAT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5982480" y="5868000"/>
            <a:ext cx="175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UNSAT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762480" y="683316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This pair differ by negating a single literal in a single clause.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62120" y="313560"/>
            <a:ext cx="1175148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>
            <a:noAutofit/>
          </a:bodyPr>
          <a:p>
            <a:pPr>
              <a:lnSpc>
                <a:spcPts val="9601"/>
              </a:lnSpc>
            </a:pPr>
            <a:r>
              <a:rPr b="1" lang="en-US" sz="6000" spc="-1" strike="noStrike" cap="all">
                <a:solidFill>
                  <a:srgbClr val="6c0421"/>
                </a:solidFill>
                <a:latin typeface="Arial"/>
                <a:ea typeface="ＭＳ Ｐゴシック"/>
              </a:rPr>
              <a:t>Sampling the datasets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18480" y="254916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1" lang="en-US" sz="3600" spc="-1" strike="noStrike">
                <a:solidFill>
                  <a:srgbClr val="50200c"/>
                </a:solidFill>
                <a:highlight>
                  <a:srgbClr val="ffffff"/>
                </a:highlight>
                <a:latin typeface="Arial"/>
              </a:rPr>
              <a:t>To Sample a pair of problems: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62480" y="3809160"/>
            <a:ext cx="1039716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Start with n variables and no clause.</a:t>
            </a:r>
            <a:endParaRPr b="0" lang="en-CA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Keep adding uniformly distributed clauses and verify the satisfiablity with minisat.</a:t>
            </a:r>
            <a:endParaRPr b="0" lang="en-CA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If satisfiable, keep adding more clauses until unsat.</a:t>
            </a:r>
            <a:endParaRPr b="0" lang="en-CA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Flip a single literal in the latest added clause to make it sat.</a:t>
            </a:r>
            <a:endParaRPr b="0" lang="en-CA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41190d"/>
              </a:buClr>
              <a:buSzPct val="45000"/>
              <a:buFont typeface="Wingdings" charset="2"/>
              <a:buChar char=""/>
            </a:pPr>
            <a:r>
              <a:rPr b="0" lang="en-US" sz="26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Return the pair before and after flipping the literal.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c0421"/>
      </a:dk2>
      <a:lt2>
        <a:srgbClr val="fffffe"/>
      </a:lt2>
      <a:accent1>
        <a:srgbClr val="6c0421"/>
      </a:accent1>
      <a:accent2>
        <a:srgbClr val="fffffe"/>
      </a:accent2>
      <a:accent3>
        <a:srgbClr val="6c706f"/>
      </a:accent3>
      <a:accent4>
        <a:srgbClr val="0d0d0d"/>
      </a:accent4>
      <a:accent5>
        <a:srgbClr val="fffffe"/>
      </a:accent5>
      <a:accent6>
        <a:srgbClr val="fffffe"/>
      </a:accent6>
      <a:hlink>
        <a:srgbClr val="0d0d0d"/>
      </a:hlink>
      <a:folHlink>
        <a:srgbClr val="0d0d0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c0421"/>
      </a:dk2>
      <a:lt2>
        <a:srgbClr val="fffffe"/>
      </a:lt2>
      <a:accent1>
        <a:srgbClr val="6c0421"/>
      </a:accent1>
      <a:accent2>
        <a:srgbClr val="fffffe"/>
      </a:accent2>
      <a:accent3>
        <a:srgbClr val="6c706f"/>
      </a:accent3>
      <a:accent4>
        <a:srgbClr val="0d0d0d"/>
      </a:accent4>
      <a:accent5>
        <a:srgbClr val="fffffe"/>
      </a:accent5>
      <a:accent6>
        <a:srgbClr val="fffffe"/>
      </a:accent6>
      <a:hlink>
        <a:srgbClr val="0d0d0d"/>
      </a:hlink>
      <a:folHlink>
        <a:srgbClr val="0d0d0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Corporate 2012.pot</Template>
  <TotalTime>4012</TotalTime>
  <Application>LibreOffice/7.0.1.2$Linux_X86_64 LibreOffice_project/7cbcfc562f6eb6708b5ff7d7397325de9e764452</Application>
  <Words>803</Words>
  <Paragraphs>123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2012-11-27T14:55:46Z</dcterms:created>
  <dc:creator>Molly Baker</dc:creator>
  <dc:description/>
  <dc:language>en-CA</dc:language>
  <cp:lastModifiedBy/>
  <cp:lastPrinted>2012-12-19T19:03:42Z</cp:lastPrinted>
  <dcterms:modified xsi:type="dcterms:W3CDTF">2020-11-15T22:33:09Z</dcterms:modified>
  <cp:revision>139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