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media/image6.png" ContentType="image/png"/>
  <Override PartName="/ppt/media/image5.png" ContentType="image/png"/>
  <Override PartName="/ppt/media/image4.emf" ContentType="image/x-emf"/>
  <Override PartName="/ppt/media/image3.emf" ContentType="image/x-emf"/>
  <Override PartName="/ppt/media/image9.png" ContentType="image/png"/>
  <Override PartName="/ppt/media/image1.emf" ContentType="image/x-emf"/>
  <Override PartName="/ppt/media/image10.png" ContentType="image/png"/>
  <Override PartName="/ppt/media/image8.png" ContentType="image/png"/>
  <Override PartName="/ppt/media/image7.png" ContentType="image/png"/>
  <Override PartName="/ppt/media/image2.emf" ContentType="image/x-emf"/>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28"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9"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31"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2"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3"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4"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36"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7"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8"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9"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40"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41"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49"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51"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53"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54"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58"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59"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0"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62"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3"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4"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66"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7"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8"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0"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1"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3"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4"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5"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6"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8"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9"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0"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1"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2"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3"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1"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3"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5"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96"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00"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1"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2"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04"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5"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6"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08"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9"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0"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12"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3"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15"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6"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7"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8"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20"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1"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2"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3"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4"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5"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33"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35"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1"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37"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38"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42"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3"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4"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46"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7"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8"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50"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1"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2"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54"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5"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57"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8"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9"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0"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62"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3"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4"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5"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6"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7"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6"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7"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8"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20"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1"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2"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24"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5"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6"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e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e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e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e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dt"/>
          </p:nvPr>
        </p:nvSpPr>
        <p:spPr>
          <a:xfrm>
            <a:off x="504000" y="6887160"/>
            <a:ext cx="2348280" cy="521280"/>
          </a:xfrm>
          <a:prstGeom prst="rect">
            <a:avLst/>
          </a:prstGeom>
        </p:spPr>
        <p:txBody>
          <a:bodyPr lIns="0" rIns="0" tIns="0" bIns="0">
            <a:noAutofit/>
          </a:bodyPr>
          <a:p>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1" name="PlaceHolder 2"/>
          <p:cNvSpPr>
            <a:spLocks noGrp="1"/>
          </p:cNvSpPr>
          <p:nvPr>
            <p:ph type="ftr"/>
          </p:nvPr>
        </p:nvSpPr>
        <p:spPr>
          <a:xfrm>
            <a:off x="3447360" y="6887160"/>
            <a:ext cx="3195000" cy="521280"/>
          </a:xfrm>
          <a:prstGeom prst="rect">
            <a:avLst/>
          </a:prstGeom>
        </p:spPr>
        <p:txBody>
          <a:bodyPr lIns="0" rIns="0" tIns="0" bIns="0">
            <a:noAutofit/>
          </a:bodyPr>
          <a:p>
            <a:pPr algn="ctr"/>
            <a:r>
              <a:rPr b="0" lang="en-CA" sz="1400" spc="-1" strike="noStrike">
                <a:solidFill>
                  <a:srgbClr val="dddddd"/>
                </a:solidFill>
                <a:latin typeface="DejaVu Sans"/>
              </a:rPr>
              <a:t>&lt;footer&gt;</a:t>
            </a:r>
            <a:endParaRPr b="0" lang="en-CA" sz="1400" spc="-1" strike="noStrike">
              <a:solidFill>
                <a:srgbClr val="dddddd"/>
              </a:solidFill>
              <a:latin typeface="DejaVu Sans"/>
            </a:endParaRPr>
          </a:p>
        </p:txBody>
      </p:sp>
      <p:sp>
        <p:nvSpPr>
          <p:cNvPr id="2" name="PlaceHolder 3"/>
          <p:cNvSpPr>
            <a:spLocks noGrp="1"/>
          </p:cNvSpPr>
          <p:nvPr>
            <p:ph type="sldNum"/>
          </p:nvPr>
        </p:nvSpPr>
        <p:spPr>
          <a:xfrm>
            <a:off x="7227360" y="6887160"/>
            <a:ext cx="2348280" cy="521280"/>
          </a:xfrm>
          <a:prstGeom prst="rect">
            <a:avLst/>
          </a:prstGeom>
        </p:spPr>
        <p:txBody>
          <a:bodyPr lIns="0" rIns="0" tIns="0" bIns="0">
            <a:noAutofit/>
          </a:bodyPr>
          <a:p>
            <a:pPr algn="r"/>
            <a:fld id="{E8A471B0-2F2A-41DE-8724-B1E9736E86AD}"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pic>
        <p:nvPicPr>
          <p:cNvPr id="3" name="" descr=""/>
          <p:cNvPicPr/>
          <p:nvPr/>
        </p:nvPicPr>
        <p:blipFill>
          <a:blip r:embed="rId2"/>
          <a:stretch/>
        </p:blipFill>
        <p:spPr>
          <a:xfrm>
            <a:off x="-36000" y="0"/>
            <a:ext cx="10185840" cy="7596000"/>
          </a:xfrm>
          <a:prstGeom prst="rect">
            <a:avLst/>
          </a:prstGeom>
          <a:ln>
            <a:noFill/>
          </a:ln>
        </p:spPr>
      </p:pic>
      <p:sp>
        <p:nvSpPr>
          <p:cNvPr id="4" name="PlaceHolder 4"/>
          <p:cNvSpPr>
            <a:spLocks noGrp="1"/>
          </p:cNvSpPr>
          <p:nvPr>
            <p:ph type="body"/>
          </p:nvPr>
        </p:nvSpPr>
        <p:spPr>
          <a:xfrm>
            <a:off x="3745440" y="2548440"/>
            <a:ext cx="2561760" cy="2471400"/>
          </a:xfrm>
          <a:prstGeom prst="rect">
            <a:avLst/>
          </a:prstGeom>
        </p:spPr>
        <p:txBody>
          <a:bodyPr lIns="0" rIns="0" tIns="0" bIns="0">
            <a:normAutofit fontScale="11000"/>
          </a:bodyPr>
          <a:p>
            <a:pPr algn="ctr">
              <a:spcAft>
                <a:spcPts val="1417"/>
              </a:spcAft>
            </a:pPr>
            <a:r>
              <a:rPr b="0" lang="en-CA" sz="3200" spc="-1" strike="noStrike">
                <a:solidFill>
                  <a:srgbClr val="666666"/>
                </a:solidFill>
                <a:latin typeface="DejaVu Sans"/>
              </a:rPr>
              <a:t>Click to edit the outline text format</a:t>
            </a:r>
            <a:endParaRPr b="0" lang="en-CA" sz="3200" spc="-1" strike="noStrike">
              <a:solidFill>
                <a:srgbClr val="666666"/>
              </a:solidFill>
              <a:latin typeface="DejaVu Sans"/>
            </a:endParaRPr>
          </a:p>
          <a:p>
            <a:pPr lvl="1" algn="ctr">
              <a:spcAft>
                <a:spcPts val="1134"/>
              </a:spcAft>
            </a:pPr>
            <a:r>
              <a:rPr b="0" lang="en-CA" sz="3200" spc="-1" strike="noStrike">
                <a:solidFill>
                  <a:srgbClr val="666666"/>
                </a:solidFill>
                <a:latin typeface="DejaVu Sans"/>
              </a:rPr>
              <a:t>Second Outline Level</a:t>
            </a:r>
            <a:endParaRPr b="0" lang="en-CA" sz="3200" spc="-1" strike="noStrike">
              <a:solidFill>
                <a:srgbClr val="666666"/>
              </a:solidFill>
              <a:latin typeface="DejaVu Sans"/>
            </a:endParaRPr>
          </a:p>
          <a:p>
            <a:pPr lvl="2" algn="ctr">
              <a:spcAft>
                <a:spcPts val="850"/>
              </a:spcAft>
            </a:pPr>
            <a:r>
              <a:rPr b="0" lang="en-CA" sz="3200" spc="-1" strike="noStrike">
                <a:solidFill>
                  <a:srgbClr val="666666"/>
                </a:solidFill>
                <a:latin typeface="DejaVu Sans"/>
              </a:rPr>
              <a:t>Third Outline Level</a:t>
            </a:r>
            <a:endParaRPr b="0" lang="en-CA" sz="3200" spc="-1" strike="noStrike">
              <a:solidFill>
                <a:srgbClr val="666666"/>
              </a:solidFill>
              <a:latin typeface="DejaVu Sans"/>
            </a:endParaRPr>
          </a:p>
          <a:p>
            <a:pPr lvl="3" algn="ctr">
              <a:spcAft>
                <a:spcPts val="567"/>
              </a:spcAft>
            </a:pPr>
            <a:r>
              <a:rPr b="0" lang="en-CA" sz="3200" spc="-1" strike="noStrike">
                <a:solidFill>
                  <a:srgbClr val="666666"/>
                </a:solidFill>
                <a:latin typeface="DejaVu Sans"/>
              </a:rPr>
              <a:t>Fourth Outline Level</a:t>
            </a:r>
            <a:endParaRPr b="0" lang="en-CA" sz="3200" spc="-1" strike="noStrike">
              <a:solidFill>
                <a:srgbClr val="666666"/>
              </a:solidFill>
              <a:latin typeface="DejaVu Sans"/>
            </a:endParaRPr>
          </a:p>
          <a:p>
            <a:pPr lvl="4" algn="ctr">
              <a:spcAft>
                <a:spcPts val="283"/>
              </a:spcAft>
            </a:pPr>
            <a:r>
              <a:rPr b="0" lang="en-CA" sz="3200" spc="-1" strike="noStrike">
                <a:solidFill>
                  <a:srgbClr val="666666"/>
                </a:solidFill>
                <a:latin typeface="DejaVu Sans"/>
              </a:rPr>
              <a:t>Fifth Outline Level</a:t>
            </a:r>
            <a:endParaRPr b="0" lang="en-CA" sz="3200" spc="-1" strike="noStrike">
              <a:solidFill>
                <a:srgbClr val="666666"/>
              </a:solidFill>
              <a:latin typeface="DejaVu Sans"/>
            </a:endParaRPr>
          </a:p>
          <a:p>
            <a:pPr lvl="5" algn="ctr">
              <a:spcAft>
                <a:spcPts val="283"/>
              </a:spcAft>
            </a:pPr>
            <a:r>
              <a:rPr b="0" lang="en-CA" sz="3200" spc="-1" strike="noStrike">
                <a:solidFill>
                  <a:srgbClr val="666666"/>
                </a:solidFill>
                <a:latin typeface="DejaVu Sans"/>
              </a:rPr>
              <a:t>Sixth Outline Level</a:t>
            </a:r>
            <a:endParaRPr b="0" lang="en-CA" sz="3200" spc="-1" strike="noStrike">
              <a:solidFill>
                <a:srgbClr val="666666"/>
              </a:solidFill>
              <a:latin typeface="DejaVu Sans"/>
            </a:endParaRPr>
          </a:p>
          <a:p>
            <a:pPr lvl="6" algn="ctr">
              <a:spcAft>
                <a:spcPts val="283"/>
              </a:spcAft>
            </a:pPr>
            <a:r>
              <a:rPr b="0" lang="en-CA" sz="3200" spc="-1" strike="noStrike">
                <a:solidFill>
                  <a:srgbClr val="666666"/>
                </a:solidFill>
                <a:latin typeface="DejaVu Sans"/>
              </a:rPr>
              <a:t>Seventh Outline Level</a:t>
            </a:r>
            <a:endParaRPr b="0" lang="en-CA" sz="3200" spc="-1" strike="noStrike">
              <a:solidFill>
                <a:srgbClr val="666666"/>
              </a:solidFill>
              <a:latin typeface="DejaVu Sans"/>
            </a:endParaRPr>
          </a:p>
        </p:txBody>
      </p:sp>
      <p:sp>
        <p:nvSpPr>
          <p:cNvPr id="5" name="PlaceHolder 5"/>
          <p:cNvSpPr>
            <a:spLocks noGrp="1"/>
          </p:cNvSpPr>
          <p:nvPr>
            <p:ph type="title"/>
          </p:nvPr>
        </p:nvSpPr>
        <p:spPr>
          <a:xfrm>
            <a:off x="504000" y="301320"/>
            <a:ext cx="4039560" cy="1262160"/>
          </a:xfrm>
          <a:prstGeom prst="rect">
            <a:avLst/>
          </a:prstGeom>
        </p:spPr>
        <p:txBody>
          <a:bodyPr lIns="0" rIns="0" tIns="0" bIns="0" anchor="ctr">
            <a:noAutofit/>
          </a:bodyPr>
          <a:p>
            <a:pPr algn="ctr"/>
            <a:r>
              <a:rPr b="0" lang="en-CA" sz="4400" spc="-1" strike="noStrike">
                <a:solidFill>
                  <a:srgbClr val="ffffff"/>
                </a:solidFill>
                <a:latin typeface="DejaVu Sans"/>
              </a:rPr>
              <a:t>Click to edit the title text format</a:t>
            </a:r>
            <a:endParaRPr b="0" lang="en-CA" sz="44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36720" y="0"/>
            <a:ext cx="10186560" cy="7598520"/>
          </a:xfrm>
          <a:prstGeom prst="rect">
            <a:avLst/>
          </a:prstGeom>
          <a:ln>
            <a:noFill/>
          </a:ln>
        </p:spPr>
      </p:pic>
      <p:sp>
        <p:nvSpPr>
          <p:cNvPr id="43" name="PlaceHolder 1"/>
          <p:cNvSpPr>
            <a:spLocks noGrp="1"/>
          </p:cNvSpPr>
          <p:nvPr>
            <p:ph type="title"/>
          </p:nvPr>
        </p:nvSpPr>
        <p:spPr>
          <a:xfrm>
            <a:off x="2848320" y="1382040"/>
            <a:ext cx="4370400" cy="1262160"/>
          </a:xfrm>
          <a:prstGeom prst="rect">
            <a:avLst/>
          </a:prstGeom>
        </p:spPr>
        <p:txBody>
          <a:bodyPr lIns="0" rIns="0" tIns="0" bIns="0" anchor="ctr">
            <a:noAutofit/>
          </a:bodyPr>
          <a:p>
            <a:pPr algn="ctr"/>
            <a:r>
              <a:rPr b="0" lang="en-CA" sz="2800" spc="-1" strike="noStrike">
                <a:solidFill>
                  <a:srgbClr val="333333"/>
                </a:solidFill>
                <a:latin typeface="DejaVu Sans"/>
              </a:rPr>
              <a:t>Click to edit the title text format</a:t>
            </a:r>
            <a:endParaRPr b="0" lang="en-CA" sz="2800" spc="-1" strike="noStrike">
              <a:solidFill>
                <a:srgbClr val="333333"/>
              </a:solidFill>
              <a:latin typeface="DejaVu Sans"/>
            </a:endParaRPr>
          </a:p>
        </p:txBody>
      </p:sp>
      <p:sp>
        <p:nvSpPr>
          <p:cNvPr id="44" name="PlaceHolder 2"/>
          <p:cNvSpPr>
            <a:spLocks noGrp="1"/>
          </p:cNvSpPr>
          <p:nvPr>
            <p:ph type="body"/>
          </p:nvPr>
        </p:nvSpPr>
        <p:spPr>
          <a:xfrm>
            <a:off x="2847960" y="2729520"/>
            <a:ext cx="4407840" cy="3392280"/>
          </a:xfrm>
          <a:prstGeom prst="rect">
            <a:avLst/>
          </a:prstGeom>
        </p:spPr>
        <p:txBody>
          <a:bodyPr lIns="0" rIns="0" tIns="0" bIns="0">
            <a:normAutofit fontScale="38000"/>
          </a:bodyPr>
          <a:p>
            <a:pPr marL="432000" indent="-324000">
              <a:spcAft>
                <a:spcPts val="1417"/>
              </a:spcAft>
              <a:buClr>
                <a:srgbClr val="666666"/>
              </a:buClr>
              <a:buSzPct val="45000"/>
              <a:buFont typeface="Wingdings" charset="2"/>
              <a:buChar char=""/>
            </a:pPr>
            <a:r>
              <a:rPr b="0" lang="en-CA" sz="2600" spc="-1" strike="noStrike">
                <a:solidFill>
                  <a:srgbClr val="666666"/>
                </a:solidFill>
                <a:latin typeface="DejaVu Sans"/>
              </a:rPr>
              <a:t>Click to edit the outline text format</a:t>
            </a:r>
            <a:endParaRPr b="0" lang="en-CA"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CA" sz="2600" spc="-1" strike="noStrike">
                <a:solidFill>
                  <a:srgbClr val="666666"/>
                </a:solidFill>
                <a:latin typeface="DejaVu Sans"/>
              </a:rPr>
              <a:t>Second Outline Level</a:t>
            </a:r>
            <a:endParaRPr b="0" lang="en-CA" sz="26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CA" sz="2600" spc="-1" strike="noStrike">
                <a:solidFill>
                  <a:srgbClr val="666666"/>
                </a:solidFill>
                <a:latin typeface="DejaVu Sans"/>
              </a:rPr>
              <a:t>Third Outline Level</a:t>
            </a:r>
            <a:endParaRPr b="0" lang="en-CA" sz="26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CA" sz="2600" spc="-1" strike="noStrike">
                <a:solidFill>
                  <a:srgbClr val="666666"/>
                </a:solidFill>
                <a:latin typeface="DejaVu Sans"/>
              </a:rPr>
              <a:t>Fourth Outline Level</a:t>
            </a:r>
            <a:endParaRPr b="0" lang="en-CA" sz="2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CA" sz="2600" spc="-1" strike="noStrike">
                <a:solidFill>
                  <a:srgbClr val="666666"/>
                </a:solidFill>
                <a:latin typeface="DejaVu Sans"/>
              </a:rPr>
              <a:t>Fifth Outline Level</a:t>
            </a:r>
            <a:endParaRPr b="0" lang="en-CA" sz="2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CA" sz="2600" spc="-1" strike="noStrike">
                <a:solidFill>
                  <a:srgbClr val="666666"/>
                </a:solidFill>
                <a:latin typeface="DejaVu Sans"/>
              </a:rPr>
              <a:t>Sixth Outline Level</a:t>
            </a:r>
            <a:endParaRPr b="0" lang="en-CA" sz="2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CA" sz="2600" spc="-1" strike="noStrike">
                <a:solidFill>
                  <a:srgbClr val="666666"/>
                </a:solidFill>
                <a:latin typeface="DejaVu Sans"/>
              </a:rPr>
              <a:t>Seventh Outline Level</a:t>
            </a:r>
            <a:endParaRPr b="0" lang="en-CA" sz="2600" spc="-1" strike="noStrike">
              <a:solidFill>
                <a:srgbClr val="666666"/>
              </a:solidFill>
              <a:latin typeface="DejaVu Sans"/>
            </a:endParaRPr>
          </a:p>
        </p:txBody>
      </p:sp>
      <p:sp>
        <p:nvSpPr>
          <p:cNvPr id="45" name="PlaceHolder 3"/>
          <p:cNvSpPr>
            <a:spLocks noGrp="1"/>
          </p:cNvSpPr>
          <p:nvPr>
            <p:ph type="dt"/>
          </p:nvPr>
        </p:nvSpPr>
        <p:spPr>
          <a:xfrm>
            <a:off x="143280" y="7146720"/>
            <a:ext cx="2348280" cy="521280"/>
          </a:xfrm>
          <a:prstGeom prst="rect">
            <a:avLst/>
          </a:prstGeom>
        </p:spPr>
        <p:txBody>
          <a:bodyPr lIns="0" rIns="0" tIns="0" bIns="0">
            <a:noAutofit/>
          </a:bodyPr>
          <a:p>
            <a:pPr algn="just"/>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46"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CA" sz="1400" spc="-1" strike="noStrike">
                <a:solidFill>
                  <a:srgbClr val="dddddd"/>
                </a:solidFill>
                <a:latin typeface="DejaVu Sans"/>
              </a:rPr>
              <a:t>&lt;footer&gt;</a:t>
            </a:r>
            <a:endParaRPr b="0" lang="en-CA" sz="1400" spc="-1" strike="noStrike">
              <a:solidFill>
                <a:srgbClr val="dddddd"/>
              </a:solidFill>
              <a:latin typeface="DejaVu Sans"/>
            </a:endParaRPr>
          </a:p>
        </p:txBody>
      </p:sp>
      <p:sp>
        <p:nvSpPr>
          <p:cNvPr id="47" name="PlaceHolder 5"/>
          <p:cNvSpPr>
            <a:spLocks noGrp="1"/>
          </p:cNvSpPr>
          <p:nvPr>
            <p:ph type="sldNum"/>
          </p:nvPr>
        </p:nvSpPr>
        <p:spPr>
          <a:xfrm>
            <a:off x="7621560" y="7146720"/>
            <a:ext cx="2348280" cy="521280"/>
          </a:xfrm>
          <a:prstGeom prst="rect">
            <a:avLst/>
          </a:prstGeom>
        </p:spPr>
        <p:txBody>
          <a:bodyPr lIns="0" rIns="0" tIns="0" bIns="0">
            <a:noAutofit/>
          </a:bodyPr>
          <a:p>
            <a:pPr algn="r"/>
            <a:fld id="{A94D02AB-43DE-44DF-A4FE-82A53554D79A}"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36720" y="0"/>
            <a:ext cx="10186560" cy="7598520"/>
          </a:xfrm>
          <a:prstGeom prst="rect">
            <a:avLst/>
          </a:prstGeom>
          <a:ln>
            <a:noFill/>
          </a:ln>
        </p:spPr>
      </p:pic>
      <p:sp>
        <p:nvSpPr>
          <p:cNvPr id="8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r>
              <a:rPr b="0" lang="en-CA" sz="2800" spc="-1" strike="noStrike">
                <a:solidFill>
                  <a:srgbClr val="333333"/>
                </a:solidFill>
                <a:latin typeface="DejaVu Sans"/>
              </a:rPr>
              <a:t>Click to edit the title text format</a:t>
            </a:r>
            <a:endParaRPr b="0" lang="en-CA" sz="2800" spc="-1" strike="noStrike">
              <a:solidFill>
                <a:srgbClr val="333333"/>
              </a:solidFill>
              <a:latin typeface="DejaVu Sans"/>
            </a:endParaRPr>
          </a:p>
        </p:txBody>
      </p:sp>
      <p:sp>
        <p:nvSpPr>
          <p:cNvPr id="86" name="PlaceHolder 2"/>
          <p:cNvSpPr>
            <a:spLocks noGrp="1"/>
          </p:cNvSpPr>
          <p:nvPr>
            <p:ph type="body"/>
          </p:nvPr>
        </p:nvSpPr>
        <p:spPr>
          <a:xfrm>
            <a:off x="1765080" y="1769040"/>
            <a:ext cx="6592680" cy="487044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CA" sz="2600" spc="-1" strike="noStrike">
                <a:solidFill>
                  <a:srgbClr val="666666"/>
                </a:solidFill>
                <a:latin typeface="DejaVu Sans"/>
              </a:rPr>
              <a:t>Click to edit the outline text format</a:t>
            </a:r>
            <a:endParaRPr b="0" lang="en-CA"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CA" sz="2400" spc="-1" strike="noStrike">
                <a:solidFill>
                  <a:srgbClr val="666666"/>
                </a:solidFill>
                <a:latin typeface="DejaVu Sans"/>
              </a:rPr>
              <a:t>Second Outline Level</a:t>
            </a:r>
            <a:endParaRPr b="0" lang="en-CA" sz="24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CA" sz="2000" spc="-1" strike="noStrike">
                <a:solidFill>
                  <a:srgbClr val="666666"/>
                </a:solidFill>
                <a:latin typeface="DejaVu Sans"/>
              </a:rPr>
              <a:t>Third Outline Level</a:t>
            </a:r>
            <a:endParaRPr b="0" lang="en-CA" sz="20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CA" sz="1600" spc="-1" strike="noStrike">
                <a:solidFill>
                  <a:srgbClr val="666666"/>
                </a:solidFill>
                <a:latin typeface="DejaVu Sans"/>
              </a:rPr>
              <a:t>Fourth Outline Level</a:t>
            </a:r>
            <a:endParaRPr b="0" lang="en-CA" sz="1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CA" sz="1600" spc="-1" strike="noStrike">
                <a:solidFill>
                  <a:srgbClr val="666666"/>
                </a:solidFill>
                <a:latin typeface="DejaVu Sans"/>
              </a:rPr>
              <a:t>Fifth Outline Level</a:t>
            </a:r>
            <a:endParaRPr b="0" lang="en-CA" sz="1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CA" sz="1600" spc="-1" strike="noStrike">
                <a:solidFill>
                  <a:srgbClr val="666666"/>
                </a:solidFill>
                <a:latin typeface="DejaVu Sans"/>
              </a:rPr>
              <a:t>Sixth Outline Level</a:t>
            </a:r>
            <a:endParaRPr b="0" lang="en-CA" sz="1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CA" sz="1600" spc="-1" strike="noStrike">
                <a:solidFill>
                  <a:srgbClr val="666666"/>
                </a:solidFill>
                <a:latin typeface="DejaVu Sans"/>
              </a:rPr>
              <a:t>Seventh Outline Level</a:t>
            </a:r>
            <a:endParaRPr b="0" lang="en-CA" sz="1600" spc="-1" strike="noStrike">
              <a:solidFill>
                <a:srgbClr val="666666"/>
              </a:solidFill>
              <a:latin typeface="DejaVu Sans"/>
            </a:endParaRPr>
          </a:p>
        </p:txBody>
      </p:sp>
      <p:sp>
        <p:nvSpPr>
          <p:cNvPr id="87" name="PlaceHolder 3"/>
          <p:cNvSpPr>
            <a:spLocks noGrp="1"/>
          </p:cNvSpPr>
          <p:nvPr>
            <p:ph type="dt"/>
          </p:nvPr>
        </p:nvSpPr>
        <p:spPr>
          <a:xfrm>
            <a:off x="143280" y="7146720"/>
            <a:ext cx="2348280" cy="521280"/>
          </a:xfrm>
          <a:prstGeom prst="rect">
            <a:avLst/>
          </a:prstGeom>
        </p:spPr>
        <p:txBody>
          <a:bodyPr lIns="0" rIns="0" tIns="0" bIns="0">
            <a:noAutofit/>
          </a:bodyPr>
          <a:p>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88"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CA" sz="1400" spc="-1" strike="noStrike">
                <a:solidFill>
                  <a:srgbClr val="808080"/>
                </a:solidFill>
                <a:latin typeface="DejaVu Sans"/>
              </a:rPr>
              <a:t>&lt;footer&gt;</a:t>
            </a:r>
            <a:endParaRPr b="0" lang="en-CA" sz="1400" spc="-1" strike="noStrike">
              <a:solidFill>
                <a:srgbClr val="808080"/>
              </a:solidFill>
              <a:latin typeface="DejaVu Sans"/>
            </a:endParaRPr>
          </a:p>
        </p:txBody>
      </p:sp>
      <p:sp>
        <p:nvSpPr>
          <p:cNvPr id="89" name="PlaceHolder 5"/>
          <p:cNvSpPr>
            <a:spLocks noGrp="1"/>
          </p:cNvSpPr>
          <p:nvPr>
            <p:ph type="sldNum"/>
          </p:nvPr>
        </p:nvSpPr>
        <p:spPr>
          <a:xfrm>
            <a:off x="7621560" y="7146720"/>
            <a:ext cx="2348280" cy="521280"/>
          </a:xfrm>
          <a:prstGeom prst="rect">
            <a:avLst/>
          </a:prstGeom>
        </p:spPr>
        <p:txBody>
          <a:bodyPr lIns="0" rIns="0" tIns="0" bIns="0">
            <a:noAutofit/>
          </a:bodyPr>
          <a:p>
            <a:pPr algn="r"/>
            <a:fld id="{0FFA492C-433E-4C13-8583-CF9771155690}"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36720" y="0"/>
            <a:ext cx="10186560" cy="7598520"/>
          </a:xfrm>
          <a:prstGeom prst="rect">
            <a:avLst/>
          </a:prstGeom>
          <a:ln>
            <a:noFill/>
          </a:ln>
        </p:spPr>
      </p:pic>
      <p:sp>
        <p:nvSpPr>
          <p:cNvPr id="1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r>
              <a:rPr b="0" lang="en-CA" sz="4000" spc="-1" strike="noStrike">
                <a:solidFill>
                  <a:srgbClr val="333333"/>
                </a:solidFill>
                <a:latin typeface="DejaVu Sans"/>
              </a:rPr>
              <a:t>Click to edit the title text format</a:t>
            </a:r>
            <a:endParaRPr b="0" lang="en-CA" sz="4000" spc="-1" strike="noStrike">
              <a:solidFill>
                <a:srgbClr val="333333"/>
              </a:solidFill>
              <a:latin typeface="DejaVu Sans"/>
            </a:endParaRPr>
          </a:p>
        </p:txBody>
      </p:sp>
      <p:sp>
        <p:nvSpPr>
          <p:cNvPr id="128" name="PlaceHolder 2"/>
          <p:cNvSpPr>
            <a:spLocks noGrp="1"/>
          </p:cNvSpPr>
          <p:nvPr>
            <p:ph type="body"/>
          </p:nvPr>
        </p:nvSpPr>
        <p:spPr>
          <a:xfrm>
            <a:off x="700560" y="1841040"/>
            <a:ext cx="8678880" cy="445320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CA" sz="3200" spc="-1" strike="noStrike">
                <a:solidFill>
                  <a:srgbClr val="666666"/>
                </a:solidFill>
                <a:latin typeface="DejaVu Sans"/>
              </a:rPr>
              <a:t>Click to edit the outline text format</a:t>
            </a:r>
            <a:endParaRPr b="0" lang="en-CA" sz="32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CA" sz="2800" spc="-1" strike="noStrike">
                <a:solidFill>
                  <a:srgbClr val="666666"/>
                </a:solidFill>
                <a:latin typeface="DejaVu Sans"/>
              </a:rPr>
              <a:t>Second Outline Level</a:t>
            </a:r>
            <a:endParaRPr b="0" lang="en-CA" sz="28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CA" sz="2400" spc="-1" strike="noStrike">
                <a:solidFill>
                  <a:srgbClr val="666666"/>
                </a:solidFill>
                <a:latin typeface="DejaVu Sans"/>
              </a:rPr>
              <a:t>Third Outline Level</a:t>
            </a:r>
            <a:endParaRPr b="0" lang="en-CA" sz="24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CA" sz="2000" spc="-1" strike="noStrike">
                <a:solidFill>
                  <a:srgbClr val="666666"/>
                </a:solidFill>
                <a:latin typeface="DejaVu Sans"/>
              </a:rPr>
              <a:t>Fourth Outline Level</a:t>
            </a:r>
            <a:endParaRPr b="0" lang="en-CA" sz="20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CA" sz="2000" spc="-1" strike="noStrike">
                <a:solidFill>
                  <a:srgbClr val="666666"/>
                </a:solidFill>
                <a:latin typeface="DejaVu Sans"/>
              </a:rPr>
              <a:t>Fifth Outline Level</a:t>
            </a:r>
            <a:endParaRPr b="0" lang="en-CA" sz="20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CA" sz="2000" spc="-1" strike="noStrike">
                <a:solidFill>
                  <a:srgbClr val="666666"/>
                </a:solidFill>
                <a:latin typeface="DejaVu Sans"/>
              </a:rPr>
              <a:t>Sixth Outline Level</a:t>
            </a:r>
            <a:endParaRPr b="0" lang="en-CA" sz="20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CA" sz="2000" spc="-1" strike="noStrike">
                <a:solidFill>
                  <a:srgbClr val="666666"/>
                </a:solidFill>
                <a:latin typeface="DejaVu Sans"/>
              </a:rPr>
              <a:t>Seventh Outline Level</a:t>
            </a:r>
            <a:endParaRPr b="0" lang="en-CA" sz="2000" spc="-1" strike="noStrike">
              <a:solidFill>
                <a:srgbClr val="666666"/>
              </a:solidFill>
              <a:latin typeface="DejaVu Sans"/>
            </a:endParaRPr>
          </a:p>
        </p:txBody>
      </p:sp>
      <p:sp>
        <p:nvSpPr>
          <p:cNvPr id="129" name="PlaceHolder 3"/>
          <p:cNvSpPr>
            <a:spLocks noGrp="1"/>
          </p:cNvSpPr>
          <p:nvPr>
            <p:ph type="dt"/>
          </p:nvPr>
        </p:nvSpPr>
        <p:spPr>
          <a:xfrm>
            <a:off x="143280" y="7146720"/>
            <a:ext cx="2348280" cy="521280"/>
          </a:xfrm>
          <a:prstGeom prst="rect">
            <a:avLst/>
          </a:prstGeom>
        </p:spPr>
        <p:txBody>
          <a:bodyPr lIns="0" rIns="0" tIns="0" bIns="0">
            <a:noAutofit/>
          </a:bodyPr>
          <a:p>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130"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CA" sz="1400" spc="-1" strike="noStrike">
                <a:solidFill>
                  <a:srgbClr val="808080"/>
                </a:solidFill>
                <a:latin typeface="DejaVu Sans"/>
              </a:rPr>
              <a:t>&lt;footer&gt;</a:t>
            </a:r>
            <a:endParaRPr b="0" lang="en-CA" sz="1400" spc="-1" strike="noStrike">
              <a:solidFill>
                <a:srgbClr val="808080"/>
              </a:solidFill>
              <a:latin typeface="DejaVu Sans"/>
            </a:endParaRPr>
          </a:p>
        </p:txBody>
      </p:sp>
      <p:sp>
        <p:nvSpPr>
          <p:cNvPr id="131" name="PlaceHolder 5"/>
          <p:cNvSpPr>
            <a:spLocks noGrp="1"/>
          </p:cNvSpPr>
          <p:nvPr>
            <p:ph type="sldNum"/>
          </p:nvPr>
        </p:nvSpPr>
        <p:spPr>
          <a:xfrm>
            <a:off x="7621560" y="7146720"/>
            <a:ext cx="2348280" cy="521280"/>
          </a:xfrm>
          <a:prstGeom prst="rect">
            <a:avLst/>
          </a:prstGeom>
        </p:spPr>
        <p:txBody>
          <a:bodyPr lIns="0" rIns="0" tIns="0" bIns="0">
            <a:noAutofit/>
          </a:bodyPr>
          <a:p>
            <a:pPr algn="r"/>
            <a:fld id="{964DD246-105F-4C02-BDA1-4EC9ECE2BCDC}"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48560" y="194040"/>
            <a:ext cx="8678880" cy="1199880"/>
          </a:xfrm>
          <a:prstGeom prst="rect">
            <a:avLst/>
          </a:prstGeom>
          <a:noFill/>
          <a:ln>
            <a:noFill/>
          </a:ln>
        </p:spPr>
        <p:txBody>
          <a:bodyPr lIns="0" rIns="0" tIns="0" bIns="0" anchor="ctr">
            <a:noAutofit/>
          </a:bodyPr>
          <a:p>
            <a:pPr algn="ctr"/>
            <a:r>
              <a:rPr b="1" lang="en-CA" sz="1500" spc="-1" strike="noStrike">
                <a:solidFill>
                  <a:srgbClr val="333333"/>
                </a:solidFill>
                <a:latin typeface="Times New Roman"/>
              </a:rPr>
              <a:t>Problem Statement: This project demonstrates two ways of dimensioning and measuring</a:t>
            </a:r>
            <a:br/>
            <a:r>
              <a:rPr b="1" lang="en-CA" sz="1500" spc="-1" strike="noStrike">
                <a:solidFill>
                  <a:srgbClr val="333333"/>
                </a:solidFill>
                <a:latin typeface="Times New Roman"/>
              </a:rPr>
              <a:t>distance from a reference object to other objects in an image and tests their performance</a:t>
            </a:r>
            <a:endParaRPr b="1" lang="en-CA" sz="1500" spc="-1" strike="noStrike">
              <a:solidFill>
                <a:srgbClr val="333333"/>
              </a:solidFill>
              <a:latin typeface="Times New Roman"/>
            </a:endParaRPr>
          </a:p>
        </p:txBody>
      </p:sp>
      <p:pic>
        <p:nvPicPr>
          <p:cNvPr id="169" name="" descr=""/>
          <p:cNvPicPr/>
          <p:nvPr/>
        </p:nvPicPr>
        <p:blipFill>
          <a:blip r:embed="rId1"/>
          <a:stretch/>
        </p:blipFill>
        <p:spPr>
          <a:xfrm>
            <a:off x="576000" y="2376000"/>
            <a:ext cx="1426320" cy="1800000"/>
          </a:xfrm>
          <a:prstGeom prst="rect">
            <a:avLst/>
          </a:prstGeom>
          <a:ln>
            <a:noFill/>
          </a:ln>
        </p:spPr>
      </p:pic>
      <p:pic>
        <p:nvPicPr>
          <p:cNvPr id="170" name="" descr=""/>
          <p:cNvPicPr/>
          <p:nvPr/>
        </p:nvPicPr>
        <p:blipFill>
          <a:blip r:embed="rId2"/>
          <a:stretch/>
        </p:blipFill>
        <p:spPr>
          <a:xfrm>
            <a:off x="2191680" y="2412000"/>
            <a:ext cx="1415520" cy="1764000"/>
          </a:xfrm>
          <a:prstGeom prst="rect">
            <a:avLst/>
          </a:prstGeom>
          <a:ln>
            <a:noFill/>
          </a:ln>
        </p:spPr>
      </p:pic>
      <p:pic>
        <p:nvPicPr>
          <p:cNvPr id="171" name="" descr=""/>
          <p:cNvPicPr/>
          <p:nvPr/>
        </p:nvPicPr>
        <p:blipFill>
          <a:blip r:embed="rId3"/>
          <a:stretch/>
        </p:blipFill>
        <p:spPr>
          <a:xfrm>
            <a:off x="3742200" y="2412000"/>
            <a:ext cx="3061800" cy="1778400"/>
          </a:xfrm>
          <a:prstGeom prst="rect">
            <a:avLst/>
          </a:prstGeom>
          <a:ln>
            <a:noFill/>
          </a:ln>
        </p:spPr>
      </p:pic>
      <p:graphicFrame>
        <p:nvGraphicFramePr>
          <p:cNvPr id="172" name="Table 2"/>
          <p:cNvGraphicFramePr/>
          <p:nvPr/>
        </p:nvGraphicFramePr>
        <p:xfrm>
          <a:off x="7035480" y="2066040"/>
          <a:ext cx="3492000" cy="2203560"/>
        </p:xfrm>
        <a:graphic>
          <a:graphicData uri="http://schemas.openxmlformats.org/drawingml/2006/table">
            <a:tbl>
              <a:tblPr/>
              <a:tblGrid>
                <a:gridCol w="679320"/>
                <a:gridCol w="416160"/>
                <a:gridCol w="407160"/>
                <a:gridCol w="406800"/>
                <a:gridCol w="489960"/>
                <a:gridCol w="545760"/>
              </a:tblGrid>
              <a:tr h="588960">
                <a:tc>
                  <a:txBody>
                    <a:bodyPr lIns="90000" rIns="90000" tIns="46800" bIns="46800" anchor="ctr">
                      <a:noAutofit/>
                    </a:bodyPr>
                    <a:p>
                      <a:pPr algn="ctr"/>
                      <a:r>
                        <a:rPr b="1" lang="en-CA" sz="800" spc="-1" strike="noStrike">
                          <a:latin typeface="Arial"/>
                        </a:rPr>
                        <a:t>Object Name</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Avg. Accuracy (%)</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69280">
                <a:tc>
                  <a:txBody>
                    <a:bodyPr lIns="90000" rIns="90000" tIns="46800" bIns="46800" anchor="ctr">
                      <a:noAutofit/>
                    </a:bodyPr>
                    <a:p>
                      <a:pPr algn="ctr"/>
                      <a:r>
                        <a:rPr b="0" lang="en-CA" sz="800" spc="-1" strike="noStrike">
                          <a:latin typeface="Arial"/>
                        </a:rPr>
                        <a:t>Quarter Coin</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95.83</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9280">
                <a:tc>
                  <a:txBody>
                    <a:bodyPr lIns="90000" rIns="90000" tIns="46800" bIns="46800" anchor="ctr">
                      <a:noAutofit/>
                    </a:bodyPr>
                    <a:p>
                      <a:pPr algn="ctr"/>
                      <a:r>
                        <a:rPr b="0" lang="en-CA" sz="800" spc="-1" strike="noStrike">
                          <a:latin typeface="Arial"/>
                        </a:rPr>
                        <a:t>Toonie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94.70</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9280">
                <a:tc>
                  <a:txBody>
                    <a:bodyPr lIns="90000" rIns="90000" tIns="46800" bIns="46800" anchor="ctr">
                      <a:noAutofit/>
                    </a:bodyPr>
                    <a:p>
                      <a:pPr algn="ctr"/>
                      <a:r>
                        <a:rPr b="0" lang="en-CA" sz="800" spc="-1" strike="noStrike">
                          <a:latin typeface="Arial"/>
                        </a:rPr>
                        <a:t>Dime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1.7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92.22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9280">
                <a:tc>
                  <a:txBody>
                    <a:bodyPr lIns="90000" rIns="90000" tIns="46800" bIns="46800" anchor="ctr">
                      <a:noAutofit/>
                    </a:bodyPr>
                    <a:p>
                      <a:pPr algn="ctr"/>
                      <a:r>
                        <a:rPr b="0" lang="en-CA" sz="800" spc="-1" strike="noStrike">
                          <a:latin typeface="Arial"/>
                        </a:rPr>
                        <a:t>Loonie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98.15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9280">
                <a:tc>
                  <a:txBody>
                    <a:bodyPr lIns="90000" rIns="90000" tIns="46800" bIns="46800" anchor="ctr">
                      <a:noAutofit/>
                    </a:bodyPr>
                    <a:p>
                      <a:pPr algn="ctr"/>
                      <a:r>
                        <a:rPr b="0" lang="en-CA" sz="800" spc="-1" strike="noStrike">
                          <a:latin typeface="Arial"/>
                        </a:rPr>
                        <a:t>Badge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98.68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8560">
                <a:tc>
                  <a:txBody>
                    <a:bodyPr lIns="90000" rIns="90000" tIns="46800" bIns="46800" anchor="ctr">
                      <a:noAutofit/>
                    </a:bodyPr>
                    <a:p>
                      <a:pPr algn="ctr"/>
                      <a:r>
                        <a:rPr b="0" lang="en-CA" sz="800" spc="-1" strike="noStrike">
                          <a:latin typeface="Arial"/>
                        </a:rPr>
                        <a:t>Stone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98.15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73" name="TextShape 3"/>
          <p:cNvSpPr txBox="1"/>
          <p:nvPr/>
        </p:nvSpPr>
        <p:spPr>
          <a:xfrm>
            <a:off x="6768000" y="4644000"/>
            <a:ext cx="1368000" cy="209160"/>
          </a:xfrm>
          <a:prstGeom prst="rect">
            <a:avLst/>
          </a:prstGeom>
          <a:noFill/>
          <a:ln>
            <a:noFill/>
          </a:ln>
        </p:spPr>
        <p:txBody>
          <a:bodyPr lIns="90000" rIns="90000" tIns="45000" bIns="45000">
            <a:noAutofit/>
          </a:bodyPr>
          <a:p>
            <a:r>
              <a:rPr b="1" lang="en-CA" sz="800" spc="-1" strike="noStrike">
                <a:latin typeface="DejaVu Sans"/>
              </a:rPr>
              <a:t>Accuracy Test</a:t>
            </a:r>
            <a:endParaRPr b="1" lang="en-CA" sz="800" spc="-1" strike="noStrike">
              <a:latin typeface="DejaVu Sans"/>
            </a:endParaRPr>
          </a:p>
        </p:txBody>
      </p:sp>
      <p:sp>
        <p:nvSpPr>
          <p:cNvPr id="174" name="TextShape 4"/>
          <p:cNvSpPr txBox="1"/>
          <p:nvPr/>
        </p:nvSpPr>
        <p:spPr>
          <a:xfrm>
            <a:off x="1008000" y="1440000"/>
            <a:ext cx="2304000" cy="355680"/>
          </a:xfrm>
          <a:prstGeom prst="rect">
            <a:avLst/>
          </a:prstGeom>
          <a:noFill/>
          <a:ln>
            <a:noFill/>
          </a:ln>
        </p:spPr>
      </p:sp>
      <p:sp>
        <p:nvSpPr>
          <p:cNvPr id="175" name="TextShape 5"/>
          <p:cNvSpPr txBox="1"/>
          <p:nvPr/>
        </p:nvSpPr>
        <p:spPr>
          <a:xfrm>
            <a:off x="936000" y="1584000"/>
            <a:ext cx="3456000" cy="288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1" lang="en-CA" sz="1000" spc="-1" strike="noStrike">
                <a:latin typeface="DejaVu Sans"/>
              </a:rPr>
              <a:t>With Perspective Transformation</a:t>
            </a:r>
            <a:endParaRPr b="1" lang="en-CA" sz="1000" spc="-1" strike="noStrike">
              <a:latin typeface="DejaVu Sans"/>
            </a:endParaRPr>
          </a:p>
        </p:txBody>
      </p:sp>
      <p:sp>
        <p:nvSpPr>
          <p:cNvPr id="176" name="TextShape 6"/>
          <p:cNvSpPr txBox="1"/>
          <p:nvPr/>
        </p:nvSpPr>
        <p:spPr>
          <a:xfrm>
            <a:off x="828000" y="2124000"/>
            <a:ext cx="1008000" cy="216000"/>
          </a:xfrm>
          <a:prstGeom prst="rect">
            <a:avLst/>
          </a:prstGeom>
          <a:noFill/>
          <a:ln>
            <a:noFill/>
          </a:ln>
        </p:spPr>
        <p:txBody>
          <a:bodyPr lIns="90000" rIns="90000" tIns="45000" bIns="45000">
            <a:noAutofit/>
          </a:bodyPr>
          <a:p>
            <a:r>
              <a:rPr b="1" lang="en-CA" sz="800" spc="-1" strike="noStrike">
                <a:latin typeface="DejaVu Sans"/>
              </a:rPr>
              <a:t>Input Image</a:t>
            </a:r>
            <a:endParaRPr b="1" lang="en-CA" sz="800" spc="-1" strike="noStrike">
              <a:latin typeface="DejaVu Sans"/>
            </a:endParaRPr>
          </a:p>
        </p:txBody>
      </p:sp>
      <p:sp>
        <p:nvSpPr>
          <p:cNvPr id="177" name="TextShape 7"/>
          <p:cNvSpPr txBox="1"/>
          <p:nvPr/>
        </p:nvSpPr>
        <p:spPr>
          <a:xfrm>
            <a:off x="2232000" y="2160000"/>
            <a:ext cx="1296000" cy="252000"/>
          </a:xfrm>
          <a:prstGeom prst="rect">
            <a:avLst/>
          </a:prstGeom>
          <a:noFill/>
          <a:ln>
            <a:noFill/>
          </a:ln>
        </p:spPr>
        <p:txBody>
          <a:bodyPr lIns="90000" rIns="90000" tIns="45000" bIns="45000">
            <a:noAutofit/>
          </a:bodyPr>
          <a:p>
            <a:r>
              <a:rPr b="1" lang="en-CA" sz="800" spc="-1" strike="noStrike">
                <a:latin typeface="DejaVu Sans"/>
              </a:rPr>
              <a:t>Transformed Image</a:t>
            </a:r>
            <a:endParaRPr b="1" lang="en-CA" sz="800" spc="-1" strike="noStrike">
              <a:latin typeface="DejaVu Sans"/>
            </a:endParaRPr>
          </a:p>
        </p:txBody>
      </p:sp>
      <p:sp>
        <p:nvSpPr>
          <p:cNvPr id="178" name="TextShape 8"/>
          <p:cNvSpPr txBox="1"/>
          <p:nvPr/>
        </p:nvSpPr>
        <p:spPr>
          <a:xfrm>
            <a:off x="3924000" y="2160000"/>
            <a:ext cx="1296000" cy="252000"/>
          </a:xfrm>
          <a:prstGeom prst="rect">
            <a:avLst/>
          </a:prstGeom>
          <a:noFill/>
          <a:ln>
            <a:noFill/>
          </a:ln>
        </p:spPr>
        <p:txBody>
          <a:bodyPr lIns="90000" rIns="90000" tIns="45000" bIns="45000">
            <a:noAutofit/>
          </a:bodyPr>
          <a:p>
            <a:r>
              <a:rPr b="1" lang="en-CA" sz="800" spc="-1" strike="noStrike">
                <a:latin typeface="DejaVu Sans"/>
              </a:rPr>
              <a:t>Dimensioning</a:t>
            </a:r>
            <a:endParaRPr b="1" lang="en-CA" sz="800" spc="-1" strike="noStrike">
              <a:latin typeface="DejaVu Sans"/>
            </a:endParaRPr>
          </a:p>
        </p:txBody>
      </p:sp>
      <p:sp>
        <p:nvSpPr>
          <p:cNvPr id="179" name="TextShape 9"/>
          <p:cNvSpPr txBox="1"/>
          <p:nvPr/>
        </p:nvSpPr>
        <p:spPr>
          <a:xfrm>
            <a:off x="5328000" y="2196000"/>
            <a:ext cx="1512000" cy="209160"/>
          </a:xfrm>
          <a:prstGeom prst="rect">
            <a:avLst/>
          </a:prstGeom>
          <a:noFill/>
          <a:ln>
            <a:noFill/>
          </a:ln>
        </p:spPr>
        <p:txBody>
          <a:bodyPr lIns="90000" rIns="90000" tIns="45000" bIns="45000">
            <a:noAutofit/>
          </a:bodyPr>
          <a:p>
            <a:r>
              <a:rPr b="1" lang="en-CA" sz="800" spc="-1" strike="noStrike">
                <a:latin typeface="DejaVu Sans"/>
              </a:rPr>
              <a:t>Distance Measurement</a:t>
            </a:r>
            <a:endParaRPr b="1" lang="en-CA" sz="800" spc="-1" strike="noStrike">
              <a:latin typeface="DejaVu Sans"/>
            </a:endParaRPr>
          </a:p>
        </p:txBody>
      </p:sp>
      <p:sp>
        <p:nvSpPr>
          <p:cNvPr id="180" name="TextShape 10"/>
          <p:cNvSpPr txBox="1"/>
          <p:nvPr/>
        </p:nvSpPr>
        <p:spPr>
          <a:xfrm>
            <a:off x="936000" y="4320000"/>
            <a:ext cx="3456000" cy="288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1" lang="en-CA" sz="1000" spc="-1" strike="noStrike">
                <a:latin typeface="DejaVu Sans"/>
              </a:rPr>
              <a:t>Without Perspective Transformation</a:t>
            </a:r>
            <a:endParaRPr b="1" lang="en-CA" sz="1000" spc="-1" strike="noStrike">
              <a:latin typeface="DejaVu Sans"/>
            </a:endParaRPr>
          </a:p>
        </p:txBody>
      </p:sp>
      <p:pic>
        <p:nvPicPr>
          <p:cNvPr id="181" name="" descr=""/>
          <p:cNvPicPr/>
          <p:nvPr/>
        </p:nvPicPr>
        <p:blipFill>
          <a:blip r:embed="rId4"/>
          <a:stretch/>
        </p:blipFill>
        <p:spPr>
          <a:xfrm>
            <a:off x="936000" y="4790880"/>
            <a:ext cx="1296000" cy="1725480"/>
          </a:xfrm>
          <a:prstGeom prst="rect">
            <a:avLst/>
          </a:prstGeom>
          <a:ln>
            <a:noFill/>
          </a:ln>
        </p:spPr>
      </p:pic>
      <p:pic>
        <p:nvPicPr>
          <p:cNvPr id="182" name="" descr=""/>
          <p:cNvPicPr/>
          <p:nvPr/>
        </p:nvPicPr>
        <p:blipFill>
          <a:blip r:embed="rId5"/>
          <a:stretch/>
        </p:blipFill>
        <p:spPr>
          <a:xfrm>
            <a:off x="2484000" y="4815720"/>
            <a:ext cx="1296000" cy="1724400"/>
          </a:xfrm>
          <a:prstGeom prst="rect">
            <a:avLst/>
          </a:prstGeom>
          <a:ln>
            <a:noFill/>
          </a:ln>
        </p:spPr>
      </p:pic>
      <p:pic>
        <p:nvPicPr>
          <p:cNvPr id="183" name="" descr=""/>
          <p:cNvPicPr/>
          <p:nvPr/>
        </p:nvPicPr>
        <p:blipFill>
          <a:blip r:embed="rId6"/>
          <a:stretch/>
        </p:blipFill>
        <p:spPr>
          <a:xfrm>
            <a:off x="4071240" y="4824000"/>
            <a:ext cx="1303200" cy="1724400"/>
          </a:xfrm>
          <a:prstGeom prst="rect">
            <a:avLst/>
          </a:prstGeom>
          <a:ln>
            <a:noFill/>
          </a:ln>
        </p:spPr>
      </p:pic>
      <p:graphicFrame>
        <p:nvGraphicFramePr>
          <p:cNvPr id="184" name="Table 11"/>
          <p:cNvGraphicFramePr/>
          <p:nvPr/>
        </p:nvGraphicFramePr>
        <p:xfrm>
          <a:off x="5823720" y="4845240"/>
          <a:ext cx="3383640" cy="2113560"/>
        </p:xfrm>
        <a:graphic>
          <a:graphicData uri="http://schemas.openxmlformats.org/drawingml/2006/table">
            <a:tbl>
              <a:tblPr/>
              <a:tblGrid>
                <a:gridCol w="771120"/>
                <a:gridCol w="521640"/>
                <a:gridCol w="633960"/>
                <a:gridCol w="410040"/>
                <a:gridCol w="456840"/>
                <a:gridCol w="590400"/>
              </a:tblGrid>
              <a:tr h="437400">
                <a:tc>
                  <a:txBody>
                    <a:bodyPr lIns="90000" rIns="90000" tIns="46800" bIns="46800" anchor="ctr">
                      <a:noAutofit/>
                    </a:bodyPr>
                    <a:p>
                      <a:pPr algn="ctr"/>
                      <a:r>
                        <a:rPr b="1" lang="en-CA" sz="800" spc="-1" strike="noStrike">
                          <a:latin typeface="Arial"/>
                        </a:rPr>
                        <a:t>Object Name</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Avg. Accuracy (%)</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79360">
                <a:tc>
                  <a:txBody>
                    <a:bodyPr lIns="90000" rIns="90000" tIns="46800" bIns="46800">
                      <a:noAutofit/>
                    </a:bodyPr>
                    <a:p>
                      <a:pPr algn="ctr"/>
                      <a:r>
                        <a:rPr b="0" lang="en-CA" sz="800" spc="-1" strike="noStrike">
                          <a:latin typeface="Arial"/>
                        </a:rPr>
                        <a:t>Quarter Coin</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95.83</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9360">
                <a:tc>
                  <a:txBody>
                    <a:bodyPr lIns="90000" rIns="90000" tIns="46800" bIns="46800">
                      <a:noAutofit/>
                    </a:bodyPr>
                    <a:p>
                      <a:pPr algn="ctr"/>
                      <a:r>
                        <a:rPr b="0" lang="en-CA" sz="800" spc="-1" strike="noStrike">
                          <a:latin typeface="Arial"/>
                        </a:rPr>
                        <a:t>Toonie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89.29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9360">
                <a:tc>
                  <a:txBody>
                    <a:bodyPr lIns="90000" rIns="90000" tIns="46800" bIns="46800">
                      <a:noAutofit/>
                    </a:bodyPr>
                    <a:p>
                      <a:pPr algn="ctr"/>
                      <a:r>
                        <a:rPr b="0" lang="en-CA" sz="800" spc="-1" strike="noStrike">
                          <a:latin typeface="Arial"/>
                        </a:rPr>
                        <a:t>Dime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97.37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9360">
                <a:tc>
                  <a:txBody>
                    <a:bodyPr lIns="90000" rIns="90000" tIns="46800" bIns="46800">
                      <a:noAutofit/>
                    </a:bodyPr>
                    <a:p>
                      <a:pPr algn="ctr"/>
                      <a:r>
                        <a:rPr b="0" lang="en-CA" sz="800" spc="-1" strike="noStrike">
                          <a:latin typeface="Arial"/>
                        </a:rPr>
                        <a:t>Loonie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92.59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9360">
                <a:tc>
                  <a:txBody>
                    <a:bodyPr lIns="90000" rIns="90000" tIns="46800" bIns="46800">
                      <a:noAutofit/>
                    </a:bodyPr>
                    <a:p>
                      <a:pPr algn="ctr"/>
                      <a:r>
                        <a:rPr b="0" lang="en-CA" sz="800" spc="-1" strike="noStrike">
                          <a:latin typeface="Arial"/>
                        </a:rPr>
                        <a:t>Badge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3.8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87.87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9360">
                <a:tc>
                  <a:txBody>
                    <a:bodyPr lIns="90000" rIns="90000" tIns="46800" bIns="46800">
                      <a:noAutofit/>
                    </a:bodyPr>
                    <a:p>
                      <a:pPr algn="ctr"/>
                      <a:r>
                        <a:rPr b="0" lang="en-CA" sz="800" spc="-1" strike="noStrike">
                          <a:latin typeface="Arial"/>
                        </a:rPr>
                        <a:t>Stone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96.15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85" name="TextShape 12"/>
          <p:cNvSpPr txBox="1"/>
          <p:nvPr/>
        </p:nvSpPr>
        <p:spPr>
          <a:xfrm>
            <a:off x="1044000" y="4572000"/>
            <a:ext cx="1008000" cy="216000"/>
          </a:xfrm>
          <a:prstGeom prst="rect">
            <a:avLst/>
          </a:prstGeom>
          <a:noFill/>
          <a:ln>
            <a:noFill/>
          </a:ln>
        </p:spPr>
        <p:txBody>
          <a:bodyPr lIns="90000" rIns="90000" tIns="45000" bIns="45000">
            <a:noAutofit/>
          </a:bodyPr>
          <a:p>
            <a:r>
              <a:rPr b="1" lang="en-CA" sz="800" spc="-1" strike="noStrike">
                <a:latin typeface="DejaVu Sans"/>
              </a:rPr>
              <a:t>Input Image</a:t>
            </a:r>
            <a:endParaRPr b="1" lang="en-CA" sz="800" spc="-1" strike="noStrike">
              <a:latin typeface="DejaVu Sans"/>
            </a:endParaRPr>
          </a:p>
        </p:txBody>
      </p:sp>
      <p:sp>
        <p:nvSpPr>
          <p:cNvPr id="186" name="TextShape 13"/>
          <p:cNvSpPr txBox="1"/>
          <p:nvPr/>
        </p:nvSpPr>
        <p:spPr>
          <a:xfrm>
            <a:off x="2628000" y="4608000"/>
            <a:ext cx="1008000" cy="252000"/>
          </a:xfrm>
          <a:prstGeom prst="rect">
            <a:avLst/>
          </a:prstGeom>
          <a:noFill/>
          <a:ln>
            <a:noFill/>
          </a:ln>
        </p:spPr>
        <p:txBody>
          <a:bodyPr lIns="90000" rIns="90000" tIns="45000" bIns="45000">
            <a:noAutofit/>
          </a:bodyPr>
          <a:p>
            <a:r>
              <a:rPr b="1" lang="en-CA" sz="800" spc="-1" strike="noStrike">
                <a:latin typeface="DejaVu Sans"/>
              </a:rPr>
              <a:t>Dimensioning</a:t>
            </a:r>
            <a:endParaRPr b="1" lang="en-CA" sz="800" spc="-1" strike="noStrike">
              <a:latin typeface="DejaVu Sans"/>
            </a:endParaRPr>
          </a:p>
        </p:txBody>
      </p:sp>
      <p:sp>
        <p:nvSpPr>
          <p:cNvPr id="187" name="TextShape 14"/>
          <p:cNvSpPr txBox="1"/>
          <p:nvPr/>
        </p:nvSpPr>
        <p:spPr>
          <a:xfrm>
            <a:off x="4032000" y="4608000"/>
            <a:ext cx="1512000" cy="216000"/>
          </a:xfrm>
          <a:prstGeom prst="rect">
            <a:avLst/>
          </a:prstGeom>
          <a:noFill/>
          <a:ln>
            <a:noFill/>
          </a:ln>
        </p:spPr>
        <p:txBody>
          <a:bodyPr lIns="90000" rIns="90000" tIns="45000" bIns="45000">
            <a:noAutofit/>
          </a:bodyPr>
          <a:p>
            <a:r>
              <a:rPr b="1" lang="en-CA" sz="800" spc="-1" strike="noStrike">
                <a:latin typeface="DejaVu Sans"/>
              </a:rPr>
              <a:t>Distance Measurement</a:t>
            </a:r>
            <a:endParaRPr b="1" lang="en-CA" sz="800" spc="-1" strike="noStrike">
              <a:latin typeface="DejaVu Sans"/>
            </a:endParaRPr>
          </a:p>
        </p:txBody>
      </p:sp>
      <p:sp>
        <p:nvSpPr>
          <p:cNvPr id="188" name="TextShape 15"/>
          <p:cNvSpPr txBox="1"/>
          <p:nvPr/>
        </p:nvSpPr>
        <p:spPr>
          <a:xfrm>
            <a:off x="1368000" y="6984000"/>
            <a:ext cx="7992000" cy="327960"/>
          </a:xfrm>
          <a:prstGeom prst="rect">
            <a:avLst/>
          </a:prstGeom>
          <a:noFill/>
          <a:ln>
            <a:noFill/>
          </a:ln>
        </p:spPr>
        <p:txBody>
          <a:bodyPr lIns="90000" rIns="90000" tIns="45000" bIns="45000">
            <a:noAutofit/>
          </a:bodyPr>
          <a:p>
            <a:pPr algn="ctr"/>
            <a:r>
              <a:rPr b="1" lang="en-CA" sz="800" spc="-1" strike="noStrike">
                <a:latin typeface="DejaVu Sans"/>
              </a:rPr>
              <a:t>We can observe that, system with perspective transformation performs better that without transformation in dimensioning objects and distance measurement.</a:t>
            </a:r>
            <a:endParaRPr b="1" lang="en-CA" sz="800" spc="-1" strike="noStrike">
              <a:latin typeface="DejaVu Sans"/>
            </a:endParaRPr>
          </a:p>
        </p:txBody>
      </p:sp>
      <p:sp>
        <p:nvSpPr>
          <p:cNvPr id="189" name="TextShape 16"/>
          <p:cNvSpPr txBox="1"/>
          <p:nvPr/>
        </p:nvSpPr>
        <p:spPr>
          <a:xfrm>
            <a:off x="7884000" y="1872360"/>
            <a:ext cx="1368000" cy="209160"/>
          </a:xfrm>
          <a:prstGeom prst="rect">
            <a:avLst/>
          </a:prstGeom>
          <a:noFill/>
          <a:ln>
            <a:noFill/>
          </a:ln>
        </p:spPr>
        <p:txBody>
          <a:bodyPr lIns="90000" rIns="90000" tIns="45000" bIns="45000">
            <a:noAutofit/>
          </a:bodyPr>
          <a:p>
            <a:r>
              <a:rPr b="1" lang="en-CA" sz="800" spc="-1" strike="noStrike">
                <a:latin typeface="DejaVu Sans"/>
              </a:rPr>
              <a:t>Accuracy Test</a:t>
            </a:r>
            <a:endParaRPr b="1" lang="en-CA" sz="800" spc="-1" strike="noStrike">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008000" y="1908000"/>
            <a:ext cx="180720" cy="346320"/>
          </a:xfrm>
          <a:prstGeom prst="rect">
            <a:avLst/>
          </a:prstGeom>
          <a:noFill/>
          <a:ln>
            <a:noFill/>
          </a:ln>
        </p:spPr>
      </p:sp>
      <p:sp>
        <p:nvSpPr>
          <p:cNvPr id="191" name="TextShape 2"/>
          <p:cNvSpPr txBox="1"/>
          <p:nvPr/>
        </p:nvSpPr>
        <p:spPr>
          <a:xfrm>
            <a:off x="1044000" y="1005480"/>
            <a:ext cx="2196000" cy="218520"/>
          </a:xfrm>
          <a:prstGeom prst="rect">
            <a:avLst/>
          </a:prstGeom>
          <a:noFill/>
          <a:ln>
            <a:solidFill>
              <a:srgbClr val="00a933"/>
            </a:solidFill>
          </a:ln>
        </p:spPr>
        <p:txBody>
          <a:bodyPr lIns="90000" rIns="90000" tIns="45000" bIns="45000" anchor="ctr">
            <a:noAutofit/>
          </a:bodyPr>
          <a:p>
            <a:pPr algn="ctr"/>
            <a:r>
              <a:rPr b="0" lang="en-CA" sz="800" spc="-1" strike="noStrike">
                <a:solidFill>
                  <a:srgbClr val="000000"/>
                </a:solidFill>
                <a:latin typeface="Times New Roman"/>
              </a:rPr>
              <a:t>Reading and  grayscale conversion of the image</a:t>
            </a:r>
            <a:endParaRPr b="0" lang="en-CA" sz="800" spc="-1" strike="noStrike">
              <a:solidFill>
                <a:srgbClr val="000000"/>
              </a:solidFill>
              <a:latin typeface="Times New Roman"/>
            </a:endParaRPr>
          </a:p>
        </p:txBody>
      </p:sp>
      <p:sp>
        <p:nvSpPr>
          <p:cNvPr id="192" name="TextShape 3"/>
          <p:cNvSpPr txBox="1"/>
          <p:nvPr/>
        </p:nvSpPr>
        <p:spPr>
          <a:xfrm>
            <a:off x="1044000" y="1401480"/>
            <a:ext cx="2196000" cy="3168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Applying Gaussian blur and Canny edge detection algorithm</a:t>
            </a:r>
            <a:endParaRPr b="0" lang="en-CA" sz="800" spc="-1" strike="noStrike">
              <a:latin typeface="Times New Roman"/>
            </a:endParaRPr>
          </a:p>
        </p:txBody>
      </p:sp>
      <p:sp>
        <p:nvSpPr>
          <p:cNvPr id="193" name="TextShape 4"/>
          <p:cNvSpPr txBox="1"/>
          <p:nvPr/>
        </p:nvSpPr>
        <p:spPr>
          <a:xfrm>
            <a:off x="1044000" y="1869480"/>
            <a:ext cx="2196000" cy="32652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Finding and sorting contours, Ignore smaller ones and drawing those</a:t>
            </a:r>
            <a:endParaRPr b="0" lang="en-CA" sz="800" spc="-1" strike="noStrike">
              <a:latin typeface="Times New Roman"/>
            </a:endParaRPr>
          </a:p>
        </p:txBody>
      </p:sp>
      <p:sp>
        <p:nvSpPr>
          <p:cNvPr id="194" name="TextShape 5"/>
          <p:cNvSpPr txBox="1"/>
          <p:nvPr/>
        </p:nvSpPr>
        <p:spPr>
          <a:xfrm>
            <a:off x="1044000" y="2376000"/>
            <a:ext cx="2196000" cy="2520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Perspective Transformed image</a:t>
            </a:r>
            <a:endParaRPr b="0" lang="en-CA" sz="800" spc="-1" strike="noStrike">
              <a:latin typeface="Times New Roman"/>
            </a:endParaRPr>
          </a:p>
        </p:txBody>
      </p:sp>
      <p:sp>
        <p:nvSpPr>
          <p:cNvPr id="195" name="TextShape 6"/>
          <p:cNvSpPr txBox="1"/>
          <p:nvPr/>
        </p:nvSpPr>
        <p:spPr>
          <a:xfrm>
            <a:off x="1044000" y="2808000"/>
            <a:ext cx="2196000" cy="31572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Applying Gaussian Blur and Canny Edge Detection algorithm</a:t>
            </a:r>
            <a:endParaRPr b="0" lang="en-CA" sz="800" spc="-1" strike="noStrike">
              <a:latin typeface="Times New Roman"/>
            </a:endParaRPr>
          </a:p>
        </p:txBody>
      </p:sp>
      <p:sp>
        <p:nvSpPr>
          <p:cNvPr id="196" name="TextShape 7"/>
          <p:cNvSpPr txBox="1"/>
          <p:nvPr/>
        </p:nvSpPr>
        <p:spPr>
          <a:xfrm>
            <a:off x="3420000" y="2844000"/>
            <a:ext cx="2196000" cy="2520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Morphological operation(dilation and erosion)</a:t>
            </a:r>
            <a:endParaRPr b="0" lang="en-CA" sz="800" spc="-1" strike="noStrike">
              <a:latin typeface="Times New Roman"/>
            </a:endParaRPr>
          </a:p>
        </p:txBody>
      </p:sp>
      <p:sp>
        <p:nvSpPr>
          <p:cNvPr id="197" name="TextShape 8"/>
          <p:cNvSpPr txBox="1"/>
          <p:nvPr/>
        </p:nvSpPr>
        <p:spPr>
          <a:xfrm>
            <a:off x="3420000" y="2376000"/>
            <a:ext cx="2196000" cy="31572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Finding and sorting contours, Ignore smaller ones and drawing those</a:t>
            </a:r>
            <a:endParaRPr b="0" lang="en-CA" sz="800" spc="-1" strike="noStrike">
              <a:latin typeface="Times New Roman"/>
            </a:endParaRPr>
          </a:p>
        </p:txBody>
      </p:sp>
      <p:sp>
        <p:nvSpPr>
          <p:cNvPr id="198" name="TextShape 9"/>
          <p:cNvSpPr txBox="1"/>
          <p:nvPr/>
        </p:nvSpPr>
        <p:spPr>
          <a:xfrm>
            <a:off x="3456000" y="1836000"/>
            <a:ext cx="2196000" cy="3672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Pixel per metric calculation from reference object</a:t>
            </a:r>
            <a:endParaRPr b="0" lang="en-CA" sz="800" spc="-1" strike="noStrike">
              <a:latin typeface="Times New Roman"/>
            </a:endParaRPr>
          </a:p>
        </p:txBody>
      </p:sp>
      <p:sp>
        <p:nvSpPr>
          <p:cNvPr id="199" name="TextShape 10"/>
          <p:cNvSpPr txBox="1"/>
          <p:nvPr/>
        </p:nvSpPr>
        <p:spPr>
          <a:xfrm>
            <a:off x="3456000" y="1368000"/>
            <a:ext cx="2196000" cy="2880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Result computation</a:t>
            </a:r>
            <a:endParaRPr b="0" lang="en-CA" sz="800" spc="-1" strike="noStrike">
              <a:latin typeface="Times New Roman"/>
            </a:endParaRPr>
          </a:p>
        </p:txBody>
      </p:sp>
      <p:sp>
        <p:nvSpPr>
          <p:cNvPr id="200" name="Line 11"/>
          <p:cNvSpPr/>
          <p:nvPr/>
        </p:nvSpPr>
        <p:spPr>
          <a:xfrm>
            <a:off x="3276000" y="2952000"/>
            <a:ext cx="144000" cy="0"/>
          </a:xfrm>
          <a:prstGeom prst="line">
            <a:avLst/>
          </a:prstGeom>
          <a:ln>
            <a:solidFill>
              <a:srgbClr val="000000"/>
            </a:solidFill>
            <a:tailEnd len="med" type="triangle" w="med"/>
          </a:ln>
        </p:spPr>
        <p:style>
          <a:lnRef idx="0"/>
          <a:fillRef idx="0"/>
          <a:effectRef idx="0"/>
          <a:fontRef idx="minor"/>
        </p:style>
      </p:sp>
      <p:sp>
        <p:nvSpPr>
          <p:cNvPr id="201" name="Line 12"/>
          <p:cNvSpPr/>
          <p:nvPr/>
        </p:nvSpPr>
        <p:spPr>
          <a:xfrm flipV="1">
            <a:off x="4464000" y="2700000"/>
            <a:ext cx="0" cy="144000"/>
          </a:xfrm>
          <a:prstGeom prst="line">
            <a:avLst/>
          </a:prstGeom>
          <a:ln>
            <a:solidFill>
              <a:srgbClr val="000000"/>
            </a:solidFill>
            <a:tailEnd len="med" type="triangle" w="med"/>
          </a:ln>
        </p:spPr>
        <p:style>
          <a:lnRef idx="0"/>
          <a:fillRef idx="0"/>
          <a:effectRef idx="0"/>
          <a:fontRef idx="minor"/>
        </p:style>
      </p:sp>
      <p:sp>
        <p:nvSpPr>
          <p:cNvPr id="202" name="Line 13"/>
          <p:cNvSpPr/>
          <p:nvPr/>
        </p:nvSpPr>
        <p:spPr>
          <a:xfrm>
            <a:off x="2124000" y="1260000"/>
            <a:ext cx="0" cy="144000"/>
          </a:xfrm>
          <a:prstGeom prst="line">
            <a:avLst/>
          </a:prstGeom>
          <a:ln>
            <a:solidFill>
              <a:srgbClr val="000000"/>
            </a:solidFill>
            <a:tailEnd len="med" type="triangle" w="med"/>
          </a:ln>
        </p:spPr>
        <p:style>
          <a:lnRef idx="0"/>
          <a:fillRef idx="0"/>
          <a:effectRef idx="0"/>
          <a:fontRef idx="minor"/>
        </p:style>
      </p:sp>
      <p:sp>
        <p:nvSpPr>
          <p:cNvPr id="203" name="Line 14"/>
          <p:cNvSpPr/>
          <p:nvPr/>
        </p:nvSpPr>
        <p:spPr>
          <a:xfrm>
            <a:off x="2124000" y="1728000"/>
            <a:ext cx="0" cy="144000"/>
          </a:xfrm>
          <a:prstGeom prst="line">
            <a:avLst/>
          </a:prstGeom>
          <a:ln>
            <a:solidFill>
              <a:srgbClr val="000000"/>
            </a:solidFill>
            <a:tailEnd len="med" type="triangle" w="med"/>
          </a:ln>
        </p:spPr>
        <p:style>
          <a:lnRef idx="0"/>
          <a:fillRef idx="0"/>
          <a:effectRef idx="0"/>
          <a:fontRef idx="minor"/>
        </p:style>
      </p:sp>
      <p:sp>
        <p:nvSpPr>
          <p:cNvPr id="204" name="Line 15"/>
          <p:cNvSpPr/>
          <p:nvPr/>
        </p:nvSpPr>
        <p:spPr>
          <a:xfrm>
            <a:off x="2124000" y="2232000"/>
            <a:ext cx="0" cy="144000"/>
          </a:xfrm>
          <a:prstGeom prst="line">
            <a:avLst/>
          </a:prstGeom>
          <a:ln>
            <a:solidFill>
              <a:srgbClr val="000000"/>
            </a:solidFill>
            <a:tailEnd len="med" type="triangle" w="med"/>
          </a:ln>
        </p:spPr>
        <p:style>
          <a:lnRef idx="0"/>
          <a:fillRef idx="0"/>
          <a:effectRef idx="0"/>
          <a:fontRef idx="minor"/>
        </p:style>
      </p:sp>
      <p:sp>
        <p:nvSpPr>
          <p:cNvPr id="205" name="Line 16"/>
          <p:cNvSpPr/>
          <p:nvPr/>
        </p:nvSpPr>
        <p:spPr>
          <a:xfrm>
            <a:off x="2124000" y="2664000"/>
            <a:ext cx="0" cy="144000"/>
          </a:xfrm>
          <a:prstGeom prst="line">
            <a:avLst/>
          </a:prstGeom>
          <a:ln>
            <a:solidFill>
              <a:srgbClr val="000000"/>
            </a:solidFill>
            <a:tailEnd len="med" type="triangle" w="med"/>
          </a:ln>
        </p:spPr>
        <p:style>
          <a:lnRef idx="0"/>
          <a:fillRef idx="0"/>
          <a:effectRef idx="0"/>
          <a:fontRef idx="minor"/>
        </p:style>
      </p:sp>
      <p:sp>
        <p:nvSpPr>
          <p:cNvPr id="206" name="Line 17"/>
          <p:cNvSpPr/>
          <p:nvPr/>
        </p:nvSpPr>
        <p:spPr>
          <a:xfrm flipV="1">
            <a:off x="4464000" y="2205000"/>
            <a:ext cx="0" cy="144000"/>
          </a:xfrm>
          <a:prstGeom prst="line">
            <a:avLst/>
          </a:prstGeom>
          <a:ln>
            <a:solidFill>
              <a:srgbClr val="000000"/>
            </a:solidFill>
            <a:tailEnd len="med" type="triangle" w="med"/>
          </a:ln>
        </p:spPr>
        <p:style>
          <a:lnRef idx="0"/>
          <a:fillRef idx="0"/>
          <a:effectRef idx="0"/>
          <a:fontRef idx="minor"/>
        </p:style>
      </p:sp>
      <p:sp>
        <p:nvSpPr>
          <p:cNvPr id="207" name="Line 18"/>
          <p:cNvSpPr/>
          <p:nvPr/>
        </p:nvSpPr>
        <p:spPr>
          <a:xfrm flipV="1">
            <a:off x="4464000" y="1674000"/>
            <a:ext cx="0" cy="144000"/>
          </a:xfrm>
          <a:prstGeom prst="line">
            <a:avLst/>
          </a:prstGeom>
          <a:ln>
            <a:solidFill>
              <a:srgbClr val="000000"/>
            </a:solidFill>
            <a:tailEnd len="med" type="triangle" w="med"/>
          </a:ln>
        </p:spPr>
        <p:style>
          <a:lnRef idx="0"/>
          <a:fillRef idx="0"/>
          <a:effectRef idx="0"/>
          <a:fontRef idx="minor"/>
        </p:style>
      </p:sp>
      <p:sp>
        <p:nvSpPr>
          <p:cNvPr id="208" name="TextShape 19"/>
          <p:cNvSpPr txBox="1"/>
          <p:nvPr/>
        </p:nvSpPr>
        <p:spPr>
          <a:xfrm>
            <a:off x="1044000" y="648000"/>
            <a:ext cx="2808000" cy="238320"/>
          </a:xfrm>
          <a:prstGeom prst="rect">
            <a:avLst/>
          </a:prstGeom>
          <a:noFill/>
          <a:ln>
            <a:noFill/>
          </a:ln>
        </p:spPr>
        <p:txBody>
          <a:bodyPr lIns="90000" rIns="90000" tIns="45000" bIns="45000">
            <a:noAutofit/>
          </a:bodyPr>
          <a:p>
            <a:r>
              <a:rPr b="1" lang="en-CA" sz="1000" spc="-1" strike="noStrike">
                <a:latin typeface="DejaVu Sans"/>
              </a:rPr>
              <a:t>Processes of the System:</a:t>
            </a:r>
            <a:endParaRPr b="1" lang="en-CA" sz="1000" spc="-1" strike="noStrike">
              <a:latin typeface="DejaVu Sans"/>
            </a:endParaRPr>
          </a:p>
        </p:txBody>
      </p:sp>
      <p:sp>
        <p:nvSpPr>
          <p:cNvPr id="209" name="TextShape 20"/>
          <p:cNvSpPr txBox="1"/>
          <p:nvPr/>
        </p:nvSpPr>
        <p:spPr>
          <a:xfrm>
            <a:off x="576000" y="3384000"/>
            <a:ext cx="2880000" cy="288000"/>
          </a:xfrm>
          <a:prstGeom prst="rect">
            <a:avLst/>
          </a:prstGeom>
          <a:noFill/>
          <a:ln>
            <a:noFill/>
          </a:ln>
        </p:spPr>
        <p:txBody>
          <a:bodyPr lIns="90000" rIns="90000" tIns="45000" bIns="45000">
            <a:noAutofit/>
          </a:bodyPr>
          <a:p>
            <a:r>
              <a:rPr b="1" lang="en-CA" sz="1000" spc="-1" strike="noStrike">
                <a:latin typeface="DejaVu Sans"/>
              </a:rPr>
              <a:t>Brief Description of Processes:</a:t>
            </a:r>
            <a:endParaRPr b="1" lang="en-CA" sz="1000" spc="-1" strike="noStrike">
              <a:latin typeface="DejaVu Sans"/>
            </a:endParaRPr>
          </a:p>
        </p:txBody>
      </p:sp>
      <p:sp>
        <p:nvSpPr>
          <p:cNvPr id="210" name="TextShape 21"/>
          <p:cNvSpPr txBox="1"/>
          <p:nvPr/>
        </p:nvSpPr>
        <p:spPr>
          <a:xfrm>
            <a:off x="756000" y="5540040"/>
            <a:ext cx="1728000" cy="327960"/>
          </a:xfrm>
          <a:prstGeom prst="rect">
            <a:avLst/>
          </a:prstGeom>
          <a:noFill/>
          <a:ln>
            <a:noFill/>
          </a:ln>
        </p:spPr>
        <p:txBody>
          <a:bodyPr lIns="90000" rIns="90000" tIns="45000" bIns="45000">
            <a:noAutofit/>
          </a:bodyPr>
          <a:p>
            <a:r>
              <a:rPr b="1" lang="en-CA" sz="800" spc="-1" strike="noStrike">
                <a:solidFill>
                  <a:srgbClr val="0e101a"/>
                </a:solidFill>
                <a:latin typeface="DejaVu Sans"/>
                <a:ea typeface="Lohit Devanagari"/>
              </a:rPr>
              <a:t>B. Object Segmentation:</a:t>
            </a:r>
            <a:endParaRPr b="0" lang="en-CA" sz="800" spc="-1" strike="noStrike">
              <a:latin typeface="DejaVu Sans"/>
            </a:endParaRPr>
          </a:p>
        </p:txBody>
      </p:sp>
      <p:sp>
        <p:nvSpPr>
          <p:cNvPr id="211" name="TextShape 22"/>
          <p:cNvSpPr txBox="1"/>
          <p:nvPr/>
        </p:nvSpPr>
        <p:spPr>
          <a:xfrm>
            <a:off x="648000" y="3668040"/>
            <a:ext cx="2592000" cy="327960"/>
          </a:xfrm>
          <a:prstGeom prst="rect">
            <a:avLst/>
          </a:prstGeom>
          <a:noFill/>
          <a:ln>
            <a:noFill/>
          </a:ln>
        </p:spPr>
        <p:txBody>
          <a:bodyPr lIns="90000" rIns="90000" tIns="45000" bIns="45000">
            <a:noAutofit/>
          </a:bodyPr>
          <a:p>
            <a:pPr algn="just"/>
            <a:r>
              <a:rPr b="1" lang="en-CA" sz="800" spc="-1" strike="noStrike">
                <a:solidFill>
                  <a:srgbClr val="0e101a"/>
                </a:solidFill>
                <a:latin typeface="DejaVu Sans"/>
              </a:rPr>
              <a:t>A. Image Pre-processing and Perspective Transformation:</a:t>
            </a:r>
            <a:endParaRPr b="1" lang="en-CA" sz="800" spc="-1" strike="noStrike">
              <a:latin typeface="DejaVu Sans"/>
            </a:endParaRPr>
          </a:p>
        </p:txBody>
      </p:sp>
      <p:sp>
        <p:nvSpPr>
          <p:cNvPr id="212" name="TextShape 23"/>
          <p:cNvSpPr txBox="1"/>
          <p:nvPr/>
        </p:nvSpPr>
        <p:spPr>
          <a:xfrm>
            <a:off x="5328000" y="3672000"/>
            <a:ext cx="1440000" cy="327960"/>
          </a:xfrm>
          <a:prstGeom prst="rect">
            <a:avLst/>
          </a:prstGeom>
          <a:noFill/>
          <a:ln>
            <a:noFill/>
          </a:ln>
        </p:spPr>
        <p:txBody>
          <a:bodyPr lIns="90000" rIns="90000" tIns="45000" bIns="45000">
            <a:noAutofit/>
          </a:bodyPr>
          <a:p>
            <a:r>
              <a:rPr b="1" lang="en-CA" sz="800" spc="-1" strike="noStrike">
                <a:solidFill>
                  <a:srgbClr val="0e101a"/>
                </a:solidFill>
                <a:latin typeface="DejaVu Sans"/>
                <a:ea typeface="Lohit Devanagari"/>
              </a:rPr>
              <a:t>C. Reference Object:</a:t>
            </a:r>
            <a:endParaRPr b="0" lang="en-CA" sz="800" spc="-1" strike="noStrike">
              <a:latin typeface="DejaVu Sans"/>
            </a:endParaRPr>
          </a:p>
        </p:txBody>
      </p:sp>
      <p:sp>
        <p:nvSpPr>
          <p:cNvPr id="213" name="TextShape 24"/>
          <p:cNvSpPr txBox="1"/>
          <p:nvPr/>
        </p:nvSpPr>
        <p:spPr>
          <a:xfrm>
            <a:off x="5472000" y="5184000"/>
            <a:ext cx="1944000" cy="288000"/>
          </a:xfrm>
          <a:prstGeom prst="rect">
            <a:avLst/>
          </a:prstGeom>
          <a:noFill/>
          <a:ln>
            <a:noFill/>
          </a:ln>
        </p:spPr>
        <p:txBody>
          <a:bodyPr lIns="90000" rIns="90000" tIns="45000" bIns="45000">
            <a:noAutofit/>
          </a:bodyPr>
          <a:p>
            <a:pPr algn="just"/>
            <a:r>
              <a:rPr b="1" lang="en-CA" sz="800" spc="-1" strike="noStrike">
                <a:solidFill>
                  <a:srgbClr val="0e101a"/>
                </a:solidFill>
                <a:latin typeface="DejaVu Sans"/>
                <a:ea typeface="Lohit Devanagari"/>
              </a:rPr>
              <a:t>D. Computation of Results:</a:t>
            </a:r>
            <a:endParaRPr b="0" lang="en-CA" sz="800" spc="-1" strike="noStrike">
              <a:latin typeface="DejaVu Sans"/>
            </a:endParaRPr>
          </a:p>
        </p:txBody>
      </p:sp>
      <p:sp>
        <p:nvSpPr>
          <p:cNvPr id="214" name="TextShape 25"/>
          <p:cNvSpPr txBox="1"/>
          <p:nvPr/>
        </p:nvSpPr>
        <p:spPr>
          <a:xfrm>
            <a:off x="792000" y="3996000"/>
            <a:ext cx="3528000" cy="151596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CA" sz="800" spc="-1" strike="noStrike">
                <a:latin typeface="DejaVu Sans"/>
              </a:rPr>
              <a:t>Reading and input image, resizing it for quicker process, doing grayscale conversion , next steps are to apply 5X5 Gaussian filter to remove high-frequency noise and call Canny  edge detection algorithm with threshold 75 and 200 to smooth edge detection process.</a:t>
            </a:r>
            <a:endParaRPr b="0" lang="en-CA" sz="800" spc="-1" strike="noStrike">
              <a:latin typeface="DejaVu Sans"/>
            </a:endParaRPr>
          </a:p>
          <a:p>
            <a:pPr marL="216000" indent="-216000" algn="just">
              <a:buClr>
                <a:srgbClr val="000000"/>
              </a:buClr>
              <a:buSzPct val="45000"/>
              <a:buFont typeface="Wingdings" charset="2"/>
              <a:buChar char=""/>
            </a:pPr>
            <a:r>
              <a:rPr b="0" lang="en-CA" sz="800" spc="-1" strike="noStrike">
                <a:latin typeface="DejaVu Sans"/>
              </a:rPr>
              <a:t>Finding, sorting contours then considering the significant contours only, Drawing those with OpenCV function </a:t>
            </a:r>
            <a:r>
              <a:rPr b="0" lang="en-CA" sz="800" spc="-1" strike="noStrike">
                <a:latin typeface="DejaVu Sans"/>
                <a:ea typeface="Lohit Devanagari"/>
              </a:rPr>
              <a:t>cv2.getPerspectiveTransform to get transformed image.</a:t>
            </a:r>
            <a:endParaRPr b="0" lang="en-CA" sz="800" spc="-1" strike="noStrike">
              <a:latin typeface="DejaVu Sans"/>
            </a:endParaRPr>
          </a:p>
          <a:p>
            <a:pPr marL="216000" indent="-216000" algn="just">
              <a:lnSpc>
                <a:spcPct val="100000"/>
              </a:lnSpc>
              <a:buClr>
                <a:srgbClr val="000000"/>
              </a:buClr>
              <a:buSzPct val="45000"/>
              <a:buFont typeface="Wingdings" charset="2"/>
              <a:buChar char=""/>
            </a:pPr>
            <a:r>
              <a:rPr b="0" lang="en-CA" sz="800" spc="-1" strike="noStrike">
                <a:latin typeface="DejaVu Sans"/>
                <a:ea typeface="Lohit Devanagari"/>
              </a:rPr>
              <a:t>Then again applying a 15x15 </a:t>
            </a:r>
            <a:r>
              <a:rPr b="0" lang="en-CA" sz="800" spc="-1" strike="noStrike">
                <a:latin typeface="DejaVu Sans"/>
                <a:ea typeface="Lohit Devanagari"/>
              </a:rPr>
              <a:t>Gaussian filter to blur the image to pass through Canny edge detector with 50 and 70 threshold. Then applying morphological operator (dilation + erosion) with iteration 1 to close any gaps in the edge map.</a:t>
            </a:r>
            <a:endParaRPr b="0" lang="en-CA" sz="800" spc="-1" strike="noStrike">
              <a:latin typeface="DejaVu Sans"/>
            </a:endParaRPr>
          </a:p>
        </p:txBody>
      </p:sp>
      <p:sp>
        <p:nvSpPr>
          <p:cNvPr id="215" name="TextShape 26"/>
          <p:cNvSpPr txBox="1"/>
          <p:nvPr/>
        </p:nvSpPr>
        <p:spPr>
          <a:xfrm>
            <a:off x="900000" y="5868000"/>
            <a:ext cx="3168000" cy="56556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CA" sz="800" spc="-1" strike="noStrike">
                <a:latin typeface="DejaVu Sans"/>
              </a:rPr>
              <a:t>After getting external contours from the edge map with </a:t>
            </a:r>
            <a:r>
              <a:rPr b="0" lang="en-CA" sz="800" spc="-1" strike="noStrike">
                <a:latin typeface="DejaVu Sans"/>
                <a:ea typeface="Lohit Devanagari"/>
              </a:rPr>
              <a:t>cv2.RETR_EXTERNA</a:t>
            </a:r>
            <a:r>
              <a:rPr b="0" lang="en-CA" sz="800" spc="-1" strike="noStrike">
                <a:latin typeface="Times New Roman"/>
                <a:ea typeface="Lohit Devanagari"/>
              </a:rPr>
              <a:t>L, </a:t>
            </a:r>
            <a:r>
              <a:rPr b="0" lang="en-CA" sz="800" spc="-1" strike="noStrike">
                <a:latin typeface="DejaVu Sans"/>
                <a:ea typeface="Lohit Devanagari"/>
              </a:rPr>
              <a:t>next steps are to sort those contours from left to right and dete</a:t>
            </a:r>
            <a:r>
              <a:rPr b="0" lang="en-CA" sz="800" spc="-1" strike="noStrike">
                <a:latin typeface="DejaVu Sans"/>
                <a:ea typeface="Lohit Devanagari"/>
              </a:rPr>
              <a:t>ct the reference object.</a:t>
            </a:r>
            <a:endParaRPr b="0" lang="en-CA" sz="800" spc="-1" strike="noStrike">
              <a:latin typeface="DejaVu Sans"/>
            </a:endParaRPr>
          </a:p>
        </p:txBody>
      </p:sp>
      <p:sp>
        <p:nvSpPr>
          <p:cNvPr id="216" name="TextShape 27"/>
          <p:cNvSpPr txBox="1"/>
          <p:nvPr/>
        </p:nvSpPr>
        <p:spPr>
          <a:xfrm>
            <a:off x="5544000" y="3999960"/>
            <a:ext cx="3168000" cy="10407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CA" sz="800" spc="-1" strike="noStrike">
                <a:latin typeface="DejaVu Sans"/>
              </a:rPr>
              <a:t>This reference object will help to  count number of pixels captured by each object in an image. </a:t>
            </a:r>
            <a:endParaRPr b="0" lang="en-CA" sz="800" spc="-1" strike="noStrike">
              <a:latin typeface="DejaVu Sans"/>
            </a:endParaRPr>
          </a:p>
          <a:p>
            <a:pPr marL="216000" indent="-216000">
              <a:buClr>
                <a:srgbClr val="000000"/>
              </a:buClr>
              <a:buSzPct val="45000"/>
              <a:buFont typeface="Wingdings" charset="2"/>
              <a:buChar char=""/>
            </a:pPr>
            <a:r>
              <a:rPr b="0" lang="en-CA" sz="800" spc="-1" strike="noStrike">
                <a:latin typeface="DejaVu Sans"/>
                <a:ea typeface="Lohit Devanagari"/>
              </a:rPr>
              <a:t>This pixel number provides the approximate number of pixels per every unit measurement of its width, which is known as pixel per metric. We can express pixels per metric as follows:</a:t>
            </a:r>
            <a:endParaRPr b="0" lang="en-CA" sz="800" spc="-1" strike="noStrike">
              <a:latin typeface="DejaVu Sans"/>
            </a:endParaRPr>
          </a:p>
          <a:p>
            <a:pPr algn="just"/>
            <a:r>
              <a:rPr b="0" lang="en-CA" sz="800" spc="-1" strike="noStrike">
                <a:latin typeface="DejaVu Sans"/>
                <a:ea typeface="Lohit Devanagari"/>
              </a:rPr>
              <a:t>	</a:t>
            </a:r>
            <a:r>
              <a:rPr b="0" lang="en-CA" sz="800" spc="-1" strike="noStrike">
                <a:latin typeface="DejaVu Sans"/>
                <a:ea typeface="Lohit Devanagari"/>
              </a:rPr>
              <a:t>pixel per metric = width of the object in pixel / </a:t>
            </a:r>
            <a:r>
              <a:rPr b="0" lang="en-CA" sz="800" spc="-1" strike="noStrike">
                <a:latin typeface="DejaVu Sans"/>
                <a:ea typeface="Lohit Devanagari"/>
              </a:rPr>
              <a:t>	</a:t>
            </a:r>
            <a:r>
              <a:rPr b="0" lang="en-CA" sz="800" spc="-1" strike="noStrike">
                <a:latin typeface="DejaVu Sans"/>
                <a:ea typeface="Lohit Devanagari"/>
              </a:rPr>
              <a:t>actual width of the object.</a:t>
            </a:r>
            <a:endParaRPr b="0" lang="en-CA" sz="800" spc="-1" strike="noStrike">
              <a:latin typeface="DejaVu Sans"/>
            </a:endParaRPr>
          </a:p>
        </p:txBody>
      </p:sp>
      <p:sp>
        <p:nvSpPr>
          <p:cNvPr id="217" name="TextShape 28"/>
          <p:cNvSpPr txBox="1"/>
          <p:nvPr/>
        </p:nvSpPr>
        <p:spPr>
          <a:xfrm>
            <a:off x="5544000" y="5476320"/>
            <a:ext cx="3168000" cy="18723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CA" sz="800" spc="-1" strike="noStrike">
                <a:latin typeface="DejaVu Sans"/>
              </a:rPr>
              <a:t>Then scanning through the previously found contour list, next steps are to cancel out insignificant contours compute and order rotated bounding box with cv2.boxPoint function from top-left to bottom-left (clockwise).</a:t>
            </a:r>
            <a:endParaRPr b="0" lang="en-CA" sz="800" spc="-1" strike="noStrike">
              <a:latin typeface="DejaVu Sans"/>
            </a:endParaRPr>
          </a:p>
          <a:p>
            <a:pPr marL="216000" indent="-216000" algn="just">
              <a:buClr>
                <a:srgbClr val="000000"/>
              </a:buClr>
              <a:buSzPct val="45000"/>
              <a:buFont typeface="Wingdings" charset="2"/>
              <a:buChar char=""/>
            </a:pPr>
            <a:r>
              <a:rPr b="0" lang="en-CA" sz="800" spc="-1" strike="noStrike">
                <a:latin typeface="DejaVu Sans"/>
                <a:ea typeface="Lohit Devanagari"/>
              </a:rPr>
              <a:t>Then an object's height and width are calculated from the division of Euclidean distance between the set of midpoints of the object and pixels per metric parameter </a:t>
            </a:r>
            <a:endParaRPr b="0" lang="en-CA" sz="800" spc="-1" strike="noStrike">
              <a:latin typeface="DejaVu Sans"/>
            </a:endParaRPr>
          </a:p>
          <a:p>
            <a:pPr marL="216000" indent="-216000" algn="just">
              <a:buClr>
                <a:srgbClr val="000000"/>
              </a:buClr>
              <a:buSzPct val="45000"/>
              <a:buFont typeface="Wingdings" charset="2"/>
              <a:buChar char=""/>
            </a:pPr>
            <a:r>
              <a:rPr b="0" lang="en-CA" sz="800" spc="-1" strike="noStrike">
                <a:latin typeface="DejaVu Sans"/>
                <a:ea typeface="Lohit Devanagari"/>
              </a:rPr>
              <a:t>Lastly, our model computes the distance for the bounding box coordinates and the centroid coordinates by dividing the Euclidean distance between the ordered bounding box points of the reference object and the targeted object by pixels per metric.</a:t>
            </a:r>
            <a:endParaRPr b="0" lang="en-CA" sz="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2020-08-02T02:26:37Z</dcterms:created>
  <dc:creator/>
  <dc:description/>
  <dc:language>en-CA</dc:language>
  <cp:lastModifiedBy/>
  <dcterms:modified xsi:type="dcterms:W3CDTF">2020-08-02T04:14:35Z</dcterms:modified>
  <cp:revision>18</cp:revision>
  <dc:subject/>
  <dc:title>Focus</dc:title>
</cp:coreProperties>
</file>