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5" r:id="rId5"/>
    <p:sldId id="264" r:id="rId6"/>
    <p:sldId id="266" r:id="rId7"/>
    <p:sldId id="268" r:id="rId8"/>
    <p:sldId id="269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84" r:id="rId17"/>
    <p:sldId id="276" r:id="rId18"/>
    <p:sldId id="277" r:id="rId19"/>
    <p:sldId id="278" r:id="rId20"/>
    <p:sldId id="280" r:id="rId21"/>
    <p:sldId id="281" r:id="rId22"/>
    <p:sldId id="282" r:id="rId23"/>
    <p:sldId id="283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470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4/14/2018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4/14/2018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4/14/2018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4/14/2018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4/14/2018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4/14/2018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1"/>
            <a:ext cx="9637710" cy="2031504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Boston Housing Prices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 </a:t>
            </a:r>
            <a:b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</a:b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 Case Study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97868" y="4653136"/>
            <a:ext cx="5029201" cy="1872208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</a:rPr>
              <a:t>Anish </a:t>
            </a:r>
            <a:r>
              <a:rPr lang="en-IN" sz="2800" b="1" dirty="0" err="1">
                <a:solidFill>
                  <a:schemeClr val="accent1">
                    <a:lumMod val="50000"/>
                  </a:schemeClr>
                </a:solidFill>
              </a:rPr>
              <a:t>Chakrabarty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 (171024) </a:t>
            </a:r>
          </a:p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Rahul Singh (171111) </a:t>
            </a:r>
          </a:p>
          <a:p>
            <a:r>
              <a:rPr lang="en-IN" sz="2800" b="1" dirty="0" err="1">
                <a:solidFill>
                  <a:schemeClr val="accent1">
                    <a:lumMod val="50000"/>
                  </a:schemeClr>
                </a:solidFill>
              </a:rPr>
              <a:t>Soumyadip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800" b="1" dirty="0" err="1">
                <a:solidFill>
                  <a:schemeClr val="accent1">
                    <a:lumMod val="50000"/>
                  </a:schemeClr>
                </a:solidFill>
              </a:rPr>
              <a:t>Fadikar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 (171154) </a:t>
            </a:r>
          </a:p>
          <a:p>
            <a:r>
              <a:rPr lang="en-IN" sz="2800" b="1" dirty="0" err="1">
                <a:solidFill>
                  <a:schemeClr val="accent1">
                    <a:lumMod val="50000"/>
                  </a:schemeClr>
                </a:solidFill>
              </a:rPr>
              <a:t>Sourav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 Nandi (171157) 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066265" y="-19736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807368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Book Antiqua" panose="02040602050305030304" pitchFamily="18" charset="0"/>
              </a:rPr>
              <a:t>Box-Cox transformation</a:t>
            </a: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20" y="2060848"/>
            <a:ext cx="5040560" cy="395895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3200" dirty="0"/>
              <a:t>T</a:t>
            </a:r>
            <a:r>
              <a:rPr lang="en-IN" sz="3200" dirty="0" smtClean="0"/>
              <a:t>he </a:t>
            </a:r>
            <a:r>
              <a:rPr lang="en-IN" sz="3200" dirty="0"/>
              <a:t>visual deviation from normality appears significant and therefore we apply the one parameter Box-Cox Transformation which is </a:t>
            </a:r>
            <a:r>
              <a:rPr lang="en-IN" sz="3200" dirty="0" smtClean="0"/>
              <a:t>given by,</a:t>
            </a:r>
            <a:endParaRPr lang="en-IN" sz="3200" dirty="0"/>
          </a:p>
        </p:txBody>
      </p:sp>
      <p:pic>
        <p:nvPicPr>
          <p:cNvPr id="5" name="Image11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452" y="2276872"/>
            <a:ext cx="3096344" cy="122413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extBox 5"/>
          <p:cNvSpPr txBox="1"/>
          <p:nvPr/>
        </p:nvSpPr>
        <p:spPr>
          <a:xfrm>
            <a:off x="6598468" y="4042518"/>
            <a:ext cx="3672408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3200" dirty="0"/>
              <a:t>The </a:t>
            </a:r>
            <a:r>
              <a:rPr lang="en-IN" sz="3200" dirty="0" smtClean="0"/>
              <a:t>obtained value of </a:t>
            </a:r>
            <a:r>
              <a:rPr lang="en-IN" sz="3200" dirty="0"/>
              <a:t>λ=0.4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2967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796" y="534634"/>
            <a:ext cx="102971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IN" sz="3200" dirty="0" smtClean="0"/>
              <a:t>Q-Q plot after Box-Cox transformation yields in,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6020" y="1119409"/>
            <a:ext cx="6075695" cy="5117903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15403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820" y="298104"/>
            <a:ext cx="9433048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3200" dirty="0"/>
              <a:t>The histogram of </a:t>
            </a:r>
            <a:r>
              <a:rPr lang="en-IN" sz="3200" dirty="0" err="1"/>
              <a:t>medv</a:t>
            </a:r>
            <a:r>
              <a:rPr lang="en-IN" sz="3200" dirty="0"/>
              <a:t> is obtained as,</a:t>
            </a:r>
          </a:p>
          <a:p>
            <a:endParaRPr lang="en-IN" sz="3200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5820" y="1196752"/>
            <a:ext cx="5904655" cy="4536504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TextBox 4"/>
          <p:cNvSpPr txBox="1"/>
          <p:nvPr/>
        </p:nvSpPr>
        <p:spPr>
          <a:xfrm>
            <a:off x="7030516" y="1430340"/>
            <a:ext cx="3744416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3200"/>
              <a:t>This histogram further justifies that the observed medv values can considered to have been originated from a Normal distribution.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338515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804" y="472317"/>
            <a:ext cx="97930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3200" dirty="0" smtClean="0"/>
              <a:t>By plotting residuals against predicted values we get,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21805" y="1196752"/>
            <a:ext cx="6624735" cy="4464496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4" name="TextBox 3"/>
          <p:cNvSpPr txBox="1"/>
          <p:nvPr/>
        </p:nvSpPr>
        <p:spPr>
          <a:xfrm>
            <a:off x="7462564" y="1659286"/>
            <a:ext cx="3528392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3200" dirty="0" smtClean="0"/>
              <a:t>Which shows no systematic behaviour. Hence, we discard the possibility of presence of </a:t>
            </a:r>
            <a:r>
              <a:rPr lang="en-IN" sz="3200" dirty="0" err="1" smtClean="0"/>
              <a:t>heteroscedasticity</a:t>
            </a:r>
            <a:r>
              <a:rPr lang="en-IN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80" y="741303"/>
            <a:ext cx="10585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3200" dirty="0" smtClean="0"/>
              <a:t>Regression outputs for coefficients are given by,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1" y="1988840"/>
            <a:ext cx="4752527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6460" y="1880971"/>
            <a:ext cx="4104456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3200" dirty="0"/>
              <a:t>From this primary model we observe that the hypothesis H</a:t>
            </a:r>
            <a:r>
              <a:rPr lang="en-IN" sz="3200" baseline="-25000" dirty="0"/>
              <a:t>0j</a:t>
            </a:r>
            <a:r>
              <a:rPr lang="en-IN" sz="3200" dirty="0"/>
              <a:t>: β</a:t>
            </a:r>
            <a:r>
              <a:rPr lang="en-IN" sz="3200" baseline="-25000" dirty="0"/>
              <a:t>j</a:t>
            </a:r>
            <a:r>
              <a:rPr lang="en-IN" sz="3200" dirty="0"/>
              <a:t>=0 vs. </a:t>
            </a:r>
            <a:r>
              <a:rPr lang="en-IN" sz="3200" dirty="0" smtClean="0"/>
              <a:t>H</a:t>
            </a:r>
            <a:r>
              <a:rPr lang="en-IN" sz="3200" baseline="-25000" dirty="0" smtClean="0"/>
              <a:t>1j</a:t>
            </a:r>
            <a:r>
              <a:rPr lang="en-IN" sz="3200" dirty="0"/>
              <a:t>: </a:t>
            </a:r>
            <a:r>
              <a:rPr lang="en-IN" sz="3200" dirty="0" smtClean="0"/>
              <a:t>Not </a:t>
            </a:r>
            <a:r>
              <a:rPr lang="en-IN" sz="3200" dirty="0" err="1"/>
              <a:t>H</a:t>
            </a:r>
            <a:r>
              <a:rPr lang="en-IN" sz="3200" baseline="-25000" dirty="0" err="1"/>
              <a:t>oj</a:t>
            </a:r>
            <a:r>
              <a:rPr lang="en-IN" sz="3200" dirty="0"/>
              <a:t> is getting accepted for the </a:t>
            </a:r>
            <a:r>
              <a:rPr lang="en-IN" sz="3200" dirty="0" err="1"/>
              <a:t>regressors</a:t>
            </a:r>
            <a:r>
              <a:rPr lang="en-IN" sz="3200" dirty="0"/>
              <a:t> </a:t>
            </a:r>
            <a:r>
              <a:rPr lang="en-IN" sz="3200" b="1" dirty="0" err="1"/>
              <a:t>indus</a:t>
            </a:r>
            <a:r>
              <a:rPr lang="en-IN" sz="3200" dirty="0" smtClean="0"/>
              <a:t>, </a:t>
            </a:r>
            <a:r>
              <a:rPr lang="en-IN" sz="3200" b="1" dirty="0" err="1" smtClean="0"/>
              <a:t>chas</a:t>
            </a:r>
            <a:r>
              <a:rPr lang="en-IN" sz="3200" dirty="0" smtClean="0"/>
              <a:t> </a:t>
            </a:r>
            <a:r>
              <a:rPr lang="en-IN" sz="3200" dirty="0"/>
              <a:t>and </a:t>
            </a:r>
            <a:r>
              <a:rPr lang="en-IN" sz="3200" b="1" dirty="0"/>
              <a:t>age</a:t>
            </a:r>
            <a:r>
              <a:rPr lang="en-IN" sz="3200" dirty="0"/>
              <a:t> at 5% level of significance.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71985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788" y="1916832"/>
            <a:ext cx="10657184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IN" sz="3200" dirty="0" smtClean="0"/>
              <a:t>Now, we calculate Cook’s distance to check for presence of outliers. The form of Cook’s D statistics is given by,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804" y="379984"/>
            <a:ext cx="1000911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accent1"/>
                </a:solidFill>
                <a:latin typeface="Book Antiqua" panose="02040602050305030304" pitchFamily="18" charset="0"/>
              </a:rPr>
              <a:t>Influential point detection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9956" y="3761191"/>
            <a:ext cx="72728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3200" dirty="0"/>
              <a:t>Di=((𝑦𝑖−𝑦𝑖̂)∗ℎ𝑖𝑖 )/(</a:t>
            </a:r>
            <a:r>
              <a:rPr lang="en-IN" sz="3200" dirty="0" err="1"/>
              <a:t>p∗MSE</a:t>
            </a:r>
            <a:r>
              <a:rPr lang="en-IN" sz="3200" dirty="0"/>
              <a:t>∗(1−ℎ𝑖𝑖 )^2)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56403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21804" y="836712"/>
            <a:ext cx="6408712" cy="4968552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TextBox 2"/>
          <p:cNvSpPr txBox="1"/>
          <p:nvPr/>
        </p:nvSpPr>
        <p:spPr>
          <a:xfrm>
            <a:off x="7390556" y="1700808"/>
            <a:ext cx="3384376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3200"/>
              <a:t>We observe that there are no outliers in the dataset as there are no Di’s greater than 1.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380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519336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>
                <a:latin typeface="Book Antiqua" panose="02040602050305030304" pitchFamily="18" charset="0"/>
              </a:rPr>
              <a:t>Checking for </a:t>
            </a:r>
            <a:r>
              <a:rPr lang="en-IN" sz="4400" dirty="0" err="1">
                <a:latin typeface="Book Antiqua" panose="02040602050305030304" pitchFamily="18" charset="0"/>
              </a:rPr>
              <a:t>M</a:t>
            </a:r>
            <a:r>
              <a:rPr lang="en-IN" sz="4400" dirty="0" err="1" smtClean="0">
                <a:latin typeface="Book Antiqua" panose="02040602050305030304" pitchFamily="18" charset="0"/>
              </a:rPr>
              <a:t>ulticollinearity</a:t>
            </a: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04" y="1268760"/>
            <a:ext cx="10297144" cy="475104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3200" dirty="0" smtClean="0"/>
              <a:t>Now, we obtain the Variance Inflation factors (VIF),</a:t>
            </a:r>
          </a:p>
          <a:p>
            <a:pPr marL="45720" indent="0">
              <a:buNone/>
            </a:pPr>
            <a:endParaRPr lang="en-IN" sz="3200" dirty="0" smtClean="0"/>
          </a:p>
          <a:p>
            <a:pPr marL="45720" indent="0">
              <a:buNone/>
            </a:pPr>
            <a:endParaRPr lang="en-IN" sz="3200" dirty="0" smtClean="0"/>
          </a:p>
          <a:p>
            <a:pPr marL="45720" indent="0">
              <a:buNone/>
            </a:pPr>
            <a:endParaRPr lang="en-IN" sz="3200" dirty="0" smtClean="0"/>
          </a:p>
          <a:p>
            <a:pPr marL="45720" indent="0" algn="just" fontAlgn="auto" latinLnBrk="1">
              <a:buNone/>
            </a:pPr>
            <a:r>
              <a:rPr lang="en-IN" sz="3200" dirty="0"/>
              <a:t>From the VIF values it is observed that the variables </a:t>
            </a:r>
            <a:r>
              <a:rPr lang="en-IN" sz="3200" b="1" dirty="0"/>
              <a:t>rad</a:t>
            </a:r>
            <a:r>
              <a:rPr lang="en-IN" sz="3200" dirty="0"/>
              <a:t> and </a:t>
            </a:r>
            <a:r>
              <a:rPr lang="en-IN" sz="3200" b="1" dirty="0"/>
              <a:t>tax</a:t>
            </a:r>
            <a:r>
              <a:rPr lang="en-IN" sz="3200" dirty="0"/>
              <a:t> are involved in </a:t>
            </a:r>
            <a:r>
              <a:rPr lang="en-IN" sz="3200" dirty="0" err="1"/>
              <a:t>multicollinearity</a:t>
            </a:r>
            <a:r>
              <a:rPr lang="en-IN" sz="3200" dirty="0"/>
              <a:t> </a:t>
            </a:r>
            <a:r>
              <a:rPr lang="en-IN" sz="3200" dirty="0" smtClean="0"/>
              <a:t>because </a:t>
            </a:r>
            <a:r>
              <a:rPr lang="en-IN" sz="3200" dirty="0"/>
              <a:t>the </a:t>
            </a:r>
            <a:r>
              <a:rPr lang="en-IN" sz="3200" dirty="0" smtClean="0"/>
              <a:t>   VIF </a:t>
            </a:r>
            <a:r>
              <a:rPr lang="en-IN" sz="3200" dirty="0"/>
              <a:t>values of these variables is greater than 5.</a:t>
            </a:r>
          </a:p>
          <a:p>
            <a:pPr marL="45720" indent="0">
              <a:buNone/>
            </a:pPr>
            <a:endParaRPr lang="en-IN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56884"/>
              </p:ext>
            </p:extLst>
          </p:nvPr>
        </p:nvGraphicFramePr>
        <p:xfrm>
          <a:off x="981843" y="2272773"/>
          <a:ext cx="9175515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9"/>
                <a:gridCol w="705809"/>
                <a:gridCol w="820631"/>
                <a:gridCol w="648072"/>
                <a:gridCol w="648723"/>
                <a:gridCol w="621705"/>
                <a:gridCol w="633165"/>
                <a:gridCol w="633165"/>
                <a:gridCol w="633165"/>
                <a:gridCol w="633165"/>
                <a:gridCol w="914572"/>
                <a:gridCol w="871725"/>
                <a:gridCol w="705809"/>
              </a:tblGrid>
              <a:tr h="63598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 smtClean="0">
                          <a:solidFill>
                            <a:schemeClr val="tx1"/>
                          </a:solidFill>
                        </a:rPr>
                        <a:t>crim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 smtClean="0">
                          <a:solidFill>
                            <a:schemeClr val="tx1"/>
                          </a:solidFill>
                        </a:rPr>
                        <a:t>zn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 smtClean="0">
                          <a:solidFill>
                            <a:schemeClr val="tx1"/>
                          </a:solidFill>
                        </a:rPr>
                        <a:t>indus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chas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nox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rm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rad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tax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ptratio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black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lstat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16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1.79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2.29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3.99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1.06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4.40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1.80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3.11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3.97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7.36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8.79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1.71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1.34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3.13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70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804" y="776607"/>
            <a:ext cx="10369152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We also observe that the correlation coefficient of </a:t>
            </a:r>
            <a:r>
              <a:rPr lang="en-IN" sz="3200" b="1" dirty="0"/>
              <a:t>rad</a:t>
            </a:r>
            <a:r>
              <a:rPr lang="en-IN" sz="3200" dirty="0"/>
              <a:t> and </a:t>
            </a:r>
            <a:r>
              <a:rPr lang="en-IN" sz="3200" b="1" dirty="0" smtClean="0"/>
              <a:t>tax</a:t>
            </a:r>
            <a:r>
              <a:rPr lang="en-IN" sz="3200" dirty="0" smtClean="0"/>
              <a:t>=0.908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We drop the variable </a:t>
            </a:r>
            <a:r>
              <a:rPr lang="en-IN" sz="3200" b="1" dirty="0"/>
              <a:t>tax</a:t>
            </a:r>
            <a:r>
              <a:rPr lang="en-IN" sz="3200" dirty="0"/>
              <a:t> because the VIF value of </a:t>
            </a:r>
            <a:r>
              <a:rPr lang="en-IN" sz="3200" b="1" dirty="0"/>
              <a:t>tax</a:t>
            </a:r>
            <a:r>
              <a:rPr lang="en-IN" sz="3200" dirty="0"/>
              <a:t> is observed to greater than that of </a:t>
            </a:r>
            <a:r>
              <a:rPr lang="en-IN" sz="3200" b="1" dirty="0"/>
              <a:t>rad</a:t>
            </a:r>
            <a:r>
              <a:rPr lang="en-IN" sz="3200" dirty="0" smtClean="0"/>
              <a:t>.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VIF values of the </a:t>
            </a:r>
            <a:r>
              <a:rPr lang="en-IN" sz="3200" dirty="0" err="1"/>
              <a:t>regressors</a:t>
            </a:r>
            <a:r>
              <a:rPr lang="en-IN" sz="3200" dirty="0"/>
              <a:t> after dropping the </a:t>
            </a:r>
            <a:r>
              <a:rPr lang="en-IN" sz="3200" b="1" dirty="0"/>
              <a:t>tax</a:t>
            </a:r>
            <a:r>
              <a:rPr lang="en-IN" sz="3200" dirty="0"/>
              <a:t> variable are obtained as</a:t>
            </a:r>
            <a:r>
              <a:rPr lang="en-IN" sz="3200" dirty="0" smtClean="0"/>
              <a:t>,</a:t>
            </a:r>
          </a:p>
          <a:p>
            <a:pPr algn="just"/>
            <a:endParaRPr lang="en-IN" sz="3200" dirty="0"/>
          </a:p>
          <a:p>
            <a:pPr algn="just"/>
            <a:endParaRPr lang="en-IN" sz="3200" dirty="0" smtClean="0"/>
          </a:p>
          <a:p>
            <a:endParaRPr lang="en-IN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963248"/>
              </p:ext>
            </p:extLst>
          </p:nvPr>
        </p:nvGraphicFramePr>
        <p:xfrm>
          <a:off x="1197868" y="4653136"/>
          <a:ext cx="8959489" cy="114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70"/>
                <a:gridCol w="742829"/>
                <a:gridCol w="845065"/>
                <a:gridCol w="640593"/>
                <a:gridCol w="742829"/>
                <a:gridCol w="742829"/>
                <a:gridCol w="610053"/>
                <a:gridCol w="648072"/>
                <a:gridCol w="648072"/>
                <a:gridCol w="936104"/>
                <a:gridCol w="871844"/>
                <a:gridCol w="742829"/>
              </a:tblGrid>
              <a:tr h="57011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solidFill>
                            <a:schemeClr val="tx1"/>
                          </a:solidFill>
                        </a:rPr>
                        <a:t>crim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zn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indus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chas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nox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rm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rad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ptratio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black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lstat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011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1.79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2.17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3.30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1.04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4.37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1.87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3.11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3.97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2.85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1.70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1.34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3.13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31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60648"/>
            <a:ext cx="8686801" cy="864096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Book Antiqua" panose="02040602050305030304" pitchFamily="18" charset="0"/>
              </a:rPr>
              <a:t>    Variable Selection</a:t>
            </a: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12" y="1196752"/>
            <a:ext cx="10081120" cy="4968552"/>
          </a:xfrm>
        </p:spPr>
        <p:txBody>
          <a:bodyPr>
            <a:normAutofit fontScale="92500" lnSpcReduction="10000"/>
          </a:bodyPr>
          <a:lstStyle/>
          <a:p>
            <a:pPr marL="45720" indent="0" algn="just">
              <a:buNone/>
            </a:pPr>
            <a:r>
              <a:rPr lang="en-IN" sz="3500" dirty="0" smtClean="0"/>
              <a:t>Now, by Backward Elimination process we discard the following </a:t>
            </a:r>
            <a:r>
              <a:rPr lang="en-IN" sz="3500" dirty="0" err="1" smtClean="0"/>
              <a:t>regressors</a:t>
            </a:r>
            <a:r>
              <a:rPr lang="en-IN" sz="3500" dirty="0" smtClean="0"/>
              <a:t>,</a:t>
            </a:r>
          </a:p>
          <a:p>
            <a:r>
              <a:rPr lang="en-IN" sz="3500" dirty="0" smtClean="0"/>
              <a:t>Step 1: </a:t>
            </a:r>
            <a:r>
              <a:rPr lang="en-IN" sz="3500" b="1" dirty="0" err="1" smtClean="0"/>
              <a:t>zn</a:t>
            </a:r>
            <a:endParaRPr lang="en-IN" sz="3500" b="1" dirty="0" smtClean="0"/>
          </a:p>
          <a:p>
            <a:r>
              <a:rPr lang="en-IN" sz="3500" dirty="0" smtClean="0"/>
              <a:t>Step 2: </a:t>
            </a:r>
            <a:r>
              <a:rPr lang="en-IN" sz="3500" b="1" dirty="0" err="1" smtClean="0"/>
              <a:t>chas</a:t>
            </a:r>
            <a:endParaRPr lang="en-IN" sz="3500" b="1" dirty="0" smtClean="0"/>
          </a:p>
          <a:p>
            <a:r>
              <a:rPr lang="en-IN" sz="3500" dirty="0" smtClean="0"/>
              <a:t>Step 3: </a:t>
            </a:r>
            <a:r>
              <a:rPr lang="en-IN" sz="3500" b="1" dirty="0" smtClean="0"/>
              <a:t>age</a:t>
            </a:r>
          </a:p>
          <a:p>
            <a:pPr marL="45720" indent="0">
              <a:buNone/>
            </a:pPr>
            <a:endParaRPr lang="en-IN" sz="3500" b="1" dirty="0"/>
          </a:p>
          <a:p>
            <a:pPr marL="45720" indent="0">
              <a:buNone/>
            </a:pPr>
            <a:r>
              <a:rPr lang="en-IN" sz="3500" dirty="0" smtClean="0"/>
              <a:t>Final </a:t>
            </a:r>
            <a:r>
              <a:rPr lang="en-IN" sz="3500" dirty="0" err="1" smtClean="0"/>
              <a:t>Regressors</a:t>
            </a:r>
            <a:r>
              <a:rPr lang="en-IN" sz="3500" dirty="0" smtClean="0"/>
              <a:t>:  </a:t>
            </a:r>
            <a:r>
              <a:rPr lang="en-IN" sz="3500" b="1" dirty="0" err="1" smtClean="0"/>
              <a:t>crim</a:t>
            </a:r>
            <a:r>
              <a:rPr lang="en-IN" sz="3500" dirty="0" smtClean="0"/>
              <a:t>, </a:t>
            </a:r>
            <a:r>
              <a:rPr lang="en-IN" sz="3500" b="1" dirty="0" err="1" smtClean="0"/>
              <a:t>indus</a:t>
            </a:r>
            <a:r>
              <a:rPr lang="en-IN" sz="3500" dirty="0" smtClean="0"/>
              <a:t>, </a:t>
            </a:r>
            <a:r>
              <a:rPr lang="en-IN" sz="3500" b="1" dirty="0" err="1" smtClean="0"/>
              <a:t>nox</a:t>
            </a:r>
            <a:r>
              <a:rPr lang="en-IN" sz="3500" dirty="0" smtClean="0"/>
              <a:t>, </a:t>
            </a:r>
            <a:r>
              <a:rPr lang="en-IN" sz="3500" b="1" dirty="0" err="1" smtClean="0"/>
              <a:t>rm</a:t>
            </a:r>
            <a:r>
              <a:rPr lang="en-IN" sz="3500" dirty="0" smtClean="0"/>
              <a:t>, </a:t>
            </a:r>
            <a:r>
              <a:rPr lang="en-IN" sz="3500" b="1" dirty="0" smtClean="0"/>
              <a:t>dis</a:t>
            </a:r>
            <a:r>
              <a:rPr lang="en-IN" sz="3500" dirty="0" smtClean="0"/>
              <a:t>, </a:t>
            </a:r>
            <a:r>
              <a:rPr lang="en-IN" sz="3500" b="1" dirty="0" smtClean="0"/>
              <a:t>rad</a:t>
            </a:r>
            <a:r>
              <a:rPr lang="en-IN" sz="3500" dirty="0" smtClean="0"/>
              <a:t>,</a:t>
            </a:r>
            <a:r>
              <a:rPr lang="en-IN" sz="3500" dirty="0"/>
              <a:t> </a:t>
            </a:r>
            <a:r>
              <a:rPr lang="en-IN" sz="3500" dirty="0" smtClean="0"/>
              <a:t>      </a:t>
            </a:r>
            <a:r>
              <a:rPr lang="en-IN" sz="3500" b="1" dirty="0" err="1" smtClean="0"/>
              <a:t>ptratio</a:t>
            </a:r>
            <a:r>
              <a:rPr lang="en-IN" sz="3500" dirty="0" smtClean="0"/>
              <a:t>, </a:t>
            </a:r>
            <a:r>
              <a:rPr lang="en-IN" sz="3500" b="1" dirty="0" smtClean="0"/>
              <a:t>black</a:t>
            </a:r>
            <a:r>
              <a:rPr lang="en-IN" sz="3500" dirty="0" smtClean="0"/>
              <a:t>, </a:t>
            </a:r>
            <a:r>
              <a:rPr lang="en-IN" sz="3500" b="1" dirty="0" err="1" smtClean="0"/>
              <a:t>lstat</a:t>
            </a:r>
            <a:endParaRPr lang="en-IN" sz="3500" b="1" dirty="0" smtClean="0"/>
          </a:p>
          <a:p>
            <a:pPr marL="45720" indent="0">
              <a:buNone/>
            </a:pPr>
            <a:r>
              <a:rPr lang="en-IN" sz="3200" b="1" dirty="0"/>
              <a:t> </a:t>
            </a:r>
            <a:endParaRPr lang="en-IN" sz="3200" b="1" dirty="0" smtClean="0"/>
          </a:p>
          <a:p>
            <a:pPr marL="45720" indent="0">
              <a:buNone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4135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      Introduction</a:t>
            </a:r>
            <a:endParaRPr lang="en-US" sz="4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12" y="1700808"/>
            <a:ext cx="10441160" cy="4318992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 algn="just">
              <a:buNone/>
            </a:pPr>
            <a:r>
              <a:rPr lang="en-US" sz="3200" dirty="0" smtClean="0"/>
              <a:t>Our study is based on a dataset containing information collected by the U.S. census service (1978) concerning houses from various suburbs in Boston, Massachusetts. It consists of 506 observations on 14 variables.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820" y="2740568"/>
            <a:ext cx="1036915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endParaRPr lang="en-IN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94851" y="324521"/>
            <a:ext cx="9865096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The final model is obtained as,</a:t>
            </a:r>
          </a:p>
          <a:p>
            <a:endParaRPr lang="en-IN" sz="3200" dirty="0"/>
          </a:p>
          <a:p>
            <a:r>
              <a:rPr lang="en-IN" sz="3200" dirty="0" smtClean="0"/>
              <a:t>Y</a:t>
            </a:r>
            <a:r>
              <a:rPr lang="en-IN" sz="3200" baseline="-25000" dirty="0" smtClean="0"/>
              <a:t>i</a:t>
            </a:r>
            <a:r>
              <a:rPr lang="en-IN" sz="3200" dirty="0" smtClean="0"/>
              <a:t>=8.35 -0.03</a:t>
            </a:r>
            <a:r>
              <a:rPr lang="en-IN" sz="3200" baseline="-25000" dirty="0" smtClean="0"/>
              <a:t> </a:t>
            </a:r>
            <a:r>
              <a:rPr lang="en-IN" sz="3200" dirty="0" smtClean="0"/>
              <a:t>x</a:t>
            </a:r>
            <a:r>
              <a:rPr lang="en-IN" sz="3200" baseline="-25000" dirty="0" smtClean="0"/>
              <a:t>i1(</a:t>
            </a:r>
            <a:r>
              <a:rPr lang="en-IN" sz="3200" b="1" baseline="-25000" dirty="0" err="1" smtClean="0"/>
              <a:t>crim</a:t>
            </a:r>
            <a:r>
              <a:rPr lang="en-IN" sz="3200" baseline="-25000" dirty="0" smtClean="0"/>
              <a:t>) </a:t>
            </a:r>
            <a:r>
              <a:rPr lang="en-IN" sz="3200" dirty="0" smtClean="0"/>
              <a:t>-</a:t>
            </a:r>
            <a:r>
              <a:rPr lang="en-IN" sz="3200" dirty="0" smtClean="0"/>
              <a:t>0.02x</a:t>
            </a:r>
            <a:r>
              <a:rPr lang="en-IN" sz="3200" baseline="-25000" dirty="0" smtClean="0"/>
              <a:t>i3(</a:t>
            </a:r>
            <a:r>
              <a:rPr lang="en-IN" sz="3200" b="1" baseline="-25000" dirty="0" err="1" smtClean="0"/>
              <a:t>indus</a:t>
            </a:r>
            <a:r>
              <a:rPr lang="en-IN" sz="3200" baseline="-25000" dirty="0" smtClean="0"/>
              <a:t>)</a:t>
            </a:r>
            <a:r>
              <a:rPr lang="en-IN" sz="3200" dirty="0" smtClean="0"/>
              <a:t>-2.46x</a:t>
            </a:r>
            <a:r>
              <a:rPr lang="en-IN" sz="3200" baseline="-25000" dirty="0" smtClean="0"/>
              <a:t>i5(</a:t>
            </a:r>
            <a:r>
              <a:rPr lang="en-IN" sz="3200" b="1" baseline="-25000" dirty="0" err="1" smtClean="0"/>
              <a:t>nox</a:t>
            </a:r>
            <a:r>
              <a:rPr lang="en-IN" sz="3200" baseline="-25000" dirty="0" smtClean="0"/>
              <a:t>) </a:t>
            </a:r>
            <a:r>
              <a:rPr lang="en-IN" sz="3200" dirty="0" smtClean="0"/>
              <a:t>+</a:t>
            </a:r>
            <a:r>
              <a:rPr lang="en-IN" sz="3200" dirty="0" smtClean="0"/>
              <a:t>0.44x</a:t>
            </a:r>
            <a:r>
              <a:rPr lang="en-IN" sz="3200" baseline="-25000" dirty="0" smtClean="0"/>
              <a:t>i6(</a:t>
            </a:r>
            <a:r>
              <a:rPr lang="en-IN" sz="3200" b="1" baseline="-25000" dirty="0" err="1" smtClean="0"/>
              <a:t>rm</a:t>
            </a:r>
            <a:r>
              <a:rPr lang="en-IN" sz="3200" baseline="-25000" dirty="0" smtClean="0"/>
              <a:t>)   </a:t>
            </a:r>
            <a:r>
              <a:rPr lang="en-IN" sz="3200" dirty="0" smtClean="0"/>
              <a:t>-0.14x</a:t>
            </a:r>
            <a:r>
              <a:rPr lang="en-IN" sz="3200" baseline="-25000" dirty="0" smtClean="0"/>
              <a:t>i8(</a:t>
            </a:r>
            <a:r>
              <a:rPr lang="en-IN" sz="3200" b="1" baseline="-25000" dirty="0" smtClean="0"/>
              <a:t>dis</a:t>
            </a:r>
            <a:r>
              <a:rPr lang="en-IN" sz="3200" baseline="-25000" dirty="0" smtClean="0"/>
              <a:t>) </a:t>
            </a:r>
            <a:r>
              <a:rPr lang="en-IN" sz="3200" dirty="0" smtClean="0"/>
              <a:t>+</a:t>
            </a:r>
            <a:r>
              <a:rPr lang="en-IN" sz="3200" dirty="0" smtClean="0"/>
              <a:t>0.01x</a:t>
            </a:r>
            <a:r>
              <a:rPr lang="en-IN" sz="3200" baseline="-25000" dirty="0" smtClean="0"/>
              <a:t>i9(</a:t>
            </a:r>
            <a:r>
              <a:rPr lang="en-IN" sz="3200" b="1" baseline="-25000" dirty="0" smtClean="0"/>
              <a:t>rad</a:t>
            </a:r>
            <a:r>
              <a:rPr lang="en-IN" sz="3200" baseline="-25000" dirty="0" smtClean="0"/>
              <a:t>) </a:t>
            </a:r>
            <a:r>
              <a:rPr lang="en-IN" sz="3200" dirty="0" smtClean="0"/>
              <a:t>-</a:t>
            </a:r>
            <a:r>
              <a:rPr lang="en-IN" sz="3200" dirty="0" smtClean="0"/>
              <a:t>0.14x</a:t>
            </a:r>
            <a:r>
              <a:rPr lang="en-IN" sz="3200" baseline="-25000" dirty="0" smtClean="0"/>
              <a:t>i11(</a:t>
            </a:r>
            <a:r>
              <a:rPr lang="en-IN" sz="3200" b="1" baseline="-25000" dirty="0" err="1" smtClean="0"/>
              <a:t>ptratio</a:t>
            </a:r>
            <a:r>
              <a:rPr lang="en-IN" sz="3200" baseline="-25000" dirty="0" smtClean="0"/>
              <a:t>) </a:t>
            </a:r>
            <a:r>
              <a:rPr lang="en-IN" sz="3200" dirty="0" smtClean="0"/>
              <a:t>+</a:t>
            </a:r>
            <a:r>
              <a:rPr lang="en-IN" sz="3200" dirty="0" smtClean="0"/>
              <a:t>0.001x</a:t>
            </a:r>
            <a:r>
              <a:rPr lang="en-IN" sz="3200" baseline="-25000" dirty="0" smtClean="0"/>
              <a:t>i12(</a:t>
            </a:r>
            <a:r>
              <a:rPr lang="en-IN" sz="3200" b="1" baseline="-25000" dirty="0" smtClean="0"/>
              <a:t>black</a:t>
            </a:r>
            <a:r>
              <a:rPr lang="en-IN" sz="3200" baseline="-25000" dirty="0" smtClean="0"/>
              <a:t>) </a:t>
            </a:r>
            <a:r>
              <a:rPr lang="en-IN" sz="3200" dirty="0" smtClean="0"/>
              <a:t>-</a:t>
            </a:r>
            <a:r>
              <a:rPr lang="en-IN" sz="3200" dirty="0" smtClean="0"/>
              <a:t>0.07x</a:t>
            </a:r>
            <a:r>
              <a:rPr lang="en-IN" sz="3200" baseline="-25000" dirty="0" smtClean="0"/>
              <a:t>i13(</a:t>
            </a:r>
            <a:r>
              <a:rPr lang="en-IN" sz="3200" b="1" baseline="-25000" dirty="0" err="1" smtClean="0"/>
              <a:t>lstat</a:t>
            </a:r>
            <a:r>
              <a:rPr lang="en-IN" sz="3200" baseline="-25000" dirty="0" smtClean="0"/>
              <a:t>)                                                 </a:t>
            </a:r>
            <a:r>
              <a:rPr lang="en-IN" sz="3200" dirty="0" smtClean="0"/>
              <a:t>for </a:t>
            </a:r>
            <a:r>
              <a:rPr lang="en-IN" sz="3200" dirty="0" err="1"/>
              <a:t>i</a:t>
            </a:r>
            <a:r>
              <a:rPr lang="en-IN" sz="3200" dirty="0"/>
              <a:t>=1,2,....,</a:t>
            </a:r>
            <a:r>
              <a:rPr lang="en-IN" sz="3200" dirty="0" smtClean="0"/>
              <a:t>n=490</a:t>
            </a:r>
          </a:p>
          <a:p>
            <a:endParaRPr lang="en-I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Model outputs:</a:t>
            </a:r>
          </a:p>
          <a:p>
            <a:pPr algn="ctr"/>
            <a:r>
              <a:rPr lang="en-IN" sz="3200" dirty="0"/>
              <a:t> </a:t>
            </a:r>
            <a:r>
              <a:rPr lang="en-IN" sz="3200" dirty="0" smtClean="0"/>
              <a:t>    </a:t>
            </a:r>
          </a:p>
          <a:p>
            <a:pPr algn="ctr"/>
            <a:r>
              <a:rPr lang="en-IN" sz="3200" dirty="0" smtClean="0"/>
              <a:t>Multiple </a:t>
            </a:r>
            <a:r>
              <a:rPr lang="en-IN" sz="3200" dirty="0"/>
              <a:t>R-squared:  </a:t>
            </a:r>
            <a:r>
              <a:rPr lang="en-IN" sz="3200" dirty="0" smtClean="0"/>
              <a:t>0.7842</a:t>
            </a:r>
          </a:p>
          <a:p>
            <a:pPr algn="ctr"/>
            <a:r>
              <a:rPr lang="en-IN" sz="3200" dirty="0"/>
              <a:t> Adjusted R-squared:  </a:t>
            </a:r>
            <a:r>
              <a:rPr lang="en-IN" sz="3200" dirty="0" smtClean="0"/>
              <a:t>0.7802</a:t>
            </a:r>
          </a:p>
          <a:p>
            <a:pPr algn="ctr"/>
            <a:r>
              <a:rPr lang="en-IN" sz="3200" dirty="0"/>
              <a:t>Residual standard error: 0.5836 </a:t>
            </a:r>
            <a:r>
              <a:rPr lang="en-IN" sz="3200" dirty="0" smtClean="0"/>
              <a:t>with </a:t>
            </a:r>
            <a:r>
              <a:rPr lang="en-IN" sz="3200" dirty="0" err="1" smtClean="0"/>
              <a:t>df</a:t>
            </a:r>
            <a:r>
              <a:rPr lang="en-IN" sz="3200" dirty="0" smtClean="0"/>
              <a:t> = 480 </a:t>
            </a:r>
          </a:p>
          <a:p>
            <a:pPr algn="ctr"/>
            <a:r>
              <a:rPr lang="en-IN" sz="3200" dirty="0"/>
              <a:t>F-statistic: 193.9 </a:t>
            </a:r>
            <a:r>
              <a:rPr lang="en-IN" sz="3200" dirty="0" smtClean="0"/>
              <a:t>with </a:t>
            </a:r>
            <a:r>
              <a:rPr lang="en-IN" sz="3200" dirty="0" err="1" smtClean="0"/>
              <a:t>df</a:t>
            </a:r>
            <a:r>
              <a:rPr lang="en-IN" sz="3200" dirty="0" smtClean="0"/>
              <a:t> </a:t>
            </a:r>
            <a:r>
              <a:rPr lang="en-IN" sz="3200" dirty="0"/>
              <a:t>9 and </a:t>
            </a:r>
            <a:r>
              <a:rPr lang="en-IN" sz="3200" dirty="0" smtClean="0"/>
              <a:t>480</a:t>
            </a:r>
          </a:p>
        </p:txBody>
      </p:sp>
    </p:spTree>
    <p:extLst>
      <p:ext uri="{BB962C8B-B14F-4D97-AF65-F5344CB8AC3E}">
        <p14:creationId xmlns:p14="http://schemas.microsoft.com/office/powerpoint/2010/main" val="2486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60648"/>
            <a:ext cx="8686801" cy="864096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Book Antiqua" panose="02040602050305030304" pitchFamily="18" charset="0"/>
              </a:rPr>
              <a:t>Conclusion</a:t>
            </a: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12" y="1961456"/>
            <a:ext cx="10153128" cy="4896544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From the model, the first thing that can be interpreted is </a:t>
            </a:r>
            <a:r>
              <a:rPr lang="en-IN" sz="3200" dirty="0" smtClean="0"/>
              <a:t>that </a:t>
            </a:r>
            <a:r>
              <a:rPr lang="en-IN" sz="3200" dirty="0"/>
              <a:t>crime </a:t>
            </a:r>
            <a:r>
              <a:rPr lang="en-IN" sz="3200" dirty="0" smtClean="0"/>
              <a:t>rate (</a:t>
            </a:r>
            <a:r>
              <a:rPr lang="en-IN" sz="3200" b="1" dirty="0" err="1" smtClean="0"/>
              <a:t>crim</a:t>
            </a:r>
            <a:r>
              <a:rPr lang="en-IN" sz="3200" dirty="0" smtClean="0"/>
              <a:t>) is negatively </a:t>
            </a:r>
            <a:r>
              <a:rPr lang="en-IN" sz="3200" dirty="0"/>
              <a:t>correlated with house </a:t>
            </a:r>
            <a:r>
              <a:rPr lang="en-IN" sz="3200" dirty="0" smtClean="0"/>
              <a:t>price.</a:t>
            </a:r>
          </a:p>
          <a:p>
            <a:pPr algn="just"/>
            <a:r>
              <a:rPr lang="en-IN" sz="3200" dirty="0" smtClean="0"/>
              <a:t>Prices </a:t>
            </a:r>
            <a:r>
              <a:rPr lang="en-IN" sz="3200" dirty="0" smtClean="0"/>
              <a:t>decline at areas with a high concentration of Nitrogen Oxides (</a:t>
            </a:r>
            <a:r>
              <a:rPr lang="en-IN" sz="3200" b="1" dirty="0" err="1" smtClean="0"/>
              <a:t>nox</a:t>
            </a:r>
            <a:r>
              <a:rPr lang="en-IN" sz="3200" dirty="0" smtClean="0"/>
              <a:t>) in air. It is expected that people would try to live under pollution-free conditions.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2536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3812" y="1340768"/>
            <a:ext cx="10585176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/>
              <a:t>T</a:t>
            </a:r>
            <a:r>
              <a:rPr lang="en-IN" sz="3200" dirty="0" smtClean="0"/>
              <a:t>he </a:t>
            </a:r>
            <a:r>
              <a:rPr lang="en-IN" sz="3200" dirty="0"/>
              <a:t>average number of rooms </a:t>
            </a:r>
            <a:r>
              <a:rPr lang="en-IN" sz="3200" dirty="0" smtClean="0"/>
              <a:t>(</a:t>
            </a:r>
            <a:r>
              <a:rPr lang="en-IN" sz="3200" b="1" dirty="0" err="1" smtClean="0"/>
              <a:t>rm</a:t>
            </a:r>
            <a:r>
              <a:rPr lang="en-IN" sz="3200" dirty="0" smtClean="0"/>
              <a:t>) is </a:t>
            </a:r>
            <a:r>
              <a:rPr lang="en-IN" sz="3200" dirty="0"/>
              <a:t>positively correlated with house price</a:t>
            </a:r>
            <a:r>
              <a:rPr lang="en-IN" sz="3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House prices fall as one moves away from employment centres (</a:t>
            </a:r>
            <a:r>
              <a:rPr lang="en-IN" sz="3200" b="1" dirty="0" smtClean="0"/>
              <a:t>dis</a:t>
            </a:r>
            <a:r>
              <a:rPr lang="en-IN" sz="3200" dirty="0" smtClean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The more is the accessibility to radial highways (</a:t>
            </a:r>
            <a:r>
              <a:rPr lang="en-IN" sz="3200" b="1" dirty="0" smtClean="0"/>
              <a:t>rad</a:t>
            </a:r>
            <a:r>
              <a:rPr lang="en-IN" sz="3200" dirty="0" smtClean="0"/>
              <a:t>), the higher are the prices of residential plots.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3200" dirty="0"/>
              <a:t>H</a:t>
            </a:r>
            <a:r>
              <a:rPr lang="en-IN" sz="3200" dirty="0" smtClean="0"/>
              <a:t>ouse </a:t>
            </a:r>
            <a:r>
              <a:rPr lang="en-IN" sz="3200" dirty="0"/>
              <a:t>prices are higher in areas </a:t>
            </a:r>
            <a:r>
              <a:rPr lang="en-IN" sz="3200" dirty="0" smtClean="0"/>
              <a:t>with </a:t>
            </a:r>
            <a:r>
              <a:rPr lang="en-IN" sz="3200" dirty="0"/>
              <a:t>lower pupil-teacher </a:t>
            </a:r>
            <a:r>
              <a:rPr lang="en-IN" sz="3200" dirty="0" smtClean="0"/>
              <a:t>ratios (</a:t>
            </a:r>
            <a:r>
              <a:rPr lang="en-IN" sz="3200" b="1" dirty="0" err="1" smtClean="0"/>
              <a:t>ptratio</a:t>
            </a:r>
            <a:r>
              <a:rPr lang="en-IN" sz="3200" dirty="0" smtClean="0"/>
              <a:t>).</a:t>
            </a:r>
          </a:p>
          <a:p>
            <a:pPr algn="just"/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42635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980" y="1700808"/>
            <a:ext cx="5029200" cy="1800200"/>
          </a:xfrm>
        </p:spPr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Thank you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5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7353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Book Antiqua" panose="02040602050305030304" pitchFamily="18" charset="0"/>
              </a:rPr>
              <a:t>   Data Description</a:t>
            </a:r>
            <a:endParaRPr lang="en-US" sz="4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6860" y="5589240"/>
            <a:ext cx="1152128" cy="43056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endParaRPr lang="en-IN" sz="3200" dirty="0" smtClean="0"/>
          </a:p>
          <a:p>
            <a:endParaRPr lang="en-IN" sz="3200" dirty="0" smtClean="0"/>
          </a:p>
          <a:p>
            <a:pPr marL="45720" indent="0">
              <a:buNone/>
            </a:pPr>
            <a:endParaRPr lang="en-US" sz="32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93812" y="1946573"/>
            <a:ext cx="1022513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Response: 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medv</a:t>
            </a:r>
            <a:r>
              <a:rPr lang="en-US" sz="3200" dirty="0"/>
              <a:t>(y): </a:t>
            </a:r>
            <a:r>
              <a:rPr lang="en-IN" sz="3200" dirty="0"/>
              <a:t>median value of owner-occupied homes in </a:t>
            </a:r>
            <a:r>
              <a:rPr lang="en-IN" sz="3200" dirty="0" smtClean="0"/>
              <a:t>$</a:t>
            </a:r>
            <a:r>
              <a:rPr lang="en-IN" sz="3200" dirty="0"/>
              <a:t>1000s.)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 err="1"/>
              <a:t>Regressors</a:t>
            </a:r>
            <a:r>
              <a:rPr lang="en-IN" sz="32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err="1"/>
              <a:t>crim</a:t>
            </a:r>
            <a:r>
              <a:rPr lang="en-IN" sz="3200" dirty="0"/>
              <a:t>(x</a:t>
            </a:r>
            <a:r>
              <a:rPr lang="en-IN" sz="3200" baseline="-25000" dirty="0"/>
              <a:t>1</a:t>
            </a:r>
            <a:r>
              <a:rPr lang="en-IN" sz="3200" dirty="0"/>
              <a:t>): per capita crime rate by town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err="1"/>
              <a:t>zn</a:t>
            </a:r>
            <a:r>
              <a:rPr lang="en-IN" sz="3200" dirty="0"/>
              <a:t>(x</a:t>
            </a:r>
            <a:r>
              <a:rPr lang="en-IN" sz="3200" baseline="-25000" dirty="0"/>
              <a:t>2</a:t>
            </a:r>
            <a:r>
              <a:rPr lang="en-IN" sz="3200" dirty="0"/>
              <a:t>): proportion of residential land zoned for lots over 25,000 </a:t>
            </a:r>
            <a:r>
              <a:rPr lang="en-IN" sz="3200" dirty="0" err="1"/>
              <a:t>sq.ft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820" y="392175"/>
            <a:ext cx="10369152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 err="1" smtClean="0"/>
              <a:t>indus</a:t>
            </a:r>
            <a:r>
              <a:rPr lang="en-IN" sz="3200" dirty="0" smtClean="0"/>
              <a:t>(x</a:t>
            </a:r>
            <a:r>
              <a:rPr lang="en-IN" sz="3200" baseline="-25000" dirty="0" smtClean="0"/>
              <a:t>3</a:t>
            </a:r>
            <a:r>
              <a:rPr lang="en-IN" sz="3200" dirty="0"/>
              <a:t>)= proportion of non-retail business acres per town.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 err="1" smtClean="0"/>
              <a:t>chas</a:t>
            </a:r>
            <a:r>
              <a:rPr lang="en-IN" sz="3200" dirty="0" smtClean="0"/>
              <a:t>(x</a:t>
            </a:r>
            <a:r>
              <a:rPr lang="en-IN" sz="3200" baseline="-25000" dirty="0" smtClean="0"/>
              <a:t>4</a:t>
            </a:r>
            <a:r>
              <a:rPr lang="en-IN" sz="3200" dirty="0"/>
              <a:t>)= Charles River dummy variable (= 1 if tract bounds river; 0 otherwise).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 err="1" smtClean="0"/>
              <a:t>nox</a:t>
            </a:r>
            <a:r>
              <a:rPr lang="en-IN" sz="3200" dirty="0" smtClean="0"/>
              <a:t>(x</a:t>
            </a:r>
            <a:r>
              <a:rPr lang="en-IN" sz="3200" baseline="-25000" dirty="0" smtClean="0"/>
              <a:t>5</a:t>
            </a:r>
            <a:r>
              <a:rPr lang="en-IN" sz="3200" dirty="0"/>
              <a:t>)= nitrogen oxides concentration (parts per 10 million).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smtClean="0"/>
              <a:t>rm</a:t>
            </a:r>
            <a:r>
              <a:rPr lang="en-IN" sz="3200" smtClean="0"/>
              <a:t>(x</a:t>
            </a:r>
            <a:r>
              <a:rPr lang="en-IN" sz="3200" baseline="-25000" smtClean="0"/>
              <a:t>6</a:t>
            </a:r>
            <a:r>
              <a:rPr lang="en-IN" sz="3200" dirty="0"/>
              <a:t>) =average number of rooms per dwelling.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 smtClean="0"/>
              <a:t>age</a:t>
            </a:r>
            <a:r>
              <a:rPr lang="en-IN" sz="3200" dirty="0" smtClean="0"/>
              <a:t>(x</a:t>
            </a:r>
            <a:r>
              <a:rPr lang="en-IN" sz="3200" baseline="-25000" dirty="0" smtClean="0"/>
              <a:t>7</a:t>
            </a:r>
            <a:r>
              <a:rPr lang="en-IN" sz="3200" dirty="0"/>
              <a:t>) =proportion of owner-occupied units built </a:t>
            </a:r>
            <a:r>
              <a:rPr lang="en-IN" sz="3200" dirty="0" smtClean="0"/>
              <a:t>      prior </a:t>
            </a:r>
            <a:r>
              <a:rPr lang="en-IN" sz="3200" dirty="0"/>
              <a:t>to 1940.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dis</a:t>
            </a:r>
            <a:r>
              <a:rPr lang="en-IN" sz="3200" dirty="0"/>
              <a:t>(x</a:t>
            </a:r>
            <a:r>
              <a:rPr lang="en-IN" sz="3200" baseline="-25000" dirty="0"/>
              <a:t>8</a:t>
            </a:r>
            <a:r>
              <a:rPr lang="en-IN" sz="3200" dirty="0"/>
              <a:t>) =weighted mean of distances to five Boston employment centres.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rad</a:t>
            </a:r>
            <a:r>
              <a:rPr lang="en-IN" sz="3200" dirty="0"/>
              <a:t>(x</a:t>
            </a:r>
            <a:r>
              <a:rPr lang="en-IN" sz="3200" baseline="-25000" dirty="0"/>
              <a:t>9</a:t>
            </a:r>
            <a:r>
              <a:rPr lang="en-IN" sz="3200" dirty="0"/>
              <a:t>)=index of accessibility to radial highways.</a:t>
            </a:r>
          </a:p>
        </p:txBody>
      </p:sp>
    </p:spTree>
    <p:extLst>
      <p:ext uri="{BB962C8B-B14F-4D97-AF65-F5344CB8AC3E}">
        <p14:creationId xmlns:p14="http://schemas.microsoft.com/office/powerpoint/2010/main" val="41092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804" y="1494220"/>
            <a:ext cx="1044116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tax</a:t>
            </a:r>
            <a:r>
              <a:rPr lang="en-IN" sz="3200" dirty="0"/>
              <a:t>(x</a:t>
            </a:r>
            <a:r>
              <a:rPr lang="en-IN" sz="3200" baseline="-25000" dirty="0"/>
              <a:t>10</a:t>
            </a:r>
            <a:r>
              <a:rPr lang="en-IN" sz="3200" dirty="0"/>
              <a:t>)=full-value property-tax rate per \$10,000.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 err="1"/>
              <a:t>ptratio</a:t>
            </a:r>
            <a:r>
              <a:rPr lang="en-IN" sz="3200" dirty="0"/>
              <a:t>(x</a:t>
            </a:r>
            <a:r>
              <a:rPr lang="en-IN" sz="3200" baseline="-25000" dirty="0"/>
              <a:t>11</a:t>
            </a:r>
            <a:r>
              <a:rPr lang="en-IN" sz="3200" dirty="0"/>
              <a:t>)=pupil-teacher ratio by town.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black</a:t>
            </a:r>
            <a:r>
              <a:rPr lang="en-IN" sz="3200" dirty="0"/>
              <a:t>(x</a:t>
            </a:r>
            <a:r>
              <a:rPr lang="en-IN" sz="3200" baseline="-25000" dirty="0"/>
              <a:t>12</a:t>
            </a:r>
            <a:r>
              <a:rPr lang="en-IN" sz="3200" dirty="0"/>
              <a:t>)=</a:t>
            </a:r>
            <a:r>
              <a:rPr lang="en-IN" sz="3200" i="1" dirty="0"/>
              <a:t>1000(</a:t>
            </a:r>
            <a:r>
              <a:rPr lang="en-IN" sz="3200" i="1" dirty="0" err="1"/>
              <a:t>Bk</a:t>
            </a:r>
            <a:r>
              <a:rPr lang="en-IN" sz="3200" i="1" dirty="0"/>
              <a:t> - 0.63)^2</a:t>
            </a:r>
            <a:r>
              <a:rPr lang="en-IN" sz="3200" dirty="0"/>
              <a:t> where </a:t>
            </a:r>
            <a:r>
              <a:rPr lang="en-IN" sz="3200" i="1" dirty="0" err="1"/>
              <a:t>Bk</a:t>
            </a:r>
            <a:r>
              <a:rPr lang="en-IN" sz="3200" dirty="0"/>
              <a:t> is the proportion of </a:t>
            </a:r>
            <a:r>
              <a:rPr lang="en-IN" sz="3200" dirty="0" smtClean="0"/>
              <a:t>African-Americans </a:t>
            </a:r>
            <a:r>
              <a:rPr lang="en-IN" sz="3200" dirty="0"/>
              <a:t>by town.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 err="1"/>
              <a:t>lstat</a:t>
            </a:r>
            <a:r>
              <a:rPr lang="en-IN" sz="3200" dirty="0"/>
              <a:t>(x</a:t>
            </a:r>
            <a:r>
              <a:rPr lang="en-IN" sz="3200" baseline="-25000" dirty="0"/>
              <a:t>13</a:t>
            </a:r>
            <a:r>
              <a:rPr lang="en-IN" sz="3200" dirty="0"/>
              <a:t>)=lower status of the population (percent).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81875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Book Antiqua" panose="02040602050305030304" pitchFamily="18" charset="0"/>
              </a:rPr>
              <a:t>Motivation</a:t>
            </a: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12" y="2348880"/>
            <a:ext cx="10081120" cy="367092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IN" sz="3200" dirty="0"/>
              <a:t>The goal of this analysis is to </a:t>
            </a:r>
            <a:r>
              <a:rPr lang="en-IN" sz="3200" dirty="0" smtClean="0"/>
              <a:t>implement a working regression model that predicts the housing prices in the city of Boston based on the values  of other variables.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953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66335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 smtClean="0">
                <a:latin typeface="Book Antiqua" panose="02040602050305030304" pitchFamily="18" charset="0"/>
              </a:rPr>
              <a:t>  Checking of Normality assumption</a:t>
            </a:r>
            <a:endParaRPr lang="en-IN" sz="4400" dirty="0">
              <a:latin typeface="Book Antiqua" panose="020406020503050303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964" y="1268760"/>
            <a:ext cx="6768752" cy="511256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8898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32656"/>
            <a:ext cx="8686801" cy="1008112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Book Antiqua" panose="02040602050305030304" pitchFamily="18" charset="0"/>
              </a:rPr>
              <a:t>   Data cleaning</a:t>
            </a: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12" y="1772816"/>
            <a:ext cx="10153128" cy="4246984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IN" sz="3200" dirty="0"/>
              <a:t>We observe that there is possible censoring in the data. The maximum of </a:t>
            </a:r>
            <a:r>
              <a:rPr lang="en-IN" sz="3200" dirty="0" err="1"/>
              <a:t>medv</a:t>
            </a:r>
            <a:r>
              <a:rPr lang="en-IN" sz="3200" dirty="0"/>
              <a:t> is 50 and this value is reported for 16 observations. This is causing a heavy right tail and thus the deviation from normality is appearing to be visually significant. We remove </a:t>
            </a:r>
            <a:r>
              <a:rPr lang="en-IN" sz="3200" dirty="0" smtClean="0"/>
              <a:t>these </a:t>
            </a:r>
            <a:r>
              <a:rPr lang="en-IN" sz="3200" dirty="0"/>
              <a:t>observations from the data set and fit a model on the remaining 490 observations. </a:t>
            </a:r>
          </a:p>
        </p:txBody>
      </p:sp>
    </p:spTree>
    <p:extLst>
      <p:ext uri="{BB962C8B-B14F-4D97-AF65-F5344CB8AC3E}">
        <p14:creationId xmlns:p14="http://schemas.microsoft.com/office/powerpoint/2010/main" val="263049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04664"/>
            <a:ext cx="8686801" cy="1008112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Book Antiqua" panose="02040602050305030304" pitchFamily="18" charset="0"/>
              </a:rPr>
              <a:t>     Analysis</a:t>
            </a: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20" y="1556792"/>
            <a:ext cx="10009112" cy="460851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3200" dirty="0" smtClean="0"/>
              <a:t>Our initial regression model,</a:t>
            </a:r>
          </a:p>
          <a:p>
            <a:pPr marL="45720" indent="0" algn="ctr">
              <a:buNone/>
            </a:pPr>
            <a:r>
              <a:rPr lang="en-IN" sz="3200" dirty="0" err="1"/>
              <a:t>y</a:t>
            </a:r>
            <a:r>
              <a:rPr lang="en-IN" sz="3200" baseline="-25000" dirty="0" err="1"/>
              <a:t>i</a:t>
            </a:r>
            <a:r>
              <a:rPr lang="en-IN" sz="3200" dirty="0"/>
              <a:t>=β</a:t>
            </a:r>
            <a:r>
              <a:rPr lang="en-IN" sz="3200" baseline="-25000" dirty="0"/>
              <a:t>0 </a:t>
            </a:r>
            <a:r>
              <a:rPr lang="en-IN" sz="3200" dirty="0"/>
              <a:t>+β</a:t>
            </a:r>
            <a:r>
              <a:rPr lang="en-IN" sz="3200" baseline="-25000" dirty="0"/>
              <a:t>1</a:t>
            </a:r>
            <a:r>
              <a:rPr lang="en-IN" sz="3200" dirty="0"/>
              <a:t>x</a:t>
            </a:r>
            <a:r>
              <a:rPr lang="en-IN" sz="3200" baseline="-25000" dirty="0"/>
              <a:t>i1 </a:t>
            </a:r>
            <a:r>
              <a:rPr lang="en-IN" sz="3200" dirty="0"/>
              <a:t>+</a:t>
            </a:r>
            <a:r>
              <a:rPr lang="en-IN" sz="3200" dirty="0" smtClean="0"/>
              <a:t>β</a:t>
            </a:r>
            <a:r>
              <a:rPr lang="en-IN" sz="3200" baseline="-25000" dirty="0" smtClean="0"/>
              <a:t>2</a:t>
            </a:r>
            <a:r>
              <a:rPr lang="en-IN" sz="3200" dirty="0" smtClean="0"/>
              <a:t>x</a:t>
            </a:r>
            <a:r>
              <a:rPr lang="en-IN" sz="3200" baseline="-25000" dirty="0" smtClean="0"/>
              <a:t>i2</a:t>
            </a:r>
            <a:r>
              <a:rPr lang="en-IN" sz="3200" dirty="0" smtClean="0"/>
              <a:t>+</a:t>
            </a:r>
            <a:r>
              <a:rPr lang="en-IN" sz="3200" baseline="-25000" dirty="0" smtClean="0"/>
              <a:t>………..</a:t>
            </a:r>
            <a:r>
              <a:rPr lang="en-IN" sz="3200" dirty="0" smtClean="0"/>
              <a:t>+β</a:t>
            </a:r>
            <a:r>
              <a:rPr lang="en-IN" sz="3200" baseline="-25000" dirty="0" smtClean="0"/>
              <a:t>12</a:t>
            </a:r>
            <a:r>
              <a:rPr lang="en-IN" sz="3200" dirty="0" smtClean="0"/>
              <a:t>x</a:t>
            </a:r>
            <a:r>
              <a:rPr lang="en-IN" sz="3200" baseline="-25000" dirty="0" smtClean="0"/>
              <a:t>i12 </a:t>
            </a:r>
            <a:r>
              <a:rPr lang="en-IN" sz="3200" dirty="0"/>
              <a:t>+</a:t>
            </a:r>
            <a:r>
              <a:rPr lang="en-IN" sz="3200" dirty="0" smtClean="0"/>
              <a:t>β</a:t>
            </a:r>
            <a:r>
              <a:rPr lang="en-IN" sz="3200" baseline="-25000" dirty="0" smtClean="0"/>
              <a:t>13</a:t>
            </a:r>
            <a:r>
              <a:rPr lang="en-IN" sz="3200" dirty="0" smtClean="0"/>
              <a:t>x</a:t>
            </a:r>
            <a:r>
              <a:rPr lang="en-IN" sz="3200" baseline="-25000" dirty="0" smtClean="0"/>
              <a:t>i13</a:t>
            </a:r>
            <a:r>
              <a:rPr lang="en-IN" sz="3200" dirty="0" smtClean="0"/>
              <a:t> +</a:t>
            </a:r>
            <a:r>
              <a:rPr lang="en-IN" sz="3200" dirty="0" err="1" smtClean="0"/>
              <a:t>ε</a:t>
            </a:r>
            <a:r>
              <a:rPr lang="en-IN" sz="3200" baseline="-25000" dirty="0" err="1" smtClean="0"/>
              <a:t>i</a:t>
            </a:r>
            <a:r>
              <a:rPr lang="en-IN" sz="3200" baseline="-25000" dirty="0" smtClean="0"/>
              <a:t> </a:t>
            </a:r>
            <a:r>
              <a:rPr lang="en-IN" sz="3200" dirty="0" smtClean="0"/>
              <a:t>,</a:t>
            </a:r>
            <a:r>
              <a:rPr lang="en-IN" sz="3200" baseline="-25000" dirty="0"/>
              <a:t> </a:t>
            </a:r>
            <a:r>
              <a:rPr lang="en-IN" sz="3200" dirty="0" smtClean="0"/>
              <a:t>for </a:t>
            </a:r>
            <a:r>
              <a:rPr lang="en-IN" sz="3200" dirty="0" err="1" smtClean="0"/>
              <a:t>i</a:t>
            </a:r>
            <a:r>
              <a:rPr lang="en-IN" sz="3200" dirty="0" smtClean="0"/>
              <a:t>=1,2</a:t>
            </a:r>
            <a:r>
              <a:rPr lang="en-IN" sz="3200" dirty="0"/>
              <a:t>,....,</a:t>
            </a:r>
            <a:r>
              <a:rPr lang="en-IN" sz="3200" dirty="0" smtClean="0"/>
              <a:t>n=490</a:t>
            </a:r>
          </a:p>
          <a:p>
            <a:pPr marL="45720" indent="0" algn="just">
              <a:buNone/>
            </a:pPr>
            <a:r>
              <a:rPr lang="en-IN" sz="3200" dirty="0"/>
              <a:t>where β</a:t>
            </a:r>
            <a:r>
              <a:rPr lang="en-IN" sz="3200" baseline="-25000" dirty="0"/>
              <a:t>i</a:t>
            </a:r>
            <a:r>
              <a:rPr lang="en-IN" sz="3200" dirty="0"/>
              <a:t>’s</a:t>
            </a:r>
            <a:r>
              <a:rPr lang="en-IN" sz="3200" b="1" dirty="0"/>
              <a:t> </a:t>
            </a:r>
            <a:r>
              <a:rPr lang="en-IN" sz="3200" dirty="0"/>
              <a:t>represent the linear regression coefficient corresponding to the </a:t>
            </a:r>
            <a:r>
              <a:rPr lang="en-IN" sz="3200" dirty="0" err="1"/>
              <a:t>ith</a:t>
            </a:r>
            <a:r>
              <a:rPr lang="en-IN" sz="3200" dirty="0"/>
              <a:t> </a:t>
            </a:r>
            <a:r>
              <a:rPr lang="en-IN" sz="3200" dirty="0" err="1"/>
              <a:t>regressor</a:t>
            </a:r>
            <a:r>
              <a:rPr lang="en-IN" sz="3200" dirty="0" smtClean="0"/>
              <a:t>.</a:t>
            </a:r>
          </a:p>
          <a:p>
            <a:pPr marL="45720" indent="0" algn="just">
              <a:buNone/>
            </a:pPr>
            <a:r>
              <a:rPr lang="en-IN" sz="3200" dirty="0" smtClean="0"/>
              <a:t>Fitted the model using Method of least squares.</a:t>
            </a:r>
          </a:p>
          <a:p>
            <a:pPr marL="45720" indent="0" algn="just">
              <a:buNone/>
            </a:pPr>
            <a:r>
              <a:rPr lang="en-IN" sz="3200" dirty="0" smtClean="0"/>
              <a:t>Adjusted R-square: 0.792</a:t>
            </a:r>
            <a:endParaRPr lang="en-IN" sz="3200" dirty="0"/>
          </a:p>
          <a:p>
            <a:pPr marL="45720" indent="0" algn="just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9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440</TotalTime>
  <Words>936</Words>
  <Application>Microsoft Office PowerPoint</Application>
  <PresentationFormat>Custom</PresentationFormat>
  <Paragraphs>141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 Antiqua</vt:lpstr>
      <vt:lpstr>Century Gothic</vt:lpstr>
      <vt:lpstr>Garamond</vt:lpstr>
      <vt:lpstr>Palatino Linotype</vt:lpstr>
      <vt:lpstr>Times New Roman</vt:lpstr>
      <vt:lpstr>Wingdings</vt:lpstr>
      <vt:lpstr>Business strategy presentation</vt:lpstr>
      <vt:lpstr>Boston Housing Prices:  A Case Study</vt:lpstr>
      <vt:lpstr>       Introduction</vt:lpstr>
      <vt:lpstr>   Data Description</vt:lpstr>
      <vt:lpstr>PowerPoint Presentation</vt:lpstr>
      <vt:lpstr>PowerPoint Presentation</vt:lpstr>
      <vt:lpstr>Motivation</vt:lpstr>
      <vt:lpstr>  Checking of Normality assumption</vt:lpstr>
      <vt:lpstr>   Data cleaning</vt:lpstr>
      <vt:lpstr>     Analysis</vt:lpstr>
      <vt:lpstr>Box-Cox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Checking for Multicollinearity</vt:lpstr>
      <vt:lpstr>PowerPoint Presentation</vt:lpstr>
      <vt:lpstr>    Variable Selection</vt:lpstr>
      <vt:lpstr>PowerPoint Presentation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Housing Prices: A Case Study</dc:title>
  <dc:creator>Windows User</dc:creator>
  <cp:lastModifiedBy>Windows User</cp:lastModifiedBy>
  <cp:revision>42</cp:revision>
  <dcterms:created xsi:type="dcterms:W3CDTF">2018-04-12T18:46:49Z</dcterms:created>
  <dcterms:modified xsi:type="dcterms:W3CDTF">2018-04-13T19:45:20Z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