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8" r:id="rId5"/>
    <p:sldId id="270" r:id="rId6"/>
    <p:sldId id="272" r:id="rId7"/>
    <p:sldId id="265" r:id="rId8"/>
    <p:sldId id="266" r:id="rId9"/>
    <p:sldId id="274" r:id="rId10"/>
    <p:sldId id="275" r:id="rId11"/>
    <p:sldId id="262" r:id="rId12"/>
    <p:sldId id="271" r:id="rId13"/>
    <p:sldId id="276" r:id="rId14"/>
    <p:sldId id="264" r:id="rId15"/>
    <p:sldId id="273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DD777C-F8CA-4BA8-96EF-C256256C2E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B15393-0AE9-4ECE-B812-C95F25256DA0}">
      <dgm:prSet/>
      <dgm:spPr/>
      <dgm:t>
        <a:bodyPr/>
        <a:lstStyle/>
        <a:p>
          <a:r>
            <a:rPr lang="en-US" dirty="0"/>
            <a:t>A Resume is NOT a CV (Don’t write Life Story)</a:t>
          </a:r>
        </a:p>
      </dgm:t>
    </dgm:pt>
    <dgm:pt modelId="{CB93F64C-D446-48A6-92B5-7F78531597A7}" type="parTrans" cxnId="{CD2E3799-93CD-4BAB-B9B5-501836E7E1A2}">
      <dgm:prSet/>
      <dgm:spPr/>
      <dgm:t>
        <a:bodyPr/>
        <a:lstStyle/>
        <a:p>
          <a:endParaRPr lang="en-US"/>
        </a:p>
      </dgm:t>
    </dgm:pt>
    <dgm:pt modelId="{0E410145-5D0E-42BC-B30B-BCA711F00D9E}" type="sibTrans" cxnId="{CD2E3799-93CD-4BAB-B9B5-501836E7E1A2}">
      <dgm:prSet/>
      <dgm:spPr/>
      <dgm:t>
        <a:bodyPr/>
        <a:lstStyle/>
        <a:p>
          <a:endParaRPr lang="en-US"/>
        </a:p>
      </dgm:t>
    </dgm:pt>
    <dgm:pt modelId="{025C9B53-89B3-4CC0-96A0-FC9F0CA1CAA2}">
      <dgm:prSet/>
      <dgm:spPr/>
      <dgm:t>
        <a:bodyPr/>
        <a:lstStyle/>
        <a:p>
          <a:r>
            <a:rPr lang="en-US" dirty="0"/>
            <a:t>Use Active Voice. Try to Quantify Achievements</a:t>
          </a:r>
        </a:p>
      </dgm:t>
    </dgm:pt>
    <dgm:pt modelId="{7FF3442B-161F-4449-8CBC-22F0AB973A5C}" type="parTrans" cxnId="{D1BE9552-731E-425E-BBB6-F568E332258F}">
      <dgm:prSet/>
      <dgm:spPr/>
      <dgm:t>
        <a:bodyPr/>
        <a:lstStyle/>
        <a:p>
          <a:endParaRPr lang="en-US"/>
        </a:p>
      </dgm:t>
    </dgm:pt>
    <dgm:pt modelId="{8C06294B-DBC7-4B04-B038-2B7B1D8C048C}" type="sibTrans" cxnId="{D1BE9552-731E-425E-BBB6-F568E332258F}">
      <dgm:prSet/>
      <dgm:spPr/>
      <dgm:t>
        <a:bodyPr/>
        <a:lstStyle/>
        <a:p>
          <a:endParaRPr lang="en-US"/>
        </a:p>
      </dgm:t>
    </dgm:pt>
    <dgm:pt modelId="{0B1C4768-ED7E-44A2-AA86-08B3DA5F0817}">
      <dgm:prSet/>
      <dgm:spPr/>
      <dgm:t>
        <a:bodyPr/>
        <a:lstStyle/>
        <a:p>
          <a:r>
            <a:rPr lang="en-US" dirty="0"/>
            <a:t>Less is more. 1 page is great. &gt;3 page= Red Alert!</a:t>
          </a:r>
        </a:p>
      </dgm:t>
    </dgm:pt>
    <dgm:pt modelId="{ADBB7405-02E4-4022-AAAC-CD5010F2E450}" type="parTrans" cxnId="{CE856B19-1C8B-4CE5-9115-7C40355055AD}">
      <dgm:prSet/>
      <dgm:spPr/>
      <dgm:t>
        <a:bodyPr/>
        <a:lstStyle/>
        <a:p>
          <a:endParaRPr lang="en-US"/>
        </a:p>
      </dgm:t>
    </dgm:pt>
    <dgm:pt modelId="{5C3CA622-716E-4969-BEB6-913780B862FC}" type="sibTrans" cxnId="{CE856B19-1C8B-4CE5-9115-7C40355055AD}">
      <dgm:prSet/>
      <dgm:spPr/>
      <dgm:t>
        <a:bodyPr/>
        <a:lstStyle/>
        <a:p>
          <a:endParaRPr lang="en-US"/>
        </a:p>
      </dgm:t>
    </dgm:pt>
    <dgm:pt modelId="{09E4C6E9-CF0B-4F53-89E7-1553F16E5513}">
      <dgm:prSet/>
      <dgm:spPr/>
      <dgm:t>
        <a:bodyPr/>
        <a:lstStyle/>
        <a:p>
          <a:r>
            <a:rPr lang="en-US" dirty="0"/>
            <a:t>No one is going to take an hour to go through all those achievements (Probably a ~20 sec skimming) </a:t>
          </a:r>
        </a:p>
      </dgm:t>
    </dgm:pt>
    <dgm:pt modelId="{3F6D9F16-E3D6-48D0-B2C8-96C63A90215A}" type="parTrans" cxnId="{8FCF2898-45C1-4A76-AB0D-E40A46446322}">
      <dgm:prSet/>
      <dgm:spPr/>
      <dgm:t>
        <a:bodyPr/>
        <a:lstStyle/>
        <a:p>
          <a:endParaRPr lang="en-US"/>
        </a:p>
      </dgm:t>
    </dgm:pt>
    <dgm:pt modelId="{74FD1C98-6AAA-4E51-ADEA-D2691054ABC6}" type="sibTrans" cxnId="{8FCF2898-45C1-4A76-AB0D-E40A46446322}">
      <dgm:prSet/>
      <dgm:spPr/>
      <dgm:t>
        <a:bodyPr/>
        <a:lstStyle/>
        <a:p>
          <a:endParaRPr lang="en-US"/>
        </a:p>
      </dgm:t>
    </dgm:pt>
    <dgm:pt modelId="{895F2BDD-86F5-40E9-AB34-487EE3AFE55C}">
      <dgm:prSet/>
      <dgm:spPr/>
      <dgm:t>
        <a:bodyPr/>
        <a:lstStyle/>
        <a:p>
          <a:r>
            <a:rPr lang="en-US" dirty="0"/>
            <a:t>Consistent Format &amp; Fonts. 1-2 line Bullet Points</a:t>
          </a:r>
        </a:p>
      </dgm:t>
    </dgm:pt>
    <dgm:pt modelId="{9AFC24F0-B64E-42AD-9877-043FF9BA161A}" type="parTrans" cxnId="{BC8A8EF5-36B9-4EFA-BD83-1A71703D41AF}">
      <dgm:prSet/>
      <dgm:spPr/>
      <dgm:t>
        <a:bodyPr/>
        <a:lstStyle/>
        <a:p>
          <a:endParaRPr lang="en-US"/>
        </a:p>
      </dgm:t>
    </dgm:pt>
    <dgm:pt modelId="{77EED066-2EE4-4BE2-9A20-5F2A20866B09}" type="sibTrans" cxnId="{BC8A8EF5-36B9-4EFA-BD83-1A71703D41AF}">
      <dgm:prSet/>
      <dgm:spPr/>
      <dgm:t>
        <a:bodyPr/>
        <a:lstStyle/>
        <a:p>
          <a:endParaRPr lang="en-US"/>
        </a:p>
      </dgm:t>
    </dgm:pt>
    <dgm:pt modelId="{6225F87C-B1BF-4F23-A3FC-E8EFB9EC696D}">
      <dgm:prSet/>
      <dgm:spPr/>
      <dgm:t>
        <a:bodyPr/>
        <a:lstStyle/>
        <a:p>
          <a:r>
            <a:rPr lang="en-US"/>
            <a:t>It’s like a Movie Trailer: Only keep the Best part</a:t>
          </a:r>
        </a:p>
      </dgm:t>
    </dgm:pt>
    <dgm:pt modelId="{7B6918FB-B04F-4E9B-8194-A6C05953D246}" type="parTrans" cxnId="{3B709780-9860-46F7-A692-6505B1D19AAC}">
      <dgm:prSet/>
      <dgm:spPr/>
      <dgm:t>
        <a:bodyPr/>
        <a:lstStyle/>
        <a:p>
          <a:endParaRPr lang="en-US"/>
        </a:p>
      </dgm:t>
    </dgm:pt>
    <dgm:pt modelId="{3D39CB49-2E6B-4952-A7CA-437EEE7714DB}" type="sibTrans" cxnId="{3B709780-9860-46F7-A692-6505B1D19AAC}">
      <dgm:prSet/>
      <dgm:spPr/>
      <dgm:t>
        <a:bodyPr/>
        <a:lstStyle/>
        <a:p>
          <a:endParaRPr lang="en-US"/>
        </a:p>
      </dgm:t>
    </dgm:pt>
    <dgm:pt modelId="{3DFA16FD-F05D-49A5-9951-C192F48A543C}" type="pres">
      <dgm:prSet presAssocID="{8EDD777C-F8CA-4BA8-96EF-C256256C2EC9}" presName="root" presStyleCnt="0">
        <dgm:presLayoutVars>
          <dgm:dir/>
          <dgm:resizeHandles val="exact"/>
        </dgm:presLayoutVars>
      </dgm:prSet>
      <dgm:spPr/>
    </dgm:pt>
    <dgm:pt modelId="{D3DCDD9E-6F9F-483F-9AF9-12B4A404FED7}" type="pres">
      <dgm:prSet presAssocID="{A5B15393-0AE9-4ECE-B812-C95F25256DA0}" presName="compNode" presStyleCnt="0"/>
      <dgm:spPr/>
    </dgm:pt>
    <dgm:pt modelId="{D9B67C55-AD7A-44DC-A96E-3A9F0B475011}" type="pres">
      <dgm:prSet presAssocID="{A5B15393-0AE9-4ECE-B812-C95F25256DA0}" presName="bgRect" presStyleLbl="bgShp" presStyleIdx="0" presStyleCnt="6"/>
      <dgm:spPr/>
    </dgm:pt>
    <dgm:pt modelId="{7FE8E596-797B-4DBF-9AAE-E98C8B5E2515}" type="pres">
      <dgm:prSet presAssocID="{A5B15393-0AE9-4ECE-B812-C95F25256DA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8633BED-BB64-4EA0-A854-1DDEA2CFBC71}" type="pres">
      <dgm:prSet presAssocID="{A5B15393-0AE9-4ECE-B812-C95F25256DA0}" presName="spaceRect" presStyleCnt="0"/>
      <dgm:spPr/>
    </dgm:pt>
    <dgm:pt modelId="{BAA2EF4F-1D70-4B77-A888-B24BF65E6063}" type="pres">
      <dgm:prSet presAssocID="{A5B15393-0AE9-4ECE-B812-C95F25256DA0}" presName="parTx" presStyleLbl="revTx" presStyleIdx="0" presStyleCnt="6">
        <dgm:presLayoutVars>
          <dgm:chMax val="0"/>
          <dgm:chPref val="0"/>
        </dgm:presLayoutVars>
      </dgm:prSet>
      <dgm:spPr/>
    </dgm:pt>
    <dgm:pt modelId="{1E9C1EC0-3FA6-475D-ADD3-50CE793A8CC8}" type="pres">
      <dgm:prSet presAssocID="{0E410145-5D0E-42BC-B30B-BCA711F00D9E}" presName="sibTrans" presStyleCnt="0"/>
      <dgm:spPr/>
    </dgm:pt>
    <dgm:pt modelId="{66E204F7-B6F5-4C2A-A0AD-BE8B2EF2B32B}" type="pres">
      <dgm:prSet presAssocID="{025C9B53-89B3-4CC0-96A0-FC9F0CA1CAA2}" presName="compNode" presStyleCnt="0"/>
      <dgm:spPr/>
    </dgm:pt>
    <dgm:pt modelId="{C2EEF7CF-C724-4B3B-B6FD-8DB99B942F97}" type="pres">
      <dgm:prSet presAssocID="{025C9B53-89B3-4CC0-96A0-FC9F0CA1CAA2}" presName="bgRect" presStyleLbl="bgShp" presStyleIdx="1" presStyleCnt="6"/>
      <dgm:spPr/>
    </dgm:pt>
    <dgm:pt modelId="{B8FF2D35-7EC3-4020-9A6A-996307B7F64A}" type="pres">
      <dgm:prSet presAssocID="{025C9B53-89B3-4CC0-96A0-FC9F0CA1CAA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23E05D2C-8B4C-49E5-8627-F08D904742AD}" type="pres">
      <dgm:prSet presAssocID="{025C9B53-89B3-4CC0-96A0-FC9F0CA1CAA2}" presName="spaceRect" presStyleCnt="0"/>
      <dgm:spPr/>
    </dgm:pt>
    <dgm:pt modelId="{A16563B5-ADB9-49D9-BB36-4028F2F4B965}" type="pres">
      <dgm:prSet presAssocID="{025C9B53-89B3-4CC0-96A0-FC9F0CA1CAA2}" presName="parTx" presStyleLbl="revTx" presStyleIdx="1" presStyleCnt="6">
        <dgm:presLayoutVars>
          <dgm:chMax val="0"/>
          <dgm:chPref val="0"/>
        </dgm:presLayoutVars>
      </dgm:prSet>
      <dgm:spPr/>
    </dgm:pt>
    <dgm:pt modelId="{A59A0F6D-3DCA-4A73-98B5-21FCC2D04C91}" type="pres">
      <dgm:prSet presAssocID="{8C06294B-DBC7-4B04-B038-2B7B1D8C048C}" presName="sibTrans" presStyleCnt="0"/>
      <dgm:spPr/>
    </dgm:pt>
    <dgm:pt modelId="{E320D221-F92E-4F45-A7D3-6DD6888BB441}" type="pres">
      <dgm:prSet presAssocID="{0B1C4768-ED7E-44A2-AA86-08B3DA5F0817}" presName="compNode" presStyleCnt="0"/>
      <dgm:spPr/>
    </dgm:pt>
    <dgm:pt modelId="{70B298BF-67C8-4A46-98D3-17CA9A894F56}" type="pres">
      <dgm:prSet presAssocID="{0B1C4768-ED7E-44A2-AA86-08B3DA5F0817}" presName="bgRect" presStyleLbl="bgShp" presStyleIdx="2" presStyleCnt="6"/>
      <dgm:spPr/>
    </dgm:pt>
    <dgm:pt modelId="{B2D2837A-422B-4189-BE58-5F17B56DD924}" type="pres">
      <dgm:prSet presAssocID="{0B1C4768-ED7E-44A2-AA86-08B3DA5F081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D6C670B-4551-45AC-8956-2986B76AEB5E}" type="pres">
      <dgm:prSet presAssocID="{0B1C4768-ED7E-44A2-AA86-08B3DA5F0817}" presName="spaceRect" presStyleCnt="0"/>
      <dgm:spPr/>
    </dgm:pt>
    <dgm:pt modelId="{C1DAD78E-0413-45BA-AB3C-D6D189034ADA}" type="pres">
      <dgm:prSet presAssocID="{0B1C4768-ED7E-44A2-AA86-08B3DA5F0817}" presName="parTx" presStyleLbl="revTx" presStyleIdx="2" presStyleCnt="6">
        <dgm:presLayoutVars>
          <dgm:chMax val="0"/>
          <dgm:chPref val="0"/>
        </dgm:presLayoutVars>
      </dgm:prSet>
      <dgm:spPr/>
    </dgm:pt>
    <dgm:pt modelId="{E9E1F96B-C882-4B98-AF82-6C980A3A51AD}" type="pres">
      <dgm:prSet presAssocID="{5C3CA622-716E-4969-BEB6-913780B862FC}" presName="sibTrans" presStyleCnt="0"/>
      <dgm:spPr/>
    </dgm:pt>
    <dgm:pt modelId="{2E2E8270-3784-4038-B35D-181E6CB31A91}" type="pres">
      <dgm:prSet presAssocID="{09E4C6E9-CF0B-4F53-89E7-1553F16E5513}" presName="compNode" presStyleCnt="0"/>
      <dgm:spPr/>
    </dgm:pt>
    <dgm:pt modelId="{54E0EB09-728C-4D3E-AB0B-C551D4F0648A}" type="pres">
      <dgm:prSet presAssocID="{09E4C6E9-CF0B-4F53-89E7-1553F16E5513}" presName="bgRect" presStyleLbl="bgShp" presStyleIdx="3" presStyleCnt="6"/>
      <dgm:spPr/>
    </dgm:pt>
    <dgm:pt modelId="{EAB17D53-3CBD-48E7-91A3-FD989D7CC145}" type="pres">
      <dgm:prSet presAssocID="{09E4C6E9-CF0B-4F53-89E7-1553F16E551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841C38C-7FE6-411E-8D83-C6F11BD2CD1C}" type="pres">
      <dgm:prSet presAssocID="{09E4C6E9-CF0B-4F53-89E7-1553F16E5513}" presName="spaceRect" presStyleCnt="0"/>
      <dgm:spPr/>
    </dgm:pt>
    <dgm:pt modelId="{24DB9836-65D7-42D9-8E64-BBC0995E2761}" type="pres">
      <dgm:prSet presAssocID="{09E4C6E9-CF0B-4F53-89E7-1553F16E5513}" presName="parTx" presStyleLbl="revTx" presStyleIdx="3" presStyleCnt="6">
        <dgm:presLayoutVars>
          <dgm:chMax val="0"/>
          <dgm:chPref val="0"/>
        </dgm:presLayoutVars>
      </dgm:prSet>
      <dgm:spPr/>
    </dgm:pt>
    <dgm:pt modelId="{0673EE09-E250-4C2F-B16E-885BABAB4863}" type="pres">
      <dgm:prSet presAssocID="{74FD1C98-6AAA-4E51-ADEA-D2691054ABC6}" presName="sibTrans" presStyleCnt="0"/>
      <dgm:spPr/>
    </dgm:pt>
    <dgm:pt modelId="{694D4D98-F92F-4EF6-9CA9-A74D47321671}" type="pres">
      <dgm:prSet presAssocID="{895F2BDD-86F5-40E9-AB34-487EE3AFE55C}" presName="compNode" presStyleCnt="0"/>
      <dgm:spPr/>
    </dgm:pt>
    <dgm:pt modelId="{67F8D520-7002-43C6-87DB-CB2B9F0F6DC5}" type="pres">
      <dgm:prSet presAssocID="{895F2BDD-86F5-40E9-AB34-487EE3AFE55C}" presName="bgRect" presStyleLbl="bgShp" presStyleIdx="4" presStyleCnt="6"/>
      <dgm:spPr/>
    </dgm:pt>
    <dgm:pt modelId="{85D6B40F-E771-4F27-AC87-EF6ECF090494}" type="pres">
      <dgm:prSet presAssocID="{895F2BDD-86F5-40E9-AB34-487EE3AFE55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5DCE8845-3AC5-4ADF-A8AA-1A61C17F7C99}" type="pres">
      <dgm:prSet presAssocID="{895F2BDD-86F5-40E9-AB34-487EE3AFE55C}" presName="spaceRect" presStyleCnt="0"/>
      <dgm:spPr/>
    </dgm:pt>
    <dgm:pt modelId="{61607EEB-421B-412F-9F19-ADCF16BDB6D3}" type="pres">
      <dgm:prSet presAssocID="{895F2BDD-86F5-40E9-AB34-487EE3AFE55C}" presName="parTx" presStyleLbl="revTx" presStyleIdx="4" presStyleCnt="6">
        <dgm:presLayoutVars>
          <dgm:chMax val="0"/>
          <dgm:chPref val="0"/>
        </dgm:presLayoutVars>
      </dgm:prSet>
      <dgm:spPr/>
    </dgm:pt>
    <dgm:pt modelId="{6BA96798-DDC9-4420-BE02-EE13C0C782E2}" type="pres">
      <dgm:prSet presAssocID="{77EED066-2EE4-4BE2-9A20-5F2A20866B09}" presName="sibTrans" presStyleCnt="0"/>
      <dgm:spPr/>
    </dgm:pt>
    <dgm:pt modelId="{49115239-EE76-41FE-8542-32CACC5B4CE7}" type="pres">
      <dgm:prSet presAssocID="{6225F87C-B1BF-4F23-A3FC-E8EFB9EC696D}" presName="compNode" presStyleCnt="0"/>
      <dgm:spPr/>
    </dgm:pt>
    <dgm:pt modelId="{B66E4AD0-BFA0-4ACF-95A4-7911756772FA}" type="pres">
      <dgm:prSet presAssocID="{6225F87C-B1BF-4F23-A3FC-E8EFB9EC696D}" presName="bgRect" presStyleLbl="bgShp" presStyleIdx="5" presStyleCnt="6"/>
      <dgm:spPr/>
    </dgm:pt>
    <dgm:pt modelId="{AA6D27FE-C561-492C-B082-1159498BBBF0}" type="pres">
      <dgm:prSet presAssocID="{6225F87C-B1BF-4F23-A3FC-E8EFB9EC696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8CF8D302-BE68-493C-B903-6BBF91E364A4}" type="pres">
      <dgm:prSet presAssocID="{6225F87C-B1BF-4F23-A3FC-E8EFB9EC696D}" presName="spaceRect" presStyleCnt="0"/>
      <dgm:spPr/>
    </dgm:pt>
    <dgm:pt modelId="{FEB88DFE-3F31-49DA-859B-70B8E4679B56}" type="pres">
      <dgm:prSet presAssocID="{6225F87C-B1BF-4F23-A3FC-E8EFB9EC696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37AB10C-3D52-4F37-B45D-5D2350DFD2F5}" type="presOf" srcId="{025C9B53-89B3-4CC0-96A0-FC9F0CA1CAA2}" destId="{A16563B5-ADB9-49D9-BB36-4028F2F4B965}" srcOrd="0" destOrd="0" presId="urn:microsoft.com/office/officeart/2018/2/layout/IconVerticalSolidList"/>
    <dgm:cxn modelId="{BF7DE511-6BFF-4DED-97F3-9329B9B1DB71}" type="presOf" srcId="{0B1C4768-ED7E-44A2-AA86-08B3DA5F0817}" destId="{C1DAD78E-0413-45BA-AB3C-D6D189034ADA}" srcOrd="0" destOrd="0" presId="urn:microsoft.com/office/officeart/2018/2/layout/IconVerticalSolidList"/>
    <dgm:cxn modelId="{CE856B19-1C8B-4CE5-9115-7C40355055AD}" srcId="{8EDD777C-F8CA-4BA8-96EF-C256256C2EC9}" destId="{0B1C4768-ED7E-44A2-AA86-08B3DA5F0817}" srcOrd="2" destOrd="0" parTransId="{ADBB7405-02E4-4022-AAAC-CD5010F2E450}" sibTransId="{5C3CA622-716E-4969-BEB6-913780B862FC}"/>
    <dgm:cxn modelId="{471FAE6D-9AF9-4B0E-B703-38CC40714AC2}" type="presOf" srcId="{895F2BDD-86F5-40E9-AB34-487EE3AFE55C}" destId="{61607EEB-421B-412F-9F19-ADCF16BDB6D3}" srcOrd="0" destOrd="0" presId="urn:microsoft.com/office/officeart/2018/2/layout/IconVerticalSolidList"/>
    <dgm:cxn modelId="{D1BE9552-731E-425E-BBB6-F568E332258F}" srcId="{8EDD777C-F8CA-4BA8-96EF-C256256C2EC9}" destId="{025C9B53-89B3-4CC0-96A0-FC9F0CA1CAA2}" srcOrd="1" destOrd="0" parTransId="{7FF3442B-161F-4449-8CBC-22F0AB973A5C}" sibTransId="{8C06294B-DBC7-4B04-B038-2B7B1D8C048C}"/>
    <dgm:cxn modelId="{3B709780-9860-46F7-A692-6505B1D19AAC}" srcId="{8EDD777C-F8CA-4BA8-96EF-C256256C2EC9}" destId="{6225F87C-B1BF-4F23-A3FC-E8EFB9EC696D}" srcOrd="5" destOrd="0" parTransId="{7B6918FB-B04F-4E9B-8194-A6C05953D246}" sibTransId="{3D39CB49-2E6B-4952-A7CA-437EEE7714DB}"/>
    <dgm:cxn modelId="{8FCF2898-45C1-4A76-AB0D-E40A46446322}" srcId="{8EDD777C-F8CA-4BA8-96EF-C256256C2EC9}" destId="{09E4C6E9-CF0B-4F53-89E7-1553F16E5513}" srcOrd="3" destOrd="0" parTransId="{3F6D9F16-E3D6-48D0-B2C8-96C63A90215A}" sibTransId="{74FD1C98-6AAA-4E51-ADEA-D2691054ABC6}"/>
    <dgm:cxn modelId="{CD2E3799-93CD-4BAB-B9B5-501836E7E1A2}" srcId="{8EDD777C-F8CA-4BA8-96EF-C256256C2EC9}" destId="{A5B15393-0AE9-4ECE-B812-C95F25256DA0}" srcOrd="0" destOrd="0" parTransId="{CB93F64C-D446-48A6-92B5-7F78531597A7}" sibTransId="{0E410145-5D0E-42BC-B30B-BCA711F00D9E}"/>
    <dgm:cxn modelId="{92B899A4-53C3-484A-8EA4-D743144C0289}" type="presOf" srcId="{A5B15393-0AE9-4ECE-B812-C95F25256DA0}" destId="{BAA2EF4F-1D70-4B77-A888-B24BF65E6063}" srcOrd="0" destOrd="0" presId="urn:microsoft.com/office/officeart/2018/2/layout/IconVerticalSolidList"/>
    <dgm:cxn modelId="{290603AB-044F-49F5-B240-88CAD2D20F7E}" type="presOf" srcId="{09E4C6E9-CF0B-4F53-89E7-1553F16E5513}" destId="{24DB9836-65D7-42D9-8E64-BBC0995E2761}" srcOrd="0" destOrd="0" presId="urn:microsoft.com/office/officeart/2018/2/layout/IconVerticalSolidList"/>
    <dgm:cxn modelId="{B966F7CC-982D-4324-9D84-486817B3D488}" type="presOf" srcId="{8EDD777C-F8CA-4BA8-96EF-C256256C2EC9}" destId="{3DFA16FD-F05D-49A5-9951-C192F48A543C}" srcOrd="0" destOrd="0" presId="urn:microsoft.com/office/officeart/2018/2/layout/IconVerticalSolidList"/>
    <dgm:cxn modelId="{BC8A8EF5-36B9-4EFA-BD83-1A71703D41AF}" srcId="{8EDD777C-F8CA-4BA8-96EF-C256256C2EC9}" destId="{895F2BDD-86F5-40E9-AB34-487EE3AFE55C}" srcOrd="4" destOrd="0" parTransId="{9AFC24F0-B64E-42AD-9877-043FF9BA161A}" sibTransId="{77EED066-2EE4-4BE2-9A20-5F2A20866B09}"/>
    <dgm:cxn modelId="{BD0149F9-565A-4C60-A66C-8087F99F892A}" type="presOf" srcId="{6225F87C-B1BF-4F23-A3FC-E8EFB9EC696D}" destId="{FEB88DFE-3F31-49DA-859B-70B8E4679B56}" srcOrd="0" destOrd="0" presId="urn:microsoft.com/office/officeart/2018/2/layout/IconVerticalSolidList"/>
    <dgm:cxn modelId="{EF291EEF-811E-4592-A2F3-1781369592EA}" type="presParOf" srcId="{3DFA16FD-F05D-49A5-9951-C192F48A543C}" destId="{D3DCDD9E-6F9F-483F-9AF9-12B4A404FED7}" srcOrd="0" destOrd="0" presId="urn:microsoft.com/office/officeart/2018/2/layout/IconVerticalSolidList"/>
    <dgm:cxn modelId="{B59F859C-A8CC-4001-B3EE-673C40BC059A}" type="presParOf" srcId="{D3DCDD9E-6F9F-483F-9AF9-12B4A404FED7}" destId="{D9B67C55-AD7A-44DC-A96E-3A9F0B475011}" srcOrd="0" destOrd="0" presId="urn:microsoft.com/office/officeart/2018/2/layout/IconVerticalSolidList"/>
    <dgm:cxn modelId="{73155099-C2CC-42A6-A534-B7AC9933BA6D}" type="presParOf" srcId="{D3DCDD9E-6F9F-483F-9AF9-12B4A404FED7}" destId="{7FE8E596-797B-4DBF-9AAE-E98C8B5E2515}" srcOrd="1" destOrd="0" presId="urn:microsoft.com/office/officeart/2018/2/layout/IconVerticalSolidList"/>
    <dgm:cxn modelId="{566941CE-DB26-4891-99A3-0170DEB34655}" type="presParOf" srcId="{D3DCDD9E-6F9F-483F-9AF9-12B4A404FED7}" destId="{D8633BED-BB64-4EA0-A854-1DDEA2CFBC71}" srcOrd="2" destOrd="0" presId="urn:microsoft.com/office/officeart/2018/2/layout/IconVerticalSolidList"/>
    <dgm:cxn modelId="{49D6F043-73DC-44A6-A568-DDAF7F030A5A}" type="presParOf" srcId="{D3DCDD9E-6F9F-483F-9AF9-12B4A404FED7}" destId="{BAA2EF4F-1D70-4B77-A888-B24BF65E6063}" srcOrd="3" destOrd="0" presId="urn:microsoft.com/office/officeart/2018/2/layout/IconVerticalSolidList"/>
    <dgm:cxn modelId="{5E81B686-7A36-4582-A35A-F461E9AF4154}" type="presParOf" srcId="{3DFA16FD-F05D-49A5-9951-C192F48A543C}" destId="{1E9C1EC0-3FA6-475D-ADD3-50CE793A8CC8}" srcOrd="1" destOrd="0" presId="urn:microsoft.com/office/officeart/2018/2/layout/IconVerticalSolidList"/>
    <dgm:cxn modelId="{B24395E5-4AAA-499D-8248-93DA9B0DE6E8}" type="presParOf" srcId="{3DFA16FD-F05D-49A5-9951-C192F48A543C}" destId="{66E204F7-B6F5-4C2A-A0AD-BE8B2EF2B32B}" srcOrd="2" destOrd="0" presId="urn:microsoft.com/office/officeart/2018/2/layout/IconVerticalSolidList"/>
    <dgm:cxn modelId="{CBFED4DF-24CB-47EC-AB18-0924CBC31FC1}" type="presParOf" srcId="{66E204F7-B6F5-4C2A-A0AD-BE8B2EF2B32B}" destId="{C2EEF7CF-C724-4B3B-B6FD-8DB99B942F97}" srcOrd="0" destOrd="0" presId="urn:microsoft.com/office/officeart/2018/2/layout/IconVerticalSolidList"/>
    <dgm:cxn modelId="{7FC7DF5C-90EC-401C-B5B5-9D5EAD31F51E}" type="presParOf" srcId="{66E204F7-B6F5-4C2A-A0AD-BE8B2EF2B32B}" destId="{B8FF2D35-7EC3-4020-9A6A-996307B7F64A}" srcOrd="1" destOrd="0" presId="urn:microsoft.com/office/officeart/2018/2/layout/IconVerticalSolidList"/>
    <dgm:cxn modelId="{B861C267-D3F3-4BCE-9700-6C6134335810}" type="presParOf" srcId="{66E204F7-B6F5-4C2A-A0AD-BE8B2EF2B32B}" destId="{23E05D2C-8B4C-49E5-8627-F08D904742AD}" srcOrd="2" destOrd="0" presId="urn:microsoft.com/office/officeart/2018/2/layout/IconVerticalSolidList"/>
    <dgm:cxn modelId="{345ECEED-2854-48DE-BA3C-053C5D18CA85}" type="presParOf" srcId="{66E204F7-B6F5-4C2A-A0AD-BE8B2EF2B32B}" destId="{A16563B5-ADB9-49D9-BB36-4028F2F4B965}" srcOrd="3" destOrd="0" presId="urn:microsoft.com/office/officeart/2018/2/layout/IconVerticalSolidList"/>
    <dgm:cxn modelId="{D46F9320-8669-4219-B793-2E847EB62B8C}" type="presParOf" srcId="{3DFA16FD-F05D-49A5-9951-C192F48A543C}" destId="{A59A0F6D-3DCA-4A73-98B5-21FCC2D04C91}" srcOrd="3" destOrd="0" presId="urn:microsoft.com/office/officeart/2018/2/layout/IconVerticalSolidList"/>
    <dgm:cxn modelId="{4BE8288A-1A67-456D-8341-EA42B9869D7A}" type="presParOf" srcId="{3DFA16FD-F05D-49A5-9951-C192F48A543C}" destId="{E320D221-F92E-4F45-A7D3-6DD6888BB441}" srcOrd="4" destOrd="0" presId="urn:microsoft.com/office/officeart/2018/2/layout/IconVerticalSolidList"/>
    <dgm:cxn modelId="{3DB75CA6-2047-41C4-8DDB-CB8C2334A03F}" type="presParOf" srcId="{E320D221-F92E-4F45-A7D3-6DD6888BB441}" destId="{70B298BF-67C8-4A46-98D3-17CA9A894F56}" srcOrd="0" destOrd="0" presId="urn:microsoft.com/office/officeart/2018/2/layout/IconVerticalSolidList"/>
    <dgm:cxn modelId="{75BB1D15-C4D4-46C1-82EA-F8548A6605A7}" type="presParOf" srcId="{E320D221-F92E-4F45-A7D3-6DD6888BB441}" destId="{B2D2837A-422B-4189-BE58-5F17B56DD924}" srcOrd="1" destOrd="0" presId="urn:microsoft.com/office/officeart/2018/2/layout/IconVerticalSolidList"/>
    <dgm:cxn modelId="{7F8933B0-667D-4DBD-9298-D943A9D081F8}" type="presParOf" srcId="{E320D221-F92E-4F45-A7D3-6DD6888BB441}" destId="{CD6C670B-4551-45AC-8956-2986B76AEB5E}" srcOrd="2" destOrd="0" presId="urn:microsoft.com/office/officeart/2018/2/layout/IconVerticalSolidList"/>
    <dgm:cxn modelId="{52F7E6BB-E601-47BD-8847-62B303FCD592}" type="presParOf" srcId="{E320D221-F92E-4F45-A7D3-6DD6888BB441}" destId="{C1DAD78E-0413-45BA-AB3C-D6D189034ADA}" srcOrd="3" destOrd="0" presId="urn:microsoft.com/office/officeart/2018/2/layout/IconVerticalSolidList"/>
    <dgm:cxn modelId="{B11D0283-0E63-459E-9F37-BCA3FD762617}" type="presParOf" srcId="{3DFA16FD-F05D-49A5-9951-C192F48A543C}" destId="{E9E1F96B-C882-4B98-AF82-6C980A3A51AD}" srcOrd="5" destOrd="0" presId="urn:microsoft.com/office/officeart/2018/2/layout/IconVerticalSolidList"/>
    <dgm:cxn modelId="{11DCCC7A-AC10-4470-82D9-7DD49488D587}" type="presParOf" srcId="{3DFA16FD-F05D-49A5-9951-C192F48A543C}" destId="{2E2E8270-3784-4038-B35D-181E6CB31A91}" srcOrd="6" destOrd="0" presId="urn:microsoft.com/office/officeart/2018/2/layout/IconVerticalSolidList"/>
    <dgm:cxn modelId="{DCCDA124-2462-41B6-9281-EEA8E1202BF7}" type="presParOf" srcId="{2E2E8270-3784-4038-B35D-181E6CB31A91}" destId="{54E0EB09-728C-4D3E-AB0B-C551D4F0648A}" srcOrd="0" destOrd="0" presId="urn:microsoft.com/office/officeart/2018/2/layout/IconVerticalSolidList"/>
    <dgm:cxn modelId="{EE693581-B51B-4E5E-A688-868C8091C3AF}" type="presParOf" srcId="{2E2E8270-3784-4038-B35D-181E6CB31A91}" destId="{EAB17D53-3CBD-48E7-91A3-FD989D7CC145}" srcOrd="1" destOrd="0" presId="urn:microsoft.com/office/officeart/2018/2/layout/IconVerticalSolidList"/>
    <dgm:cxn modelId="{E5356C02-EE86-44ED-8556-B2D6046219FB}" type="presParOf" srcId="{2E2E8270-3784-4038-B35D-181E6CB31A91}" destId="{E841C38C-7FE6-411E-8D83-C6F11BD2CD1C}" srcOrd="2" destOrd="0" presId="urn:microsoft.com/office/officeart/2018/2/layout/IconVerticalSolidList"/>
    <dgm:cxn modelId="{0163203F-1016-4689-A0AA-913648DC2065}" type="presParOf" srcId="{2E2E8270-3784-4038-B35D-181E6CB31A91}" destId="{24DB9836-65D7-42D9-8E64-BBC0995E2761}" srcOrd="3" destOrd="0" presId="urn:microsoft.com/office/officeart/2018/2/layout/IconVerticalSolidList"/>
    <dgm:cxn modelId="{AB060254-2483-421F-BC5A-D086785C4E16}" type="presParOf" srcId="{3DFA16FD-F05D-49A5-9951-C192F48A543C}" destId="{0673EE09-E250-4C2F-B16E-885BABAB4863}" srcOrd="7" destOrd="0" presId="urn:microsoft.com/office/officeart/2018/2/layout/IconVerticalSolidList"/>
    <dgm:cxn modelId="{5CAC1060-5965-48B2-B9E6-6D22564361D4}" type="presParOf" srcId="{3DFA16FD-F05D-49A5-9951-C192F48A543C}" destId="{694D4D98-F92F-4EF6-9CA9-A74D47321671}" srcOrd="8" destOrd="0" presId="urn:microsoft.com/office/officeart/2018/2/layout/IconVerticalSolidList"/>
    <dgm:cxn modelId="{401F4959-9FB9-4819-82ED-5639EEC9699E}" type="presParOf" srcId="{694D4D98-F92F-4EF6-9CA9-A74D47321671}" destId="{67F8D520-7002-43C6-87DB-CB2B9F0F6DC5}" srcOrd="0" destOrd="0" presId="urn:microsoft.com/office/officeart/2018/2/layout/IconVerticalSolidList"/>
    <dgm:cxn modelId="{520130F6-D944-4B2D-B12B-73D4614787A1}" type="presParOf" srcId="{694D4D98-F92F-4EF6-9CA9-A74D47321671}" destId="{85D6B40F-E771-4F27-AC87-EF6ECF090494}" srcOrd="1" destOrd="0" presId="urn:microsoft.com/office/officeart/2018/2/layout/IconVerticalSolidList"/>
    <dgm:cxn modelId="{B344EB84-229F-4023-B371-A2ADBA90292E}" type="presParOf" srcId="{694D4D98-F92F-4EF6-9CA9-A74D47321671}" destId="{5DCE8845-3AC5-4ADF-A8AA-1A61C17F7C99}" srcOrd="2" destOrd="0" presId="urn:microsoft.com/office/officeart/2018/2/layout/IconVerticalSolidList"/>
    <dgm:cxn modelId="{5016E06B-77A5-43D7-B281-B5769E7C0B2D}" type="presParOf" srcId="{694D4D98-F92F-4EF6-9CA9-A74D47321671}" destId="{61607EEB-421B-412F-9F19-ADCF16BDB6D3}" srcOrd="3" destOrd="0" presId="urn:microsoft.com/office/officeart/2018/2/layout/IconVerticalSolidList"/>
    <dgm:cxn modelId="{771D1452-E3C7-437E-BEA6-65B6DA3BFCC7}" type="presParOf" srcId="{3DFA16FD-F05D-49A5-9951-C192F48A543C}" destId="{6BA96798-DDC9-4420-BE02-EE13C0C782E2}" srcOrd="9" destOrd="0" presId="urn:microsoft.com/office/officeart/2018/2/layout/IconVerticalSolidList"/>
    <dgm:cxn modelId="{1AB4B4B4-0F8A-4653-A741-119973EC90A2}" type="presParOf" srcId="{3DFA16FD-F05D-49A5-9951-C192F48A543C}" destId="{49115239-EE76-41FE-8542-32CACC5B4CE7}" srcOrd="10" destOrd="0" presId="urn:microsoft.com/office/officeart/2018/2/layout/IconVerticalSolidList"/>
    <dgm:cxn modelId="{2B31B31A-78C1-4947-B7A2-BEC812B4FDCB}" type="presParOf" srcId="{49115239-EE76-41FE-8542-32CACC5B4CE7}" destId="{B66E4AD0-BFA0-4ACF-95A4-7911756772FA}" srcOrd="0" destOrd="0" presId="urn:microsoft.com/office/officeart/2018/2/layout/IconVerticalSolidList"/>
    <dgm:cxn modelId="{D7A6D867-CE94-4D9B-89A7-8C157A653B54}" type="presParOf" srcId="{49115239-EE76-41FE-8542-32CACC5B4CE7}" destId="{AA6D27FE-C561-492C-B082-1159498BBBF0}" srcOrd="1" destOrd="0" presId="urn:microsoft.com/office/officeart/2018/2/layout/IconVerticalSolidList"/>
    <dgm:cxn modelId="{9D7459F6-93B7-443B-A963-BA8907A4B3E8}" type="presParOf" srcId="{49115239-EE76-41FE-8542-32CACC5B4CE7}" destId="{8CF8D302-BE68-493C-B903-6BBF91E364A4}" srcOrd="2" destOrd="0" presId="urn:microsoft.com/office/officeart/2018/2/layout/IconVerticalSolidList"/>
    <dgm:cxn modelId="{BA12A562-58FD-4A36-AE90-B9D02FD9989D}" type="presParOf" srcId="{49115239-EE76-41FE-8542-32CACC5B4CE7}" destId="{FEB88DFE-3F31-49DA-859B-70B8E4679B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F8DBD6-F4A7-4DA3-AC8B-6EFE6325BC3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81C2E5-24F7-45C9-A37B-C9FE4EF80806}">
      <dgm:prSet/>
      <dgm:spPr/>
      <dgm:t>
        <a:bodyPr/>
        <a:lstStyle/>
        <a:p>
          <a:r>
            <a:rPr lang="en-US"/>
            <a:t>That Quiz Competition you won in 7th Grade</a:t>
          </a:r>
        </a:p>
      </dgm:t>
    </dgm:pt>
    <dgm:pt modelId="{A87EB7C7-456E-4E7D-8AAD-DA4F7C25897F}" type="parTrans" cxnId="{1363FF5F-2288-4A56-A2BB-3D058B4DA7BD}">
      <dgm:prSet/>
      <dgm:spPr/>
      <dgm:t>
        <a:bodyPr/>
        <a:lstStyle/>
        <a:p>
          <a:endParaRPr lang="en-US"/>
        </a:p>
      </dgm:t>
    </dgm:pt>
    <dgm:pt modelId="{9EE98E1F-EED0-4C6C-818B-AF38F6C6E556}" type="sibTrans" cxnId="{1363FF5F-2288-4A56-A2BB-3D058B4DA7BD}">
      <dgm:prSet/>
      <dgm:spPr/>
      <dgm:t>
        <a:bodyPr/>
        <a:lstStyle/>
        <a:p>
          <a:endParaRPr lang="en-US"/>
        </a:p>
      </dgm:t>
    </dgm:pt>
    <dgm:pt modelId="{01B2137C-1E04-4730-BC79-89A900383B27}">
      <dgm:prSet/>
      <dgm:spPr/>
      <dgm:t>
        <a:bodyPr/>
        <a:lstStyle/>
        <a:p>
          <a:r>
            <a:rPr lang="en-US" dirty="0"/>
            <a:t>"References available upon request" </a:t>
          </a:r>
        </a:p>
      </dgm:t>
    </dgm:pt>
    <dgm:pt modelId="{D93BAAFB-626E-4220-9CF5-4746A6F6C3F5}" type="parTrans" cxnId="{7028E2E7-29CB-47F1-8502-A73230F89035}">
      <dgm:prSet/>
      <dgm:spPr/>
      <dgm:t>
        <a:bodyPr/>
        <a:lstStyle/>
        <a:p>
          <a:endParaRPr lang="en-US"/>
        </a:p>
      </dgm:t>
    </dgm:pt>
    <dgm:pt modelId="{E6484B0A-0B1D-4B04-B658-AC2969DAA398}" type="sibTrans" cxnId="{7028E2E7-29CB-47F1-8502-A73230F89035}">
      <dgm:prSet/>
      <dgm:spPr/>
      <dgm:t>
        <a:bodyPr/>
        <a:lstStyle/>
        <a:p>
          <a:endParaRPr lang="en-US"/>
        </a:p>
      </dgm:t>
    </dgm:pt>
    <dgm:pt modelId="{1FA240E4-4263-4F6A-9213-A6E8905FEA57}">
      <dgm:prSet/>
      <dgm:spPr/>
      <dgm:t>
        <a:bodyPr/>
        <a:lstStyle/>
        <a:p>
          <a:r>
            <a:rPr lang="en-US" dirty="0"/>
            <a:t>Long Objective Section, detailed home address </a:t>
          </a:r>
        </a:p>
      </dgm:t>
    </dgm:pt>
    <dgm:pt modelId="{0DCEF228-D6D4-4A54-9739-33DBD4EDF0E5}" type="parTrans" cxnId="{EBAD22C8-6F9C-4D5C-85EA-B50B83AE8303}">
      <dgm:prSet/>
      <dgm:spPr/>
      <dgm:t>
        <a:bodyPr/>
        <a:lstStyle/>
        <a:p>
          <a:endParaRPr lang="en-US"/>
        </a:p>
      </dgm:t>
    </dgm:pt>
    <dgm:pt modelId="{3FB0C57B-6F9D-4644-BDB7-FEF43C16BE51}" type="sibTrans" cxnId="{EBAD22C8-6F9C-4D5C-85EA-B50B83AE8303}">
      <dgm:prSet/>
      <dgm:spPr/>
      <dgm:t>
        <a:bodyPr/>
        <a:lstStyle/>
        <a:p>
          <a:endParaRPr lang="en-US"/>
        </a:p>
      </dgm:t>
    </dgm:pt>
    <dgm:pt modelId="{AD174574-4315-4210-BBF7-EA96C637DC97}">
      <dgm:prSet/>
      <dgm:spPr/>
      <dgm:t>
        <a:bodyPr/>
        <a:lstStyle/>
        <a:p>
          <a:r>
            <a:rPr lang="en-US"/>
            <a:t>Words like Hardworking/Ambitious etc which are very Generic and hard to Defend</a:t>
          </a:r>
        </a:p>
      </dgm:t>
    </dgm:pt>
    <dgm:pt modelId="{36119B73-6484-4FE3-94C8-084474D9D78D}" type="parTrans" cxnId="{5280637D-D21D-4CBB-BB23-04A4BCD8076F}">
      <dgm:prSet/>
      <dgm:spPr/>
      <dgm:t>
        <a:bodyPr/>
        <a:lstStyle/>
        <a:p>
          <a:endParaRPr lang="en-US"/>
        </a:p>
      </dgm:t>
    </dgm:pt>
    <dgm:pt modelId="{09605D68-B9F4-4EAD-B943-430EB7D3F9E1}" type="sibTrans" cxnId="{5280637D-D21D-4CBB-BB23-04A4BCD8076F}">
      <dgm:prSet/>
      <dgm:spPr/>
      <dgm:t>
        <a:bodyPr/>
        <a:lstStyle/>
        <a:p>
          <a:endParaRPr lang="en-US"/>
        </a:p>
      </dgm:t>
    </dgm:pt>
    <dgm:pt modelId="{9785D98A-1D41-430E-9AAB-1BBD5DC9C67F}">
      <dgm:prSet/>
      <dgm:spPr/>
      <dgm:t>
        <a:bodyPr/>
        <a:lstStyle/>
        <a:p>
          <a:r>
            <a:rPr lang="en-US" dirty="0"/>
            <a:t>Irrelevant details like DOB, Race, Sex, Religion, Political Affiliation, Photograph</a:t>
          </a:r>
        </a:p>
      </dgm:t>
    </dgm:pt>
    <dgm:pt modelId="{556A99F8-2ADD-4589-8BCF-6528670080FB}" type="parTrans" cxnId="{1D3396BC-FA16-484F-BE08-2E3DED76AE52}">
      <dgm:prSet/>
      <dgm:spPr/>
      <dgm:t>
        <a:bodyPr/>
        <a:lstStyle/>
        <a:p>
          <a:endParaRPr lang="en-US"/>
        </a:p>
      </dgm:t>
    </dgm:pt>
    <dgm:pt modelId="{D9D21F5A-5497-41AA-8449-1590E1AC585F}" type="sibTrans" cxnId="{1D3396BC-FA16-484F-BE08-2E3DED76AE52}">
      <dgm:prSet/>
      <dgm:spPr/>
      <dgm:t>
        <a:bodyPr/>
        <a:lstStyle/>
        <a:p>
          <a:endParaRPr lang="en-US"/>
        </a:p>
      </dgm:t>
    </dgm:pt>
    <dgm:pt modelId="{46CA4B0B-5EAC-4DD6-A9DC-812775416DC1}" type="pres">
      <dgm:prSet presAssocID="{79F8DBD6-F4A7-4DA3-AC8B-6EFE6325BC37}" presName="linear" presStyleCnt="0">
        <dgm:presLayoutVars>
          <dgm:animLvl val="lvl"/>
          <dgm:resizeHandles val="exact"/>
        </dgm:presLayoutVars>
      </dgm:prSet>
      <dgm:spPr/>
    </dgm:pt>
    <dgm:pt modelId="{6559DAAE-2B28-4A6B-B1CE-8AD28EC10FF9}" type="pres">
      <dgm:prSet presAssocID="{0281C2E5-24F7-45C9-A37B-C9FE4EF8080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DA9ACA0-2E01-4A2C-BD7E-BD1EA3D2F1CC}" type="pres">
      <dgm:prSet presAssocID="{9EE98E1F-EED0-4C6C-818B-AF38F6C6E556}" presName="spacer" presStyleCnt="0"/>
      <dgm:spPr/>
    </dgm:pt>
    <dgm:pt modelId="{493098B7-1105-4290-90DF-1A0E1783E7A3}" type="pres">
      <dgm:prSet presAssocID="{01B2137C-1E04-4730-BC79-89A900383B2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01ED8AF-3609-4E72-90A5-F3F3A267A9FF}" type="pres">
      <dgm:prSet presAssocID="{E6484B0A-0B1D-4B04-B658-AC2969DAA398}" presName="spacer" presStyleCnt="0"/>
      <dgm:spPr/>
    </dgm:pt>
    <dgm:pt modelId="{DE993AF3-D74E-4B66-A06E-2BFAB2EB774D}" type="pres">
      <dgm:prSet presAssocID="{1FA240E4-4263-4F6A-9213-A6E8905FEA5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C564D10-1210-47DA-A85E-C33ADC1B8923}" type="pres">
      <dgm:prSet presAssocID="{3FB0C57B-6F9D-4644-BDB7-FEF43C16BE51}" presName="spacer" presStyleCnt="0"/>
      <dgm:spPr/>
    </dgm:pt>
    <dgm:pt modelId="{6F851E29-9423-4A87-98E9-C096BB20E4D1}" type="pres">
      <dgm:prSet presAssocID="{AD174574-4315-4210-BBF7-EA96C637DC9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66FDC28-4051-4A43-AE3A-8D566D45094F}" type="pres">
      <dgm:prSet presAssocID="{09605D68-B9F4-4EAD-B943-430EB7D3F9E1}" presName="spacer" presStyleCnt="0"/>
      <dgm:spPr/>
    </dgm:pt>
    <dgm:pt modelId="{88012955-EF81-4232-875C-F70AFE7644B8}" type="pres">
      <dgm:prSet presAssocID="{9785D98A-1D41-430E-9AAB-1BBD5DC9C67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2F0A90F-A2BE-4E8F-9018-FA5224856795}" type="presOf" srcId="{9785D98A-1D41-430E-9AAB-1BBD5DC9C67F}" destId="{88012955-EF81-4232-875C-F70AFE7644B8}" srcOrd="0" destOrd="0" presId="urn:microsoft.com/office/officeart/2005/8/layout/vList2"/>
    <dgm:cxn modelId="{1363FF5F-2288-4A56-A2BB-3D058B4DA7BD}" srcId="{79F8DBD6-F4A7-4DA3-AC8B-6EFE6325BC37}" destId="{0281C2E5-24F7-45C9-A37B-C9FE4EF80806}" srcOrd="0" destOrd="0" parTransId="{A87EB7C7-456E-4E7D-8AAD-DA4F7C25897F}" sibTransId="{9EE98E1F-EED0-4C6C-818B-AF38F6C6E556}"/>
    <dgm:cxn modelId="{5280637D-D21D-4CBB-BB23-04A4BCD8076F}" srcId="{79F8DBD6-F4A7-4DA3-AC8B-6EFE6325BC37}" destId="{AD174574-4315-4210-BBF7-EA96C637DC97}" srcOrd="3" destOrd="0" parTransId="{36119B73-6484-4FE3-94C8-084474D9D78D}" sibTransId="{09605D68-B9F4-4EAD-B943-430EB7D3F9E1}"/>
    <dgm:cxn modelId="{CEFF35B5-A0B2-45B8-9E71-B1B68E3626FD}" type="presOf" srcId="{0281C2E5-24F7-45C9-A37B-C9FE4EF80806}" destId="{6559DAAE-2B28-4A6B-B1CE-8AD28EC10FF9}" srcOrd="0" destOrd="0" presId="urn:microsoft.com/office/officeart/2005/8/layout/vList2"/>
    <dgm:cxn modelId="{1D3396BC-FA16-484F-BE08-2E3DED76AE52}" srcId="{79F8DBD6-F4A7-4DA3-AC8B-6EFE6325BC37}" destId="{9785D98A-1D41-430E-9AAB-1BBD5DC9C67F}" srcOrd="4" destOrd="0" parTransId="{556A99F8-2ADD-4589-8BCF-6528670080FB}" sibTransId="{D9D21F5A-5497-41AA-8449-1590E1AC585F}"/>
    <dgm:cxn modelId="{EBAD22C8-6F9C-4D5C-85EA-B50B83AE8303}" srcId="{79F8DBD6-F4A7-4DA3-AC8B-6EFE6325BC37}" destId="{1FA240E4-4263-4F6A-9213-A6E8905FEA57}" srcOrd="2" destOrd="0" parTransId="{0DCEF228-D6D4-4A54-9739-33DBD4EDF0E5}" sibTransId="{3FB0C57B-6F9D-4644-BDB7-FEF43C16BE51}"/>
    <dgm:cxn modelId="{2F7F5CD4-F241-4178-83AA-0348A3B7693A}" type="presOf" srcId="{01B2137C-1E04-4730-BC79-89A900383B27}" destId="{493098B7-1105-4290-90DF-1A0E1783E7A3}" srcOrd="0" destOrd="0" presId="urn:microsoft.com/office/officeart/2005/8/layout/vList2"/>
    <dgm:cxn modelId="{7028E2E7-29CB-47F1-8502-A73230F89035}" srcId="{79F8DBD6-F4A7-4DA3-AC8B-6EFE6325BC37}" destId="{01B2137C-1E04-4730-BC79-89A900383B27}" srcOrd="1" destOrd="0" parTransId="{D93BAAFB-626E-4220-9CF5-4746A6F6C3F5}" sibTransId="{E6484B0A-0B1D-4B04-B658-AC2969DAA398}"/>
    <dgm:cxn modelId="{74E69AF4-86B4-4E2B-8E77-9971A7A5B986}" type="presOf" srcId="{79F8DBD6-F4A7-4DA3-AC8B-6EFE6325BC37}" destId="{46CA4B0B-5EAC-4DD6-A9DC-812775416DC1}" srcOrd="0" destOrd="0" presId="urn:microsoft.com/office/officeart/2005/8/layout/vList2"/>
    <dgm:cxn modelId="{0155F5F6-5D33-4F99-B96E-20C102DDFF41}" type="presOf" srcId="{AD174574-4315-4210-BBF7-EA96C637DC97}" destId="{6F851E29-9423-4A87-98E9-C096BB20E4D1}" srcOrd="0" destOrd="0" presId="urn:microsoft.com/office/officeart/2005/8/layout/vList2"/>
    <dgm:cxn modelId="{067DC5F9-7A85-46EA-A2EB-3DD503317F1C}" type="presOf" srcId="{1FA240E4-4263-4F6A-9213-A6E8905FEA57}" destId="{DE993AF3-D74E-4B66-A06E-2BFAB2EB774D}" srcOrd="0" destOrd="0" presId="urn:microsoft.com/office/officeart/2005/8/layout/vList2"/>
    <dgm:cxn modelId="{7BD9BE2F-D2BA-45A7-B46F-AD7BDF85DE3E}" type="presParOf" srcId="{46CA4B0B-5EAC-4DD6-A9DC-812775416DC1}" destId="{6559DAAE-2B28-4A6B-B1CE-8AD28EC10FF9}" srcOrd="0" destOrd="0" presId="urn:microsoft.com/office/officeart/2005/8/layout/vList2"/>
    <dgm:cxn modelId="{4233F0A8-59DF-4019-93D4-18C564B05060}" type="presParOf" srcId="{46CA4B0B-5EAC-4DD6-A9DC-812775416DC1}" destId="{2DA9ACA0-2E01-4A2C-BD7E-BD1EA3D2F1CC}" srcOrd="1" destOrd="0" presId="urn:microsoft.com/office/officeart/2005/8/layout/vList2"/>
    <dgm:cxn modelId="{9CC9D0C0-06B4-476B-8A3E-16472BD419EA}" type="presParOf" srcId="{46CA4B0B-5EAC-4DD6-A9DC-812775416DC1}" destId="{493098B7-1105-4290-90DF-1A0E1783E7A3}" srcOrd="2" destOrd="0" presId="urn:microsoft.com/office/officeart/2005/8/layout/vList2"/>
    <dgm:cxn modelId="{44C98CBD-B6E2-47D3-9820-D9797CBEA39D}" type="presParOf" srcId="{46CA4B0B-5EAC-4DD6-A9DC-812775416DC1}" destId="{E01ED8AF-3609-4E72-90A5-F3F3A267A9FF}" srcOrd="3" destOrd="0" presId="urn:microsoft.com/office/officeart/2005/8/layout/vList2"/>
    <dgm:cxn modelId="{68CF6E6E-79A8-4216-ACD2-C62F96250FC9}" type="presParOf" srcId="{46CA4B0B-5EAC-4DD6-A9DC-812775416DC1}" destId="{DE993AF3-D74E-4B66-A06E-2BFAB2EB774D}" srcOrd="4" destOrd="0" presId="urn:microsoft.com/office/officeart/2005/8/layout/vList2"/>
    <dgm:cxn modelId="{03D227D5-3642-4E0F-BF45-F4EF096A95EA}" type="presParOf" srcId="{46CA4B0B-5EAC-4DD6-A9DC-812775416DC1}" destId="{0C564D10-1210-47DA-A85E-C33ADC1B8923}" srcOrd="5" destOrd="0" presId="urn:microsoft.com/office/officeart/2005/8/layout/vList2"/>
    <dgm:cxn modelId="{7293D95A-BC87-4207-A961-42646F1C6AF2}" type="presParOf" srcId="{46CA4B0B-5EAC-4DD6-A9DC-812775416DC1}" destId="{6F851E29-9423-4A87-98E9-C096BB20E4D1}" srcOrd="6" destOrd="0" presId="urn:microsoft.com/office/officeart/2005/8/layout/vList2"/>
    <dgm:cxn modelId="{00E88831-93A8-4099-A624-D2159A08A814}" type="presParOf" srcId="{46CA4B0B-5EAC-4DD6-A9DC-812775416DC1}" destId="{266FDC28-4051-4A43-AE3A-8D566D45094F}" srcOrd="7" destOrd="0" presId="urn:microsoft.com/office/officeart/2005/8/layout/vList2"/>
    <dgm:cxn modelId="{0E38B6E6-1AE7-49FE-946F-5EAE056FB6FE}" type="presParOf" srcId="{46CA4B0B-5EAC-4DD6-A9DC-812775416DC1}" destId="{88012955-EF81-4232-875C-F70AFE7644B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67C55-AD7A-44DC-A96E-3A9F0B475011}">
      <dsp:nvSpPr>
        <dsp:cNvPr id="0" name=""/>
        <dsp:cNvSpPr/>
      </dsp:nvSpPr>
      <dsp:spPr>
        <a:xfrm>
          <a:off x="0" y="1703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8E596-797B-4DBF-9AAE-E98C8B5E2515}">
      <dsp:nvSpPr>
        <dsp:cNvPr id="0" name=""/>
        <dsp:cNvSpPr/>
      </dsp:nvSpPr>
      <dsp:spPr>
        <a:xfrm>
          <a:off x="219526" y="164987"/>
          <a:ext cx="399138" cy="399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2EF4F-1D70-4B77-A888-B24BF65E6063}">
      <dsp:nvSpPr>
        <dsp:cNvPr id="0" name=""/>
        <dsp:cNvSpPr/>
      </dsp:nvSpPr>
      <dsp:spPr>
        <a:xfrm>
          <a:off x="838191" y="1703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Resume is NOT a CV (Don’t write Life Story)</a:t>
          </a:r>
        </a:p>
      </dsp:txBody>
      <dsp:txXfrm>
        <a:off x="838191" y="1703"/>
        <a:ext cx="5994020" cy="725706"/>
      </dsp:txXfrm>
    </dsp:sp>
    <dsp:sp modelId="{C2EEF7CF-C724-4B3B-B6FD-8DB99B942F97}">
      <dsp:nvSpPr>
        <dsp:cNvPr id="0" name=""/>
        <dsp:cNvSpPr/>
      </dsp:nvSpPr>
      <dsp:spPr>
        <a:xfrm>
          <a:off x="0" y="9088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F2D35-7EC3-4020-9A6A-996307B7F64A}">
      <dsp:nvSpPr>
        <dsp:cNvPr id="0" name=""/>
        <dsp:cNvSpPr/>
      </dsp:nvSpPr>
      <dsp:spPr>
        <a:xfrm>
          <a:off x="219526" y="1072120"/>
          <a:ext cx="399138" cy="399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563B5-ADB9-49D9-BB36-4028F2F4B965}">
      <dsp:nvSpPr>
        <dsp:cNvPr id="0" name=""/>
        <dsp:cNvSpPr/>
      </dsp:nvSpPr>
      <dsp:spPr>
        <a:xfrm>
          <a:off x="838191" y="9088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Active Voice. Try to Quantify Achievements</a:t>
          </a:r>
        </a:p>
      </dsp:txBody>
      <dsp:txXfrm>
        <a:off x="838191" y="908836"/>
        <a:ext cx="5994020" cy="725706"/>
      </dsp:txXfrm>
    </dsp:sp>
    <dsp:sp modelId="{70B298BF-67C8-4A46-98D3-17CA9A894F56}">
      <dsp:nvSpPr>
        <dsp:cNvPr id="0" name=""/>
        <dsp:cNvSpPr/>
      </dsp:nvSpPr>
      <dsp:spPr>
        <a:xfrm>
          <a:off x="0" y="18159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2837A-422B-4189-BE58-5F17B56DD924}">
      <dsp:nvSpPr>
        <dsp:cNvPr id="0" name=""/>
        <dsp:cNvSpPr/>
      </dsp:nvSpPr>
      <dsp:spPr>
        <a:xfrm>
          <a:off x="219526" y="1979253"/>
          <a:ext cx="399138" cy="399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AD78E-0413-45BA-AB3C-D6D189034ADA}">
      <dsp:nvSpPr>
        <dsp:cNvPr id="0" name=""/>
        <dsp:cNvSpPr/>
      </dsp:nvSpPr>
      <dsp:spPr>
        <a:xfrm>
          <a:off x="838191" y="18159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Less is more. 1 page is great. &gt;3 page= Red Alert!</a:t>
          </a:r>
        </a:p>
      </dsp:txBody>
      <dsp:txXfrm>
        <a:off x="838191" y="1815969"/>
        <a:ext cx="5994020" cy="725706"/>
      </dsp:txXfrm>
    </dsp:sp>
    <dsp:sp modelId="{54E0EB09-728C-4D3E-AB0B-C551D4F0648A}">
      <dsp:nvSpPr>
        <dsp:cNvPr id="0" name=""/>
        <dsp:cNvSpPr/>
      </dsp:nvSpPr>
      <dsp:spPr>
        <a:xfrm>
          <a:off x="0" y="2723102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17D53-3CBD-48E7-91A3-FD989D7CC145}">
      <dsp:nvSpPr>
        <dsp:cNvPr id="0" name=""/>
        <dsp:cNvSpPr/>
      </dsp:nvSpPr>
      <dsp:spPr>
        <a:xfrm>
          <a:off x="219526" y="2886386"/>
          <a:ext cx="399138" cy="399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B9836-65D7-42D9-8E64-BBC0995E2761}">
      <dsp:nvSpPr>
        <dsp:cNvPr id="0" name=""/>
        <dsp:cNvSpPr/>
      </dsp:nvSpPr>
      <dsp:spPr>
        <a:xfrm>
          <a:off x="838191" y="2723102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one is going to take an hour to go through all those achievements (Probably a ~20 sec skimming) </a:t>
          </a:r>
        </a:p>
      </dsp:txBody>
      <dsp:txXfrm>
        <a:off x="838191" y="2723102"/>
        <a:ext cx="5994020" cy="725706"/>
      </dsp:txXfrm>
    </dsp:sp>
    <dsp:sp modelId="{67F8D520-7002-43C6-87DB-CB2B9F0F6DC5}">
      <dsp:nvSpPr>
        <dsp:cNvPr id="0" name=""/>
        <dsp:cNvSpPr/>
      </dsp:nvSpPr>
      <dsp:spPr>
        <a:xfrm>
          <a:off x="0" y="36302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6B40F-E771-4F27-AC87-EF6ECF090494}">
      <dsp:nvSpPr>
        <dsp:cNvPr id="0" name=""/>
        <dsp:cNvSpPr/>
      </dsp:nvSpPr>
      <dsp:spPr>
        <a:xfrm>
          <a:off x="219526" y="3793520"/>
          <a:ext cx="399138" cy="3991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07EEB-421B-412F-9F19-ADCF16BDB6D3}">
      <dsp:nvSpPr>
        <dsp:cNvPr id="0" name=""/>
        <dsp:cNvSpPr/>
      </dsp:nvSpPr>
      <dsp:spPr>
        <a:xfrm>
          <a:off x="838191" y="36302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Consistent Format &amp; Fonts. 1-2 line Bullet Points</a:t>
          </a:r>
        </a:p>
      </dsp:txBody>
      <dsp:txXfrm>
        <a:off x="838191" y="3630236"/>
        <a:ext cx="5994020" cy="725706"/>
      </dsp:txXfrm>
    </dsp:sp>
    <dsp:sp modelId="{B66E4AD0-BFA0-4ACF-95A4-7911756772FA}">
      <dsp:nvSpPr>
        <dsp:cNvPr id="0" name=""/>
        <dsp:cNvSpPr/>
      </dsp:nvSpPr>
      <dsp:spPr>
        <a:xfrm>
          <a:off x="0" y="45373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D27FE-C561-492C-B082-1159498BBBF0}">
      <dsp:nvSpPr>
        <dsp:cNvPr id="0" name=""/>
        <dsp:cNvSpPr/>
      </dsp:nvSpPr>
      <dsp:spPr>
        <a:xfrm>
          <a:off x="219526" y="4700653"/>
          <a:ext cx="399138" cy="3991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88DFE-3F31-49DA-859B-70B8E4679B56}">
      <dsp:nvSpPr>
        <dsp:cNvPr id="0" name=""/>
        <dsp:cNvSpPr/>
      </dsp:nvSpPr>
      <dsp:spPr>
        <a:xfrm>
          <a:off x="838191" y="45373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It’s like a Movie Trailer: Only keep the Best part</a:t>
          </a:r>
        </a:p>
      </dsp:txBody>
      <dsp:txXfrm>
        <a:off x="838191" y="4537369"/>
        <a:ext cx="5994020" cy="725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9DAAE-2B28-4A6B-B1CE-8AD28EC10FF9}">
      <dsp:nvSpPr>
        <dsp:cNvPr id="0" name=""/>
        <dsp:cNvSpPr/>
      </dsp:nvSpPr>
      <dsp:spPr>
        <a:xfrm>
          <a:off x="0" y="107349"/>
          <a:ext cx="6832212" cy="9547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That Quiz Competition you won in 7th Grade</a:t>
          </a:r>
        </a:p>
      </dsp:txBody>
      <dsp:txXfrm>
        <a:off x="46606" y="153955"/>
        <a:ext cx="6739000" cy="861507"/>
      </dsp:txXfrm>
    </dsp:sp>
    <dsp:sp modelId="{493098B7-1105-4290-90DF-1A0E1783E7A3}">
      <dsp:nvSpPr>
        <dsp:cNvPr id="0" name=""/>
        <dsp:cNvSpPr/>
      </dsp:nvSpPr>
      <dsp:spPr>
        <a:xfrm>
          <a:off x="0" y="1131189"/>
          <a:ext cx="6832212" cy="954719"/>
        </a:xfrm>
        <a:prstGeom prst="roundRect">
          <a:avLst/>
        </a:prstGeom>
        <a:gradFill rotWithShape="0">
          <a:gsLst>
            <a:gs pos="0">
              <a:schemeClr val="accent2">
                <a:hueOff val="113291"/>
                <a:satOff val="-11998"/>
                <a:lumOff val="-294"/>
                <a:alphaOff val="0"/>
                <a:tint val="96000"/>
                <a:lumMod val="104000"/>
              </a:schemeClr>
            </a:gs>
            <a:gs pos="100000">
              <a:schemeClr val="accent2">
                <a:hueOff val="113291"/>
                <a:satOff val="-11998"/>
                <a:lumOff val="-29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"References available upon request" </a:t>
          </a:r>
        </a:p>
      </dsp:txBody>
      <dsp:txXfrm>
        <a:off x="46606" y="1177795"/>
        <a:ext cx="6739000" cy="861507"/>
      </dsp:txXfrm>
    </dsp:sp>
    <dsp:sp modelId="{DE993AF3-D74E-4B66-A06E-2BFAB2EB774D}">
      <dsp:nvSpPr>
        <dsp:cNvPr id="0" name=""/>
        <dsp:cNvSpPr/>
      </dsp:nvSpPr>
      <dsp:spPr>
        <a:xfrm>
          <a:off x="0" y="2155029"/>
          <a:ext cx="6832212" cy="954719"/>
        </a:xfrm>
        <a:prstGeom prst="round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Long Objective Section, detailed home address </a:t>
          </a:r>
        </a:p>
      </dsp:txBody>
      <dsp:txXfrm>
        <a:off x="46606" y="2201635"/>
        <a:ext cx="6739000" cy="861507"/>
      </dsp:txXfrm>
    </dsp:sp>
    <dsp:sp modelId="{6F851E29-9423-4A87-98E9-C096BB20E4D1}">
      <dsp:nvSpPr>
        <dsp:cNvPr id="0" name=""/>
        <dsp:cNvSpPr/>
      </dsp:nvSpPr>
      <dsp:spPr>
        <a:xfrm>
          <a:off x="0" y="3178869"/>
          <a:ext cx="6832212" cy="954719"/>
        </a:xfrm>
        <a:prstGeom prst="roundRect">
          <a:avLst/>
        </a:prstGeom>
        <a:gradFill rotWithShape="0">
          <a:gsLst>
            <a:gs pos="0">
              <a:schemeClr val="accent2">
                <a:hueOff val="339874"/>
                <a:satOff val="-35995"/>
                <a:lumOff val="-882"/>
                <a:alphaOff val="0"/>
                <a:tint val="96000"/>
                <a:lumMod val="104000"/>
              </a:schemeClr>
            </a:gs>
            <a:gs pos="100000">
              <a:schemeClr val="accent2">
                <a:hueOff val="339874"/>
                <a:satOff val="-35995"/>
                <a:lumOff val="-88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Words like Hardworking/Ambitious etc which are very Generic and hard to Defend</a:t>
          </a:r>
        </a:p>
      </dsp:txBody>
      <dsp:txXfrm>
        <a:off x="46606" y="3225475"/>
        <a:ext cx="6739000" cy="861507"/>
      </dsp:txXfrm>
    </dsp:sp>
    <dsp:sp modelId="{88012955-EF81-4232-875C-F70AFE7644B8}">
      <dsp:nvSpPr>
        <dsp:cNvPr id="0" name=""/>
        <dsp:cNvSpPr/>
      </dsp:nvSpPr>
      <dsp:spPr>
        <a:xfrm>
          <a:off x="0" y="4202709"/>
          <a:ext cx="6832212" cy="954719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Irrelevant details like DOB, Race, Sex, Religion, Political Affiliation, Photograph</a:t>
          </a:r>
        </a:p>
      </dsp:txBody>
      <dsp:txXfrm>
        <a:off x="46606" y="4249315"/>
        <a:ext cx="6739000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me/SOURAV.NAN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ly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ouravstat" TargetMode="External"/><Relationship Id="rId7" Type="http://schemas.openxmlformats.org/officeDocument/2006/relationships/hyperlink" Target="https://blog.usejournal.com/this-calvin-hobbes-resume-got-me-interviews-at-21-24-tech-startups-i-applied-to-cc52fdce562e" TargetMode="External"/><Relationship Id="rId2" Type="http://schemas.openxmlformats.org/officeDocument/2006/relationships/hyperlink" Target="https://adorein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ouravsijna@gmail.com" TargetMode="External"/><Relationship Id="rId5" Type="http://schemas.openxmlformats.org/officeDocument/2006/relationships/hyperlink" Target="https://about.me/sourav.nandi" TargetMode="External"/><Relationship Id="rId4" Type="http://schemas.openxmlformats.org/officeDocument/2006/relationships/hyperlink" Target="https://github.com/souravstat/My-Infographic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voresume.com/" TargetMode="External"/><Relationship Id="rId2" Type="http://schemas.openxmlformats.org/officeDocument/2006/relationships/hyperlink" Target="https://www.resum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bout.me/" TargetMode="External"/><Relationship Id="rId3" Type="http://schemas.openxmlformats.org/officeDocument/2006/relationships/hyperlink" Target="https://www.udemy.com/" TargetMode="External"/><Relationship Id="rId7" Type="http://schemas.openxmlformats.org/officeDocument/2006/relationships/hyperlink" Target="https://www.behance.net/" TargetMode="External"/><Relationship Id="rId2" Type="http://schemas.openxmlformats.org/officeDocument/2006/relationships/hyperlink" Target="https://www.courser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www.datacamp.com/" TargetMode="External"/><Relationship Id="rId4" Type="http://schemas.openxmlformats.org/officeDocument/2006/relationships/hyperlink" Target="https://nptel.ac.in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89E2-689F-406E-A812-2F6AACEC0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949230"/>
            <a:ext cx="8915399" cy="2262781"/>
          </a:xfrm>
        </p:spPr>
        <p:txBody>
          <a:bodyPr/>
          <a:lstStyle/>
          <a:p>
            <a:pPr algn="r"/>
            <a:r>
              <a:rPr lang="en-US" b="1" dirty="0"/>
              <a:t>Session on </a:t>
            </a:r>
            <a:br>
              <a:rPr lang="en-US" b="1" dirty="0"/>
            </a:br>
            <a:r>
              <a:rPr lang="en-US" b="1" dirty="0"/>
              <a:t>Resume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3F005-826D-4577-A476-E65F92106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860838"/>
            <a:ext cx="9037184" cy="1785257"/>
          </a:xfrm>
        </p:spPr>
        <p:txBody>
          <a:bodyPr>
            <a:normAutofit/>
          </a:bodyPr>
          <a:lstStyle/>
          <a:p>
            <a:r>
              <a:rPr lang="en-US" sz="2400" b="1" dirty="0"/>
              <a:t>Sourav Nandi </a:t>
            </a:r>
            <a:endParaRPr lang="en-US" sz="2400" dirty="0"/>
          </a:p>
          <a:p>
            <a:r>
              <a:rPr lang="en-US" dirty="0">
                <a:hlinkClick r:id="rId2"/>
              </a:rPr>
              <a:t>ABOUT.ME/SOURAV.NANDI</a:t>
            </a:r>
            <a:endParaRPr lang="en-US" dirty="0"/>
          </a:p>
          <a:p>
            <a:r>
              <a:rPr lang="en-US" dirty="0"/>
              <a:t>Symphony AI, IIT Kanpur </a:t>
            </a:r>
          </a:p>
          <a:p>
            <a:r>
              <a:rPr lang="en-US" dirty="0"/>
              <a:t>Social Handles- @</a:t>
            </a:r>
            <a:r>
              <a:rPr lang="en-US" b="1" dirty="0" err="1"/>
              <a:t>souravstat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436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B330-4D31-437E-B2D5-3C663C1B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C520-BEF0-49B1-B68A-39E963E21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629" y="1799772"/>
            <a:ext cx="10357983" cy="4020458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Use the </a:t>
            </a:r>
            <a:r>
              <a:rPr lang="en-US" sz="2400" b="1" dirty="0"/>
              <a:t>Whitespace</a:t>
            </a:r>
            <a:r>
              <a:rPr lang="en-US" sz="2400" dirty="0"/>
              <a:t> properly, so that Most Important achievements becomes easy to find at a glance</a:t>
            </a:r>
          </a:p>
          <a:p>
            <a:r>
              <a:rPr lang="en-US" sz="2400" dirty="0"/>
              <a:t>List </a:t>
            </a:r>
            <a:r>
              <a:rPr lang="en-US" sz="2400" b="1" dirty="0"/>
              <a:t>Accomplishments</a:t>
            </a:r>
            <a:r>
              <a:rPr lang="en-US" sz="2400" dirty="0"/>
              <a:t> (What you actually Did) rather than Responsibilities </a:t>
            </a:r>
          </a:p>
          <a:p>
            <a:r>
              <a:rPr lang="en-US" sz="2400" dirty="0"/>
              <a:t>Use lots of Action verbs (improved, led, managed, accomplished, organized, built, designed, optimized </a:t>
            </a:r>
            <a:r>
              <a:rPr lang="en-US" sz="2400" dirty="0" err="1"/>
              <a:t>etc</a:t>
            </a:r>
            <a:r>
              <a:rPr lang="en-US" sz="2400" dirty="0"/>
              <a:t>) and Industry specific Keywords</a:t>
            </a:r>
          </a:p>
          <a:p>
            <a:r>
              <a:rPr lang="en-US" sz="2400" dirty="0"/>
              <a:t>Remove the </a:t>
            </a:r>
            <a:r>
              <a:rPr lang="en-US" sz="2400" b="1" dirty="0"/>
              <a:t>Objective Section </a:t>
            </a:r>
            <a:r>
              <a:rPr lang="en-US" sz="2400" dirty="0"/>
              <a:t>- Space is Valuable (Unless you want to convey something important not obvious from resume, e.g. Change in Industry)</a:t>
            </a:r>
          </a:p>
          <a:p>
            <a:r>
              <a:rPr lang="en-US" sz="2400" dirty="0"/>
              <a:t>Use tables with divided columns (</a:t>
            </a:r>
            <a:r>
              <a:rPr lang="en-US" sz="2400" dirty="0" err="1"/>
              <a:t>eg</a:t>
            </a:r>
            <a:r>
              <a:rPr lang="en-US" sz="2400" dirty="0"/>
              <a:t>, for adding Skills/ Courses)</a:t>
            </a:r>
          </a:p>
          <a:p>
            <a:r>
              <a:rPr lang="en-US" sz="2400" b="1" dirty="0"/>
              <a:t>Quantify Achievements</a:t>
            </a:r>
            <a:r>
              <a:rPr lang="en-US" sz="2400" dirty="0"/>
              <a:t>: Led a team of n people to conduct a workshop. Ran xx model to increase accuracy by </a:t>
            </a:r>
            <a:r>
              <a:rPr lang="en-US" sz="2400" dirty="0" err="1"/>
              <a:t>yy</a:t>
            </a:r>
            <a:r>
              <a:rPr lang="en-US" sz="2400" dirty="0"/>
              <a:t>%, which enabled a revenue growth of </a:t>
            </a:r>
            <a:r>
              <a:rPr lang="en-US" sz="2400" dirty="0" err="1"/>
              <a:t>zz</a:t>
            </a:r>
            <a:r>
              <a:rPr lang="en-US" sz="2400" dirty="0"/>
              <a:t>%</a:t>
            </a:r>
          </a:p>
          <a:p>
            <a:r>
              <a:rPr lang="en-US" sz="2400" dirty="0"/>
              <a:t>Always double-check </a:t>
            </a:r>
            <a:r>
              <a:rPr lang="en-US" sz="2400" b="1" dirty="0"/>
              <a:t>Spelling &amp; Grammar </a:t>
            </a:r>
            <a:r>
              <a:rPr lang="en-US" sz="2400" dirty="0"/>
              <a:t>before sending</a:t>
            </a:r>
          </a:p>
          <a:p>
            <a:r>
              <a:rPr lang="en-US" sz="2400" dirty="0"/>
              <a:t>Include awards, open source contribution/ Blog Articles &amp; </a:t>
            </a:r>
            <a:r>
              <a:rPr lang="en-US" sz="2400" b="1" dirty="0"/>
              <a:t>Volunteer Experiences</a:t>
            </a:r>
            <a:r>
              <a:rPr lang="en-US" sz="2400" dirty="0"/>
              <a:t>, showing leadership and a well-rounded Personality and Initiative</a:t>
            </a:r>
          </a:p>
        </p:txBody>
      </p:sp>
    </p:spTree>
    <p:extLst>
      <p:ext uri="{BB962C8B-B14F-4D97-AF65-F5344CB8AC3E}">
        <p14:creationId xmlns:p14="http://schemas.microsoft.com/office/powerpoint/2010/main" val="217575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A1FAE-22A0-4C5D-97B9-677C538B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Putting It All Together</a:t>
            </a:r>
            <a:br>
              <a:rPr lang="en-US" sz="4000" dirty="0">
                <a:solidFill>
                  <a:srgbClr val="FEFFFF"/>
                </a:solidFill>
              </a:rPr>
            </a:b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508C63-7001-4244-B4F9-FDDA0A988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201" y="176053"/>
            <a:ext cx="5931620" cy="652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1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B330-4D31-437E-B2D5-3C663C1B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599" y="624110"/>
            <a:ext cx="8911687" cy="1280890"/>
          </a:xfrm>
        </p:spPr>
        <p:txBody>
          <a:bodyPr/>
          <a:lstStyle/>
          <a:p>
            <a:r>
              <a:rPr lang="en-US" dirty="0"/>
              <a:t>Notes on Job Searching &amp; Cover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C520-BEF0-49B1-B68A-39E963E21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714" y="1905000"/>
            <a:ext cx="10270898" cy="4481286"/>
          </a:xfrm>
        </p:spPr>
        <p:txBody>
          <a:bodyPr>
            <a:normAutofit/>
          </a:bodyPr>
          <a:lstStyle/>
          <a:p>
            <a:r>
              <a:rPr lang="en-US" sz="2600" dirty="0"/>
              <a:t>Applying online vs </a:t>
            </a:r>
            <a:r>
              <a:rPr lang="en-US" sz="2600" b="1" dirty="0"/>
              <a:t>Reaching Out to Hiring Manager </a:t>
            </a:r>
            <a:r>
              <a:rPr lang="en-US" sz="2600" dirty="0"/>
              <a:t>Directly</a:t>
            </a:r>
          </a:p>
          <a:p>
            <a:r>
              <a:rPr lang="en-US" sz="2600" dirty="0"/>
              <a:t>Importance of Following up (&amp; Not Spamming!)</a:t>
            </a:r>
          </a:p>
          <a:p>
            <a:r>
              <a:rPr lang="en-US" sz="2600" dirty="0"/>
              <a:t>Cover Letter (A coherent journey consistent with the Job)</a:t>
            </a:r>
          </a:p>
          <a:p>
            <a:r>
              <a:rPr lang="en-US" sz="2600" dirty="0"/>
              <a:t>‘</a:t>
            </a:r>
            <a:r>
              <a:rPr lang="en-US" sz="2600" b="1" dirty="0"/>
              <a:t>Tell me something about yourself</a:t>
            </a:r>
            <a:r>
              <a:rPr lang="en-US" sz="2600" dirty="0"/>
              <a:t>’ (Don’t Repeat Resume)</a:t>
            </a:r>
          </a:p>
          <a:p>
            <a:r>
              <a:rPr lang="en-US" sz="2600" dirty="0"/>
              <a:t>Upload to an Online folder, &amp; share the link (</a:t>
            </a:r>
            <a:r>
              <a:rPr lang="en-US" sz="2600" dirty="0" err="1"/>
              <a:t>eg</a:t>
            </a:r>
            <a:r>
              <a:rPr lang="en-US" sz="2600" dirty="0"/>
              <a:t> </a:t>
            </a:r>
            <a:r>
              <a:rPr lang="en-US" sz="2600" dirty="0" err="1"/>
              <a:t>Gdrive</a:t>
            </a:r>
            <a:r>
              <a:rPr lang="en-US" sz="2600" dirty="0"/>
              <a:t>)</a:t>
            </a:r>
          </a:p>
          <a:p>
            <a:r>
              <a:rPr lang="en-US" sz="2600" dirty="0"/>
              <a:t>Try to send the PDF version while applying (&amp; not DOC)</a:t>
            </a:r>
          </a:p>
          <a:p>
            <a:r>
              <a:rPr lang="en-US" sz="2600" dirty="0"/>
              <a:t>But MS Word Resumes are better for </a:t>
            </a:r>
            <a:r>
              <a:rPr lang="en-US" sz="2600" b="1" dirty="0"/>
              <a:t>ATS parsing </a:t>
            </a:r>
          </a:p>
          <a:p>
            <a:r>
              <a:rPr lang="en-US" sz="2600" dirty="0"/>
              <a:t>Try to keep the size &lt;0.5 MB. Use URL Shortening: </a:t>
            </a:r>
            <a:r>
              <a:rPr lang="en-US" sz="2600" dirty="0">
                <a:hlinkClick r:id="rId2"/>
              </a:rPr>
              <a:t>bit.ly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8651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2D67-13B7-4711-A823-A4DBB794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890" y="2109106"/>
            <a:ext cx="6696219" cy="26397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Yeah, all that is Great! </a:t>
            </a:r>
            <a:br>
              <a:rPr lang="en-US" dirty="0"/>
            </a:br>
            <a:r>
              <a:rPr lang="en-US" dirty="0"/>
              <a:t>But…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IF THESE DON’T WORK FOR </a:t>
            </a:r>
            <a:r>
              <a:rPr lang="en-US" b="1" dirty="0"/>
              <a:t>ME</a:t>
            </a:r>
            <a:r>
              <a:rPr lang="en-US" dirty="0"/>
              <a:t> ??</a:t>
            </a:r>
          </a:p>
        </p:txBody>
      </p:sp>
    </p:spTree>
    <p:extLst>
      <p:ext uri="{BB962C8B-B14F-4D97-AF65-F5344CB8AC3E}">
        <p14:creationId xmlns:p14="http://schemas.microsoft.com/office/powerpoint/2010/main" val="60358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8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423B7-1CEC-4664-B76F-2E007D7C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690" y="844510"/>
            <a:ext cx="3710018" cy="4169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Always adjust these Tips towards the Specific Role &amp; Situation</a:t>
            </a:r>
          </a:p>
        </p:txBody>
      </p:sp>
      <p:pic>
        <p:nvPicPr>
          <p:cNvPr id="4" name="Picture 3" descr="Two people sitting at a table&#10;&#10;Description automatically generated">
            <a:extLst>
              <a:ext uri="{FF2B5EF4-FFF2-40B4-BE49-F238E27FC236}">
                <a16:creationId xmlns:a16="http://schemas.microsoft.com/office/drawing/2014/main" id="{1C53A112-42E8-4E4F-B395-F54FD88ED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82" b="-2"/>
          <a:stretch/>
        </p:blipFill>
        <p:spPr>
          <a:xfrm>
            <a:off x="6445373" y="547079"/>
            <a:ext cx="5278724" cy="59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2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1B330-4D31-437E-B2D5-3C663C1B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87" y="443657"/>
            <a:ext cx="4985653" cy="247053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Go Crazy &amp; </a:t>
            </a:r>
            <a:br>
              <a:rPr lang="en-US" sz="3200" dirty="0">
                <a:solidFill>
                  <a:srgbClr val="FEFFFF"/>
                </a:solidFill>
              </a:rPr>
            </a:br>
            <a:r>
              <a:rPr lang="en-US" sz="3200" dirty="0">
                <a:solidFill>
                  <a:srgbClr val="FEFFFF"/>
                </a:solidFill>
              </a:rPr>
              <a:t>Experiment!</a:t>
            </a:r>
            <a:br>
              <a:rPr lang="en-US" sz="3200" dirty="0">
                <a:solidFill>
                  <a:srgbClr val="FEFFFF"/>
                </a:solidFill>
              </a:rPr>
            </a:br>
            <a:br>
              <a:rPr lang="en-US" sz="3200" dirty="0">
                <a:solidFill>
                  <a:srgbClr val="FEFFFF"/>
                </a:solidFill>
              </a:rPr>
            </a:br>
            <a:r>
              <a:rPr lang="en-US" sz="3200" dirty="0">
                <a:solidFill>
                  <a:srgbClr val="FEFFFF"/>
                </a:solidFill>
              </a:rPr>
              <a:t>Especially for Creative/Design Jobs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16C71A-3D28-4193-B450-C60AF491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699" y="-5534"/>
            <a:ext cx="7019353" cy="4580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4D88E7-E7F6-4B66-93AD-5D9FBD440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1" y="3595113"/>
            <a:ext cx="7439815" cy="32066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EA5FAE-C942-4D1F-BC7A-178290E37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683" y="3815208"/>
            <a:ext cx="3753414" cy="289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64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2F9C-7522-45E5-ACC3-26162C40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&amp; References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C5BFF-2497-4C5F-9C88-CD4ED6620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545" y="1703540"/>
            <a:ext cx="10039067" cy="420768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Stuti</a:t>
            </a:r>
            <a:r>
              <a:rPr lang="en-US" sz="2000" b="1" dirty="0"/>
              <a:t> Dutta and Adore India: </a:t>
            </a:r>
            <a:r>
              <a:rPr lang="en-US" sz="2000" dirty="0">
                <a:hlinkClick r:id="rId2"/>
              </a:rPr>
              <a:t>https://adoreindia.org/</a:t>
            </a:r>
            <a:endParaRPr lang="en-US" sz="2000" b="1" dirty="0"/>
          </a:p>
          <a:p>
            <a:r>
              <a:rPr lang="en-US" sz="2000" b="1" dirty="0"/>
              <a:t>Careercup.com and Gayle McDowell </a:t>
            </a:r>
          </a:p>
          <a:p>
            <a:r>
              <a:rPr lang="en-US" sz="2000" b="1" dirty="0"/>
              <a:t>My </a:t>
            </a:r>
            <a:r>
              <a:rPr lang="en-US" sz="2000" b="1" dirty="0">
                <a:hlinkClick r:id="rId3"/>
              </a:rPr>
              <a:t>LinkedIn Community</a:t>
            </a:r>
            <a:r>
              <a:rPr lang="en-US" sz="2000" b="1" dirty="0"/>
              <a:t> who gave Imp feedback on Resume Building Tips</a:t>
            </a:r>
          </a:p>
          <a:p>
            <a:r>
              <a:rPr lang="en-US" sz="2000" b="1" dirty="0"/>
              <a:t>Download Updated Version Of this PPT (&amp; Resume Templates):</a:t>
            </a:r>
            <a:br>
              <a:rPr lang="en-US" sz="2000" b="1" dirty="0"/>
            </a:br>
            <a:r>
              <a:rPr lang="en-US" sz="2000" dirty="0">
                <a:hlinkClick r:id="rId4"/>
              </a:rPr>
              <a:t>https://github.com/souravstat/My-Infographics</a:t>
            </a:r>
            <a:endParaRPr lang="en-US" sz="2000" dirty="0">
              <a:hlinkClick r:id="rId5"/>
            </a:endParaRPr>
          </a:p>
          <a:p>
            <a:r>
              <a:rPr lang="en-US" sz="2000" b="1" dirty="0"/>
              <a:t>Please feel free to reach out anytime for a discussion:  </a:t>
            </a:r>
            <a:r>
              <a:rPr lang="en-US" sz="2000" dirty="0">
                <a:hlinkClick r:id="rId5"/>
              </a:rPr>
              <a:t>https://about.me/sourav.nandi</a:t>
            </a:r>
            <a:r>
              <a:rPr lang="en-US" sz="2000" dirty="0"/>
              <a:t> , </a:t>
            </a:r>
            <a:r>
              <a:rPr lang="en-US" sz="2000" b="1" dirty="0">
                <a:hlinkClick r:id="rId6"/>
              </a:rPr>
              <a:t>souravsijna@gmail.com</a:t>
            </a:r>
            <a:endParaRPr lang="en-US" sz="2000" b="1" dirty="0"/>
          </a:p>
          <a:p>
            <a:r>
              <a:rPr lang="en-US" sz="2000" b="1" dirty="0"/>
              <a:t>Image Credit: Greg Consulta, Reddit,  SlideShare, me.me, </a:t>
            </a:r>
            <a:r>
              <a:rPr lang="en-US" sz="2000" b="1" dirty="0" err="1"/>
              <a:t>Imgflip</a:t>
            </a:r>
            <a:endParaRPr lang="en-US" sz="2000" b="1" dirty="0"/>
          </a:p>
          <a:p>
            <a:r>
              <a:rPr lang="en-US" dirty="0">
                <a:hlinkClick r:id="rId7"/>
              </a:rPr>
              <a:t>https://blog.usejournal.com/this-calvin-hobbes-resume-got-me-interviews-at-21-24-tech-startups-i-applied-to-cc52fdce562e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483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6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7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5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1B330-4D31-437E-B2D5-3C663C1B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What is a Resume</a:t>
            </a:r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RESUMES&#10;YOUR TICKET TO AN&#10;INTERVIEW.&#10; ">
            <a:extLst>
              <a:ext uri="{FF2B5EF4-FFF2-40B4-BE49-F238E27FC236}">
                <a16:creationId xmlns:a16="http://schemas.microsoft.com/office/drawing/2014/main" id="{37D84845-8887-4AAB-B40D-0FF4FB479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7994" y="1317463"/>
            <a:ext cx="5640502" cy="42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13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1B330-4D31-437E-B2D5-3C663C1B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27" y="1177506"/>
            <a:ext cx="2533318" cy="568049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Keep It Brief, and to the Point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Capture Reader’s Attention Quickly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2FFC8-559A-4F1C-B7B9-D52F199C9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72706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070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1B330-4D31-437E-B2D5-3C663C1B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Brag, But Don’t Lie</a:t>
            </a:r>
          </a:p>
        </p:txBody>
      </p:sp>
      <p:sp>
        <p:nvSpPr>
          <p:cNvPr id="10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0B8B0A-A406-4079-9480-474A74F44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0338" y="1241485"/>
            <a:ext cx="5640502" cy="417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48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B330-4D31-437E-B2D5-3C663C1B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25" y="624110"/>
            <a:ext cx="8911687" cy="1280890"/>
          </a:xfrm>
        </p:spPr>
        <p:txBody>
          <a:bodyPr/>
          <a:lstStyle/>
          <a:p>
            <a:r>
              <a:rPr lang="en-US" dirty="0"/>
              <a:t>You need Attractive &amp; Unique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C520-BEF0-49B1-B68A-39E963E21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788" y="1461156"/>
            <a:ext cx="10783985" cy="5062192"/>
          </a:xfrm>
        </p:spPr>
        <p:txBody>
          <a:bodyPr>
            <a:noAutofit/>
          </a:bodyPr>
          <a:lstStyle/>
          <a:p>
            <a:r>
              <a:rPr lang="en-US" sz="2000" dirty="0"/>
              <a:t>Reverse Chronological Order, Relevant Courses &amp; Projects/ Awards</a:t>
            </a:r>
          </a:p>
          <a:p>
            <a:r>
              <a:rPr lang="en-US" sz="2000" dirty="0"/>
              <a:t>Don’t Copy- Paste from Senior’s Resume (!)</a:t>
            </a:r>
          </a:p>
          <a:p>
            <a:r>
              <a:rPr lang="en-US" sz="2000" dirty="0"/>
              <a:t>Do Cool Stuff in that adds </a:t>
            </a:r>
            <a:r>
              <a:rPr lang="en-US" sz="2000" b="1" dirty="0"/>
              <a:t>Value</a:t>
            </a:r>
            <a:r>
              <a:rPr lang="en-US" sz="2000" dirty="0"/>
              <a:t> towards others, and Write about them (Better than Competitive Achievements)</a:t>
            </a:r>
          </a:p>
          <a:p>
            <a:r>
              <a:rPr lang="en-US" sz="2000" dirty="0"/>
              <a:t>Online Portfolio- </a:t>
            </a:r>
            <a:r>
              <a:rPr lang="en-US" sz="2000" b="1" dirty="0"/>
              <a:t>Quora, Medium, LinkedIn, GitHub, </a:t>
            </a:r>
            <a:r>
              <a:rPr lang="en-US" sz="2000" b="1" dirty="0" err="1"/>
              <a:t>Behance</a:t>
            </a:r>
            <a:endParaRPr lang="en-US" sz="2000" b="1" dirty="0"/>
          </a:p>
          <a:p>
            <a:r>
              <a:rPr lang="en-US" sz="2000" dirty="0"/>
              <a:t>Better yet- </a:t>
            </a:r>
            <a:r>
              <a:rPr lang="en-US" sz="2000" b="1" dirty="0"/>
              <a:t>Go Build Something </a:t>
            </a:r>
            <a:r>
              <a:rPr lang="en-US" sz="2000" dirty="0"/>
              <a:t>(App, Community, NGO…)</a:t>
            </a:r>
            <a:endParaRPr lang="en-US" sz="2000" b="1" dirty="0"/>
          </a:p>
          <a:p>
            <a:r>
              <a:rPr lang="en-US" sz="2000" dirty="0"/>
              <a:t>You can take Inspiration from Projects shared by others Online </a:t>
            </a:r>
          </a:p>
          <a:p>
            <a:r>
              <a:rPr lang="en-US" sz="2000" dirty="0"/>
              <a:t>But always add some </a:t>
            </a:r>
            <a:r>
              <a:rPr lang="en-US" sz="2000" b="1" dirty="0"/>
              <a:t>Unique Flavor </a:t>
            </a:r>
            <a:r>
              <a:rPr lang="en-US" sz="2000" dirty="0"/>
              <a:t>that sets yourself apart from those hundred other Resumes that look exactly same &amp; </a:t>
            </a:r>
            <a:r>
              <a:rPr lang="en-US" sz="2000" b="1" dirty="0"/>
              <a:t>Boring</a:t>
            </a:r>
          </a:p>
          <a:p>
            <a:r>
              <a:rPr lang="en-US" sz="2000" dirty="0"/>
              <a:t>Websites for Reference Templates (Customize):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https://www.resume.com/</a:t>
            </a:r>
            <a:r>
              <a:rPr lang="en-US" sz="2000" dirty="0"/>
              <a:t>, </a:t>
            </a:r>
            <a:r>
              <a:rPr lang="en-US" sz="2000" dirty="0">
                <a:hlinkClick r:id="rId3"/>
              </a:rPr>
              <a:t>https://novoresume.com/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644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Those Little White Lies on Your Resume |  ON YOUR RESUME, YOU WROTE THAT YOU HAVE PREVIOUS EXPERIENCE AS AN ASTRONAUT; BUT YOUR VIOLENT SHAKING &amp; VOMITTING AS YOU ENTER THE ROCKETSHIP PROVES THAT THAT WAS A LIE | image tagged in memes,maury lie detector,resume,job applications,careers,always wanted to be an astronaut | made w/ Imgflip meme maker">
            <a:extLst>
              <a:ext uri="{FF2B5EF4-FFF2-40B4-BE49-F238E27FC236}">
                <a16:creationId xmlns:a16="http://schemas.microsoft.com/office/drawing/2014/main" id="{9CA21AC5-599B-4766-B65B-8D79D0275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4382" y="967417"/>
            <a:ext cx="4967725" cy="493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itle 1">
            <a:extLst>
              <a:ext uri="{FF2B5EF4-FFF2-40B4-BE49-F238E27FC236}">
                <a16:creationId xmlns:a16="http://schemas.microsoft.com/office/drawing/2014/main" id="{B124315B-DEC0-4042-B0D0-0083BE56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771" y="1388382"/>
            <a:ext cx="2454052" cy="3029344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It must be Consistent with your Personality</a:t>
            </a:r>
            <a:br>
              <a:rPr lang="en-US" sz="2700" dirty="0">
                <a:solidFill>
                  <a:schemeClr val="bg1"/>
                </a:solidFill>
              </a:rPr>
            </a:br>
            <a:br>
              <a:rPr lang="en-US" sz="2700" dirty="0">
                <a:solidFill>
                  <a:schemeClr val="bg1"/>
                </a:solidFill>
              </a:rPr>
            </a:br>
            <a:r>
              <a:rPr lang="en-US" sz="2700" dirty="0">
                <a:solidFill>
                  <a:schemeClr val="bg1"/>
                </a:solidFill>
              </a:rPr>
              <a:t>Be ready to Defend every line</a:t>
            </a:r>
          </a:p>
        </p:txBody>
      </p:sp>
    </p:spTree>
    <p:extLst>
      <p:ext uri="{BB962C8B-B14F-4D97-AF65-F5344CB8AC3E}">
        <p14:creationId xmlns:p14="http://schemas.microsoft.com/office/powerpoint/2010/main" val="219968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1B330-4D31-437E-B2D5-3C663C1B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Remove Unnecessary Parts, like--&gt;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2A850B-8C21-4705-9B29-75EDE9652E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57953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880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B330-4D31-437E-B2D5-3C663C1B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Courses &amp; Websites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C520-BEF0-49B1-B68A-39E963E21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143" y="1850575"/>
            <a:ext cx="10285412" cy="43833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Online Courses</a:t>
            </a:r>
            <a:r>
              <a:rPr lang="en-US" sz="2400" dirty="0"/>
              <a:t>: (Content is free in all cases)</a:t>
            </a:r>
          </a:p>
          <a:p>
            <a:r>
              <a:rPr lang="en-US" sz="2400" dirty="0">
                <a:hlinkClick r:id="rId2"/>
              </a:rPr>
              <a:t>https://www.coursera.org/</a:t>
            </a:r>
            <a:r>
              <a:rPr lang="en-US" sz="2400" dirty="0"/>
              <a:t> (Certificates for Free: Financial Aid)</a:t>
            </a:r>
          </a:p>
          <a:p>
            <a:r>
              <a:rPr lang="en-US" sz="2400" dirty="0">
                <a:hlinkClick r:id="rId3"/>
              </a:rPr>
              <a:t>https://www.udemy.com/</a:t>
            </a:r>
            <a:r>
              <a:rPr lang="en-US" sz="2400" dirty="0"/>
              <a:t> (Some Free courses)</a:t>
            </a:r>
          </a:p>
          <a:p>
            <a:r>
              <a:rPr lang="en-US" sz="2400" dirty="0">
                <a:hlinkClick r:id="rId4"/>
              </a:rPr>
              <a:t>https://nptel.ac.in/</a:t>
            </a:r>
            <a:r>
              <a:rPr lang="en-US" sz="2400" dirty="0"/>
              <a:t> (Nominal Fees, Offline Exam)</a:t>
            </a:r>
          </a:p>
          <a:p>
            <a:r>
              <a:rPr lang="en-US" sz="2400" dirty="0">
                <a:hlinkClick r:id="rId5"/>
              </a:rPr>
              <a:t>www.datacamp.com</a:t>
            </a:r>
            <a:r>
              <a:rPr lang="en-US" sz="2400" dirty="0"/>
              <a:t> (Can get 2 Month Free account)</a:t>
            </a:r>
          </a:p>
          <a:p>
            <a:r>
              <a:rPr lang="en-US" sz="2400" dirty="0"/>
              <a:t>‌edx.org , udacity.com (High Quality, Paid)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Host Projects On </a:t>
            </a:r>
            <a:r>
              <a:rPr lang="en-US" sz="2400" dirty="0"/>
              <a:t>(&amp; Link to them in Resume)- </a:t>
            </a:r>
          </a:p>
          <a:p>
            <a:r>
              <a:rPr lang="en-US" sz="2400" dirty="0">
                <a:hlinkClick r:id="rId6"/>
              </a:rPr>
              <a:t>https://github.com/</a:t>
            </a:r>
            <a:r>
              <a:rPr lang="en-US" sz="2400" dirty="0"/>
              <a:t> (Coding Projects/ Blogging/ File Hosting)</a:t>
            </a:r>
          </a:p>
          <a:p>
            <a:r>
              <a:rPr lang="en-US" sz="2400" dirty="0">
                <a:hlinkClick r:id="rId7"/>
              </a:rPr>
              <a:t>https://www.behance.net/</a:t>
            </a:r>
            <a:r>
              <a:rPr lang="en-US" sz="2400" dirty="0"/>
              <a:t> (Design Portfolio)</a:t>
            </a:r>
          </a:p>
          <a:p>
            <a:r>
              <a:rPr lang="en-US" sz="2400" dirty="0">
                <a:hlinkClick r:id="rId8"/>
              </a:rPr>
              <a:t>https://about.me/</a:t>
            </a:r>
            <a:r>
              <a:rPr lang="en-US" sz="2400" dirty="0"/>
              <a:t>  (Make a Free Webpage)</a:t>
            </a:r>
          </a:p>
        </p:txBody>
      </p:sp>
    </p:spTree>
    <p:extLst>
      <p:ext uri="{BB962C8B-B14F-4D97-AF65-F5344CB8AC3E}">
        <p14:creationId xmlns:p14="http://schemas.microsoft.com/office/powerpoint/2010/main" val="218105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6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7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5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1B330-4D31-437E-B2D5-3C663C1B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EFFFF"/>
                </a:solidFill>
              </a:rPr>
              <a:t>Add Relevant Keywords (ATS)</a:t>
            </a:r>
            <a:br>
              <a:rPr lang="en-US" dirty="0">
                <a:solidFill>
                  <a:srgbClr val="FEFFFF"/>
                </a:solidFill>
              </a:rPr>
            </a:br>
            <a:br>
              <a:rPr lang="en-US" dirty="0">
                <a:solidFill>
                  <a:srgbClr val="FEFFFF"/>
                </a:solidFill>
              </a:rPr>
            </a:br>
            <a:r>
              <a:rPr lang="en-US" dirty="0">
                <a:solidFill>
                  <a:srgbClr val="FEFFFF"/>
                </a:solidFill>
              </a:rPr>
              <a:t>Can find in the Job Description</a:t>
            </a:r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Life, LinkedIn, and Boost: REALITY&#10; Linked&#10; in&#10; UNEMPLOYED&#10; Blockchain Enthusiast |&#10; Cryptocurrency Evangelist&#10; Influencer | Inspirer | Chief&#10; Visionary| Serial&#10; Entrepreneur (i.e. every&#10; business I started has failed)&#10; | Founder (Omission)l&#10; Philanthropist (Another&#10; Omission)| Empowering&#10; (Something) | Life Coach |&#10; Father | Trendsetter l Top&#10; 1% of LinkedIn Profiles&#10; (According to Myself) l&#10; Speaker I TEDx (2 x&#10; Attendee) ICO Advisor l">
            <a:extLst>
              <a:ext uri="{FF2B5EF4-FFF2-40B4-BE49-F238E27FC236}">
                <a16:creationId xmlns:a16="http://schemas.microsoft.com/office/drawing/2014/main" id="{018A1AE5-3E48-4784-8398-BA25B2C63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214" y="511566"/>
            <a:ext cx="5143032" cy="585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6178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698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Session on  Resume Building</vt:lpstr>
      <vt:lpstr>What is a Resume</vt:lpstr>
      <vt:lpstr>Keep It Brief, and to the Point  Capture Reader’s Attention Quickly</vt:lpstr>
      <vt:lpstr>Brag, But Don’t Lie</vt:lpstr>
      <vt:lpstr>You need Attractive &amp; Unique Content</vt:lpstr>
      <vt:lpstr>It must be Consistent with your Personality  Be ready to Defend every line</vt:lpstr>
      <vt:lpstr>Remove Unnecessary Parts, like--&gt;</vt:lpstr>
      <vt:lpstr>Online Courses &amp; Websites </vt:lpstr>
      <vt:lpstr>Add Relevant Keywords (ATS)  Can find in the Job Description</vt:lpstr>
      <vt:lpstr>Other Important tips</vt:lpstr>
      <vt:lpstr>Putting It All Together </vt:lpstr>
      <vt:lpstr>Notes on Job Searching &amp; Cover Letter</vt:lpstr>
      <vt:lpstr>Yeah, all that is Great!  But…  WHAT IF THESE DON’T WORK FOR ME ??</vt:lpstr>
      <vt:lpstr>Always adjust these Tips towards the Specific Role &amp; Situation</vt:lpstr>
      <vt:lpstr>Go Crazy &amp;  Experiment!  Especially for Creative/Design Jobs</vt:lpstr>
      <vt:lpstr>Thanks &amp; References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on  Resume Building</dc:title>
  <dc:creator>Sourav Nandi</dc:creator>
  <cp:lastModifiedBy>Sourav Nandi</cp:lastModifiedBy>
  <cp:revision>2</cp:revision>
  <dcterms:created xsi:type="dcterms:W3CDTF">2020-05-30T10:17:25Z</dcterms:created>
  <dcterms:modified xsi:type="dcterms:W3CDTF">2020-05-30T10:24:18Z</dcterms:modified>
</cp:coreProperties>
</file>