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D4DAE2"/>
          </a:solidFill>
        </a:fill>
      </a:tcStyle>
    </a:wholeTbl>
    <a:band2H>
      <a:tcTxStyle b="def" i="def"/>
      <a:tcStyle>
        <a:tcBdr/>
        <a:fill>
          <a:solidFill>
            <a:srgbClr val="EBEDF1"/>
          </a:solidFill>
        </a:fill>
      </a:tcStyle>
    </a:band2H>
    <a:firstCol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EFE5CE"/>
          </a:solidFill>
        </a:fill>
      </a:tcStyle>
    </a:wholeTbl>
    <a:band2H>
      <a:tcTxStyle b="def" i="def"/>
      <a:tcStyle>
        <a:tcBdr/>
        <a:fill>
          <a:solidFill>
            <a:srgbClr val="F7F2E8"/>
          </a:solidFill>
        </a:fill>
      </a:tcStyle>
    </a:band2H>
    <a:firstCol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DBD8DF"/>
          </a:solidFill>
        </a:fill>
      </a:tcStyle>
    </a:wholeTbl>
    <a:band2H>
      <a:tcTxStyle b="def" i="def"/>
      <a:tcStyle>
        <a:tcBdr/>
        <a:fill>
          <a:solidFill>
            <a:srgbClr val="EEECF0"/>
          </a:solidFill>
        </a:fill>
      </a:tcStyle>
    </a:band2H>
    <a:firstCol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7E7"/>
          </a:solidFill>
        </a:fill>
      </a:tcStyle>
    </a:wholeTbl>
    <a:band2H>
      <a:tcTxStyle b="def" i="def"/>
      <a:tcStyle>
        <a:tcBdr/>
        <a:fill>
          <a:solidFill>
            <a:srgbClr val="24383E"/>
          </a:solidFill>
        </a:fill>
      </a:tcStyle>
    </a:band2H>
    <a:firstCol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E231A"/>
              </a:solidFill>
              <a:prstDash val="solid"/>
              <a:round/>
            </a:ln>
          </a:top>
          <a:bottom>
            <a:ln w="254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4383E"/>
          </a:solidFill>
        </a:fill>
      </a:tcStyle>
    </a:lastRow>
    <a:fir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round/>
            </a:ln>
          </a:top>
          <a:bottom>
            <a:ln w="254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CDCBCB"/>
          </a:solidFill>
        </a:fill>
      </a:tcStyle>
    </a:wholeTbl>
    <a:band2H>
      <a:tcTxStyle b="def" i="def"/>
      <a:tcStyle>
        <a:tcBdr/>
        <a:fill>
          <a:solidFill>
            <a:srgbClr val="E8E7E7"/>
          </a:solidFill>
        </a:fill>
      </a:tcStyle>
    </a:band2H>
    <a:firstCol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3E231A"/>
          </a:solidFill>
        </a:fill>
      </a:tcStyle>
    </a:firstCol>
    <a:la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3E231A"/>
          </a:solidFill>
        </a:fill>
      </a:tcStyle>
    </a:lastRow>
    <a:fir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3E231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round/>
            </a:ln>
          </a:left>
          <a:right>
            <a:ln w="12700" cap="flat">
              <a:solidFill>
                <a:srgbClr val="3E231A"/>
              </a:solidFill>
              <a:prstDash val="solid"/>
              <a:round/>
            </a:ln>
          </a:right>
          <a:top>
            <a:ln w="12700" cap="flat">
              <a:solidFill>
                <a:srgbClr val="3E231A"/>
              </a:solidFill>
              <a:prstDash val="solid"/>
              <a:round/>
            </a:ln>
          </a:top>
          <a:bottom>
            <a:ln w="127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solidFill>
                <a:srgbClr val="3E231A"/>
              </a:solidFill>
              <a:prstDash val="solid"/>
              <a:round/>
            </a:ln>
          </a:insideH>
          <a:insideV>
            <a:ln w="12700" cap="flat">
              <a:solidFill>
                <a:srgbClr val="3E231A"/>
              </a:solidFill>
              <a:prstDash val="solid"/>
              <a:round/>
            </a:ln>
          </a:insideV>
        </a:tcBdr>
        <a:fill>
          <a:solidFill>
            <a:srgbClr val="3E231A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round/>
            </a:ln>
          </a:left>
          <a:right>
            <a:ln w="12700" cap="flat">
              <a:solidFill>
                <a:srgbClr val="3E231A"/>
              </a:solidFill>
              <a:prstDash val="solid"/>
              <a:round/>
            </a:ln>
          </a:right>
          <a:top>
            <a:ln w="12700" cap="flat">
              <a:solidFill>
                <a:srgbClr val="3E231A"/>
              </a:solidFill>
              <a:prstDash val="solid"/>
              <a:round/>
            </a:ln>
          </a:top>
          <a:bottom>
            <a:ln w="127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solidFill>
                <a:srgbClr val="3E231A"/>
              </a:solidFill>
              <a:prstDash val="solid"/>
              <a:round/>
            </a:ln>
          </a:insideH>
          <a:insideV>
            <a:ln w="12700" cap="flat">
              <a:solidFill>
                <a:srgbClr val="3E231A"/>
              </a:solidFill>
              <a:prstDash val="solid"/>
              <a:round/>
            </a:ln>
          </a:insideV>
        </a:tcBdr>
        <a:fill>
          <a:solidFill>
            <a:srgbClr val="3E231A">
              <a:alpha val="20000"/>
            </a:srgbClr>
          </a:solidFill>
        </a:fill>
      </a:tcStyle>
    </a:firstCol>
    <a:lastRow>
      <a:tcTxStyle b="on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round/>
            </a:ln>
          </a:left>
          <a:right>
            <a:ln w="12700" cap="flat">
              <a:solidFill>
                <a:srgbClr val="3E231A"/>
              </a:solidFill>
              <a:prstDash val="solid"/>
              <a:round/>
            </a:ln>
          </a:right>
          <a:top>
            <a:ln w="50800" cap="flat">
              <a:solidFill>
                <a:srgbClr val="3E231A"/>
              </a:solidFill>
              <a:prstDash val="solid"/>
              <a:round/>
            </a:ln>
          </a:top>
          <a:bottom>
            <a:ln w="127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solidFill>
                <a:srgbClr val="3E231A"/>
              </a:solidFill>
              <a:prstDash val="solid"/>
              <a:round/>
            </a:ln>
          </a:insideH>
          <a:insideV>
            <a:ln w="12700" cap="flat">
              <a:solidFill>
                <a:srgbClr val="3E231A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round/>
            </a:ln>
          </a:left>
          <a:right>
            <a:ln w="12700" cap="flat">
              <a:solidFill>
                <a:srgbClr val="3E231A"/>
              </a:solidFill>
              <a:prstDash val="solid"/>
              <a:round/>
            </a:ln>
          </a:right>
          <a:top>
            <a:ln w="12700" cap="flat">
              <a:solidFill>
                <a:srgbClr val="3E231A"/>
              </a:solidFill>
              <a:prstDash val="solid"/>
              <a:round/>
            </a:ln>
          </a:top>
          <a:bottom>
            <a:ln w="254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solidFill>
                <a:srgbClr val="3E231A"/>
              </a:solidFill>
              <a:prstDash val="solid"/>
              <a:round/>
            </a:ln>
          </a:insideH>
          <a:insideV>
            <a:ln w="12700" cap="flat">
              <a:solidFill>
                <a:srgbClr val="3E231A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</a:lvl1pPr>
            <a:lvl2pPr algn="ctr">
              <a:spcBef>
                <a:spcPts val="0"/>
              </a:spcBef>
              <a:buBlip>
                <a:blip r:embed="rId2"/>
              </a:buBlip>
            </a:lvl2pPr>
            <a:lvl3pPr algn="ctr">
              <a:spcBef>
                <a:spcPts val="0"/>
              </a:spcBef>
              <a:buBlip>
                <a:blip r:embed="rId2"/>
              </a:buBlip>
            </a:lvl3pPr>
            <a:lvl4pPr algn="ctr">
              <a:spcBef>
                <a:spcPts val="0"/>
              </a:spcBef>
              <a:buBlip>
                <a:blip r:embed="rId2"/>
              </a:buBlip>
            </a:lvl4pPr>
            <a:lvl5pPr algn="ctr">
              <a:spcBef>
                <a:spcPts val="0"/>
              </a:spcBef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spcBef>
                <a:spcPts val="0"/>
              </a:spcBef>
              <a:buSzTx/>
              <a:buNone/>
              <a:defRPr sz="28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1573807" y="1421424"/>
            <a:ext cx="9855201" cy="51435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7396539" y="812918"/>
            <a:ext cx="4660903" cy="2984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396539" y="4038717"/>
            <a:ext cx="4660903" cy="48641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37299" y="9296400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blem with present scenario!"/>
          <p:cNvSpPr txBox="1"/>
          <p:nvPr>
            <p:ph type="title"/>
          </p:nvPr>
        </p:nvSpPr>
        <p:spPr>
          <a:xfrm>
            <a:off x="1270000" y="1180562"/>
            <a:ext cx="10464800" cy="2108202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Problem with present scenario!</a:t>
            </a:r>
          </a:p>
        </p:txBody>
      </p:sp>
      <p:sp>
        <p:nvSpPr>
          <p:cNvPr id="120" name="Feedback for teachers is collected from student through papers and then this feedback paper is checked manually. All these tasks require a lot of efforts and resources and also time consum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7122" indent="-357122" defTabSz="443991">
              <a:spcBef>
                <a:spcPts val="2200"/>
              </a:spcBef>
              <a:buBlip>
                <a:blip r:embed="rId2"/>
              </a:buBlip>
              <a:defRPr sz="2800"/>
            </a:pPr>
            <a:r>
              <a:t>Feedback for teachers is collected from student through papers and then this feedback paper is checked manually. All these tasks require a lot of efforts and resources and also time consuming. </a:t>
            </a:r>
          </a:p>
          <a:p>
            <a:pPr marL="357122" indent="-357122" defTabSz="443991">
              <a:spcBef>
                <a:spcPts val="2200"/>
              </a:spcBef>
              <a:buBlip>
                <a:blip r:embed="rId2"/>
              </a:buBlip>
              <a:defRPr sz="2800"/>
            </a:pPr>
            <a:r>
              <a:t>If student attendance is less than 75% then teacher has to  manually inform particular student. </a:t>
            </a:r>
            <a:r>
              <a:rPr>
                <a:latin typeface="Times"/>
                <a:ea typeface="Times"/>
                <a:cs typeface="Times"/>
                <a:sym typeface="Times"/>
              </a:rPr>
              <a:t>T</a:t>
            </a:r>
            <a:r>
              <a:t>o reduce the work load of teachers proposed system is developed. </a:t>
            </a:r>
          </a:p>
        </p:txBody>
      </p:sp>
      <p:sp>
        <p:nvSpPr>
          <p:cNvPr id="121" name="Web-Based Application for Automating College…"/>
          <p:cNvSpPr txBox="1"/>
          <p:nvPr/>
        </p:nvSpPr>
        <p:spPr>
          <a:xfrm>
            <a:off x="1562830" y="76302"/>
            <a:ext cx="9879138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Web-Based Application for Automating College</a:t>
            </a:r>
          </a:p>
          <a:p>
            <a:pPr/>
            <a:r>
              <a:t> registration, feedback and attendance.</a:t>
            </a:r>
          </a:p>
        </p:txBody>
      </p:sp>
      <p:sp>
        <p:nvSpPr>
          <p:cNvPr id="122" name="——————————————————————————"/>
          <p:cNvSpPr txBox="1"/>
          <p:nvPr/>
        </p:nvSpPr>
        <p:spPr>
          <a:xfrm>
            <a:off x="104054" y="1163756"/>
            <a:ext cx="1279669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——————————————————————————</a:t>
            </a:r>
          </a:p>
        </p:txBody>
      </p:sp>
      <p:sp>
        <p:nvSpPr>
          <p:cNvPr id="123" name="https:/www/github.com/souravyuvrajj/project-RAFC"/>
          <p:cNvSpPr txBox="1"/>
          <p:nvPr/>
        </p:nvSpPr>
        <p:spPr>
          <a:xfrm>
            <a:off x="15609" y="9197251"/>
            <a:ext cx="617346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https:/www/github.com/souravyuvrajj/project-RAFC</a:t>
            </a:r>
          </a:p>
        </p:txBody>
      </p:sp>
      <p:sp>
        <p:nvSpPr>
          <p:cNvPr id="124" name="https:/www/000webhost.com/project-RAFC"/>
          <p:cNvSpPr txBox="1"/>
          <p:nvPr/>
        </p:nvSpPr>
        <p:spPr>
          <a:xfrm>
            <a:off x="7770824" y="9197251"/>
            <a:ext cx="53000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https:/www/000webhost.com/project-RAFC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at is to be develop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to be developed? </a:t>
            </a:r>
          </a:p>
        </p:txBody>
      </p:sp>
      <p:sp>
        <p:nvSpPr>
          <p:cNvPr id="127" name="In order to deal with these issue, we are putting forward a system which would 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91338" indent="-291338" defTabSz="362204">
              <a:spcBef>
                <a:spcPts val="1800"/>
              </a:spcBef>
              <a:buBlip>
                <a:blip r:embed="rId2"/>
              </a:buBlip>
              <a:defRPr sz="2300"/>
            </a:pPr>
            <a:r>
              <a:t>In order to deal with these issue, we are putting forward a system which would :</a:t>
            </a:r>
          </a:p>
          <a:p>
            <a:pPr lvl="3" marL="1165352" indent="-291338" defTabSz="362204">
              <a:spcBef>
                <a:spcPts val="1800"/>
              </a:spcBef>
              <a:buBlip>
                <a:blip r:embed="rId2"/>
              </a:buBlip>
              <a:defRPr sz="2300"/>
            </a:pPr>
            <a:r>
              <a:t>Taking feedback from students through web page for teachers. </a:t>
            </a:r>
          </a:p>
          <a:p>
            <a:pPr lvl="3" marL="1165352" indent="-291338" defTabSz="362204">
              <a:spcBef>
                <a:spcPts val="1800"/>
              </a:spcBef>
              <a:buBlip>
                <a:blip r:embed="rId2"/>
              </a:buBlip>
              <a:defRPr sz="2300"/>
            </a:pPr>
            <a:r>
              <a:t>Display the performance graph of each faculty. </a:t>
            </a:r>
          </a:p>
          <a:p>
            <a:pPr lvl="3" marL="1165352" indent="-291338" defTabSz="362204">
              <a:spcBef>
                <a:spcPts val="1800"/>
              </a:spcBef>
              <a:buBlip>
                <a:blip r:embed="rId2"/>
              </a:buBlip>
              <a:defRPr sz="2300"/>
            </a:pPr>
            <a:r>
              <a:t>Generation of defaulter list of student using the attendance sheet given by teacher. </a:t>
            </a:r>
            <a:br/>
          </a:p>
        </p:txBody>
      </p:sp>
      <p:sp>
        <p:nvSpPr>
          <p:cNvPr id="128" name="https:/www/github.com/souravyuvrajj/project-RAFC"/>
          <p:cNvSpPr txBox="1"/>
          <p:nvPr/>
        </p:nvSpPr>
        <p:spPr>
          <a:xfrm>
            <a:off x="15609" y="9197251"/>
            <a:ext cx="617346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https:/www/github.com/souravyuvrajj/project-RAFC</a:t>
            </a:r>
          </a:p>
        </p:txBody>
      </p:sp>
      <p:sp>
        <p:nvSpPr>
          <p:cNvPr id="129" name="https:/www/000webhost.com/project-RAFC"/>
          <p:cNvSpPr txBox="1"/>
          <p:nvPr/>
        </p:nvSpPr>
        <p:spPr>
          <a:xfrm>
            <a:off x="7770824" y="9197251"/>
            <a:ext cx="53000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https:/www/000webhost.com/project-RAFC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Admin"/>
          <p:cNvGrpSpPr/>
          <p:nvPr/>
        </p:nvGrpSpPr>
        <p:grpSpPr>
          <a:xfrm>
            <a:off x="1903763" y="673100"/>
            <a:ext cx="1270003" cy="1270000"/>
            <a:chOff x="0" y="0"/>
            <a:chExt cx="1270002" cy="1270000"/>
          </a:xfrm>
        </p:grpSpPr>
        <p:sp>
          <p:nvSpPr>
            <p:cNvPr id="131" name="Circle"/>
            <p:cNvSpPr/>
            <p:nvPr/>
          </p:nvSpPr>
          <p:spPr>
            <a:xfrm>
              <a:off x="-1" y="0"/>
              <a:ext cx="1270004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32" name="Admin"/>
            <p:cNvSpPr txBox="1"/>
            <p:nvPr/>
          </p:nvSpPr>
          <p:spPr>
            <a:xfrm>
              <a:off x="185987" y="101599"/>
              <a:ext cx="898027" cy="1066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Admin</a:t>
              </a:r>
            </a:p>
          </p:txBody>
        </p:sp>
      </p:grpSp>
      <p:sp>
        <p:nvSpPr>
          <p:cNvPr id="134" name="Line"/>
          <p:cNvSpPr/>
          <p:nvPr/>
        </p:nvSpPr>
        <p:spPr>
          <a:xfrm>
            <a:off x="2617960" y="1984916"/>
            <a:ext cx="263704" cy="1196386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37" name="EnterTeachers details,  create forum,…"/>
          <p:cNvGrpSpPr/>
          <p:nvPr/>
        </p:nvGrpSpPr>
        <p:grpSpPr>
          <a:xfrm>
            <a:off x="1389735" y="3153364"/>
            <a:ext cx="2741218" cy="1282701"/>
            <a:chOff x="0" y="0"/>
            <a:chExt cx="2741216" cy="1282700"/>
          </a:xfrm>
        </p:grpSpPr>
        <p:sp>
          <p:nvSpPr>
            <p:cNvPr id="135" name="Rectangle"/>
            <p:cNvSpPr/>
            <p:nvPr/>
          </p:nvSpPr>
          <p:spPr>
            <a:xfrm>
              <a:off x="0" y="6349"/>
              <a:ext cx="2741217" cy="127000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36" name="EnterTeachers details,  create forum,…"/>
            <p:cNvSpPr txBox="1"/>
            <p:nvPr/>
          </p:nvSpPr>
          <p:spPr>
            <a:xfrm>
              <a:off x="0" y="0"/>
              <a:ext cx="2741217" cy="1282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0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EnterTeachers details,  create forum,</a:t>
              </a:r>
            </a:p>
            <a:p>
              <a:pPr>
                <a:defRPr sz="20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Enter Students details</a:t>
              </a:r>
            </a:p>
          </p:txBody>
        </p:sp>
      </p:grpSp>
      <p:sp>
        <p:nvSpPr>
          <p:cNvPr id="138" name="Line"/>
          <p:cNvSpPr/>
          <p:nvPr/>
        </p:nvSpPr>
        <p:spPr>
          <a:xfrm>
            <a:off x="4116468" y="4034251"/>
            <a:ext cx="1692812" cy="584571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41" name="Platform"/>
          <p:cNvGrpSpPr/>
          <p:nvPr/>
        </p:nvGrpSpPr>
        <p:grpSpPr>
          <a:xfrm>
            <a:off x="5429250" y="3936998"/>
            <a:ext cx="2523977" cy="2359672"/>
            <a:chOff x="0" y="0"/>
            <a:chExt cx="2523976" cy="2359671"/>
          </a:xfrm>
        </p:grpSpPr>
        <p:sp>
          <p:nvSpPr>
            <p:cNvPr id="139" name="Shape"/>
            <p:cNvSpPr/>
            <p:nvPr/>
          </p:nvSpPr>
          <p:spPr>
            <a:xfrm>
              <a:off x="-1" y="-1"/>
              <a:ext cx="2523978" cy="2359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865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40" name="Platform"/>
            <p:cNvSpPr txBox="1"/>
            <p:nvPr/>
          </p:nvSpPr>
          <p:spPr>
            <a:xfrm>
              <a:off x="0" y="932185"/>
              <a:ext cx="2523977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Platform</a:t>
              </a:r>
            </a:p>
          </p:txBody>
        </p:sp>
      </p:grpSp>
      <p:grpSp>
        <p:nvGrpSpPr>
          <p:cNvPr id="144" name="Students"/>
          <p:cNvGrpSpPr/>
          <p:nvPr/>
        </p:nvGrpSpPr>
        <p:grpSpPr>
          <a:xfrm>
            <a:off x="10547350" y="673100"/>
            <a:ext cx="1270000" cy="1270000"/>
            <a:chOff x="0" y="0"/>
            <a:chExt cx="1270000" cy="1270000"/>
          </a:xfrm>
        </p:grpSpPr>
        <p:sp>
          <p:nvSpPr>
            <p:cNvPr id="142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43" name="Students"/>
            <p:cNvSpPr txBox="1"/>
            <p:nvPr/>
          </p:nvSpPr>
          <p:spPr>
            <a:xfrm>
              <a:off x="185987" y="228599"/>
              <a:ext cx="89802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Students</a:t>
              </a:r>
            </a:p>
          </p:txBody>
        </p:sp>
      </p:grpSp>
      <p:sp>
        <p:nvSpPr>
          <p:cNvPr id="145" name="Line"/>
          <p:cNvSpPr/>
          <p:nvPr/>
        </p:nvSpPr>
        <p:spPr>
          <a:xfrm flipH="1">
            <a:off x="10904288" y="1904999"/>
            <a:ext cx="201863" cy="1266959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48" name="Feedback for faculty, registration forum fill-up"/>
          <p:cNvGrpSpPr/>
          <p:nvPr/>
        </p:nvGrpSpPr>
        <p:grpSpPr>
          <a:xfrm>
            <a:off x="9251523" y="3153364"/>
            <a:ext cx="2741218" cy="1282701"/>
            <a:chOff x="0" y="0"/>
            <a:chExt cx="2741216" cy="1282700"/>
          </a:xfrm>
        </p:grpSpPr>
        <p:sp>
          <p:nvSpPr>
            <p:cNvPr id="146" name="Rectangle"/>
            <p:cNvSpPr/>
            <p:nvPr/>
          </p:nvSpPr>
          <p:spPr>
            <a:xfrm>
              <a:off x="0" y="6349"/>
              <a:ext cx="2741217" cy="127000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47" name="Feedback for faculty, registration forum fill-up"/>
            <p:cNvSpPr txBox="1"/>
            <p:nvPr/>
          </p:nvSpPr>
          <p:spPr>
            <a:xfrm>
              <a:off x="0" y="0"/>
              <a:ext cx="2741217" cy="1282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Feedback for faculty, registration forum fill-up</a:t>
              </a:r>
            </a:p>
          </p:txBody>
        </p:sp>
      </p:grpSp>
      <p:sp>
        <p:nvSpPr>
          <p:cNvPr id="149" name="Line"/>
          <p:cNvSpPr/>
          <p:nvPr/>
        </p:nvSpPr>
        <p:spPr>
          <a:xfrm flipH="1">
            <a:off x="7373860" y="3923462"/>
            <a:ext cx="1805385" cy="585519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0" name="Line"/>
          <p:cNvSpPr/>
          <p:nvPr/>
        </p:nvSpPr>
        <p:spPr>
          <a:xfrm>
            <a:off x="7397985" y="5665837"/>
            <a:ext cx="977387" cy="770225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" name="Line"/>
          <p:cNvSpPr/>
          <p:nvPr/>
        </p:nvSpPr>
        <p:spPr>
          <a:xfrm flipH="1">
            <a:off x="4594054" y="5411068"/>
            <a:ext cx="1077051" cy="1077051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54" name="Generate performance graph"/>
          <p:cNvGrpSpPr/>
          <p:nvPr/>
        </p:nvGrpSpPr>
        <p:grpSpPr>
          <a:xfrm>
            <a:off x="7193756" y="6484527"/>
            <a:ext cx="2741217" cy="1270002"/>
            <a:chOff x="0" y="0"/>
            <a:chExt cx="2741216" cy="1270001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2741218" cy="127000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53" name="Generate performance graph"/>
            <p:cNvSpPr txBox="1"/>
            <p:nvPr/>
          </p:nvSpPr>
          <p:spPr>
            <a:xfrm>
              <a:off x="-1" y="190500"/>
              <a:ext cx="2741218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Generate performance graph</a:t>
              </a:r>
            </a:p>
          </p:txBody>
        </p:sp>
      </p:grpSp>
      <p:grpSp>
        <p:nvGrpSpPr>
          <p:cNvPr id="157" name="Send emails to students"/>
          <p:cNvGrpSpPr/>
          <p:nvPr/>
        </p:nvGrpSpPr>
        <p:grpSpPr>
          <a:xfrm>
            <a:off x="3901321" y="6486230"/>
            <a:ext cx="2741217" cy="1270002"/>
            <a:chOff x="0" y="0"/>
            <a:chExt cx="2741216" cy="1270001"/>
          </a:xfrm>
        </p:grpSpPr>
        <p:sp>
          <p:nvSpPr>
            <p:cNvPr id="155" name="Rectangle"/>
            <p:cNvSpPr/>
            <p:nvPr/>
          </p:nvSpPr>
          <p:spPr>
            <a:xfrm>
              <a:off x="-1" y="-1"/>
              <a:ext cx="2741218" cy="127000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56" name="Generate student attendance report"/>
            <p:cNvSpPr txBox="1"/>
            <p:nvPr/>
          </p:nvSpPr>
          <p:spPr>
            <a:xfrm>
              <a:off x="-1" y="190500"/>
              <a:ext cx="2741218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Generate student attendance report</a:t>
              </a:r>
            </a:p>
          </p:txBody>
        </p:sp>
      </p:grpSp>
      <p:grpSp>
        <p:nvGrpSpPr>
          <p:cNvPr id="160" name="Teachers"/>
          <p:cNvGrpSpPr/>
          <p:nvPr/>
        </p:nvGrpSpPr>
        <p:grpSpPr>
          <a:xfrm>
            <a:off x="6056238" y="78839"/>
            <a:ext cx="1270003" cy="1270004"/>
            <a:chOff x="0" y="0"/>
            <a:chExt cx="1270002" cy="1270002"/>
          </a:xfrm>
        </p:grpSpPr>
        <p:sp>
          <p:nvSpPr>
            <p:cNvPr id="158" name="Circle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59" name="Teachers"/>
            <p:cNvSpPr txBox="1"/>
            <p:nvPr/>
          </p:nvSpPr>
          <p:spPr>
            <a:xfrm>
              <a:off x="185987" y="228600"/>
              <a:ext cx="898027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Teachers</a:t>
              </a:r>
            </a:p>
          </p:txBody>
        </p:sp>
      </p:grpSp>
      <p:sp>
        <p:nvSpPr>
          <p:cNvPr id="161" name="Line"/>
          <p:cNvSpPr/>
          <p:nvPr/>
        </p:nvSpPr>
        <p:spPr>
          <a:xfrm>
            <a:off x="6691237" y="3106428"/>
            <a:ext cx="2" cy="904187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64" name="Takes attendance"/>
          <p:cNvGrpSpPr/>
          <p:nvPr/>
        </p:nvGrpSpPr>
        <p:grpSpPr>
          <a:xfrm>
            <a:off x="6056238" y="1945739"/>
            <a:ext cx="1270002" cy="1270002"/>
            <a:chOff x="0" y="0"/>
            <a:chExt cx="1270001" cy="1270001"/>
          </a:xfrm>
        </p:grpSpPr>
        <p:sp>
          <p:nvSpPr>
            <p:cNvPr id="162" name="Square"/>
            <p:cNvSpPr/>
            <p:nvPr/>
          </p:nvSpPr>
          <p:spPr>
            <a:xfrm>
              <a:off x="-1" y="-1"/>
              <a:ext cx="1270003" cy="127000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63" name="Takes attendance"/>
            <p:cNvSpPr txBox="1"/>
            <p:nvPr/>
          </p:nvSpPr>
          <p:spPr>
            <a:xfrm>
              <a:off x="-1" y="228600"/>
              <a:ext cx="1270003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Takes attendance</a:t>
              </a:r>
            </a:p>
          </p:txBody>
        </p:sp>
      </p:grpSp>
      <p:sp>
        <p:nvSpPr>
          <p:cNvPr id="165" name="Line"/>
          <p:cNvSpPr/>
          <p:nvPr/>
        </p:nvSpPr>
        <p:spPr>
          <a:xfrm>
            <a:off x="6691238" y="1342039"/>
            <a:ext cx="2" cy="622696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6" name="Line"/>
          <p:cNvSpPr/>
          <p:nvPr/>
        </p:nvSpPr>
        <p:spPr>
          <a:xfrm>
            <a:off x="8564364" y="7802998"/>
            <a:ext cx="2" cy="785352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69" name="Display graph to teachers and admin"/>
          <p:cNvGrpSpPr/>
          <p:nvPr/>
        </p:nvGrpSpPr>
        <p:grpSpPr>
          <a:xfrm>
            <a:off x="7353303" y="8542746"/>
            <a:ext cx="2422122" cy="1090521"/>
            <a:chOff x="0" y="0"/>
            <a:chExt cx="2422121" cy="1090520"/>
          </a:xfrm>
        </p:grpSpPr>
        <p:sp>
          <p:nvSpPr>
            <p:cNvPr id="167" name="Rectangle"/>
            <p:cNvSpPr/>
            <p:nvPr/>
          </p:nvSpPr>
          <p:spPr>
            <a:xfrm>
              <a:off x="0" y="-1"/>
              <a:ext cx="2422122" cy="109052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68" name="Display graph to teachers and admin"/>
            <p:cNvSpPr txBox="1"/>
            <p:nvPr/>
          </p:nvSpPr>
          <p:spPr>
            <a:xfrm>
              <a:off x="0" y="100760"/>
              <a:ext cx="2422122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Display graph to teachers and admin</a:t>
              </a:r>
            </a:p>
          </p:txBody>
        </p:sp>
      </p:grpSp>
      <p:sp>
        <p:nvSpPr>
          <p:cNvPr id="170" name="https:/www/github.com/souravyuvrajj/project-RAFC"/>
          <p:cNvSpPr txBox="1"/>
          <p:nvPr/>
        </p:nvSpPr>
        <p:spPr>
          <a:xfrm>
            <a:off x="15609" y="9197251"/>
            <a:ext cx="617346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https:/www/github.com/souravyuvrajj/project-RAFC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A7A7A7"/>
      </a:dk2>
      <a:lt2>
        <a:srgbClr val="535353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4383E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Papyrus"/>
            <a:ea typeface="Papyrus"/>
            <a:cs typeface="Papyru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Papyrus"/>
            <a:ea typeface="Papyrus"/>
            <a:cs typeface="Papyru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4383E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Papyrus"/>
            <a:ea typeface="Papyrus"/>
            <a:cs typeface="Papyru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Papyrus"/>
            <a:ea typeface="Papyrus"/>
            <a:cs typeface="Papyru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