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  <p:sldMasterId id="2147483672" r:id="rId6"/>
    <p:sldMasterId id="2147483684" r:id="rId7"/>
  </p:sldMasterIdLst>
  <p:sldIdLst>
    <p:sldId id="290" r:id="rId8"/>
    <p:sldId id="28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3758917" val="966" revOS="4"/>
      <pr:smFileRevision xmlns:pr="smNativeData" dt="1563758917" val="101"/>
      <pr:guideOptions xmlns:pr="smNativeData" dt="156375891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44" d="100"/>
          <a:sy n="44" d="100"/>
        </p:scale>
        <p:origin x="275" y="180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44" d="100"/>
          <a:sy n="44" d="100"/>
        </p:scale>
        <p:origin x="275" y="180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9594-DACA-9F63-8472-2C36DB3C72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E0E1-AFCA-9F16-8472-5943AE3C720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CF48-06CA-9F39-8472-F06C813C72A5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zMz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Z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D83-CDCA-9F3B-8472-3B6E833C726E}" type="slidenum">
              <a:t>36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U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CFB-B5CA-9F6A-8472-433FD23C7216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ZDw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9029-67CA-9F66-8472-9133DE3C72C4}" type="slidenum">
              <a:t>36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9B08-46CA-9F6D-8472-B038D53C72E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99E6-A8CA-9F6F-8472-5E3AD73C720B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A157-19CA-9F57-8472-EF02EF3C72BA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E013-5DCA-9F16-8472-AB43AE3C72FE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C1C6-88CA-9F37-8472-7E628F3C722B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E72F-61CA-9F11-8472-9744A93C72C2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BAg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ED60-2ECA-9F1B-8472-D84EA33C728D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BD6C-22CA-9F4B-8472-D41EF33C7281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BAg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RRE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B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BAg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AA5-EBCA-9F6C-8472-1D39D43C7248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9DD-93CA-9F0F-8472-655AB73C7230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D919-57CA-9F2F-8472-A17A973C72F4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99BD-F3CA-9F6F-8472-053AD73C7250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BAFF-B1CA-9F4C-8472-4719F43C7212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0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9E0-AECA-9F0F-8472-585AB73C720D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BAg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F6D5-9BCA-9F00-8472-6D55B83C7238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EAA4-EACA-9F1C-8472-1C49A43C724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gAL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F298-D6CA-9F04-8472-2051BC3C7275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AQv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E0DD-93CA-9F16-8472-6543AE3C7230}" type="slidenum">
              <a:t>36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BAg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8224-6ACA-9F74-8472-9C21CC3C72C9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9C8-86CA-9F3F-8472-706A873C7225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8B4-FACA-9F6E-8472-0C3BD63C7259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619-57CA-9F30-8472-A165883C72F4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8AFE-B0CA-9F7C-8472-4629C43C7213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511-5FCA-9F33-8472-A9668B3C72FC}" type="slidenum">
              <a:t/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OAQAAIAQAAAINAAAwBIAABAgAAAmAAAACAAAAP3w////////"/>
              </a:ext>
            </a:extLst>
          </p:cNvSpPr>
          <p:nvPr>
            <p:ph type="ctrTitle"/>
          </p:nvPr>
        </p:nvSpPr>
        <p:spPr>
          <a:xfrm>
            <a:off x="685800" y="2682240"/>
            <a:ext cx="7772400" cy="36576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800" b="0" i="0" u="none" strike="noStrike" kern="1" spc="0" baseline="0">
                <a:solidFill>
                  <a:schemeClr val="bg1"/>
                </a:solidFill>
                <a:effectLst/>
                <a:latin typeface="Calibri Light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6_RRE1XR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cAgAAOgXAADQLwAAKBoAABAgAAAmAAAACAAAAH3w////////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365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rgbClr val="444446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Hxw////////"/>
              </a:ext>
            </a:extLst>
          </p:cNvSpPr>
          <p:nvPr>
            <p:ph type="dt" sz="quarter" idx="10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A52D-63CA-9F53-8472-9506EB3C72C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Hxw////////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Hxw////////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27CADF84-CACA-9F29-8472-3C7C913C7269}" type="slidenum">
              <a:t/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B7C9-87CA-9F41-8472-7114F93C722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A47B-35CA-9F52-8472-C307EA3C7296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AA69-27CA-9F5C-8472-D109E43C7284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0ED-A3CA-9F06-8472-5553BE3C7200}" type="slidenum">
              <a:t/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BAg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674-3ACA-9F60-8472-CC35D83C7299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577-39CA-9F33-8472-CF668B3C729A}" type="slidenum">
              <a:t/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BAg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RRE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B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BAg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CDF1-BFCA-9F3B-8472-496E833C721C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AE1-AFCA-9F0C-8472-5959B43C720C}" type="slidenum">
              <a:t/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AAH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8B45-0BCA-9F7D-8472-FD28C53C72A8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BEF2-BCCA-9F48-8472-4A1DF03C721F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1CE-80CA-9F67-8472-7632DF3C7223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8C4C-02CA-9F7A-8472-F42FC23C72A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BwbAABCNAAAfSMAABAgAAAmAAAACAAAAAE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L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cgQAAOERAABCNAAAHBsAABAgAAAmAAAACAAAAIEAAAAAAAAA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g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B102-4CCA-9F47-8472-BA12FF3C72E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QJ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/f3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A159-17CA-9F57-8472-E102EF3C72B4}" type="slidenum">
              <a:t>36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BAg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D1A9-E7CA-9F27-8472-11729F3C7244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0FB-B5CA-9F06-8472-4353BE3C7216}" type="slidenum">
              <a:t/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BAg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C17E-30CA-9F37-8472-C6628F3C7293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F21D-53CA-9F04-8472-A551BC3C72F0}" type="slidenum">
              <a:t/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152-1CCA-9F67-8472-EA32DF3C72B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BQU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C783-CDCA-9F31-8472-3B64893C726E}" type="slidenum">
              <a:t/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CgAALABAABwNQAAsCUAABAgAAAmAAAACAAAAIMAAAAAAAAA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ABAADYJwAAsCUAABAgAAAmAAAACAAAAAMAAAAAAAAA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F7C2-8CCA-9F01-8472-7A54B93C722F}" type="datetime1">
              <a:t/>
            </a:fld>
          </a:p>
        </p:txBody>
      </p:sp>
      <p:sp>
        <p:nvSpPr>
          <p:cNvPr id="5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AAH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9780-CECA-9F61-8472-3834D93C726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M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CoGwAAsCUAABAgAAAmAAAACAAAAAE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mBwAANgJAABwNQAASBIAABAgAAAmAAAACAAAAAE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B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97F4-BACA-9F61-8472-4C34D93C7219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O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9EED-A3CA-9F68-8472-553DD03C7200}" type="slidenum">
              <a:t>36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3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K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EJAACqGwAAYQ0AABAgAAAmAAAACAAAAIEAAAAAAAAA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ENAACqGwAA0RUAABAgAAAmAAAACAAAAAEAAAAAAAAA"/>
              </a:ext>
            </a:extLst>
          </p:cNvSpPr>
          <p:nvPr>
            <p:ph idx="2"/>
          </p:nvPr>
        </p:nvSpPr>
        <p:spPr>
          <a:xfrm>
            <a:off x="45720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5" name="TeksSlide2"/>
          <p:cNvSpPr>
            <a:spLocks noGrp="1" noChangeArrowheads="1"/>
            <a:extLst>
              <a:ext uri="smNativeData">
                <pr:smNativeData xmlns:pr="smNativeData" val="SMDATA_16_RRE1XRMAAAAlAAAAZAAAAE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LELAABwNQAAYQ0AABAgAAAmAAAACAAAAIEAAAAAAAAA"/>
              </a:ext>
            </a:extLst>
          </p:cNvSpPr>
          <p:nvPr>
            <p:ph idx="3"/>
          </p:nvPr>
        </p:nvSpPr>
        <p:spPr>
          <a:xfrm>
            <a:off x="4646930" y="1900555"/>
            <a:ext cx="4039870" cy="2743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teks Master</a:t>
            </a:r>
          </a:p>
        </p:txBody>
      </p:sp>
      <p:sp>
        <p:nvSpPr>
          <p:cNvPr id="6" name="TeksSlide4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ByAG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hwAAGENAABwNQAA0RUAABAgAAAmAAAACAAAAAEAAAAAAAAA"/>
              </a:ext>
            </a:extLst>
          </p:cNvSpPr>
          <p:nvPr>
            <p:ph idx="4"/>
          </p:nvPr>
        </p:nvSpPr>
        <p:spPr>
          <a:xfrm>
            <a:off x="4646930" y="2174875"/>
            <a:ext cx="4039870" cy="137160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7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g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8512-5CCA-9F73-8472-AA26CB3C72FF}" type="datetime1">
              <a:t/>
            </a:fld>
          </a:p>
        </p:txBody>
      </p:sp>
      <p:sp>
        <p:nvSpPr>
          <p:cNvPr id="8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EEA8-E6CA-9F18-8472-104DA03C7245}" type="slidenum">
              <a:t>36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Hanya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Klik untuk mengedit gaya judul Master</a:t>
            </a:r>
          </a:p>
        </p:txBody>
      </p:sp>
      <p:sp>
        <p:nvSpPr>
          <p:cNvPr id="3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G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B6D8-96CA-9F40-8472-6015F83C7235}" type="datetime1">
              <a:t/>
            </a:fld>
          </a:p>
        </p:txBody>
      </p:sp>
      <p:sp>
        <p:nvSpPr>
          <p:cNvPr id="4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AY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8461-2FCA-9F72-8472-D927CA3C728C}" type="slidenum">
              <a:t>36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wM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CBDA-94CA-9F3D-8472-6268853C7237}" type="datetime1">
              <a:t/>
            </a:fld>
          </a:p>
        </p:txBody>
      </p:sp>
      <p:sp>
        <p:nvSpPr>
          <p:cNvPr id="3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CgW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BCE1-AFCA-9F4A-8472-591FF23C720C}" type="slidenum">
              <a:t>36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4BAABSFQAA1AgAABAgAAAmAAAACAAAAIE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U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/hUAAK4BAABwNQAAsCUAABAgAAAmAAAACAAAAAE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Klik untuk mengedit gaya teks Master</a:t>
            </a:r>
          </a:p>
          <a:p>
            <a:pPr lvl="1"/>
            <a:r>
              <a:t>Level kedua</a:t>
            </a:r>
          </a:p>
          <a:p>
            <a:pPr lvl="2"/>
            <a:r>
              <a:t>Level ketiga</a:t>
            </a:r>
          </a:p>
          <a:p>
            <a:pPr lvl="3"/>
            <a:r>
              <a:t>Level keempat</a:t>
            </a:r>
          </a:p>
          <a:p>
            <a:pPr lvl="4"/>
            <a:r>
              <a:t>Level kelima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QIAABSFQAANAwAABAgAAAmAAAACAAAAAE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54864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8BDA-94CA-9F7D-8472-6228C53C7237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Y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8F96-D8CA-9F79-8472-2E2CC13C727B}" type="slidenum">
              <a:t>36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Ad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IgdAADGLAAABCEAABAgAAAmAAAACAAAAIEAAAAAAAAA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Klik untuk mengedit gaya judul Master</a:t>
            </a:r>
          </a:p>
        </p:txBody>
      </p:sp>
      <p:sp>
        <p:nvSpPr>
          <p:cNvPr id="3" name="TeksSlide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IAAg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MYDAADGLAAAFh0AABAgAAAmAAAACAAAAAEAAAAAAAAA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4" name="TeksSlide1"/>
          <p:cNvSpPr>
            <a:spLocks noGrp="1" noChangeArrowheads="1"/>
            <a:extLst>
              <a:ext uri="smNativeData">
                <pr:smNativeData xmlns:pr="smNativeData" val="SMDATA_16_RRE1XRMAAAAlAAAAZAAAAE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gsAAAQhAADGLAAAtCIAABAgAAAmAAAACAAAAAEAAAAAAAAA"/>
              </a:ext>
            </a:extLst>
          </p:cNvSpPr>
          <p:nvPr>
            <p:ph idx="2"/>
          </p:nvPr>
        </p:nvSpPr>
        <p:spPr>
          <a:xfrm>
            <a:off x="1791970" y="5367020"/>
            <a:ext cx="5486400" cy="274320"/>
          </a:xfrm>
        </p:spPr>
        <p:txBody>
          <a:bodyPr/>
          <a:lstStyle/>
          <a:p>
            <a:pPr/>
            <a:r>
              <a:t>Klik untuk mengedit gaya teks Master</a:t>
            </a:r>
          </a:p>
        </p:txBody>
      </p:sp>
      <p:sp>
        <p:nvSpPr>
          <p:cNvPr id="5" name="AreaWaktuTanggal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CAABE4-AACA-9F5D-8472-5C08E53C7209}" type="datetime1">
              <a:t/>
            </a:fld>
          </a:p>
        </p:txBody>
      </p:sp>
      <p:sp>
        <p:nvSpPr>
          <p:cNvPr id="6" name="AreaFooter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ClE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AreaNomorSlide1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K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CAB349-07CA-9F45-8472-F110FD3C72A4}" type="slidenum">
              <a:t>36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HW0p/jWokpBudOuqokkWW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CAFD94-DACA-9F0B-8472-2C5EB33C7279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fld id="{27CAA17E-30CA-9F57-8472-C602EF3C7293}" type="slidenum">
              <a:t>23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HW0p/jWokpBudOuqokkWW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CA9B32-7CCA-9F6D-8472-8A38D53C72DF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fld id="{27CAB8F6-B8CA-9F4E-8472-4E1BF63C721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HW0p/jWokpBudOuqokkWW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wYAAGQFAAAdMgAAHAkAABAgAAAmAAAACAAAAP//////////"/>
              </a:ext>
            </a:extLst>
          </p:cNvSpPr>
          <p:nvPr>
            <p:ph type="title"/>
          </p:nvPr>
        </p:nvSpPr>
        <p:spPr>
          <a:xfrm>
            <a:off x="997585" y="876300"/>
            <a:ext cx="7148830" cy="60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gIAAJkHAADeNQAAXRIAABAgAAAmAAAACAAAAP//////////"/>
              </a:ext>
            </a:extLst>
          </p:cNvSpPr>
          <p:nvPr>
            <p:ph type="body" idx="1"/>
          </p:nvPr>
        </p:nvSpPr>
        <p:spPr>
          <a:xfrm>
            <a:off x="387350" y="1235075"/>
            <a:ext cx="8369300" cy="175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MAADwnAAAgJQAAWCkAABAgAAAmAAAACAAAAP//////////"/>
              </a:ext>
            </a:extLst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5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DwnAADADwAAWCkAABAgAAAmAAAACAAAAP//////////"/>
              </a:ext>
            </a:extLst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27CAAEA4-EACA-9F58-8472-1C0DE03C7249}" type="datetime1">
              <a:t/>
            </a:fld>
          </a:p>
        </p:txBody>
      </p:sp>
      <p:sp>
        <p:nvSpPr>
          <p:cNvPr id="7" name="Holder 6"/>
          <p:cNvSpPr>
            <a:spLocks noGrp="1" noChangeArrowheads="1"/>
            <a:extLst>
              <a:ext uri="smNativeData">
                <pr:smNativeData xmlns:pr="smNativeData" val="SMDATA_16_RRE1XR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XCx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jUAAAkoAAALNgAA5CgAABAgAAAmAAAACAAAAP//////////"/>
              </a:ext>
            </a:extLst>
          </p:cNvSpPr>
          <p:nvPr>
            <p:ph type="sldNum" sz="quarter" idx="7"/>
          </p:nvPr>
        </p:nvSpPr>
        <p:spPr>
          <a:xfrm>
            <a:off x="8616950" y="6508115"/>
            <a:ext cx="168275" cy="139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25400">
              <a:spcBef>
                <a:spcPts val="25"/>
              </a:spcBef>
              <a:defRPr sz="800">
                <a:solidFill>
                  <a:srgbClr val="2F5699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fld id="{27CAD4C9-87CA-9F22-8472-71779A3C722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8_RRE1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bQQAADAAAABAAAAAAAAAAAAAAAAA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v8///r////1T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582295" y="-13335"/>
            <a:ext cx="10308590" cy="68713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2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A4AANQCAADYJwAA6AgAABAgAAAmAAAACAAAAP//////////"/>
              </a:ext>
            </a:extLst>
          </p:cNvSpPr>
          <p:nvPr/>
        </p:nvSpPr>
        <p:spPr>
          <a:xfrm>
            <a:off x="2362200" y="459740"/>
            <a:ext cx="4114800" cy="988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6400"/>
            </a:pPr>
            <a:r>
              <a:rPr b="1">
                <a:solidFill>
                  <a:srgbClr val="FFFFFF"/>
                </a:solidFill>
              </a:rPr>
              <a:t>Talend ESB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" name="object 2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hAAAEUJAAAUJQAA+QsAABAgAAAmAAAACAAAAP//////////"/>
              </a:ext>
            </a:extLst>
          </p:cNvSpPr>
          <p:nvPr/>
        </p:nvSpPr>
        <p:spPr>
          <a:xfrm>
            <a:off x="2726690" y="1506855"/>
            <a:ext cx="330073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/>
            </a:pPr>
            <a:r>
              <a:rPr>
                <a:solidFill>
                  <a:srgbClr val="FFFFFF"/>
                </a:solidFill>
              </a:rPr>
              <a:t>Module Code : ESB03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Persegi panjang1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KRkAAH4hAAA1MwAAMiQAABAgAAAmAAAACAAAAP//////////"/>
              </a:ext>
            </a:extLst>
          </p:cNvSpPr>
          <p:nvPr/>
        </p:nvSpPr>
        <p:spPr>
          <a:xfrm>
            <a:off x="4090035" y="5444490"/>
            <a:ext cx="4234180" cy="439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  <a:defRPr sz="2800" b="1">
                <a:solidFill>
                  <a:srgbClr val="FFFFFF"/>
                </a:solidFill>
              </a:defRPr>
            </a:pPr>
            <a:r>
              <a:t>By : Muhammad Faris Ashim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G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F0HAACCNQAAGSUAABAgAAAmAAAACAAAAP//////////"/>
              </a:ext>
            </a:extLst>
          </p:cNvSpPr>
          <p:nvPr/>
        </p:nvSpPr>
        <p:spPr>
          <a:xfrm>
            <a:off x="387350" y="1196975"/>
            <a:ext cx="8310880" cy="4833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500" rIns="0" bIns="0" numCol="1" spcCol="215900" anchor="t"/>
          <a:lstStyle/>
          <a:p>
            <a:pPr marL="184150" marR="5080" indent="-171450" defTabSz="449580">
              <a:lnSpc>
                <a:spcPts val="3000"/>
              </a:lnSpc>
              <a:spcBef>
                <a:spcPts val="5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Message </a:t>
            </a:r>
            <a:r>
              <a:rPr sz="2800" b="1">
                <a:solidFill>
                  <a:srgbClr val="444446"/>
                </a:solidFill>
              </a:rPr>
              <a:t>headers </a:t>
            </a:r>
            <a:r>
              <a:rPr sz="2800">
                <a:solidFill>
                  <a:srgbClr val="444446"/>
                </a:solidFill>
              </a:rPr>
              <a:t>and exchange </a:t>
            </a:r>
            <a:r>
              <a:rPr sz="2800" b="1">
                <a:solidFill>
                  <a:srgbClr val="444446"/>
                </a:solidFill>
              </a:rPr>
              <a:t>properties </a:t>
            </a:r>
            <a:r>
              <a:rPr sz="2800">
                <a:solidFill>
                  <a:srgbClr val="444446"/>
                </a:solidFill>
              </a:rPr>
              <a:t>are variables  stored as </a:t>
            </a:r>
            <a:r>
              <a:rPr sz="2800" b="1">
                <a:solidFill>
                  <a:srgbClr val="444446"/>
                </a:solidFill>
              </a:rPr>
              <a:t>key/value pairs</a:t>
            </a:r>
            <a:endParaRPr sz="2800"/>
          </a:p>
          <a:p>
            <a:pPr marL="184150" marR="458470" indent="-171450" defTabSz="449580">
              <a:lnSpc>
                <a:spcPct val="90000"/>
              </a:lnSpc>
              <a:spcBef>
                <a:spcPts val="19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Depending on the components you use, Camel  automatically creates header or property variables to  describe your message</a:t>
            </a:r>
            <a:endParaRPr sz="2800"/>
          </a:p>
          <a:p>
            <a:pPr lvl="1" marL="527050" marR="227330" indent="-171450" defTabSz="449580">
              <a:lnSpc>
                <a:spcPts val="2600"/>
              </a:lnSpc>
              <a:spcBef>
                <a:spcPts val="166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For instance, when using a File component, Camel writes  header variables such as CamelFileName, CamelFilePath, and  CamelFileLenght</a:t>
            </a:r>
            <a:endParaRPr sz="2400"/>
          </a:p>
          <a:p>
            <a:pPr marL="184150" marR="560705" indent="-171450" defTabSz="449580">
              <a:lnSpc>
                <a:spcPts val="3000"/>
              </a:lnSpc>
              <a:spcBef>
                <a:spcPts val="198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Message headers and exchange properties added by  Camel are described in the documentation for each  component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FE8-A6CA-9F79-8472-502CC13C7205}" type="slidenum">
              <a:t>10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6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808228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Message headers and exchange properties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8MwAAbRcAABAgAAAmAAAACAAAAP//////////"/>
              </a:ext>
            </a:extLst>
          </p:cNvSpPr>
          <p:nvPr/>
        </p:nvSpPr>
        <p:spPr>
          <a:xfrm>
            <a:off x="387350" y="1235075"/>
            <a:ext cx="8063230" cy="257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158115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You can also add or modify your own message headers  and exchange properties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154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800">
                <a:solidFill>
                  <a:srgbClr val="444446"/>
                </a:solidFill>
              </a:rPr>
              <a:t>By using the dedicated </a:t>
            </a:r>
            <a:r>
              <a:rPr sz="2800" b="1">
                <a:solidFill>
                  <a:srgbClr val="444446"/>
                </a:solidFill>
              </a:rPr>
              <a:t>Talend components</a:t>
            </a:r>
            <a:endParaRPr sz="2800"/>
          </a:p>
          <a:p>
            <a:pPr marL="527050">
              <a:lnSpc>
                <a:spcPct val="100000"/>
              </a:lnSpc>
              <a:spcBef>
                <a:spcPts val="40"/>
              </a:spcBef>
            </a:pPr>
            <a:r>
              <a:rPr sz="2800">
                <a:solidFill>
                  <a:srgbClr val="444446"/>
                </a:solidFill>
              </a:rPr>
              <a:t>cSetHeader or cSetProperty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164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800">
                <a:solidFill>
                  <a:srgbClr val="444446"/>
                </a:solidFill>
              </a:rPr>
              <a:t>By accessing the message or exchange </a:t>
            </a:r>
            <a:r>
              <a:rPr sz="2800" b="1">
                <a:solidFill>
                  <a:srgbClr val="444446"/>
                </a:solidFill>
              </a:rPr>
              <a:t>via Java code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CFB2-FCCA-9F39-8472-0A6C813C725F}" type="slidenum">
              <a:t>11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6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808228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Message headers and exchange properties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nMwAA3R8AABAgAAAmAAAACAAAAP//////////"/>
              </a:ext>
            </a:extLst>
          </p:cNvSpPr>
          <p:nvPr/>
        </p:nvSpPr>
        <p:spPr>
          <a:xfrm>
            <a:off x="387350" y="1235075"/>
            <a:ext cx="8049895" cy="3944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SIMPLE language is used to easily access exchange  and message elements</a:t>
            </a:r>
            <a:endParaRPr sz="2800"/>
          </a:p>
          <a:p>
            <a:pPr marL="184150" marR="81915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SIMPLE language uses </a:t>
            </a:r>
            <a:r>
              <a:rPr sz="2800" b="1">
                <a:solidFill>
                  <a:srgbClr val="444446"/>
                </a:solidFill>
              </a:rPr>
              <a:t>${</a:t>
            </a:r>
            <a:r>
              <a:rPr sz="2800" b="1" i="1">
                <a:solidFill>
                  <a:srgbClr val="444446"/>
                </a:solidFill>
              </a:rPr>
              <a:t>expression</a:t>
            </a:r>
            <a:r>
              <a:rPr sz="2800" b="1">
                <a:solidFill>
                  <a:srgbClr val="444446"/>
                </a:solidFill>
              </a:rPr>
              <a:t>} </a:t>
            </a:r>
            <a:r>
              <a:rPr sz="2800">
                <a:solidFill>
                  <a:srgbClr val="444446"/>
                </a:solidFill>
              </a:rPr>
              <a:t>placeholders  for complex expressions that contain constants and  literals</a:t>
            </a:r>
            <a:endParaRPr sz="2800"/>
          </a:p>
          <a:p>
            <a:pPr marL="184150" marR="799465" indent="-171450" defTabSz="449580">
              <a:lnSpc>
                <a:spcPct val="99000"/>
              </a:lnSpc>
              <a:spcBef>
                <a:spcPts val="195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run into, a SIMPLE language expression is  evaluated and executed on the current message/  exchange in the route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EAEE-A0CA-9F1C-8472-5649A43C7203}" type="slidenum">
              <a:t>12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0F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24231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SIMPLE language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HW0p/jWokpBudOuqokkWWg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9NAAApg8AABAgAAAmAAAACAAAAP//////////"/>
              </a:ext>
            </a:extLst>
          </p:cNvSpPr>
          <p:nvPr/>
        </p:nvSpPr>
        <p:spPr>
          <a:xfrm>
            <a:off x="387350" y="1235075"/>
            <a:ext cx="8185785" cy="13087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Using the SIMPLE language, you can access the following  variables</a:t>
            </a:r>
            <a:endParaRPr sz="2800">
              <a:solidFill>
                <a:srgbClr val="444446"/>
              </a:solidFill>
            </a:endParaRPr>
          </a:p>
          <a:p>
            <a:pPr marL="12700" marR="5080">
              <a:lnSpc>
                <a:spcPct val="101000"/>
              </a:lnSpc>
              <a:spcBef>
                <a:spcPts val="60"/>
              </a:spcBef>
              <a:defRPr sz="2800"/>
            </a:pPr>
            <a:r>
              <a:t>References : </a:t>
            </a:r>
            <a:r>
              <a:rPr u="sng">
                <a:solidFill>
                  <a:schemeClr val="accent1"/>
                </a:solidFill>
              </a:rPr>
              <a:t>https://camel.apache.org/simple.html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IsBAADXIgAAEwUAABAgAAAmAAAACAAAAP//////////"/>
              </a:ext>
            </a:extLst>
          </p:cNvSpPr>
          <p:nvPr/>
        </p:nvSpPr>
        <p:spPr>
          <a:xfrm>
            <a:off x="367030" y="250825"/>
            <a:ext cx="529653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F5699"/>
                </a:solidFill>
              </a:rPr>
              <a:t>SIMPLE language,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La+avHtAQ1JiZhGSi3/AJ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FwMAABwRAAAkMgAAuicAABAAAAAmAAAACAAAAP//////////"/>
              </a:ext>
            </a:extLst>
          </p:cNvSpPr>
          <p:nvPr/>
        </p:nvSpPr>
        <p:spPr>
          <a:xfrm>
            <a:off x="502285" y="2781300"/>
            <a:ext cx="7648575" cy="367665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E44F-01CA-9F12-8472-F747AA3C72A2}" type="slidenum">
              <a:t>13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JIB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U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BsGAAC1MQAA4h8AABAgAAAmAAAACAAAAP//////////"/>
              </a:ext>
            </a:extLst>
          </p:cNvSpPr>
          <p:nvPr/>
        </p:nvSpPr>
        <p:spPr>
          <a:xfrm>
            <a:off x="387350" y="992505"/>
            <a:ext cx="7693025" cy="4190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527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20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To access the body of your In message:</a:t>
            </a:r>
            <a:endParaRPr sz="2800"/>
          </a:p>
          <a:p>
            <a:pPr marL="355600">
              <a:lnSpc>
                <a:spcPct val="100000"/>
              </a:lnSpc>
              <a:spcBef>
                <a:spcPts val="1635"/>
              </a:spcBef>
            </a:pPr>
            <a:r>
              <a:rPr sz="2400">
                <a:solidFill>
                  <a:srgbClr val="444446"/>
                </a:solidFill>
              </a:rPr>
              <a:t>${in.body}</a:t>
            </a:r>
            <a:endParaRPr sz="2400"/>
          </a:p>
          <a:p>
            <a:pPr marL="184150" marR="5080" indent="-171450" defTabSz="449580">
              <a:lnSpc>
                <a:spcPts val="3300"/>
              </a:lnSpc>
              <a:spcBef>
                <a:spcPts val="218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To access a header variable called fileName in the In  message:</a:t>
            </a:r>
            <a:endParaRPr sz="2800"/>
          </a:p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2400">
                <a:solidFill>
                  <a:srgbClr val="444446"/>
                </a:solidFill>
              </a:rPr>
              <a:t>${in.header.fileName}</a:t>
            </a:r>
            <a:endParaRPr sz="2400"/>
          </a:p>
          <a:p>
            <a:pPr marL="184150" indent="-171450" defTabSz="449580">
              <a:lnSpc>
                <a:spcPct val="100000"/>
              </a:lnSpc>
              <a:spcBef>
                <a:spcPts val="202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To access a property variable called correlationID:</a:t>
            </a:r>
            <a:endParaRPr sz="2800"/>
          </a:p>
          <a:p>
            <a:pPr marL="355600">
              <a:lnSpc>
                <a:spcPct val="100000"/>
              </a:lnSpc>
              <a:spcBef>
                <a:spcPts val="1540"/>
              </a:spcBef>
            </a:pPr>
            <a:r>
              <a:rPr sz="2400">
                <a:solidFill>
                  <a:srgbClr val="444446"/>
                </a:solidFill>
              </a:rPr>
              <a:t>${property.correlationID}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750-1ECA-9F71-8472-E824C93C72BD}" type="slidenum">
              <a:t>14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gI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13969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SIMPLE language examples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3MQAA1RMAABAgAAAmAAAACAAAAP//////////"/>
              </a:ext>
            </a:extLst>
          </p:cNvSpPr>
          <p:nvPr/>
        </p:nvSpPr>
        <p:spPr>
          <a:xfrm>
            <a:off x="387350" y="1235075"/>
            <a:ext cx="7734935" cy="1988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SIMPLE language also offers basic operators and  functions</a:t>
            </a:r>
            <a:endParaRPr sz="2800"/>
          </a:p>
          <a:p>
            <a:pPr marL="184150" marR="26670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complete list is available on the Apache Camel  website, along with documentation and examples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E61F-51CA-9F10-8472-A745A83C72F2}" type="slidenum">
              <a:t>15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XI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29653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SIMPLE language,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DgLgAA/BYAABAgAAAmAAAACAAAAP//////////"/>
              </a:ext>
            </a:extLst>
          </p:cNvSpPr>
          <p:nvPr/>
        </p:nvSpPr>
        <p:spPr>
          <a:xfrm>
            <a:off x="367030" y="1100455"/>
            <a:ext cx="7252970" cy="2635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solidFill>
                  <a:srgbClr val="2F5699"/>
                </a:solidFill>
              </a:rPr>
              <a:t>Lab 2–Logging / Lab 3–Setting body and headers</a:t>
            </a:r>
            <a:endParaRPr>
              <a:solidFill>
                <a:srgbClr val="2F5699"/>
              </a:solidFill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>
                <a:solidFill>
                  <a:srgbClr val="444446"/>
                </a:solidFill>
              </a:rPr>
              <a:t>In these labs, you will: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435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Use the cLog component</a:t>
            </a:r>
            <a:endParaRPr sz="2400"/>
          </a:p>
          <a:p>
            <a:pPr marL="527050" marR="5080" indent="-171450" defTabSz="449580">
              <a:lnSpc>
                <a:spcPct val="100000"/>
              </a:lnSpc>
              <a:spcBef>
                <a:spcPts val="40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Write a custom log message by using SIMPLE language  expressions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3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Set a custom body and custom headers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92AA-E4CA-9F64-8472-1231DC3C7247}" type="slidenum">
              <a:t>16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dNAAAMRwAABAgAAAmAAAACAAAAP//////////"/>
              </a:ext>
            </a:extLst>
          </p:cNvSpPr>
          <p:nvPr/>
        </p:nvSpPr>
        <p:spPr>
          <a:xfrm>
            <a:off x="387350" y="1235075"/>
            <a:ext cx="8206105" cy="3347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ESB routes transport messages stored in exchanges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20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core of the message is stored in the message body</a:t>
            </a:r>
            <a:endParaRPr sz="2800"/>
          </a:p>
          <a:p>
            <a:pPr marL="184150" marR="98425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Headers and properties store additional valuable  information</a:t>
            </a:r>
            <a:endParaRPr sz="2800"/>
          </a:p>
          <a:p>
            <a:pPr marL="184150" marR="508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Message and exchange information can be accessed via  SIMPLE language instructions or Java code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D757-19CA-9F21-8472-EF74993C72BA}" type="slidenum">
              <a:t>17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fF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18833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Lesson summary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Gt8pJpQY9tBujSko8Xr90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NsvvzbOlsNFqcFh25jV+b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M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DDHgAAnhwAABAgAAAmAAAACAAAAP//////////"/>
              </a:ext>
            </a:extLst>
          </p:cNvSpPr>
          <p:nvPr/>
        </p:nvSpPr>
        <p:spPr>
          <a:xfrm>
            <a:off x="490855" y="4260850"/>
            <a:ext cx="450977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Message Processing with Java Beans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nNAAAHSMAABAgAAAmAAAACAAAAP//////////"/>
              </a:ext>
            </a:extLst>
          </p:cNvSpPr>
          <p:nvPr/>
        </p:nvSpPr>
        <p:spPr>
          <a:xfrm>
            <a:off x="387350" y="1235075"/>
            <a:ext cx="8171815" cy="4472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320675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current Java instance of an exchange in a route is  called an </a:t>
            </a:r>
            <a:r>
              <a:rPr sz="2800" b="1">
                <a:solidFill>
                  <a:srgbClr val="444446"/>
                </a:solidFill>
              </a:rPr>
              <a:t>exchange</a:t>
            </a:r>
            <a:endParaRPr sz="2800"/>
          </a:p>
          <a:p>
            <a:pPr marL="184150" marR="278765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By invoking the exchange instance, you can access its  properties, exception messages, and in/out messages</a:t>
            </a:r>
            <a:endParaRPr sz="2800"/>
          </a:p>
          <a:p>
            <a:pPr lvl="1" marL="527050" indent="-171450" defTabSz="449580">
              <a:lnSpc>
                <a:spcPct val="100000"/>
              </a:lnSpc>
              <a:spcBef>
                <a:spcPts val="164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To access the in message and read the body/write in the body</a:t>
            </a:r>
            <a:endParaRPr sz="2400"/>
          </a:p>
          <a:p>
            <a:pPr marL="698500">
              <a:lnSpc>
                <a:spcPct val="100000"/>
              </a:lnSpc>
              <a:spcBef>
                <a:spcPts val="1620"/>
              </a:spcBef>
            </a:pPr>
            <a:r>
              <a:rPr sz="1600">
                <a:solidFill>
                  <a:srgbClr val="444446"/>
                </a:solidFill>
                <a:latin typeface="Courier New" pitchFamily="3" charset="0"/>
                <a:ea typeface="SimSun" pitchFamily="0" charset="0"/>
                <a:cs typeface="Times New Roman" pitchFamily="1" charset="0"/>
              </a:rPr>
              <a:t>o </a:t>
            </a:r>
            <a:r>
              <a:rPr sz="1600">
                <a:solidFill>
                  <a:srgbClr val="444446"/>
                </a:solidFill>
              </a:rPr>
              <a:t>exchange.getIn().getBody();</a:t>
            </a:r>
            <a:endParaRPr sz="1600"/>
          </a:p>
          <a:p>
            <a:pPr marL="698500">
              <a:lnSpc>
                <a:spcPct val="100000"/>
              </a:lnSpc>
              <a:spcBef>
                <a:spcPts val="1580"/>
              </a:spcBef>
            </a:pPr>
            <a:r>
              <a:rPr sz="1600">
                <a:solidFill>
                  <a:srgbClr val="444446"/>
                </a:solidFill>
                <a:latin typeface="Courier New" pitchFamily="3" charset="0"/>
                <a:ea typeface="SimSun" pitchFamily="0" charset="0"/>
                <a:cs typeface="Times New Roman" pitchFamily="1" charset="0"/>
              </a:rPr>
              <a:t>o </a:t>
            </a:r>
            <a:r>
              <a:rPr sz="1600">
                <a:solidFill>
                  <a:srgbClr val="444446"/>
                </a:solidFill>
              </a:rPr>
              <a:t>exchange.getIn().setBody("Hello World!", String.class);</a:t>
            </a:r>
            <a:endParaRPr sz="1600"/>
          </a:p>
          <a:p>
            <a:pPr lvl="1" marL="527050" indent="-171450" defTabSz="449580">
              <a:lnSpc>
                <a:spcPct val="100000"/>
              </a:lnSpc>
              <a:spcBef>
                <a:spcPts val="158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Access a header</a:t>
            </a:r>
            <a:endParaRPr sz="2400"/>
          </a:p>
          <a:p>
            <a:pPr marL="698500">
              <a:lnSpc>
                <a:spcPct val="100000"/>
              </a:lnSpc>
              <a:spcBef>
                <a:spcPts val="1620"/>
              </a:spcBef>
            </a:pPr>
            <a:r>
              <a:rPr sz="1600">
                <a:solidFill>
                  <a:srgbClr val="444446"/>
                </a:solidFill>
                <a:latin typeface="Courier New" pitchFamily="3" charset="0"/>
                <a:ea typeface="SimSun" pitchFamily="0" charset="0"/>
                <a:cs typeface="Times New Roman" pitchFamily="1" charset="0"/>
              </a:rPr>
              <a:t>o </a:t>
            </a:r>
            <a:r>
              <a:rPr sz="1600">
                <a:solidFill>
                  <a:srgbClr val="444446"/>
                </a:solidFill>
              </a:rPr>
              <a:t>exchange.getIn().getHeader("myHeader");</a:t>
            </a:r>
            <a:endParaRPr sz="16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A7D7-99CA-9F51-8472-6F04E93C723A}" type="slidenum">
              <a:t>19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tJ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79818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Accessing a message with Java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BNQAAoiEAABAgAAAmAAAACAAAAP//////////"/>
              </a:ext>
            </a:extLst>
          </p:cNvSpPr>
          <p:nvPr/>
        </p:nvSpPr>
        <p:spPr>
          <a:xfrm>
            <a:off x="387350" y="1235075"/>
            <a:ext cx="8228965" cy="4232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/>
            </a:pPr>
            <a:r>
              <a:rPr>
                <a:solidFill>
                  <a:srgbClr val="444446"/>
                </a:solidFill>
              </a:rPr>
              <a:t>Describe the structure of a message</a:t>
            </a:r>
            <a:endParaRPr>
              <a:solidFill>
                <a:srgbClr val="444446"/>
              </a:solidFill>
            </a:endParaRPr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Describe the structure of an exchange</a:t>
            </a:r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Use the SIMPLE language in a mediation route</a:t>
            </a:r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Access message elements with Java code</a:t>
            </a:r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Send a message from one route to another</a:t>
            </a:r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  <a:defRPr sz="2800">
                <a:solidFill>
                  <a:srgbClr val="444446"/>
                </a:solidFill>
              </a:defRPr>
            </a:pPr>
            <a:r>
              <a:t>Use the cDirect component as a producer and consumer</a:t>
            </a:r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0FB-B5CA-9F76-8472-4323CE3C7216}" type="slidenum">
              <a:t>2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wHAAA/wQ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4255770" cy="5613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600" b="1">
                <a:solidFill>
                  <a:srgbClr val="2F5699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KMgAA1RMAABAgAAAmAAAACAAAAP//////////"/>
              </a:ext>
            </a:extLst>
          </p:cNvSpPr>
          <p:nvPr/>
        </p:nvSpPr>
        <p:spPr>
          <a:xfrm>
            <a:off x="387350" y="1235075"/>
            <a:ext cx="7828280" cy="1988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7150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If you need to run a few lines of Java to process a  message, you can use the cProcessor component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Java instructions are run each time a message passes  through the component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uNA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815594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Using Java to process a message,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PHthpWRgZFDv2Dolx6gHgY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A0AALgXAAAoKgAATB8AABAAAAAmAAAACAAAAP//////////"/>
              </a:ext>
            </a:extLst>
          </p:cNvSpPr>
          <p:nvPr/>
        </p:nvSpPr>
        <p:spPr>
          <a:xfrm>
            <a:off x="2268220" y="3855720"/>
            <a:ext cx="4584700" cy="12319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9E4C-02CA-9F68-8472-F43DD03C72A1}" type="slidenum">
              <a:t>20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/MwAAORgAABAgAAAmAAAACAAAAP//////////"/>
              </a:ext>
            </a:extLst>
          </p:cNvSpPr>
          <p:nvPr/>
        </p:nvSpPr>
        <p:spPr>
          <a:xfrm>
            <a:off x="387350" y="1235075"/>
            <a:ext cx="8024495" cy="270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Java beans are simple Java classes you can call inside a  route to process your exchange or message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194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Create a Java bean:</a:t>
            </a:r>
            <a:endParaRPr sz="2800"/>
          </a:p>
          <a:p>
            <a:pPr lvl="1" marL="527050" indent="-171450" defTabSz="449580">
              <a:lnSpc>
                <a:spcPct val="100000"/>
              </a:lnSpc>
              <a:spcBef>
                <a:spcPts val="164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When you need to run a more complex block of code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When you need to create a reusable method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99AE-E0CA-9F6F-8472-163AD73C7243}" type="slidenum">
              <a:t>21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XF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22389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Using Java beans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sMQAAnQ8AABAgAAAmAAAACAAAAP//////////"/>
              </a:ext>
            </a:extLst>
          </p:cNvSpPr>
          <p:nvPr/>
        </p:nvSpPr>
        <p:spPr>
          <a:xfrm>
            <a:off x="387350" y="1235075"/>
            <a:ext cx="7687310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508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In the code of a Java bean, it is very easy to pass the  exchange, or even some message elements, as  parameters to a method</a:t>
            </a:r>
            <a:endParaRPr sz="28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LUYAABzNQAAJR4AABAgAAAmAAAACAAAAP//////////"/>
              </a:ext>
            </a:extLst>
          </p:cNvSpPr>
          <p:nvPr/>
        </p:nvSpPr>
        <p:spPr>
          <a:xfrm>
            <a:off x="387350" y="4016375"/>
            <a:ext cx="8301355" cy="883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508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Java beans can be called by using the Talend component  cBean</a:t>
            </a:r>
            <a:endParaRPr sz="2800"/>
          </a:p>
        </p:txBody>
      </p:sp>
      <p:sp>
        <p:nvSpPr>
          <p:cNvPr id="5" name="object 6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7I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27875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Using Java beans,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IAdAruXXeRNhGadsRrd/wA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CwRAABAOAAAmhYAABAAAAAmAAAACAAAAP//////////"/>
              </a:ext>
            </a:extLst>
          </p:cNvSpPr>
          <p:nvPr/>
        </p:nvSpPr>
        <p:spPr>
          <a:xfrm>
            <a:off x="0" y="2791460"/>
            <a:ext cx="9144000" cy="88265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YfJ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YfJgB/f38A7uzhA8zMzADAwP8Af39/AAAAAAAAAAAAAAAAAAAAAAAAAAAAIQAAABgAAAAUAAAAPxcAAEERAABaNgAARxMAABAAAAAmAAAACAAAAP//////////"/>
              </a:ext>
            </a:extLst>
          </p:cNvSpPr>
          <p:nvPr/>
        </p:nvSpPr>
        <p:spPr>
          <a:xfrm>
            <a:off x="3778885" y="2804795"/>
            <a:ext cx="5056505" cy="328930"/>
          </a:xfrm>
          <a:custGeom>
            <a:avLst/>
            <a:gdLst/>
            <a:ahLst/>
            <a:cxnLst/>
            <a:rect l="0" t="0" r="5056505" b="328930"/>
            <a:pathLst>
              <a:path w="5056505" h="328930">
                <a:moveTo>
                  <a:pt x="0" y="0"/>
                </a:moveTo>
                <a:lnTo>
                  <a:pt x="5056036" y="0"/>
                </a:lnTo>
                <a:lnTo>
                  <a:pt x="5056036" y="328412"/>
                </a:lnTo>
                <a:lnTo>
                  <a:pt x="0" y="328412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D61F2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Hwinrbw8xpBquiL8rRO2fw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BcAAM8dAACwIAAAxyUAABAAAAAmAAAACAAAAP//////////"/>
              </a:ext>
            </a:extLst>
          </p:cNvSpPr>
          <p:nvPr/>
        </p:nvSpPr>
        <p:spPr>
          <a:xfrm>
            <a:off x="3827780" y="4845685"/>
            <a:ext cx="1485900" cy="12954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9" name="object 10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A6C1-8FCA-9F50-8472-7905E83C722C}" type="slidenum">
              <a:t>22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MUGAADfLAAAERcAAAAgAAAmAAAACAAAAP//////////"/>
              </a:ext>
            </a:extLst>
          </p:cNvSpPr>
          <p:nvPr/>
        </p:nvSpPr>
        <p:spPr>
          <a:xfrm>
            <a:off x="367030" y="1100455"/>
            <a:ext cx="6927215" cy="2649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>
              <a:lnSpc>
                <a:spcPct val="100000"/>
              </a:lnSpc>
              <a:spcBef>
                <a:spcPts val="10"/>
              </a:spcBef>
              <a:defRPr sz="2000">
                <a:latin typeface="Times New Roman" pitchFamily="1" charset="0"/>
                <a:ea typeface="SimSun" pitchFamily="0" charset="0"/>
                <a:cs typeface="Times New Roman" pitchFamily="1" charset="0"/>
              </a:defRPr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>
                <a:solidFill>
                  <a:srgbClr val="444446"/>
                </a:solidFill>
              </a:rPr>
              <a:t>In this lab, you will:</a:t>
            </a:r>
            <a:endParaRPr sz="2800"/>
          </a:p>
          <a:p>
            <a:pPr marL="527050" indent="-171450" defTabSz="449580">
              <a:lnSpc>
                <a:spcPct val="100000"/>
              </a:lnSpc>
              <a:spcBef>
                <a:spcPts val="435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Update Lab 3 to add a new route using a cProcessor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Write a Java bean to process messages</a:t>
            </a:r>
            <a:endParaRPr sz="2400"/>
          </a:p>
          <a:p>
            <a:pPr marL="527050" indent="-171450" defTabSz="449580">
              <a:lnSpc>
                <a:spcPct val="100000"/>
              </a:lnSpc>
              <a:spcBef>
                <a:spcPts val="420"/>
              </a:spcBef>
              <a:buFont typeface="Arial" pitchFamily="2" charset="0"/>
              <a:buChar char="•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Call Java beans in two ways</a:t>
            </a:r>
            <a:endParaRPr sz="2400"/>
          </a:p>
          <a:p>
            <a:pPr lvl="1" marL="869950" indent="-171450" defTabSz="449580">
              <a:lnSpc>
                <a:spcPct val="100000"/>
              </a:lnSpc>
              <a:spcBef>
                <a:spcPts val="420"/>
              </a:spcBef>
              <a:buFont typeface="Wingdings" pitchFamily="2" charset="2"/>
              <a:buChar char=""/>
              <a:tabLst>
                <a:tab pos="869950" algn="l"/>
              </a:tabLst>
            </a:pPr>
            <a:r>
              <a:rPr>
                <a:solidFill>
                  <a:srgbClr val="444446"/>
                </a:solidFill>
              </a:rPr>
              <a:t>Call a reference</a:t>
            </a:r>
            <a:endParaRPr>
              <a:solidFill>
                <a:srgbClr val="444446"/>
              </a:solidFill>
            </a:endParaRPr>
          </a:p>
          <a:p>
            <a:pPr lvl="1" marL="869950" indent="-171450" defTabSz="449580">
              <a:lnSpc>
                <a:spcPct val="100000"/>
              </a:lnSpc>
              <a:spcBef>
                <a:spcPts val="340"/>
              </a:spcBef>
              <a:buFont typeface="Wingdings" pitchFamily="2" charset="2"/>
              <a:buChar char=""/>
              <a:tabLst>
                <a:tab pos="869950" algn="l"/>
              </a:tabLst>
            </a:pPr>
            <a:r>
              <a:rPr>
                <a:solidFill>
                  <a:srgbClr val="444446"/>
                </a:solidFill>
              </a:rPr>
              <a:t>Call a new instance</a:t>
            </a:r>
            <a:endParaRPr>
              <a:solidFill>
                <a:srgbClr val="444446"/>
              </a:solidFill>
            </a:endParaRPr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9BD4-9ACA-9F6D-8472-6C38D53C7239}" type="slidenum">
              <a:t>23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Gt8pJpQY9tBujSko8Xr90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NsvvzbOlsNFqcFh25jV+b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ANEwAAnhwAABAgAAAmAAAACAAAAP//////////"/>
              </a:ext>
            </a:extLst>
          </p:cNvSpPr>
          <p:nvPr/>
        </p:nvSpPr>
        <p:spPr>
          <a:xfrm>
            <a:off x="490855" y="4260850"/>
            <a:ext cx="260604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Rerouting a Message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gNQAAeSQAABAgAAAmAAAACAAAAP//////////"/>
              </a:ext>
            </a:extLst>
          </p:cNvSpPr>
          <p:nvPr/>
        </p:nvSpPr>
        <p:spPr>
          <a:xfrm>
            <a:off x="387350" y="1235075"/>
            <a:ext cx="8248650" cy="4693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508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In the Talend Studio, the mediation units you can create  are called </a:t>
            </a:r>
            <a:r>
              <a:rPr sz="2800" b="1">
                <a:solidFill>
                  <a:srgbClr val="444446"/>
                </a:solidFill>
              </a:rPr>
              <a:t>Camel contexts</a:t>
            </a:r>
            <a:r>
              <a:rPr sz="2800">
                <a:solidFill>
                  <a:srgbClr val="444446"/>
                </a:solidFill>
              </a:rPr>
              <a:t>. A Camel context is a  container that holds:</a:t>
            </a:r>
            <a:endParaRPr sz="2800"/>
          </a:p>
          <a:p>
            <a:pPr lvl="1" marL="527050" indent="-171450" defTabSz="449580">
              <a:lnSpc>
                <a:spcPct val="100000"/>
              </a:lnSpc>
              <a:spcBef>
                <a:spcPts val="1635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Components</a:t>
            </a:r>
            <a:r>
              <a:rPr sz="2400">
                <a:solidFill>
                  <a:srgbClr val="444446"/>
                </a:solidFill>
              </a:rPr>
              <a:t>, which are used in the container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Processors </a:t>
            </a:r>
            <a:r>
              <a:rPr sz="2400">
                <a:solidFill>
                  <a:srgbClr val="444446"/>
                </a:solidFill>
              </a:rPr>
              <a:t>and their configurations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Routes</a:t>
            </a:r>
            <a:r>
              <a:rPr sz="2400">
                <a:solidFill>
                  <a:srgbClr val="444446"/>
                </a:solidFill>
              </a:rPr>
              <a:t>, the sequences of components and processors</a:t>
            </a:r>
            <a:endParaRPr sz="2400"/>
          </a:p>
          <a:p>
            <a:pPr lvl="1" marL="527050" indent="-171450" defTabSz="449580">
              <a:lnSpc>
                <a:spcPct val="1000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Beans</a:t>
            </a:r>
            <a:r>
              <a:rPr sz="2400">
                <a:solidFill>
                  <a:srgbClr val="444446"/>
                </a:solidFill>
              </a:rPr>
              <a:t>, the classes used in the container</a:t>
            </a:r>
            <a:endParaRPr sz="2400"/>
          </a:p>
          <a:p>
            <a:pPr marL="184150" marR="457835" indent="-171450" defTabSz="449580">
              <a:lnSpc>
                <a:spcPct val="101000"/>
              </a:lnSpc>
              <a:spcBef>
                <a:spcPts val="188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the operations team deploys an ESB build, the  package it sends to the runtime is the Camel Context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787-C9CA-9F71-8472-3F24C93C726A}" type="slidenum">
              <a:t>26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C1G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81190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messages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D8NAAA2R4AABAgAAAmAAAACAAAAP//////////"/>
              </a:ext>
            </a:extLst>
          </p:cNvSpPr>
          <p:nvPr/>
        </p:nvSpPr>
        <p:spPr>
          <a:xfrm>
            <a:off x="387350" y="1235075"/>
            <a:ext cx="8225790" cy="3779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84150" indent="-171450" defTabSz="449580">
              <a:lnSpc>
                <a:spcPct val="100000"/>
              </a:lnSpc>
              <a:spcBef>
                <a:spcPts val="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A Camel context can have several routes</a:t>
            </a:r>
            <a:endParaRPr sz="2800"/>
          </a:p>
          <a:p>
            <a:pPr marL="184150" marR="306070" indent="-171450" defTabSz="449580">
              <a:lnSpc>
                <a:spcPts val="3300"/>
              </a:lnSpc>
              <a:spcBef>
                <a:spcPts val="22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We recommended keeping routes short enough to be  easily isolated and tested</a:t>
            </a:r>
            <a:endParaRPr sz="2800"/>
          </a:p>
          <a:p>
            <a:pPr marL="184150" marR="230505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Some routes can be accessed by multiple other routes  so that their processes can be shared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In the same Camel context, routes must be able to send  their messages to other routes to continue processing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C416-58CA-9F32-8472-AE678A3C72FB}" type="slidenum">
              <a:t>27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MK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659003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within the same context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G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F0HAAAaNQAA7SMAABAgAAAmAAAACAAAAP//////////"/>
              </a:ext>
            </a:extLst>
          </p:cNvSpPr>
          <p:nvPr/>
        </p:nvSpPr>
        <p:spPr>
          <a:xfrm>
            <a:off x="387350" y="1196975"/>
            <a:ext cx="8244840" cy="4643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500" rIns="0" bIns="0" numCol="1" spcCol="215900" anchor="t"/>
          <a:lstStyle/>
          <a:p>
            <a:pPr marL="184150" marR="1010285" indent="-171450" defTabSz="449580">
              <a:lnSpc>
                <a:spcPts val="3000"/>
              </a:lnSpc>
              <a:spcBef>
                <a:spcPts val="5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Camel direct component is used to reroute a  message</a:t>
            </a:r>
            <a:endParaRPr sz="2800"/>
          </a:p>
          <a:p>
            <a:pPr marL="184150" marR="551180" indent="-171450" defTabSz="449580">
              <a:lnSpc>
                <a:spcPct val="90000"/>
              </a:lnSpc>
              <a:spcBef>
                <a:spcPts val="19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used as a consumer, the direct component is  given a unique URI for its context. The URI is built as  follows:</a:t>
            </a:r>
            <a:endParaRPr sz="2800"/>
          </a:p>
          <a:p>
            <a:pPr lvl="1" marL="527050" indent="-171450" defTabSz="449580">
              <a:lnSpc>
                <a:spcPct val="100000"/>
              </a:lnSpc>
              <a:spcBef>
                <a:spcPts val="134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 b="1">
                <a:solidFill>
                  <a:srgbClr val="444446"/>
                </a:solidFill>
              </a:rPr>
              <a:t>direct:something</a:t>
            </a:r>
            <a:endParaRPr sz="2400"/>
          </a:p>
          <a:p>
            <a:pPr marL="698500">
              <a:lnSpc>
                <a:spcPct val="100000"/>
              </a:lnSpc>
              <a:spcBef>
                <a:spcPts val="1420"/>
              </a:spcBef>
            </a:pPr>
            <a:r>
              <a:rPr sz="1600">
                <a:solidFill>
                  <a:srgbClr val="444446"/>
                </a:solidFill>
                <a:latin typeface="Courier New" pitchFamily="3" charset="0"/>
                <a:ea typeface="SimSun" pitchFamily="0" charset="0"/>
                <a:cs typeface="Times New Roman" pitchFamily="1" charset="0"/>
              </a:rPr>
              <a:t>o </a:t>
            </a:r>
            <a:r>
              <a:rPr sz="1600" b="1">
                <a:solidFill>
                  <a:srgbClr val="444446"/>
                </a:solidFill>
              </a:rPr>
              <a:t>direct </a:t>
            </a:r>
            <a:r>
              <a:rPr sz="1600">
                <a:solidFill>
                  <a:srgbClr val="444446"/>
                </a:solidFill>
              </a:rPr>
              <a:t>is the mandatory scheme of the URI</a:t>
            </a:r>
            <a:endParaRPr sz="1600"/>
          </a:p>
          <a:p>
            <a:pPr marL="698500">
              <a:lnSpc>
                <a:spcPct val="100000"/>
              </a:lnSpc>
              <a:spcBef>
                <a:spcPts val="1380"/>
              </a:spcBef>
            </a:pPr>
            <a:r>
              <a:rPr sz="1600">
                <a:solidFill>
                  <a:srgbClr val="444446"/>
                </a:solidFill>
                <a:latin typeface="Courier New" pitchFamily="3" charset="0"/>
                <a:ea typeface="SimSun" pitchFamily="0" charset="0"/>
                <a:cs typeface="Times New Roman" pitchFamily="1" charset="0"/>
              </a:rPr>
              <a:t>o </a:t>
            </a:r>
            <a:r>
              <a:rPr sz="1600" b="1">
                <a:solidFill>
                  <a:srgbClr val="444446"/>
                </a:solidFill>
              </a:rPr>
              <a:t>something </a:t>
            </a:r>
            <a:r>
              <a:rPr sz="1600">
                <a:solidFill>
                  <a:srgbClr val="444446"/>
                </a:solidFill>
              </a:rPr>
              <a:t>is the unique name of the direct component</a:t>
            </a:r>
            <a:endParaRPr sz="16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84150" marR="5080" indent="-171450" defTabSz="449580">
              <a:lnSpc>
                <a:spcPts val="3000"/>
              </a:lnSpc>
              <a:spcBef>
                <a:spcPts val="5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Once the consumer endpoint is configured, it consumes  any message sent to this URI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C91-DFCA-9F7A-8472-292FC23C727C}" type="slidenum">
              <a:t>28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E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9260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within the same context, </a:t>
            </a:r>
            <a:r>
              <a:rPr sz="2200" i="1">
                <a:solidFill>
                  <a:srgbClr val="2F5699"/>
                </a:solidFill>
              </a:rPr>
              <a:t>continued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CNQAAfRYAABAgAAAmAAAACAAAAP//////////"/>
              </a:ext>
            </a:extLst>
          </p:cNvSpPr>
          <p:nvPr/>
        </p:nvSpPr>
        <p:spPr>
          <a:xfrm>
            <a:off x="387350" y="1235075"/>
            <a:ext cx="8310880" cy="2420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859790" indent="-171450" algn="just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When used as a producer, the direct component is  configured with the URI to which it must send the  message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20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Any message reaching the producer direct component is  produced (sent) to the URI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F660-2ECA-9F00-8472-D855B83C728D}" type="slidenum">
              <a:t>29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E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9260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within the same context, </a:t>
            </a:r>
            <a:r>
              <a:rPr sz="2200" i="1">
                <a:solidFill>
                  <a:srgbClr val="2F5699"/>
                </a:solidFill>
              </a:rPr>
              <a:t>continued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CnNAAAnQ8AABAgAAAmAAAACAAAAP//////////"/>
              </a:ext>
            </a:extLst>
          </p:cNvSpPr>
          <p:nvPr/>
        </p:nvSpPr>
        <p:spPr>
          <a:xfrm>
            <a:off x="387350" y="1235075"/>
            <a:ext cx="8171815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When a message arrives at the end of Route 1, the  cDirect component produces (sends) the message to the  direct:something URI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E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9260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within the same context, </a:t>
            </a:r>
            <a:r>
              <a:rPr sz="2200" i="1">
                <a:solidFill>
                  <a:srgbClr val="2F5699"/>
                </a:solidFill>
              </a:rPr>
              <a:t>continued</a:t>
            </a:r>
            <a:endParaRPr sz="22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1h8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h8mAP///wEAAAAAAAAAAAAAAAAAAAAAAAAAAAAAAAAAAAAAAAAAAAAAAAB/f38A7uzhA8zMzADAwP8Af39/AAAAAAAAAAAAAAAAAAAAAAAAAAAAIQAAABgAAAAUAAAAAAAAALEaAACQBwAAKRsAABAAAAAmAAAACAAAAP//////////"/>
              </a:ext>
            </a:extLst>
          </p:cNvSpPr>
          <p:nvPr/>
        </p:nvSpPr>
        <p:spPr>
          <a:xfrm>
            <a:off x="0" y="4338955"/>
            <a:ext cx="1229360" cy="76200"/>
          </a:xfrm>
          <a:custGeom>
            <a:avLst/>
            <a:gdLst/>
            <a:ahLst/>
            <a:cxnLst/>
            <a:rect l="0" t="0" r="1229360" b="76200"/>
            <a:pathLst>
              <a:path w="1229360" h="76200">
                <a:moveTo>
                  <a:pt x="990602" y="25400"/>
                </a:moveTo>
                <a:lnTo>
                  <a:pt x="889009" y="25400"/>
                </a:lnTo>
                <a:lnTo>
                  <a:pt x="889009" y="50800"/>
                </a:lnTo>
                <a:lnTo>
                  <a:pt x="990602" y="50800"/>
                </a:lnTo>
                <a:lnTo>
                  <a:pt x="990602" y="25400"/>
                </a:lnTo>
                <a:close/>
              </a:path>
              <a:path w="1229360" h="76200">
                <a:moveTo>
                  <a:pt x="812800" y="25400"/>
                </a:moveTo>
                <a:lnTo>
                  <a:pt x="711208" y="25400"/>
                </a:lnTo>
                <a:lnTo>
                  <a:pt x="711208" y="50800"/>
                </a:lnTo>
                <a:lnTo>
                  <a:pt x="812800" y="50800"/>
                </a:lnTo>
                <a:lnTo>
                  <a:pt x="812800" y="25400"/>
                </a:lnTo>
                <a:close/>
              </a:path>
              <a:path w="1229360" h="76200">
                <a:moveTo>
                  <a:pt x="634999" y="25400"/>
                </a:moveTo>
                <a:lnTo>
                  <a:pt x="533406" y="25400"/>
                </a:lnTo>
                <a:lnTo>
                  <a:pt x="533406" y="50800"/>
                </a:lnTo>
                <a:lnTo>
                  <a:pt x="634999" y="50800"/>
                </a:lnTo>
                <a:lnTo>
                  <a:pt x="634999" y="25400"/>
                </a:lnTo>
                <a:close/>
              </a:path>
              <a:path w="1229360" h="76200">
                <a:moveTo>
                  <a:pt x="457197" y="25400"/>
                </a:moveTo>
                <a:lnTo>
                  <a:pt x="355604" y="25400"/>
                </a:lnTo>
                <a:lnTo>
                  <a:pt x="355604" y="50800"/>
                </a:lnTo>
                <a:lnTo>
                  <a:pt x="457197" y="50800"/>
                </a:lnTo>
                <a:lnTo>
                  <a:pt x="457197" y="25400"/>
                </a:lnTo>
                <a:close/>
              </a:path>
              <a:path w="1229360" h="76200">
                <a:moveTo>
                  <a:pt x="279395" y="25400"/>
                </a:moveTo>
                <a:lnTo>
                  <a:pt x="177802" y="25400"/>
                </a:lnTo>
                <a:lnTo>
                  <a:pt x="177802" y="50800"/>
                </a:lnTo>
                <a:lnTo>
                  <a:pt x="279395" y="50800"/>
                </a:lnTo>
                <a:lnTo>
                  <a:pt x="279395" y="25400"/>
                </a:lnTo>
                <a:close/>
              </a:path>
              <a:path w="1229360" h="76200">
                <a:moveTo>
                  <a:pt x="10159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1593" y="50800"/>
                </a:lnTo>
                <a:lnTo>
                  <a:pt x="101593" y="25400"/>
                </a:lnTo>
                <a:close/>
              </a:path>
              <a:path w="1229360" h="76200">
                <a:moveTo>
                  <a:pt x="1152980" y="0"/>
                </a:moveTo>
                <a:lnTo>
                  <a:pt x="1152980" y="25400"/>
                </a:lnTo>
                <a:lnTo>
                  <a:pt x="1066811" y="25400"/>
                </a:lnTo>
                <a:lnTo>
                  <a:pt x="1066811" y="50800"/>
                </a:lnTo>
                <a:lnTo>
                  <a:pt x="1152980" y="50800"/>
                </a:lnTo>
                <a:lnTo>
                  <a:pt x="1152980" y="76200"/>
                </a:lnTo>
                <a:lnTo>
                  <a:pt x="1229189" y="38100"/>
                </a:lnTo>
                <a:lnTo>
                  <a:pt x="1152980" y="0"/>
                </a:lnTo>
                <a:close/>
              </a:path>
            </a:pathLst>
          </a:custGeom>
          <a:solidFill>
            <a:srgbClr val="D61F2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wAAAF0cAAAHBQAATR4AABAgAAAmAAAACAAAAP//////////"/>
              </a:ext>
            </a:extLst>
          </p:cNvSpPr>
          <p:nvPr/>
        </p:nvSpPr>
        <p:spPr>
          <a:xfrm>
            <a:off x="34925" y="4610735"/>
            <a:ext cx="78232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Route 1</a:t>
            </a:r>
            <a:endParaRPr sz="1900"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RRE1XRMAAAAlAAAAZAAAAE0AAAAAAAAAAA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YfJ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YfJgB/f38A7uzhA8zMzADAwP8Af39/AAAAAAAAAAAAAAAAAAAAAAAAAAAAIQAAABgAAAAUAAAAkAcAAAIXAADWDQAA2R4AABAgAAAmAAAACAAAAP//////////"/>
              </a:ext>
            </a:extLst>
          </p:cNvSpPr>
          <p:nvPr/>
        </p:nvSpPr>
        <p:spPr>
          <a:xfrm>
            <a:off x="1229360" y="3740150"/>
            <a:ext cx="1019810" cy="1274445"/>
          </a:xfrm>
          <a:prstGeom prst="rect">
            <a:avLst/>
          </a:prstGeom>
          <a:noFill/>
          <a:ln w="25400" cap="flat" cmpd="sng" algn="ctr">
            <a:solidFill>
              <a:srgbClr val="D61F2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4445" rIns="0" bIns="0" numCol="1" spcCol="215900" anchor="t"/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900"/>
              <a:t>cDirect</a:t>
            </a:r>
            <a:endParaRPr sz="1900"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RRE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AgAAJYfAAAiDwAAUiMAABAgAAAmAAAACAAAAP//////////"/>
              </a:ext>
            </a:extLst>
          </p:cNvSpPr>
          <p:nvPr/>
        </p:nvSpPr>
        <p:spPr>
          <a:xfrm>
            <a:off x="1308100" y="5134610"/>
            <a:ext cx="1151890" cy="607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900">
                <a:solidFill>
                  <a:srgbClr val="2F5699"/>
                </a:solidFill>
              </a:rPr>
              <a:t>Producer  component</a:t>
            </a:r>
            <a:endParaRPr sz="1900"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RRE1XRMAAAAlAAAAZAAAAE0AAAAAAAAAAA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ER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ERgB/f38A7uzhA8zMzADAwP8Af39/AAAAAAAAAAAAAAAAAAAAAAAAAAAAIQAAABgAAAAUAAAAESoAAAIXAABXMAAA2R4AABAgAAAmAAAACAAAAP//////////"/>
              </a:ext>
            </a:extLst>
          </p:cNvSpPr>
          <p:nvPr/>
        </p:nvSpPr>
        <p:spPr>
          <a:xfrm>
            <a:off x="6838315" y="3740150"/>
            <a:ext cx="1019810" cy="1274445"/>
          </a:xfrm>
          <a:prstGeom prst="rect">
            <a:avLst/>
          </a:prstGeom>
          <a:noFill/>
          <a:ln w="25400" cap="flat" cmpd="sng" algn="ctr">
            <a:solidFill>
              <a:srgbClr val="44444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4445" rIns="0" bIns="0" numCol="1" spcCol="215900" anchor="t"/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900"/>
              <a:t>cDirect</a:t>
            </a:r>
            <a:endParaRPr sz="1900"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RRE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kAAJYfAAC0MAAAUiMAABAgAAAmAAAACAAAAP//////////"/>
              </a:ext>
            </a:extLst>
          </p:cNvSpPr>
          <p:nvPr/>
        </p:nvSpPr>
        <p:spPr>
          <a:xfrm>
            <a:off x="6765290" y="5134610"/>
            <a:ext cx="1151890" cy="607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900">
                <a:solidFill>
                  <a:srgbClr val="2F5699"/>
                </a:solidFill>
              </a:rPr>
              <a:t>Consumer  component</a:t>
            </a:r>
            <a:endParaRPr sz="1900"/>
          </a:p>
        </p:txBody>
      </p:sp>
      <p:sp>
        <p:nvSpPr>
          <p:cNvPr id="11" name="object 12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EBk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BkhAP///wEAAAAAAAAAAAAAAAAAAAAAAAAAAAAAAAAAAAAAAAAAAAAAAAB/f38A7uzhA8zMzADAwP8Af39/AAAAAAAAAAAAAAAAAAAAAAAAAAAAIQAAABgAAAAUAAAAhjAAALEaAAAWOAAAKRsAABAAAAAmAAAACAAAAP//////////"/>
              </a:ext>
            </a:extLst>
          </p:cNvSpPr>
          <p:nvPr/>
        </p:nvSpPr>
        <p:spPr>
          <a:xfrm>
            <a:off x="7887970" y="4338955"/>
            <a:ext cx="1229360" cy="76200"/>
          </a:xfrm>
          <a:custGeom>
            <a:avLst/>
            <a:gdLst/>
            <a:ahLst/>
            <a:cxnLst/>
            <a:rect l="0" t="0" r="1229360" b="76200"/>
            <a:pathLst>
              <a:path w="1229360" h="76200">
                <a:moveTo>
                  <a:pt x="990602" y="25400"/>
                </a:moveTo>
                <a:lnTo>
                  <a:pt x="889009" y="25400"/>
                </a:lnTo>
                <a:lnTo>
                  <a:pt x="889009" y="50800"/>
                </a:lnTo>
                <a:lnTo>
                  <a:pt x="990602" y="50800"/>
                </a:lnTo>
                <a:lnTo>
                  <a:pt x="990602" y="25400"/>
                </a:lnTo>
                <a:close/>
              </a:path>
              <a:path w="1229360" h="76200">
                <a:moveTo>
                  <a:pt x="812800" y="25400"/>
                </a:moveTo>
                <a:lnTo>
                  <a:pt x="711208" y="25400"/>
                </a:lnTo>
                <a:lnTo>
                  <a:pt x="711208" y="50800"/>
                </a:lnTo>
                <a:lnTo>
                  <a:pt x="812800" y="50800"/>
                </a:lnTo>
                <a:lnTo>
                  <a:pt x="812800" y="25400"/>
                </a:lnTo>
                <a:close/>
              </a:path>
              <a:path w="1229360" h="76200">
                <a:moveTo>
                  <a:pt x="634999" y="25400"/>
                </a:moveTo>
                <a:lnTo>
                  <a:pt x="533406" y="25400"/>
                </a:lnTo>
                <a:lnTo>
                  <a:pt x="533406" y="50800"/>
                </a:lnTo>
                <a:lnTo>
                  <a:pt x="634999" y="50800"/>
                </a:lnTo>
                <a:lnTo>
                  <a:pt x="634999" y="25400"/>
                </a:lnTo>
                <a:close/>
              </a:path>
              <a:path w="1229360" h="76200">
                <a:moveTo>
                  <a:pt x="457197" y="25400"/>
                </a:moveTo>
                <a:lnTo>
                  <a:pt x="355604" y="25400"/>
                </a:lnTo>
                <a:lnTo>
                  <a:pt x="355604" y="50800"/>
                </a:lnTo>
                <a:lnTo>
                  <a:pt x="457197" y="50800"/>
                </a:lnTo>
                <a:lnTo>
                  <a:pt x="457197" y="25400"/>
                </a:lnTo>
                <a:close/>
              </a:path>
              <a:path w="1229360" h="76200">
                <a:moveTo>
                  <a:pt x="279395" y="25400"/>
                </a:moveTo>
                <a:lnTo>
                  <a:pt x="177802" y="25400"/>
                </a:lnTo>
                <a:lnTo>
                  <a:pt x="177802" y="50800"/>
                </a:lnTo>
                <a:lnTo>
                  <a:pt x="279395" y="50800"/>
                </a:lnTo>
                <a:lnTo>
                  <a:pt x="279395" y="25400"/>
                </a:lnTo>
                <a:close/>
              </a:path>
              <a:path w="1229360" h="76200">
                <a:moveTo>
                  <a:pt x="10159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1593" y="50800"/>
                </a:lnTo>
                <a:lnTo>
                  <a:pt x="101593" y="25400"/>
                </a:lnTo>
                <a:close/>
              </a:path>
              <a:path w="1229360" h="76200">
                <a:moveTo>
                  <a:pt x="1152980" y="0"/>
                </a:moveTo>
                <a:lnTo>
                  <a:pt x="1152980" y="25400"/>
                </a:lnTo>
                <a:lnTo>
                  <a:pt x="1066811" y="25400"/>
                </a:lnTo>
                <a:lnTo>
                  <a:pt x="1066811" y="50800"/>
                </a:lnTo>
                <a:lnTo>
                  <a:pt x="1152980" y="50800"/>
                </a:lnTo>
                <a:lnTo>
                  <a:pt x="1152980" y="76200"/>
                </a:lnTo>
                <a:lnTo>
                  <a:pt x="1229189" y="38100"/>
                </a:lnTo>
                <a:lnTo>
                  <a:pt x="1152980" y="0"/>
                </a:lnTo>
                <a:close/>
              </a:path>
            </a:pathLst>
          </a:custGeom>
          <a:solidFill>
            <a:srgbClr val="10192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2" name="object 1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TMAAFocAAA9OAAASh4AABAgAAAmAAAACAAAAP//////////"/>
              </a:ext>
            </a:extLst>
          </p:cNvSpPr>
          <p:nvPr/>
        </p:nvSpPr>
        <p:spPr>
          <a:xfrm>
            <a:off x="8359775" y="4608830"/>
            <a:ext cx="78232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Route 2</a:t>
            </a:r>
            <a:endParaRPr sz="1900"/>
          </a:p>
        </p:txBody>
      </p:sp>
      <p:sp>
        <p:nvSpPr>
          <p:cNvPr id="13" name="object 14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RRMAADgTAAD3JAAAihkAABAAAAAmAAAACAAAAP//////////"/>
              </a:ext>
            </a:extLst>
          </p:cNvSpPr>
          <p:nvPr/>
        </p:nvSpPr>
        <p:spPr>
          <a:xfrm>
            <a:off x="3132455" y="3124200"/>
            <a:ext cx="2876550" cy="1027430"/>
          </a:xfrm>
          <a:custGeom>
            <a:avLst/>
            <a:gdLst/>
            <a:ahLst/>
            <a:cxnLst/>
            <a:rect l="0" t="0" r="2876550" b="1027430"/>
            <a:pathLst>
              <a:path w="2876550" h="1027430">
                <a:moveTo>
                  <a:pt x="261020" y="337958"/>
                </a:moveTo>
                <a:lnTo>
                  <a:pt x="262352" y="274219"/>
                </a:lnTo>
                <a:lnTo>
                  <a:pt x="299774" y="215380"/>
                </a:lnTo>
                <a:lnTo>
                  <a:pt x="330404" y="188743"/>
                </a:lnTo>
                <a:lnTo>
                  <a:pt x="368358" y="164484"/>
                </a:lnTo>
                <a:lnTo>
                  <a:pt x="412971" y="142984"/>
                </a:lnTo>
                <a:lnTo>
                  <a:pt x="463577" y="124623"/>
                </a:lnTo>
                <a:lnTo>
                  <a:pt x="519510" y="109735"/>
                </a:lnTo>
                <a:lnTo>
                  <a:pt x="580371" y="98795"/>
                </a:lnTo>
                <a:lnTo>
                  <a:pt x="645492" y="92088"/>
                </a:lnTo>
                <a:lnTo>
                  <a:pt x="695433" y="90138"/>
                </a:lnTo>
                <a:lnTo>
                  <a:pt x="745106" y="90899"/>
                </a:lnTo>
                <a:lnTo>
                  <a:pt x="794114" y="94324"/>
                </a:lnTo>
                <a:lnTo>
                  <a:pt x="842057" y="100365"/>
                </a:lnTo>
                <a:lnTo>
                  <a:pt x="888534" y="108927"/>
                </a:lnTo>
                <a:lnTo>
                  <a:pt x="933147" y="120057"/>
                </a:lnTo>
                <a:lnTo>
                  <a:pt x="964177" y="96369"/>
                </a:lnTo>
                <a:lnTo>
                  <a:pt x="1001599" y="75963"/>
                </a:lnTo>
                <a:lnTo>
                  <a:pt x="1044481" y="58982"/>
                </a:lnTo>
                <a:lnTo>
                  <a:pt x="1091757" y="45616"/>
                </a:lnTo>
                <a:lnTo>
                  <a:pt x="1142496" y="35912"/>
                </a:lnTo>
                <a:lnTo>
                  <a:pt x="1195633" y="30109"/>
                </a:lnTo>
                <a:lnTo>
                  <a:pt x="1250234" y="28349"/>
                </a:lnTo>
                <a:lnTo>
                  <a:pt x="1305235" y="30728"/>
                </a:lnTo>
                <a:lnTo>
                  <a:pt x="1359703" y="37387"/>
                </a:lnTo>
                <a:lnTo>
                  <a:pt x="1412706" y="48518"/>
                </a:lnTo>
                <a:lnTo>
                  <a:pt x="1456120" y="61788"/>
                </a:lnTo>
                <a:lnTo>
                  <a:pt x="1495140" y="78009"/>
                </a:lnTo>
                <a:lnTo>
                  <a:pt x="1526569" y="53797"/>
                </a:lnTo>
                <a:lnTo>
                  <a:pt x="1565988" y="33724"/>
                </a:lnTo>
                <a:lnTo>
                  <a:pt x="1611933" y="18075"/>
                </a:lnTo>
                <a:lnTo>
                  <a:pt x="1662806" y="7040"/>
                </a:lnTo>
                <a:lnTo>
                  <a:pt x="1717141" y="951"/>
                </a:lnTo>
                <a:lnTo>
                  <a:pt x="1773207" y="0"/>
                </a:lnTo>
                <a:lnTo>
                  <a:pt x="1829539" y="4471"/>
                </a:lnTo>
                <a:lnTo>
                  <a:pt x="1884540" y="14603"/>
                </a:lnTo>
                <a:lnTo>
                  <a:pt x="1939940" y="32155"/>
                </a:lnTo>
                <a:lnTo>
                  <a:pt x="1985752" y="55367"/>
                </a:lnTo>
                <a:lnTo>
                  <a:pt x="2022907" y="37292"/>
                </a:lnTo>
                <a:lnTo>
                  <a:pt x="2064324" y="22737"/>
                </a:lnTo>
                <a:lnTo>
                  <a:pt x="2109204" y="11749"/>
                </a:lnTo>
                <a:lnTo>
                  <a:pt x="2156613" y="4329"/>
                </a:lnTo>
                <a:lnTo>
                  <a:pt x="2205621" y="523"/>
                </a:lnTo>
                <a:lnTo>
                  <a:pt x="2255162" y="523"/>
                </a:lnTo>
                <a:lnTo>
                  <a:pt x="2304436" y="3900"/>
                </a:lnTo>
                <a:lnTo>
                  <a:pt x="2352512" y="11226"/>
                </a:lnTo>
                <a:lnTo>
                  <a:pt x="2398324" y="22261"/>
                </a:lnTo>
                <a:lnTo>
                  <a:pt x="2441072" y="37149"/>
                </a:lnTo>
                <a:lnTo>
                  <a:pt x="2480359" y="56366"/>
                </a:lnTo>
                <a:lnTo>
                  <a:pt x="2512054" y="78437"/>
                </a:lnTo>
                <a:lnTo>
                  <a:pt x="2550141" y="128952"/>
                </a:lnTo>
                <a:lnTo>
                  <a:pt x="2610070" y="139797"/>
                </a:lnTo>
                <a:lnTo>
                  <a:pt x="2663605" y="155209"/>
                </a:lnTo>
                <a:lnTo>
                  <a:pt x="2710083" y="174663"/>
                </a:lnTo>
                <a:lnTo>
                  <a:pt x="2748703" y="197447"/>
                </a:lnTo>
                <a:lnTo>
                  <a:pt x="2778667" y="222990"/>
                </a:lnTo>
                <a:lnTo>
                  <a:pt x="2810230" y="280117"/>
                </a:lnTo>
                <a:lnTo>
                  <a:pt x="2810230" y="310465"/>
                </a:lnTo>
                <a:lnTo>
                  <a:pt x="2799176" y="341145"/>
                </a:lnTo>
                <a:lnTo>
                  <a:pt x="2795714" y="346948"/>
                </a:lnTo>
                <a:lnTo>
                  <a:pt x="2791852" y="352656"/>
                </a:lnTo>
                <a:lnTo>
                  <a:pt x="2787590" y="358316"/>
                </a:lnTo>
                <a:lnTo>
                  <a:pt x="2782929" y="363881"/>
                </a:lnTo>
                <a:lnTo>
                  <a:pt x="2822748" y="393801"/>
                </a:lnTo>
                <a:lnTo>
                  <a:pt x="2851380" y="425622"/>
                </a:lnTo>
                <a:lnTo>
                  <a:pt x="2869092" y="458633"/>
                </a:lnTo>
                <a:lnTo>
                  <a:pt x="2876017" y="492263"/>
                </a:lnTo>
                <a:lnTo>
                  <a:pt x="2872288" y="525892"/>
                </a:lnTo>
                <a:lnTo>
                  <a:pt x="2833535" y="590439"/>
                </a:lnTo>
                <a:lnTo>
                  <a:pt x="2798910" y="620121"/>
                </a:lnTo>
                <a:lnTo>
                  <a:pt x="2754430" y="647233"/>
                </a:lnTo>
                <a:lnTo>
                  <a:pt x="2699962" y="671159"/>
                </a:lnTo>
                <a:lnTo>
                  <a:pt x="2651886" y="686856"/>
                </a:lnTo>
                <a:lnTo>
                  <a:pt x="2600348" y="699366"/>
                </a:lnTo>
                <a:lnTo>
                  <a:pt x="2546013" y="708546"/>
                </a:lnTo>
                <a:lnTo>
                  <a:pt x="2489281" y="714302"/>
                </a:lnTo>
                <a:lnTo>
                  <a:pt x="2483821" y="744601"/>
                </a:lnTo>
                <a:lnTo>
                  <a:pt x="2444934" y="800064"/>
                </a:lnTo>
                <a:lnTo>
                  <a:pt x="2413239" y="824465"/>
                </a:lnTo>
                <a:lnTo>
                  <a:pt x="2374485" y="846108"/>
                </a:lnTo>
                <a:lnTo>
                  <a:pt x="2329340" y="864611"/>
                </a:lnTo>
                <a:lnTo>
                  <a:pt x="2278600" y="879594"/>
                </a:lnTo>
                <a:lnTo>
                  <a:pt x="2223200" y="890725"/>
                </a:lnTo>
                <a:lnTo>
                  <a:pt x="2163938" y="897574"/>
                </a:lnTo>
                <a:lnTo>
                  <a:pt x="2101480" y="899810"/>
                </a:lnTo>
                <a:lnTo>
                  <a:pt x="2048610" y="897812"/>
                </a:lnTo>
                <a:lnTo>
                  <a:pt x="1997071" y="892342"/>
                </a:lnTo>
                <a:lnTo>
                  <a:pt x="1947664" y="883542"/>
                </a:lnTo>
                <a:lnTo>
                  <a:pt x="1900787" y="871413"/>
                </a:lnTo>
                <a:lnTo>
                  <a:pt x="1881210" y="897241"/>
                </a:lnTo>
                <a:lnTo>
                  <a:pt x="1824878" y="942905"/>
                </a:lnTo>
                <a:lnTo>
                  <a:pt x="1789321" y="962550"/>
                </a:lnTo>
                <a:lnTo>
                  <a:pt x="1749502" y="979816"/>
                </a:lnTo>
                <a:lnTo>
                  <a:pt x="1705954" y="994657"/>
                </a:lnTo>
                <a:lnTo>
                  <a:pt x="1659210" y="1006834"/>
                </a:lnTo>
                <a:lnTo>
                  <a:pt x="1609803" y="1016300"/>
                </a:lnTo>
                <a:lnTo>
                  <a:pt x="1558264" y="1022864"/>
                </a:lnTo>
                <a:lnTo>
                  <a:pt x="1504995" y="1026431"/>
                </a:lnTo>
                <a:lnTo>
                  <a:pt x="1450660" y="1026431"/>
                </a:lnTo>
                <a:lnTo>
                  <a:pt x="1395793" y="1023910"/>
                </a:lnTo>
                <a:lnTo>
                  <a:pt x="1340925" y="1017584"/>
                </a:lnTo>
                <a:lnTo>
                  <a:pt x="1282995" y="1006834"/>
                </a:lnTo>
                <a:lnTo>
                  <a:pt x="1228926" y="992421"/>
                </a:lnTo>
                <a:lnTo>
                  <a:pt x="1179652" y="974584"/>
                </a:lnTo>
                <a:lnTo>
                  <a:pt x="1135705" y="953607"/>
                </a:lnTo>
                <a:lnTo>
                  <a:pt x="1097750" y="929681"/>
                </a:lnTo>
                <a:lnTo>
                  <a:pt x="1048209" y="942477"/>
                </a:lnTo>
                <a:lnTo>
                  <a:pt x="997204" y="952418"/>
                </a:lnTo>
                <a:lnTo>
                  <a:pt x="945133" y="959553"/>
                </a:lnTo>
                <a:lnTo>
                  <a:pt x="892396" y="963882"/>
                </a:lnTo>
                <a:lnTo>
                  <a:pt x="839526" y="965546"/>
                </a:lnTo>
                <a:lnTo>
                  <a:pt x="786790" y="964500"/>
                </a:lnTo>
                <a:lnTo>
                  <a:pt x="734719" y="960837"/>
                </a:lnTo>
                <a:lnTo>
                  <a:pt x="683713" y="954654"/>
                </a:lnTo>
                <a:lnTo>
                  <a:pt x="634306" y="945949"/>
                </a:lnTo>
                <a:lnTo>
                  <a:pt x="586763" y="934771"/>
                </a:lnTo>
                <a:lnTo>
                  <a:pt x="541617" y="921215"/>
                </a:lnTo>
                <a:lnTo>
                  <a:pt x="499135" y="905328"/>
                </a:lnTo>
                <a:lnTo>
                  <a:pt x="459982" y="887110"/>
                </a:lnTo>
                <a:lnTo>
                  <a:pt x="424557" y="866656"/>
                </a:lnTo>
                <a:lnTo>
                  <a:pt x="393129" y="844015"/>
                </a:lnTo>
                <a:lnTo>
                  <a:pt x="387668" y="839496"/>
                </a:lnTo>
                <a:lnTo>
                  <a:pt x="328939" y="839496"/>
                </a:lnTo>
                <a:lnTo>
                  <a:pt x="273006" y="834882"/>
                </a:lnTo>
                <a:lnTo>
                  <a:pt x="220935" y="824798"/>
                </a:lnTo>
                <a:lnTo>
                  <a:pt x="174191" y="810195"/>
                </a:lnTo>
                <a:lnTo>
                  <a:pt x="133973" y="791502"/>
                </a:lnTo>
                <a:lnTo>
                  <a:pt x="101745" y="769288"/>
                </a:lnTo>
                <a:lnTo>
                  <a:pt x="65921" y="716204"/>
                </a:lnTo>
                <a:lnTo>
                  <a:pt x="65388" y="685524"/>
                </a:lnTo>
                <a:lnTo>
                  <a:pt x="78439" y="655843"/>
                </a:lnTo>
                <a:lnTo>
                  <a:pt x="104275" y="628207"/>
                </a:lnTo>
                <a:lnTo>
                  <a:pt x="142229" y="603663"/>
                </a:lnTo>
                <a:lnTo>
                  <a:pt x="88827" y="584065"/>
                </a:lnTo>
                <a:lnTo>
                  <a:pt x="47410" y="559854"/>
                </a:lnTo>
                <a:lnTo>
                  <a:pt x="18378" y="532218"/>
                </a:lnTo>
                <a:lnTo>
                  <a:pt x="2264" y="502252"/>
                </a:lnTo>
                <a:lnTo>
                  <a:pt x="0" y="471191"/>
                </a:lnTo>
                <a:lnTo>
                  <a:pt x="11986" y="440178"/>
                </a:lnTo>
                <a:lnTo>
                  <a:pt x="38887" y="410306"/>
                </a:lnTo>
                <a:lnTo>
                  <a:pt x="70848" y="388663"/>
                </a:lnTo>
                <a:lnTo>
                  <a:pt x="110001" y="370541"/>
                </a:lnTo>
                <a:lnTo>
                  <a:pt x="155147" y="356318"/>
                </a:lnTo>
                <a:lnTo>
                  <a:pt x="205087" y="346425"/>
                </a:lnTo>
                <a:lnTo>
                  <a:pt x="258623" y="341192"/>
                </a:lnTo>
                <a:lnTo>
                  <a:pt x="261020" y="337958"/>
                </a:lnTo>
                <a:close/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4" name="object 15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KhQAAOgWAAA0FQAABhcAABAAAAAmAAAACAAAAP//////////"/>
              </a:ext>
            </a:extLst>
          </p:cNvSpPr>
          <p:nvPr/>
        </p:nvSpPr>
        <p:spPr>
          <a:xfrm>
            <a:off x="3277870" y="3723640"/>
            <a:ext cx="168910" cy="19050"/>
          </a:xfrm>
          <a:custGeom>
            <a:avLst/>
            <a:gdLst/>
            <a:ahLst/>
            <a:cxnLst/>
            <a:rect l="0" t="0" r="168910" b="19050"/>
            <a:pathLst>
              <a:path w="168910" h="19050">
                <a:moveTo>
                  <a:pt x="168472" y="18944"/>
                </a:moveTo>
                <a:lnTo>
                  <a:pt x="124501" y="18944"/>
                </a:lnTo>
                <a:lnTo>
                  <a:pt x="81272" y="15776"/>
                </a:lnTo>
                <a:lnTo>
                  <a:pt x="39522" y="9422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5" name="object 16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qRUAAEwYAAAeFgAAWxgAABAAAAAmAAAACAAAAP//////////"/>
              </a:ext>
            </a:extLst>
          </p:cNvSpPr>
          <p:nvPr/>
        </p:nvSpPr>
        <p:spPr>
          <a:xfrm>
            <a:off x="3521075" y="3949700"/>
            <a:ext cx="74295" cy="9525"/>
          </a:xfrm>
          <a:custGeom>
            <a:avLst/>
            <a:gdLst/>
            <a:ahLst/>
            <a:cxnLst/>
            <a:rect l="0" t="0" r="74295" b="9525"/>
            <a:pathLst>
              <a:path w="74295" h="9525">
                <a:moveTo>
                  <a:pt x="73710" y="0"/>
                </a:moveTo>
                <a:lnTo>
                  <a:pt x="55772" y="3145"/>
                </a:lnTo>
                <a:lnTo>
                  <a:pt x="37470" y="5710"/>
                </a:lnTo>
                <a:lnTo>
                  <a:pt x="18859" y="7686"/>
                </a:lnTo>
                <a:lnTo>
                  <a:pt x="0" y="9065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6" name="object 17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wBkAAKgYAAAGGgAA6hgAABAAAAAmAAAACAAAAP//////////"/>
              </a:ext>
            </a:extLst>
          </p:cNvSpPr>
          <p:nvPr/>
        </p:nvSpPr>
        <p:spPr>
          <a:xfrm>
            <a:off x="4185920" y="4008120"/>
            <a:ext cx="44450" cy="41910"/>
          </a:xfrm>
          <a:custGeom>
            <a:avLst/>
            <a:gdLst/>
            <a:ahLst/>
            <a:cxnLst/>
            <a:rect l="0" t="0" r="44450" b="41910"/>
            <a:pathLst>
              <a:path w="44450" h="41910">
                <a:moveTo>
                  <a:pt x="44413" y="41359"/>
                </a:moveTo>
                <a:lnTo>
                  <a:pt x="31621" y="31464"/>
                </a:lnTo>
                <a:lnTo>
                  <a:pt x="19941" y="21258"/>
                </a:lnTo>
                <a:lnTo>
                  <a:pt x="9392" y="10709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7" name="object 18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9x4AAEcYAAATHwAAjxgAABAAAAAmAAAACAAAAP//////////"/>
              </a:ext>
            </a:extLst>
          </p:cNvSpPr>
          <p:nvPr/>
        </p:nvSpPr>
        <p:spPr>
          <a:xfrm>
            <a:off x="5033645" y="3946525"/>
            <a:ext cx="17780" cy="45720"/>
          </a:xfrm>
          <a:custGeom>
            <a:avLst/>
            <a:gdLst/>
            <a:ahLst/>
            <a:cxnLst/>
            <a:rect l="0" t="0" r="17780" b="45720"/>
            <a:pathLst>
              <a:path w="17780" h="45720">
                <a:moveTo>
                  <a:pt x="17735" y="0"/>
                </a:moveTo>
                <a:lnTo>
                  <a:pt x="15151" y="11504"/>
                </a:lnTo>
                <a:lnTo>
                  <a:pt x="11328" y="22919"/>
                </a:lnTo>
                <a:lnTo>
                  <a:pt x="6273" y="34218"/>
                </a:lnTo>
                <a:lnTo>
                  <a:pt x="0" y="45381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8" name="object 19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JqCh1BoROdLmts9/jTBWK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yEAAH4WAACiIgAApxcAABAAAAAmAAAACAAAAP//////////"/>
              </a:ext>
            </a:extLst>
          </p:cNvSpPr>
          <p:nvPr/>
        </p:nvSpPr>
        <p:spPr>
          <a:xfrm>
            <a:off x="5394325" y="3656330"/>
            <a:ext cx="235585" cy="18859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9" name="object 20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yiMAAHEVAABiJAAA1hUAABAAAAAmAAAACAAAAP//////////"/>
              </a:ext>
            </a:extLst>
          </p:cNvSpPr>
          <p:nvPr/>
        </p:nvSpPr>
        <p:spPr>
          <a:xfrm>
            <a:off x="5817870" y="3485515"/>
            <a:ext cx="96520" cy="64135"/>
          </a:xfrm>
          <a:custGeom>
            <a:avLst/>
            <a:gdLst/>
            <a:ahLst/>
            <a:cxnLst/>
            <a:rect l="0" t="0" r="96520" b="64135"/>
            <a:pathLst>
              <a:path w="96520" h="64135">
                <a:moveTo>
                  <a:pt x="96288" y="0"/>
                </a:moveTo>
                <a:lnTo>
                  <a:pt x="78007" y="17856"/>
                </a:lnTo>
                <a:lnTo>
                  <a:pt x="55700" y="34517"/>
                </a:lnTo>
                <a:lnTo>
                  <a:pt x="29617" y="49817"/>
                </a:lnTo>
                <a:lnTo>
                  <a:pt x="0" y="63597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0" name="object 21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9iIAAP0TAAD+IgAALRQAABAAAAAmAAAACAAAAP//////////"/>
              </a:ext>
            </a:extLst>
          </p:cNvSpPr>
          <p:nvPr/>
        </p:nvSpPr>
        <p:spPr>
          <a:xfrm>
            <a:off x="5683250" y="3249295"/>
            <a:ext cx="5080" cy="30480"/>
          </a:xfrm>
          <a:custGeom>
            <a:avLst/>
            <a:gdLst/>
            <a:ahLst/>
            <a:cxnLst/>
            <a:rect l="0" t="0" r="5080" b="30480"/>
            <a:pathLst>
              <a:path w="5080" h="30480">
                <a:moveTo>
                  <a:pt x="0" y="0"/>
                </a:moveTo>
                <a:lnTo>
                  <a:pt x="2388" y="7456"/>
                </a:lnTo>
                <a:lnTo>
                  <a:pt x="4034" y="14958"/>
                </a:lnTo>
                <a:lnTo>
                  <a:pt x="4933" y="22490"/>
                </a:lnTo>
                <a:lnTo>
                  <a:pt x="5085" y="30037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1" name="object 22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LR8AAIoTAAB7HwAAxxMAABAAAAAmAAAACAAAAP//////////"/>
              </a:ext>
            </a:extLst>
          </p:cNvSpPr>
          <p:nvPr/>
        </p:nvSpPr>
        <p:spPr>
          <a:xfrm>
            <a:off x="5067935" y="3176270"/>
            <a:ext cx="49530" cy="38735"/>
          </a:xfrm>
          <a:custGeom>
            <a:avLst/>
            <a:gdLst/>
            <a:ahLst/>
            <a:cxnLst/>
            <a:rect l="0" t="0" r="49530" b="38735"/>
            <a:pathLst>
              <a:path w="49530" h="38735">
                <a:moveTo>
                  <a:pt x="0" y="38304"/>
                </a:moveTo>
                <a:lnTo>
                  <a:pt x="10165" y="28139"/>
                </a:lnTo>
                <a:lnTo>
                  <a:pt x="21807" y="18284"/>
                </a:lnTo>
                <a:lnTo>
                  <a:pt x="34877" y="8907"/>
                </a:lnTo>
                <a:lnTo>
                  <a:pt x="49328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2" name="object 2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VxwAAK8TAAB9HAAA5BMAABAAAAAmAAAACAAAAP//////////"/>
              </a:ext>
            </a:extLst>
          </p:cNvSpPr>
          <p:nvPr/>
        </p:nvSpPr>
        <p:spPr>
          <a:xfrm>
            <a:off x="4606925" y="3199765"/>
            <a:ext cx="24130" cy="33655"/>
          </a:xfrm>
          <a:custGeom>
            <a:avLst/>
            <a:gdLst/>
            <a:ahLst/>
            <a:cxnLst/>
            <a:rect l="0" t="0" r="24130" b="33655"/>
            <a:pathLst>
              <a:path w="24130" h="33655">
                <a:moveTo>
                  <a:pt x="0" y="33034"/>
                </a:moveTo>
                <a:lnTo>
                  <a:pt x="4380" y="24516"/>
                </a:lnTo>
                <a:lnTo>
                  <a:pt x="9834" y="16155"/>
                </a:lnTo>
                <a:lnTo>
                  <a:pt x="16344" y="7974"/>
                </a:lnTo>
                <a:lnTo>
                  <a:pt x="23892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3" name="object 24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AhkAAPQTAACLGQAAJxQAABAAAAAmAAAACAAAAP//////////"/>
              </a:ext>
            </a:extLst>
          </p:cNvSpPr>
          <p:nvPr/>
        </p:nvSpPr>
        <p:spPr>
          <a:xfrm>
            <a:off x="4065270" y="3243580"/>
            <a:ext cx="86995" cy="32385"/>
          </a:xfrm>
          <a:custGeom>
            <a:avLst/>
            <a:gdLst/>
            <a:ahLst/>
            <a:cxnLst/>
            <a:rect l="0" t="0" r="86995" b="32385"/>
            <a:pathLst>
              <a:path w="86995" h="32385">
                <a:moveTo>
                  <a:pt x="0" y="0"/>
                </a:moveTo>
                <a:lnTo>
                  <a:pt x="23081" y="7043"/>
                </a:lnTo>
                <a:lnTo>
                  <a:pt x="45225" y="14748"/>
                </a:lnTo>
                <a:lnTo>
                  <a:pt x="66369" y="23089"/>
                </a:lnTo>
                <a:lnTo>
                  <a:pt x="86451" y="32049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4" name="object 25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4BQAAEwVAAD4FAAAghUAABAAAAAmAAAACAAAAP//////////"/>
              </a:ext>
            </a:extLst>
          </p:cNvSpPr>
          <p:nvPr/>
        </p:nvSpPr>
        <p:spPr>
          <a:xfrm>
            <a:off x="3393440" y="3462020"/>
            <a:ext cx="15240" cy="34290"/>
          </a:xfrm>
          <a:custGeom>
            <a:avLst/>
            <a:gdLst/>
            <a:ahLst/>
            <a:cxnLst/>
            <a:rect l="0" t="0" r="15240" b="34290"/>
            <a:pathLst>
              <a:path w="15240" h="34290">
                <a:moveTo>
                  <a:pt x="15088" y="33722"/>
                </a:moveTo>
                <a:lnTo>
                  <a:pt x="10290" y="25405"/>
                </a:lnTo>
                <a:lnTo>
                  <a:pt x="6172" y="17005"/>
                </a:lnTo>
                <a:lnTo>
                  <a:pt x="2741" y="85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5" name="object 26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RxYAACkVAACzIAAAGRcAABAgAAAmAAAACAAAAP//////////"/>
              </a:ext>
            </a:extLst>
          </p:cNvSpPr>
          <p:nvPr/>
        </p:nvSpPr>
        <p:spPr>
          <a:xfrm>
            <a:off x="3621405" y="3439795"/>
            <a:ext cx="169418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/>
              <a:t>direct:something</a:t>
            </a:r>
            <a:endParaRPr sz="1900"/>
          </a:p>
        </p:txBody>
      </p:sp>
      <p:sp>
        <p:nvSpPr>
          <p:cNvPr id="26" name="object 27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1h8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h8mAP///wEAAAAAAAAAAAAAAAAAAAAAAAAAAAAAAAAAAAAAAAAAAAAAAAB/f38A7uzhA8zMzADAwP8Af39/AAAAAAAAAAAAAAAAAAAAAAAAAAAAIQAAABgAAAAUAAAA1Q0AAK0ZAACvGAAAAx0AABAAAAAmAAAACAAAAP//////////"/>
              </a:ext>
            </a:extLst>
          </p:cNvSpPr>
          <p:nvPr/>
        </p:nvSpPr>
        <p:spPr>
          <a:xfrm>
            <a:off x="2248535" y="4173855"/>
            <a:ext cx="1764030" cy="542290"/>
          </a:xfrm>
          <a:custGeom>
            <a:avLst/>
            <a:gdLst/>
            <a:ahLst/>
            <a:cxnLst/>
            <a:rect l="0" t="0" r="1764030" b="542290"/>
            <a:pathLst>
              <a:path w="1764030" h="542290">
                <a:moveTo>
                  <a:pt x="1737815" y="76423"/>
                </a:moveTo>
                <a:lnTo>
                  <a:pt x="1712416" y="76423"/>
                </a:lnTo>
                <a:lnTo>
                  <a:pt x="1712416" y="516431"/>
                </a:lnTo>
                <a:lnTo>
                  <a:pt x="0" y="516431"/>
                </a:lnTo>
                <a:lnTo>
                  <a:pt x="0" y="541838"/>
                </a:lnTo>
                <a:lnTo>
                  <a:pt x="1738060" y="541838"/>
                </a:lnTo>
                <a:lnTo>
                  <a:pt x="1738060" y="76423"/>
                </a:lnTo>
                <a:close/>
              </a:path>
              <a:path w="1764030" h="542290">
                <a:moveTo>
                  <a:pt x="1723849" y="0"/>
                </a:moveTo>
                <a:lnTo>
                  <a:pt x="1687262" y="76900"/>
                </a:lnTo>
                <a:lnTo>
                  <a:pt x="1712416" y="76423"/>
                </a:lnTo>
                <a:lnTo>
                  <a:pt x="1737815" y="76423"/>
                </a:lnTo>
                <a:lnTo>
                  <a:pt x="1737815" y="75946"/>
                </a:lnTo>
                <a:lnTo>
                  <a:pt x="1763377" y="75469"/>
                </a:lnTo>
                <a:lnTo>
                  <a:pt x="1723849" y="0"/>
                </a:lnTo>
                <a:close/>
              </a:path>
            </a:pathLst>
          </a:custGeom>
          <a:solidFill>
            <a:srgbClr val="D61F2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7" name="object 28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RER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ERGAP///wEAAAAAAAAAAAAAAAAAAAAAAAAAAAAAAAAAAAAAAAAAAAAAAAB/f38A7uzhA8zMzADAwP8Af39/AAAAAAAAAAAAAAAAAAAAAAAAAAAAIQAAABgAAAAUAAAAyh4AAK0ZAAARKgAAAx0AABAAAAAmAAAACAAAAP//////////"/>
              </a:ext>
            </a:extLst>
          </p:cNvSpPr>
          <p:nvPr/>
        </p:nvSpPr>
        <p:spPr>
          <a:xfrm>
            <a:off x="5005070" y="4173855"/>
            <a:ext cx="1833245" cy="542290"/>
          </a:xfrm>
          <a:custGeom>
            <a:avLst/>
            <a:gdLst/>
            <a:ahLst/>
            <a:cxnLst/>
            <a:rect l="0" t="0" r="1833245" b="542290"/>
            <a:pathLst>
              <a:path w="1833245" h="542290">
                <a:moveTo>
                  <a:pt x="50329" y="76598"/>
                </a:moveTo>
                <a:lnTo>
                  <a:pt x="24952" y="76598"/>
                </a:lnTo>
                <a:lnTo>
                  <a:pt x="24952" y="541838"/>
                </a:lnTo>
                <a:lnTo>
                  <a:pt x="1833160" y="541838"/>
                </a:lnTo>
                <a:lnTo>
                  <a:pt x="1833160" y="516431"/>
                </a:lnTo>
                <a:lnTo>
                  <a:pt x="50753" y="516431"/>
                </a:lnTo>
                <a:lnTo>
                  <a:pt x="50753" y="76598"/>
                </a:lnTo>
                <a:close/>
              </a:path>
              <a:path w="1833245" h="542290">
                <a:moveTo>
                  <a:pt x="35476" y="0"/>
                </a:moveTo>
                <a:lnTo>
                  <a:pt x="0" y="77452"/>
                </a:lnTo>
                <a:lnTo>
                  <a:pt x="24952" y="76598"/>
                </a:lnTo>
                <a:lnTo>
                  <a:pt x="50329" y="76598"/>
                </a:lnTo>
                <a:lnTo>
                  <a:pt x="50329" y="75745"/>
                </a:lnTo>
                <a:lnTo>
                  <a:pt x="76130" y="74841"/>
                </a:lnTo>
                <a:lnTo>
                  <a:pt x="35476" y="0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8" name="object 29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A8AAPsaAAA1FwAA6xwAABAgAAAmAAAACAAAAP//////////"/>
              </a:ext>
            </a:extLst>
          </p:cNvSpPr>
          <p:nvPr/>
        </p:nvSpPr>
        <p:spPr>
          <a:xfrm>
            <a:off x="2534920" y="4385945"/>
            <a:ext cx="123761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produces on</a:t>
            </a:r>
            <a:endParaRPr sz="1900"/>
          </a:p>
        </p:txBody>
      </p:sp>
      <p:sp>
        <p:nvSpPr>
          <p:cNvPr id="29" name="object 31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F61C-52CA-9F00-8472-A455B83C72F1}" type="slidenum">
              <a:t>30</a:t>
            </a:fld>
          </a:p>
        </p:txBody>
      </p:sp>
      <p:sp>
        <p:nvSpPr>
          <p:cNvPr id="30" name="object 30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R8AAPQaAAA0KQAA5BwAABAgAAAmAAAACAAAAP//////////"/>
              </a:ext>
            </a:extLst>
          </p:cNvSpPr>
          <p:nvPr/>
        </p:nvSpPr>
        <p:spPr>
          <a:xfrm>
            <a:off x="5164455" y="4381500"/>
            <a:ext cx="153352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consumes from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Gt8pJpQY9tBujSko8Xr90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NsvvzbOlsNFqcFh25jV+b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2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9QIAAEYTAABsFwAAzhYAABAgAAAmAAAACAAAAP//////////"/>
              </a:ext>
            </a:extLst>
          </p:cNvSpPr>
          <p:nvPr/>
        </p:nvSpPr>
        <p:spPr>
          <a:xfrm>
            <a:off x="480695" y="3133090"/>
            <a:ext cx="332676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FFFFFF"/>
                </a:solidFill>
              </a:rPr>
              <a:t>Talend ESB Basics</a:t>
            </a:r>
            <a:endParaRPr sz="3600"/>
          </a:p>
        </p:txBody>
      </p:sp>
      <p:sp>
        <p:nvSpPr>
          <p:cNvPr id="5" name="object 24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QMAADYaAADLJwAAnhwAABAgAAAmAAAACAAAAP//////////"/>
              </a:ext>
            </a:extLst>
          </p:cNvSpPr>
          <p:nvPr/>
        </p:nvSpPr>
        <p:spPr>
          <a:xfrm>
            <a:off x="490855" y="4260850"/>
            <a:ext cx="5977890" cy="391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FFFFFF"/>
                </a:solidFill>
              </a:rPr>
              <a:t>Messages, Exchanges, and the SIMPLE Language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BeMgAAnQ8AABAgAAAmAAAACAAAAP//////////"/>
              </a:ext>
            </a:extLst>
          </p:cNvSpPr>
          <p:nvPr/>
        </p:nvSpPr>
        <p:spPr>
          <a:xfrm>
            <a:off x="387350" y="1235075"/>
            <a:ext cx="7800340" cy="1303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800">
                <a:solidFill>
                  <a:srgbClr val="444446"/>
                </a:solidFill>
              </a:rPr>
              <a:t>As soon as the message is produced on the URI, the  cDirect component from Route 2 sees this as an event  and consumes it</a:t>
            </a:r>
            <a:endParaRPr sz="2800"/>
          </a:p>
        </p:txBody>
      </p:sp>
      <p:sp>
        <p:nvSpPr>
          <p:cNvPr id="4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EMw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9260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within the same context, </a:t>
            </a:r>
            <a:r>
              <a:rPr sz="2200" i="1">
                <a:solidFill>
                  <a:srgbClr val="2F5699"/>
                </a:solidFill>
              </a:rPr>
              <a:t>continued</a:t>
            </a:r>
            <a:endParaRPr sz="22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EBk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BkhAP///wEAAAAAAAAAAAAAAAAAAAAAAAAAAAAAAAAAAAAAAAAAAAAAAAB/f38A7uzhA8zMzADAwP8Af39/AAAAAAAAAAAAAAAAAAAAAAAAAAAAIQAAABgAAAAUAAAAAAAAALEaAACQBwAAKRsAABAAAAAmAAAACAAAAP//////////"/>
              </a:ext>
            </a:extLst>
          </p:cNvSpPr>
          <p:nvPr/>
        </p:nvSpPr>
        <p:spPr>
          <a:xfrm>
            <a:off x="0" y="4338955"/>
            <a:ext cx="1229360" cy="76200"/>
          </a:xfrm>
          <a:custGeom>
            <a:avLst/>
            <a:gdLst/>
            <a:ahLst/>
            <a:cxnLst/>
            <a:rect l="0" t="0" r="1229360" b="76200"/>
            <a:pathLst>
              <a:path w="1229360" h="76200">
                <a:moveTo>
                  <a:pt x="990602" y="25400"/>
                </a:moveTo>
                <a:lnTo>
                  <a:pt x="889009" y="25400"/>
                </a:lnTo>
                <a:lnTo>
                  <a:pt x="889009" y="50800"/>
                </a:lnTo>
                <a:lnTo>
                  <a:pt x="990602" y="50800"/>
                </a:lnTo>
                <a:lnTo>
                  <a:pt x="990602" y="25400"/>
                </a:lnTo>
                <a:close/>
              </a:path>
              <a:path w="1229360" h="76200">
                <a:moveTo>
                  <a:pt x="812800" y="25400"/>
                </a:moveTo>
                <a:lnTo>
                  <a:pt x="711208" y="25400"/>
                </a:lnTo>
                <a:lnTo>
                  <a:pt x="711208" y="50800"/>
                </a:lnTo>
                <a:lnTo>
                  <a:pt x="812800" y="50800"/>
                </a:lnTo>
                <a:lnTo>
                  <a:pt x="812800" y="25400"/>
                </a:lnTo>
                <a:close/>
              </a:path>
              <a:path w="1229360" h="76200">
                <a:moveTo>
                  <a:pt x="634999" y="25400"/>
                </a:moveTo>
                <a:lnTo>
                  <a:pt x="533406" y="25400"/>
                </a:lnTo>
                <a:lnTo>
                  <a:pt x="533406" y="50800"/>
                </a:lnTo>
                <a:lnTo>
                  <a:pt x="634999" y="50800"/>
                </a:lnTo>
                <a:lnTo>
                  <a:pt x="634999" y="25400"/>
                </a:lnTo>
                <a:close/>
              </a:path>
              <a:path w="1229360" h="76200">
                <a:moveTo>
                  <a:pt x="457197" y="25400"/>
                </a:moveTo>
                <a:lnTo>
                  <a:pt x="355604" y="25400"/>
                </a:lnTo>
                <a:lnTo>
                  <a:pt x="355604" y="50800"/>
                </a:lnTo>
                <a:lnTo>
                  <a:pt x="457197" y="50800"/>
                </a:lnTo>
                <a:lnTo>
                  <a:pt x="457197" y="25400"/>
                </a:lnTo>
                <a:close/>
              </a:path>
              <a:path w="1229360" h="76200">
                <a:moveTo>
                  <a:pt x="279395" y="25400"/>
                </a:moveTo>
                <a:lnTo>
                  <a:pt x="177802" y="25400"/>
                </a:lnTo>
                <a:lnTo>
                  <a:pt x="177802" y="50800"/>
                </a:lnTo>
                <a:lnTo>
                  <a:pt x="279395" y="50800"/>
                </a:lnTo>
                <a:lnTo>
                  <a:pt x="279395" y="25400"/>
                </a:lnTo>
                <a:close/>
              </a:path>
              <a:path w="1229360" h="76200">
                <a:moveTo>
                  <a:pt x="10159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1593" y="50800"/>
                </a:lnTo>
                <a:lnTo>
                  <a:pt x="101593" y="25400"/>
                </a:lnTo>
                <a:close/>
              </a:path>
              <a:path w="1229360" h="76200">
                <a:moveTo>
                  <a:pt x="1152980" y="0"/>
                </a:moveTo>
                <a:lnTo>
                  <a:pt x="1152980" y="25400"/>
                </a:lnTo>
                <a:lnTo>
                  <a:pt x="1066811" y="25400"/>
                </a:lnTo>
                <a:lnTo>
                  <a:pt x="1066811" y="50800"/>
                </a:lnTo>
                <a:lnTo>
                  <a:pt x="1152980" y="50800"/>
                </a:lnTo>
                <a:lnTo>
                  <a:pt x="1152980" y="76200"/>
                </a:lnTo>
                <a:lnTo>
                  <a:pt x="1229189" y="38100"/>
                </a:lnTo>
                <a:lnTo>
                  <a:pt x="1152980" y="0"/>
                </a:lnTo>
                <a:close/>
              </a:path>
            </a:pathLst>
          </a:custGeom>
          <a:solidFill>
            <a:srgbClr val="10192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wAAAF0cAAAHBQAATR4AABAgAAAmAAAACAAAAP//////////"/>
              </a:ext>
            </a:extLst>
          </p:cNvSpPr>
          <p:nvPr/>
        </p:nvSpPr>
        <p:spPr>
          <a:xfrm>
            <a:off x="34925" y="4610735"/>
            <a:ext cx="78232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Route 1</a:t>
            </a:r>
            <a:endParaRPr sz="1900"/>
          </a:p>
        </p:txBody>
      </p:sp>
      <p:sp>
        <p:nvSpPr>
          <p:cNvPr id="7" name="object 8"/>
          <p:cNvSpPr>
            <a:extLst>
              <a:ext uri="smNativeData">
                <pr:smNativeData xmlns:pr="smNativeData" val="SMDATA_16_RRE1XRMAAAAlAAAAZAAAAE0AAAAAAAAAAA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RER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RERgB/f38A7uzhA8zMzADAwP8Af39/AAAAAAAAAAAAAAAAAAAAAAAAAAAAIQAAABgAAAAUAAAAkAcAAAIXAADWDQAA2R4AABAgAAAmAAAACAAAAP//////////"/>
              </a:ext>
            </a:extLst>
          </p:cNvSpPr>
          <p:nvPr/>
        </p:nvSpPr>
        <p:spPr>
          <a:xfrm>
            <a:off x="1229360" y="3740150"/>
            <a:ext cx="1019810" cy="1274445"/>
          </a:xfrm>
          <a:prstGeom prst="rect">
            <a:avLst/>
          </a:prstGeom>
          <a:noFill/>
          <a:ln w="25400" cap="flat" cmpd="sng" algn="ctr">
            <a:solidFill>
              <a:srgbClr val="44444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4445" rIns="0" bIns="0" numCol="1" spcCol="215900" anchor="t"/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900"/>
              <a:t>cDirect</a:t>
            </a:r>
            <a:endParaRPr sz="1900"/>
          </a:p>
        </p:txBody>
      </p:sp>
      <p:sp>
        <p:nvSpPr>
          <p:cNvPr id="8" name="object 9"/>
          <p:cNvSpPr>
            <a:extLst>
              <a:ext uri="smNativeData">
                <pr:smNativeData xmlns:pr="smNativeData" val="SMDATA_16_RRE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AgAAJYfAAAiDwAAUiMAABAgAAAmAAAACAAAAP//////////"/>
              </a:ext>
            </a:extLst>
          </p:cNvSpPr>
          <p:nvPr/>
        </p:nvSpPr>
        <p:spPr>
          <a:xfrm>
            <a:off x="1308100" y="5134610"/>
            <a:ext cx="1151890" cy="607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900">
                <a:solidFill>
                  <a:srgbClr val="2F5699"/>
                </a:solidFill>
              </a:rPr>
              <a:t>Producer  component</a:t>
            </a:r>
            <a:endParaRPr sz="1900"/>
          </a:p>
        </p:txBody>
      </p:sp>
      <p:sp>
        <p:nvSpPr>
          <p:cNvPr id="9" name="object 10"/>
          <p:cNvSpPr>
            <a:extLst>
              <a:ext uri="smNativeData">
                <pr:smNativeData xmlns:pr="smNativeData" val="SMDATA_16_RRE1XRMAAAAlAAAAZAAAAE0AAAAAAAAAAA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YfJgAo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YfJgB/f38A7uzhA8zMzADAwP8Af39/AAAAAAAAAAAAAAAAAAAAAAAAAAAAIQAAABgAAAAUAAAAESoAAAIXAABXMAAA2R4AABAgAAAmAAAACAAAAP//////////"/>
              </a:ext>
            </a:extLst>
          </p:cNvSpPr>
          <p:nvPr/>
        </p:nvSpPr>
        <p:spPr>
          <a:xfrm>
            <a:off x="6838315" y="3740150"/>
            <a:ext cx="1019810" cy="1274445"/>
          </a:xfrm>
          <a:prstGeom prst="rect">
            <a:avLst/>
          </a:prstGeom>
          <a:noFill/>
          <a:ln w="25400" cap="flat" cmpd="sng" algn="ctr">
            <a:solidFill>
              <a:srgbClr val="D61F26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4445" rIns="0" bIns="0" numCol="1" spcCol="215900" anchor="t"/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900"/>
              <a:t>cDirect</a:t>
            </a:r>
            <a:endParaRPr sz="1900"/>
          </a:p>
        </p:txBody>
      </p:sp>
      <p:sp>
        <p:nvSpPr>
          <p:cNvPr id="10" name="object 11"/>
          <p:cNvSpPr>
            <a:extLst>
              <a:ext uri="smNativeData">
                <pr:smNativeData xmlns:pr="smNativeData" val="SMDATA_16_RRE1XRMAAAAlAAAAZAAAAE0AAAAAAAAAAB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nikAAJYfAAC0MAAAUiMAABAgAAAmAAAACAAAAP//////////"/>
              </a:ext>
            </a:extLst>
          </p:cNvSpPr>
          <p:nvPr/>
        </p:nvSpPr>
        <p:spPr>
          <a:xfrm>
            <a:off x="6765290" y="5134610"/>
            <a:ext cx="1151890" cy="607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60" rIns="0" bIns="0" numCol="1" spcCol="215900" anchor="t"/>
          <a:lstStyle/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900">
                <a:solidFill>
                  <a:srgbClr val="2F5699"/>
                </a:solidFill>
              </a:rPr>
              <a:t>Consumer  component</a:t>
            </a:r>
            <a:endParaRPr sz="1900"/>
          </a:p>
        </p:txBody>
      </p:sp>
      <p:sp>
        <p:nvSpPr>
          <p:cNvPr id="11" name="object 12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1h8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h8mAP///wEAAAAAAAAAAAAAAAAAAAAAAAAAAAAAAAAAAAAAAAAAAAAAAAB/f38A7uzhA8zMzADAwP8Af39/AAAAAAAAAAAAAAAAAAAAAAAAAAAAIQAAABgAAAAUAAAAhjAAALEaAAAWOAAAKRsAABAAAAAmAAAACAAAAP//////////"/>
              </a:ext>
            </a:extLst>
          </p:cNvSpPr>
          <p:nvPr/>
        </p:nvSpPr>
        <p:spPr>
          <a:xfrm>
            <a:off x="7887970" y="4338955"/>
            <a:ext cx="1229360" cy="76200"/>
          </a:xfrm>
          <a:custGeom>
            <a:avLst/>
            <a:gdLst/>
            <a:ahLst/>
            <a:cxnLst/>
            <a:rect l="0" t="0" r="1229360" b="76200"/>
            <a:pathLst>
              <a:path w="1229360" h="76200">
                <a:moveTo>
                  <a:pt x="990602" y="25400"/>
                </a:moveTo>
                <a:lnTo>
                  <a:pt x="889009" y="25400"/>
                </a:lnTo>
                <a:lnTo>
                  <a:pt x="889009" y="50800"/>
                </a:lnTo>
                <a:lnTo>
                  <a:pt x="990602" y="50800"/>
                </a:lnTo>
                <a:lnTo>
                  <a:pt x="990602" y="25400"/>
                </a:lnTo>
                <a:close/>
              </a:path>
              <a:path w="1229360" h="76200">
                <a:moveTo>
                  <a:pt x="812800" y="25400"/>
                </a:moveTo>
                <a:lnTo>
                  <a:pt x="711208" y="25400"/>
                </a:lnTo>
                <a:lnTo>
                  <a:pt x="711208" y="50800"/>
                </a:lnTo>
                <a:lnTo>
                  <a:pt x="812800" y="50800"/>
                </a:lnTo>
                <a:lnTo>
                  <a:pt x="812800" y="25400"/>
                </a:lnTo>
                <a:close/>
              </a:path>
              <a:path w="1229360" h="76200">
                <a:moveTo>
                  <a:pt x="634999" y="25400"/>
                </a:moveTo>
                <a:lnTo>
                  <a:pt x="533406" y="25400"/>
                </a:lnTo>
                <a:lnTo>
                  <a:pt x="533406" y="50800"/>
                </a:lnTo>
                <a:lnTo>
                  <a:pt x="634999" y="50800"/>
                </a:lnTo>
                <a:lnTo>
                  <a:pt x="634999" y="25400"/>
                </a:lnTo>
                <a:close/>
              </a:path>
              <a:path w="1229360" h="76200">
                <a:moveTo>
                  <a:pt x="457197" y="25400"/>
                </a:moveTo>
                <a:lnTo>
                  <a:pt x="355604" y="25400"/>
                </a:lnTo>
                <a:lnTo>
                  <a:pt x="355604" y="50800"/>
                </a:lnTo>
                <a:lnTo>
                  <a:pt x="457197" y="50800"/>
                </a:lnTo>
                <a:lnTo>
                  <a:pt x="457197" y="25400"/>
                </a:lnTo>
                <a:close/>
              </a:path>
              <a:path w="1229360" h="76200">
                <a:moveTo>
                  <a:pt x="279395" y="25400"/>
                </a:moveTo>
                <a:lnTo>
                  <a:pt x="177802" y="25400"/>
                </a:lnTo>
                <a:lnTo>
                  <a:pt x="177802" y="50800"/>
                </a:lnTo>
                <a:lnTo>
                  <a:pt x="279395" y="50800"/>
                </a:lnTo>
                <a:lnTo>
                  <a:pt x="279395" y="25400"/>
                </a:lnTo>
                <a:close/>
              </a:path>
              <a:path w="1229360" h="76200">
                <a:moveTo>
                  <a:pt x="101593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1593" y="50800"/>
                </a:lnTo>
                <a:lnTo>
                  <a:pt x="101593" y="25400"/>
                </a:lnTo>
                <a:close/>
              </a:path>
              <a:path w="1229360" h="76200">
                <a:moveTo>
                  <a:pt x="1152980" y="0"/>
                </a:moveTo>
                <a:lnTo>
                  <a:pt x="1152980" y="25400"/>
                </a:lnTo>
                <a:lnTo>
                  <a:pt x="1066811" y="25400"/>
                </a:lnTo>
                <a:lnTo>
                  <a:pt x="1066811" y="50800"/>
                </a:lnTo>
                <a:lnTo>
                  <a:pt x="1152980" y="50800"/>
                </a:lnTo>
                <a:lnTo>
                  <a:pt x="1152980" y="76200"/>
                </a:lnTo>
                <a:lnTo>
                  <a:pt x="1229189" y="38100"/>
                </a:lnTo>
                <a:lnTo>
                  <a:pt x="1152980" y="0"/>
                </a:lnTo>
                <a:close/>
              </a:path>
            </a:pathLst>
          </a:custGeom>
          <a:solidFill>
            <a:srgbClr val="D61F2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2" name="object 13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TMAAFocAAA9OAAASh4AABAgAAAmAAAACAAAAP//////////"/>
              </a:ext>
            </a:extLst>
          </p:cNvSpPr>
          <p:nvPr/>
        </p:nvSpPr>
        <p:spPr>
          <a:xfrm>
            <a:off x="8359775" y="4608830"/>
            <a:ext cx="78232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Route 2</a:t>
            </a:r>
            <a:endParaRPr sz="1900"/>
          </a:p>
        </p:txBody>
      </p:sp>
      <p:sp>
        <p:nvSpPr>
          <p:cNvPr id="13" name="object 14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RRMAADgTAAD3JAAAihkAABAAAAAmAAAACAAAAP//////////"/>
              </a:ext>
            </a:extLst>
          </p:cNvSpPr>
          <p:nvPr/>
        </p:nvSpPr>
        <p:spPr>
          <a:xfrm>
            <a:off x="3132455" y="3124200"/>
            <a:ext cx="2876550" cy="1027430"/>
          </a:xfrm>
          <a:custGeom>
            <a:avLst/>
            <a:gdLst/>
            <a:ahLst/>
            <a:cxnLst/>
            <a:rect l="0" t="0" r="2876550" b="1027430"/>
            <a:pathLst>
              <a:path w="2876550" h="1027430">
                <a:moveTo>
                  <a:pt x="261020" y="337958"/>
                </a:moveTo>
                <a:lnTo>
                  <a:pt x="262352" y="274219"/>
                </a:lnTo>
                <a:lnTo>
                  <a:pt x="299774" y="215380"/>
                </a:lnTo>
                <a:lnTo>
                  <a:pt x="330404" y="188743"/>
                </a:lnTo>
                <a:lnTo>
                  <a:pt x="368358" y="164484"/>
                </a:lnTo>
                <a:lnTo>
                  <a:pt x="412971" y="142984"/>
                </a:lnTo>
                <a:lnTo>
                  <a:pt x="463577" y="124623"/>
                </a:lnTo>
                <a:lnTo>
                  <a:pt x="519510" y="109735"/>
                </a:lnTo>
                <a:lnTo>
                  <a:pt x="580371" y="98795"/>
                </a:lnTo>
                <a:lnTo>
                  <a:pt x="645492" y="92088"/>
                </a:lnTo>
                <a:lnTo>
                  <a:pt x="695433" y="90138"/>
                </a:lnTo>
                <a:lnTo>
                  <a:pt x="745106" y="90899"/>
                </a:lnTo>
                <a:lnTo>
                  <a:pt x="794114" y="94324"/>
                </a:lnTo>
                <a:lnTo>
                  <a:pt x="842057" y="100365"/>
                </a:lnTo>
                <a:lnTo>
                  <a:pt x="888534" y="108927"/>
                </a:lnTo>
                <a:lnTo>
                  <a:pt x="933147" y="120057"/>
                </a:lnTo>
                <a:lnTo>
                  <a:pt x="964177" y="96369"/>
                </a:lnTo>
                <a:lnTo>
                  <a:pt x="1001599" y="75963"/>
                </a:lnTo>
                <a:lnTo>
                  <a:pt x="1044481" y="58982"/>
                </a:lnTo>
                <a:lnTo>
                  <a:pt x="1091757" y="45616"/>
                </a:lnTo>
                <a:lnTo>
                  <a:pt x="1142496" y="35912"/>
                </a:lnTo>
                <a:lnTo>
                  <a:pt x="1195633" y="30109"/>
                </a:lnTo>
                <a:lnTo>
                  <a:pt x="1250234" y="28349"/>
                </a:lnTo>
                <a:lnTo>
                  <a:pt x="1305235" y="30728"/>
                </a:lnTo>
                <a:lnTo>
                  <a:pt x="1359703" y="37387"/>
                </a:lnTo>
                <a:lnTo>
                  <a:pt x="1412706" y="48518"/>
                </a:lnTo>
                <a:lnTo>
                  <a:pt x="1456120" y="61788"/>
                </a:lnTo>
                <a:lnTo>
                  <a:pt x="1495140" y="78009"/>
                </a:lnTo>
                <a:lnTo>
                  <a:pt x="1526569" y="53797"/>
                </a:lnTo>
                <a:lnTo>
                  <a:pt x="1565988" y="33724"/>
                </a:lnTo>
                <a:lnTo>
                  <a:pt x="1611933" y="18075"/>
                </a:lnTo>
                <a:lnTo>
                  <a:pt x="1662806" y="7040"/>
                </a:lnTo>
                <a:lnTo>
                  <a:pt x="1717141" y="951"/>
                </a:lnTo>
                <a:lnTo>
                  <a:pt x="1773207" y="0"/>
                </a:lnTo>
                <a:lnTo>
                  <a:pt x="1829539" y="4471"/>
                </a:lnTo>
                <a:lnTo>
                  <a:pt x="1884540" y="14603"/>
                </a:lnTo>
                <a:lnTo>
                  <a:pt x="1939940" y="32155"/>
                </a:lnTo>
                <a:lnTo>
                  <a:pt x="1985752" y="55367"/>
                </a:lnTo>
                <a:lnTo>
                  <a:pt x="2022907" y="37292"/>
                </a:lnTo>
                <a:lnTo>
                  <a:pt x="2064324" y="22737"/>
                </a:lnTo>
                <a:lnTo>
                  <a:pt x="2109204" y="11749"/>
                </a:lnTo>
                <a:lnTo>
                  <a:pt x="2156613" y="4329"/>
                </a:lnTo>
                <a:lnTo>
                  <a:pt x="2205621" y="523"/>
                </a:lnTo>
                <a:lnTo>
                  <a:pt x="2255162" y="523"/>
                </a:lnTo>
                <a:lnTo>
                  <a:pt x="2304436" y="3900"/>
                </a:lnTo>
                <a:lnTo>
                  <a:pt x="2352512" y="11226"/>
                </a:lnTo>
                <a:lnTo>
                  <a:pt x="2398324" y="22261"/>
                </a:lnTo>
                <a:lnTo>
                  <a:pt x="2441072" y="37149"/>
                </a:lnTo>
                <a:lnTo>
                  <a:pt x="2480359" y="56366"/>
                </a:lnTo>
                <a:lnTo>
                  <a:pt x="2512054" y="78437"/>
                </a:lnTo>
                <a:lnTo>
                  <a:pt x="2550141" y="128952"/>
                </a:lnTo>
                <a:lnTo>
                  <a:pt x="2610070" y="139797"/>
                </a:lnTo>
                <a:lnTo>
                  <a:pt x="2663605" y="155209"/>
                </a:lnTo>
                <a:lnTo>
                  <a:pt x="2710083" y="174663"/>
                </a:lnTo>
                <a:lnTo>
                  <a:pt x="2748703" y="197447"/>
                </a:lnTo>
                <a:lnTo>
                  <a:pt x="2778667" y="222990"/>
                </a:lnTo>
                <a:lnTo>
                  <a:pt x="2810230" y="280117"/>
                </a:lnTo>
                <a:lnTo>
                  <a:pt x="2810230" y="310465"/>
                </a:lnTo>
                <a:lnTo>
                  <a:pt x="2799176" y="341145"/>
                </a:lnTo>
                <a:lnTo>
                  <a:pt x="2795714" y="346948"/>
                </a:lnTo>
                <a:lnTo>
                  <a:pt x="2791852" y="352656"/>
                </a:lnTo>
                <a:lnTo>
                  <a:pt x="2787590" y="358316"/>
                </a:lnTo>
                <a:lnTo>
                  <a:pt x="2782929" y="363881"/>
                </a:lnTo>
                <a:lnTo>
                  <a:pt x="2822748" y="393801"/>
                </a:lnTo>
                <a:lnTo>
                  <a:pt x="2851380" y="425622"/>
                </a:lnTo>
                <a:lnTo>
                  <a:pt x="2869092" y="458633"/>
                </a:lnTo>
                <a:lnTo>
                  <a:pt x="2876017" y="492263"/>
                </a:lnTo>
                <a:lnTo>
                  <a:pt x="2872288" y="525892"/>
                </a:lnTo>
                <a:lnTo>
                  <a:pt x="2833535" y="590439"/>
                </a:lnTo>
                <a:lnTo>
                  <a:pt x="2798910" y="620121"/>
                </a:lnTo>
                <a:lnTo>
                  <a:pt x="2754430" y="647233"/>
                </a:lnTo>
                <a:lnTo>
                  <a:pt x="2699962" y="671159"/>
                </a:lnTo>
                <a:lnTo>
                  <a:pt x="2651886" y="686856"/>
                </a:lnTo>
                <a:lnTo>
                  <a:pt x="2600348" y="699366"/>
                </a:lnTo>
                <a:lnTo>
                  <a:pt x="2546013" y="708546"/>
                </a:lnTo>
                <a:lnTo>
                  <a:pt x="2489281" y="714302"/>
                </a:lnTo>
                <a:lnTo>
                  <a:pt x="2483821" y="744601"/>
                </a:lnTo>
                <a:lnTo>
                  <a:pt x="2444934" y="800064"/>
                </a:lnTo>
                <a:lnTo>
                  <a:pt x="2413239" y="824465"/>
                </a:lnTo>
                <a:lnTo>
                  <a:pt x="2374485" y="846108"/>
                </a:lnTo>
                <a:lnTo>
                  <a:pt x="2329340" y="864611"/>
                </a:lnTo>
                <a:lnTo>
                  <a:pt x="2278600" y="879594"/>
                </a:lnTo>
                <a:lnTo>
                  <a:pt x="2223200" y="890725"/>
                </a:lnTo>
                <a:lnTo>
                  <a:pt x="2163938" y="897574"/>
                </a:lnTo>
                <a:lnTo>
                  <a:pt x="2101480" y="899810"/>
                </a:lnTo>
                <a:lnTo>
                  <a:pt x="2048610" y="897812"/>
                </a:lnTo>
                <a:lnTo>
                  <a:pt x="1997071" y="892342"/>
                </a:lnTo>
                <a:lnTo>
                  <a:pt x="1947664" y="883542"/>
                </a:lnTo>
                <a:lnTo>
                  <a:pt x="1900787" y="871413"/>
                </a:lnTo>
                <a:lnTo>
                  <a:pt x="1881210" y="897241"/>
                </a:lnTo>
                <a:lnTo>
                  <a:pt x="1824878" y="942905"/>
                </a:lnTo>
                <a:lnTo>
                  <a:pt x="1789321" y="962550"/>
                </a:lnTo>
                <a:lnTo>
                  <a:pt x="1749502" y="979816"/>
                </a:lnTo>
                <a:lnTo>
                  <a:pt x="1705954" y="994657"/>
                </a:lnTo>
                <a:lnTo>
                  <a:pt x="1659210" y="1006834"/>
                </a:lnTo>
                <a:lnTo>
                  <a:pt x="1609803" y="1016300"/>
                </a:lnTo>
                <a:lnTo>
                  <a:pt x="1558264" y="1022864"/>
                </a:lnTo>
                <a:lnTo>
                  <a:pt x="1504995" y="1026431"/>
                </a:lnTo>
                <a:lnTo>
                  <a:pt x="1450660" y="1026431"/>
                </a:lnTo>
                <a:lnTo>
                  <a:pt x="1395793" y="1023910"/>
                </a:lnTo>
                <a:lnTo>
                  <a:pt x="1340925" y="1017584"/>
                </a:lnTo>
                <a:lnTo>
                  <a:pt x="1282995" y="1006834"/>
                </a:lnTo>
                <a:lnTo>
                  <a:pt x="1228926" y="992421"/>
                </a:lnTo>
                <a:lnTo>
                  <a:pt x="1179652" y="974584"/>
                </a:lnTo>
                <a:lnTo>
                  <a:pt x="1135705" y="953607"/>
                </a:lnTo>
                <a:lnTo>
                  <a:pt x="1097750" y="929681"/>
                </a:lnTo>
                <a:lnTo>
                  <a:pt x="1048209" y="942477"/>
                </a:lnTo>
                <a:lnTo>
                  <a:pt x="997204" y="952418"/>
                </a:lnTo>
                <a:lnTo>
                  <a:pt x="945133" y="959553"/>
                </a:lnTo>
                <a:lnTo>
                  <a:pt x="892396" y="963882"/>
                </a:lnTo>
                <a:lnTo>
                  <a:pt x="839526" y="965546"/>
                </a:lnTo>
                <a:lnTo>
                  <a:pt x="786790" y="964500"/>
                </a:lnTo>
                <a:lnTo>
                  <a:pt x="734719" y="960837"/>
                </a:lnTo>
                <a:lnTo>
                  <a:pt x="683713" y="954654"/>
                </a:lnTo>
                <a:lnTo>
                  <a:pt x="634306" y="945949"/>
                </a:lnTo>
                <a:lnTo>
                  <a:pt x="586763" y="934771"/>
                </a:lnTo>
                <a:lnTo>
                  <a:pt x="541617" y="921215"/>
                </a:lnTo>
                <a:lnTo>
                  <a:pt x="499135" y="905328"/>
                </a:lnTo>
                <a:lnTo>
                  <a:pt x="459982" y="887110"/>
                </a:lnTo>
                <a:lnTo>
                  <a:pt x="424557" y="866656"/>
                </a:lnTo>
                <a:lnTo>
                  <a:pt x="393129" y="844015"/>
                </a:lnTo>
                <a:lnTo>
                  <a:pt x="387668" y="839496"/>
                </a:lnTo>
                <a:lnTo>
                  <a:pt x="328939" y="839496"/>
                </a:lnTo>
                <a:lnTo>
                  <a:pt x="273006" y="834882"/>
                </a:lnTo>
                <a:lnTo>
                  <a:pt x="220935" y="824798"/>
                </a:lnTo>
                <a:lnTo>
                  <a:pt x="174191" y="810195"/>
                </a:lnTo>
                <a:lnTo>
                  <a:pt x="133973" y="791502"/>
                </a:lnTo>
                <a:lnTo>
                  <a:pt x="101745" y="769288"/>
                </a:lnTo>
                <a:lnTo>
                  <a:pt x="65921" y="716204"/>
                </a:lnTo>
                <a:lnTo>
                  <a:pt x="65388" y="685524"/>
                </a:lnTo>
                <a:lnTo>
                  <a:pt x="78439" y="655843"/>
                </a:lnTo>
                <a:lnTo>
                  <a:pt x="104275" y="628207"/>
                </a:lnTo>
                <a:lnTo>
                  <a:pt x="142229" y="603663"/>
                </a:lnTo>
                <a:lnTo>
                  <a:pt x="88827" y="584065"/>
                </a:lnTo>
                <a:lnTo>
                  <a:pt x="47410" y="559854"/>
                </a:lnTo>
                <a:lnTo>
                  <a:pt x="18378" y="532218"/>
                </a:lnTo>
                <a:lnTo>
                  <a:pt x="2264" y="502252"/>
                </a:lnTo>
                <a:lnTo>
                  <a:pt x="0" y="471191"/>
                </a:lnTo>
                <a:lnTo>
                  <a:pt x="11986" y="440178"/>
                </a:lnTo>
                <a:lnTo>
                  <a:pt x="38887" y="410306"/>
                </a:lnTo>
                <a:lnTo>
                  <a:pt x="70848" y="388663"/>
                </a:lnTo>
                <a:lnTo>
                  <a:pt x="110001" y="370541"/>
                </a:lnTo>
                <a:lnTo>
                  <a:pt x="155147" y="356318"/>
                </a:lnTo>
                <a:lnTo>
                  <a:pt x="205087" y="346425"/>
                </a:lnTo>
                <a:lnTo>
                  <a:pt x="258623" y="341192"/>
                </a:lnTo>
                <a:lnTo>
                  <a:pt x="261020" y="337958"/>
                </a:lnTo>
                <a:close/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4" name="object 15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KhQAAOgWAAA0FQAABhcAABAAAAAmAAAACAAAAP//////////"/>
              </a:ext>
            </a:extLst>
          </p:cNvSpPr>
          <p:nvPr/>
        </p:nvSpPr>
        <p:spPr>
          <a:xfrm>
            <a:off x="3277870" y="3723640"/>
            <a:ext cx="168910" cy="19050"/>
          </a:xfrm>
          <a:custGeom>
            <a:avLst/>
            <a:gdLst/>
            <a:ahLst/>
            <a:cxnLst/>
            <a:rect l="0" t="0" r="168910" b="19050"/>
            <a:pathLst>
              <a:path w="168910" h="19050">
                <a:moveTo>
                  <a:pt x="168472" y="18944"/>
                </a:moveTo>
                <a:lnTo>
                  <a:pt x="124501" y="18944"/>
                </a:lnTo>
                <a:lnTo>
                  <a:pt x="81272" y="15776"/>
                </a:lnTo>
                <a:lnTo>
                  <a:pt x="39522" y="9422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5" name="object 16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qRUAAEwYAAAeFgAAWxgAABAAAAAmAAAACAAAAP//////////"/>
              </a:ext>
            </a:extLst>
          </p:cNvSpPr>
          <p:nvPr/>
        </p:nvSpPr>
        <p:spPr>
          <a:xfrm>
            <a:off x="3521075" y="3949700"/>
            <a:ext cx="74295" cy="9525"/>
          </a:xfrm>
          <a:custGeom>
            <a:avLst/>
            <a:gdLst/>
            <a:ahLst/>
            <a:cxnLst/>
            <a:rect l="0" t="0" r="74295" b="9525"/>
            <a:pathLst>
              <a:path w="74295" h="9525">
                <a:moveTo>
                  <a:pt x="73710" y="0"/>
                </a:moveTo>
                <a:lnTo>
                  <a:pt x="55772" y="3145"/>
                </a:lnTo>
                <a:lnTo>
                  <a:pt x="37470" y="5710"/>
                </a:lnTo>
                <a:lnTo>
                  <a:pt x="18859" y="7686"/>
                </a:lnTo>
                <a:lnTo>
                  <a:pt x="0" y="9065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6" name="object 17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wBkAAKgYAAAGGgAA6hgAABAAAAAmAAAACAAAAP//////////"/>
              </a:ext>
            </a:extLst>
          </p:cNvSpPr>
          <p:nvPr/>
        </p:nvSpPr>
        <p:spPr>
          <a:xfrm>
            <a:off x="4185920" y="4008120"/>
            <a:ext cx="44450" cy="41910"/>
          </a:xfrm>
          <a:custGeom>
            <a:avLst/>
            <a:gdLst/>
            <a:ahLst/>
            <a:cxnLst/>
            <a:rect l="0" t="0" r="44450" b="41910"/>
            <a:pathLst>
              <a:path w="44450" h="41910">
                <a:moveTo>
                  <a:pt x="44413" y="41359"/>
                </a:moveTo>
                <a:lnTo>
                  <a:pt x="31621" y="31464"/>
                </a:lnTo>
                <a:lnTo>
                  <a:pt x="19941" y="21258"/>
                </a:lnTo>
                <a:lnTo>
                  <a:pt x="9392" y="10709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7" name="object 18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9x4AAEcYAAATHwAAjxgAABAAAAAmAAAACAAAAP//////////"/>
              </a:ext>
            </a:extLst>
          </p:cNvSpPr>
          <p:nvPr/>
        </p:nvSpPr>
        <p:spPr>
          <a:xfrm>
            <a:off x="5033645" y="3946525"/>
            <a:ext cx="17780" cy="45720"/>
          </a:xfrm>
          <a:custGeom>
            <a:avLst/>
            <a:gdLst/>
            <a:ahLst/>
            <a:cxnLst/>
            <a:rect l="0" t="0" r="17780" b="45720"/>
            <a:pathLst>
              <a:path w="17780" h="45720">
                <a:moveTo>
                  <a:pt x="17735" y="0"/>
                </a:moveTo>
                <a:lnTo>
                  <a:pt x="15151" y="11504"/>
                </a:lnTo>
                <a:lnTo>
                  <a:pt x="11328" y="22919"/>
                </a:lnTo>
                <a:lnTo>
                  <a:pt x="6273" y="34218"/>
                </a:lnTo>
                <a:lnTo>
                  <a:pt x="0" y="45381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8" name="object 19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JqCh1BoROdLmts9/jTBWKU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yEAAH4WAACiIgAApxcAABAAAAAmAAAACAAAAP//////////"/>
              </a:ext>
            </a:extLst>
          </p:cNvSpPr>
          <p:nvPr/>
        </p:nvSpPr>
        <p:spPr>
          <a:xfrm>
            <a:off x="5394325" y="3656330"/>
            <a:ext cx="235585" cy="18859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19" name="object 20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yiMAAHEVAABiJAAA1hUAABAAAAAmAAAACAAAAP//////////"/>
              </a:ext>
            </a:extLst>
          </p:cNvSpPr>
          <p:nvPr/>
        </p:nvSpPr>
        <p:spPr>
          <a:xfrm>
            <a:off x="5817870" y="3485515"/>
            <a:ext cx="96520" cy="64135"/>
          </a:xfrm>
          <a:custGeom>
            <a:avLst/>
            <a:gdLst/>
            <a:ahLst/>
            <a:cxnLst/>
            <a:rect l="0" t="0" r="96520" b="64135"/>
            <a:pathLst>
              <a:path w="96520" h="64135">
                <a:moveTo>
                  <a:pt x="96288" y="0"/>
                </a:moveTo>
                <a:lnTo>
                  <a:pt x="78007" y="17856"/>
                </a:lnTo>
                <a:lnTo>
                  <a:pt x="55700" y="34517"/>
                </a:lnTo>
                <a:lnTo>
                  <a:pt x="29617" y="49817"/>
                </a:lnTo>
                <a:lnTo>
                  <a:pt x="0" y="63597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0" name="object 21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9iIAAP0TAAD+IgAALRQAABAAAAAmAAAACAAAAP//////////"/>
              </a:ext>
            </a:extLst>
          </p:cNvSpPr>
          <p:nvPr/>
        </p:nvSpPr>
        <p:spPr>
          <a:xfrm>
            <a:off x="5683250" y="3249295"/>
            <a:ext cx="5080" cy="30480"/>
          </a:xfrm>
          <a:custGeom>
            <a:avLst/>
            <a:gdLst/>
            <a:ahLst/>
            <a:cxnLst/>
            <a:rect l="0" t="0" r="5080" b="30480"/>
            <a:pathLst>
              <a:path w="5080" h="30480">
                <a:moveTo>
                  <a:pt x="0" y="0"/>
                </a:moveTo>
                <a:lnTo>
                  <a:pt x="2388" y="7456"/>
                </a:lnTo>
                <a:lnTo>
                  <a:pt x="4034" y="14958"/>
                </a:lnTo>
                <a:lnTo>
                  <a:pt x="4933" y="22490"/>
                </a:lnTo>
                <a:lnTo>
                  <a:pt x="5085" y="30037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1" name="object 22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LR8AAIoTAAB7HwAAxxMAABAAAAAmAAAACAAAAP//////////"/>
              </a:ext>
            </a:extLst>
          </p:cNvSpPr>
          <p:nvPr/>
        </p:nvSpPr>
        <p:spPr>
          <a:xfrm>
            <a:off x="5067935" y="3176270"/>
            <a:ext cx="49530" cy="38735"/>
          </a:xfrm>
          <a:custGeom>
            <a:avLst/>
            <a:gdLst/>
            <a:ahLst/>
            <a:cxnLst/>
            <a:rect l="0" t="0" r="49530" b="38735"/>
            <a:pathLst>
              <a:path w="49530" h="38735">
                <a:moveTo>
                  <a:pt x="0" y="38304"/>
                </a:moveTo>
                <a:lnTo>
                  <a:pt x="10165" y="28139"/>
                </a:lnTo>
                <a:lnTo>
                  <a:pt x="21807" y="18284"/>
                </a:lnTo>
                <a:lnTo>
                  <a:pt x="34877" y="8907"/>
                </a:lnTo>
                <a:lnTo>
                  <a:pt x="49328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2" name="object 2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VxwAAK8TAAB9HAAA5BMAABAAAAAmAAAACAAAAP//////////"/>
              </a:ext>
            </a:extLst>
          </p:cNvSpPr>
          <p:nvPr/>
        </p:nvSpPr>
        <p:spPr>
          <a:xfrm>
            <a:off x="4606925" y="3199765"/>
            <a:ext cx="24130" cy="33655"/>
          </a:xfrm>
          <a:custGeom>
            <a:avLst/>
            <a:gdLst/>
            <a:ahLst/>
            <a:cxnLst/>
            <a:rect l="0" t="0" r="24130" b="33655"/>
            <a:pathLst>
              <a:path w="24130" h="33655">
                <a:moveTo>
                  <a:pt x="0" y="33034"/>
                </a:moveTo>
                <a:lnTo>
                  <a:pt x="4380" y="24516"/>
                </a:lnTo>
                <a:lnTo>
                  <a:pt x="9834" y="16155"/>
                </a:lnTo>
                <a:lnTo>
                  <a:pt x="16344" y="7974"/>
                </a:lnTo>
                <a:lnTo>
                  <a:pt x="23892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3" name="object 24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AhkAAPQTAACLGQAAJxQAABAAAAAmAAAACAAAAP//////////"/>
              </a:ext>
            </a:extLst>
          </p:cNvSpPr>
          <p:nvPr/>
        </p:nvSpPr>
        <p:spPr>
          <a:xfrm>
            <a:off x="4065270" y="3243580"/>
            <a:ext cx="86995" cy="32385"/>
          </a:xfrm>
          <a:custGeom>
            <a:avLst/>
            <a:gdLst/>
            <a:ahLst/>
            <a:cxnLst/>
            <a:rect l="0" t="0" r="86995" b="32385"/>
            <a:pathLst>
              <a:path w="86995" h="32385">
                <a:moveTo>
                  <a:pt x="0" y="0"/>
                </a:moveTo>
                <a:lnTo>
                  <a:pt x="23081" y="7043"/>
                </a:lnTo>
                <a:lnTo>
                  <a:pt x="45225" y="14748"/>
                </a:lnTo>
                <a:lnTo>
                  <a:pt x="66369" y="23089"/>
                </a:lnTo>
                <a:lnTo>
                  <a:pt x="86451" y="32049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4" name="object 25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BAZI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AZIQB/f38A7uzhA8zMzADAwP8Af39/AAAAAAAAAAAAAAAAAAAAAAAAAAAAIQAAABgAAAAUAAAA4BQAAEwVAAD4FAAAghUAABAAAAAmAAAACAAAAP//////////"/>
              </a:ext>
            </a:extLst>
          </p:cNvSpPr>
          <p:nvPr/>
        </p:nvSpPr>
        <p:spPr>
          <a:xfrm>
            <a:off x="3393440" y="3462020"/>
            <a:ext cx="15240" cy="34290"/>
          </a:xfrm>
          <a:custGeom>
            <a:avLst/>
            <a:gdLst/>
            <a:ahLst/>
            <a:cxnLst/>
            <a:rect l="0" t="0" r="15240" b="34290"/>
            <a:pathLst>
              <a:path w="15240" h="34290">
                <a:moveTo>
                  <a:pt x="15088" y="33722"/>
                </a:moveTo>
                <a:lnTo>
                  <a:pt x="10290" y="25405"/>
                </a:lnTo>
                <a:lnTo>
                  <a:pt x="6172" y="17005"/>
                </a:lnTo>
                <a:lnTo>
                  <a:pt x="2741" y="85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101921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5" name="object 26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RxYAACkVAACzIAAAGRcAABAgAAAmAAAACAAAAP//////////"/>
              </a:ext>
            </a:extLst>
          </p:cNvSpPr>
          <p:nvPr/>
        </p:nvSpPr>
        <p:spPr>
          <a:xfrm>
            <a:off x="3621405" y="3439795"/>
            <a:ext cx="1694180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/>
              <a:t>direct:something</a:t>
            </a:r>
            <a:endParaRPr sz="1900"/>
          </a:p>
        </p:txBody>
      </p:sp>
      <p:sp>
        <p:nvSpPr>
          <p:cNvPr id="26" name="object 27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RER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ERGAP///wEAAAAAAAAAAAAAAAAAAAAAAAAAAAAAAAAAAAAAAAAAAAAAAAB/f38A7uzhA8zMzADAwP8Af39/AAAAAAAAAAAAAAAAAAAAAAAAAAAAIQAAABgAAAAUAAAA1Q0AAK0ZAACvGAAAAx0AABAAAAAmAAAACAAAAP//////////"/>
              </a:ext>
            </a:extLst>
          </p:cNvSpPr>
          <p:nvPr/>
        </p:nvSpPr>
        <p:spPr>
          <a:xfrm>
            <a:off x="2248535" y="4173855"/>
            <a:ext cx="1764030" cy="542290"/>
          </a:xfrm>
          <a:custGeom>
            <a:avLst/>
            <a:gdLst/>
            <a:ahLst/>
            <a:cxnLst/>
            <a:rect l="0" t="0" r="1764030" b="542290"/>
            <a:pathLst>
              <a:path w="1764030" h="542290">
                <a:moveTo>
                  <a:pt x="1737815" y="76423"/>
                </a:moveTo>
                <a:lnTo>
                  <a:pt x="1712416" y="76423"/>
                </a:lnTo>
                <a:lnTo>
                  <a:pt x="1712416" y="516431"/>
                </a:lnTo>
                <a:lnTo>
                  <a:pt x="0" y="516431"/>
                </a:lnTo>
                <a:lnTo>
                  <a:pt x="0" y="541838"/>
                </a:lnTo>
                <a:lnTo>
                  <a:pt x="1738060" y="541838"/>
                </a:lnTo>
                <a:lnTo>
                  <a:pt x="1738060" y="76423"/>
                </a:lnTo>
                <a:close/>
              </a:path>
              <a:path w="1764030" h="542290">
                <a:moveTo>
                  <a:pt x="1723849" y="0"/>
                </a:moveTo>
                <a:lnTo>
                  <a:pt x="1687262" y="76900"/>
                </a:lnTo>
                <a:lnTo>
                  <a:pt x="1712416" y="76423"/>
                </a:lnTo>
                <a:lnTo>
                  <a:pt x="1737815" y="76423"/>
                </a:lnTo>
                <a:lnTo>
                  <a:pt x="1737815" y="75946"/>
                </a:lnTo>
                <a:lnTo>
                  <a:pt x="1763377" y="75469"/>
                </a:lnTo>
                <a:lnTo>
                  <a:pt x="1723849" y="0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7" name="object 28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EAAAAAAAAA1h8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h8mAP///wEAAAAAAAAAAAAAAAAAAAAAAAAAAAAAAAAAAAAAAAAAAAAAAAB/f38A7uzhA8zMzADAwP8Af39/AAAAAAAAAAAAAAAAAAAAAAAAAAAAIQAAABgAAAAUAAAAyh4AAK0ZAAARKgAAAx0AABAAAAAmAAAACAAAAP//////////"/>
              </a:ext>
            </a:extLst>
          </p:cNvSpPr>
          <p:nvPr/>
        </p:nvSpPr>
        <p:spPr>
          <a:xfrm>
            <a:off x="5005070" y="4173855"/>
            <a:ext cx="1833245" cy="542290"/>
          </a:xfrm>
          <a:custGeom>
            <a:avLst/>
            <a:gdLst/>
            <a:ahLst/>
            <a:cxnLst/>
            <a:rect l="0" t="0" r="1833245" b="542290"/>
            <a:pathLst>
              <a:path w="1833245" h="542290">
                <a:moveTo>
                  <a:pt x="50329" y="76598"/>
                </a:moveTo>
                <a:lnTo>
                  <a:pt x="24952" y="76598"/>
                </a:lnTo>
                <a:lnTo>
                  <a:pt x="24952" y="541838"/>
                </a:lnTo>
                <a:lnTo>
                  <a:pt x="1833160" y="541838"/>
                </a:lnTo>
                <a:lnTo>
                  <a:pt x="1833160" y="516431"/>
                </a:lnTo>
                <a:lnTo>
                  <a:pt x="50753" y="516431"/>
                </a:lnTo>
                <a:lnTo>
                  <a:pt x="50753" y="76598"/>
                </a:lnTo>
                <a:close/>
              </a:path>
              <a:path w="1833245" h="542290">
                <a:moveTo>
                  <a:pt x="35476" y="0"/>
                </a:moveTo>
                <a:lnTo>
                  <a:pt x="0" y="77452"/>
                </a:lnTo>
                <a:lnTo>
                  <a:pt x="24952" y="76598"/>
                </a:lnTo>
                <a:lnTo>
                  <a:pt x="50329" y="76598"/>
                </a:lnTo>
                <a:lnTo>
                  <a:pt x="50329" y="75745"/>
                </a:lnTo>
                <a:lnTo>
                  <a:pt x="76130" y="74841"/>
                </a:lnTo>
                <a:lnTo>
                  <a:pt x="35476" y="0"/>
                </a:lnTo>
                <a:close/>
              </a:path>
            </a:pathLst>
          </a:custGeom>
          <a:solidFill>
            <a:srgbClr val="D61F2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28" name="object 29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A8AAPsaAAA1FwAA6xwAABAgAAAmAAAACAAAAP//////////"/>
              </a:ext>
            </a:extLst>
          </p:cNvSpPr>
          <p:nvPr/>
        </p:nvSpPr>
        <p:spPr>
          <a:xfrm>
            <a:off x="2534920" y="4385945"/>
            <a:ext cx="123761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produces on</a:t>
            </a:r>
            <a:endParaRPr sz="1900"/>
          </a:p>
        </p:txBody>
      </p:sp>
      <p:sp>
        <p:nvSpPr>
          <p:cNvPr id="29" name="object 31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AA98-D6CA-9F5C-8472-2009E43C7275}" type="slidenum">
              <a:t>31</a:t>
            </a:fld>
          </a:p>
        </p:txBody>
      </p:sp>
      <p:sp>
        <p:nvSpPr>
          <p:cNvPr id="30" name="object 30"/>
          <p:cNvSpPr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R8AAPQaAAA0KQAA5BwAABAgAAAmAAAACAAAAP//////////"/>
              </a:ext>
            </a:extLst>
          </p:cNvSpPr>
          <p:nvPr/>
        </p:nvSpPr>
        <p:spPr>
          <a:xfrm>
            <a:off x="5164455" y="4381500"/>
            <a:ext cx="1533525" cy="314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>
                <a:solidFill>
                  <a:srgbClr val="2F5699"/>
                </a:solidFill>
              </a:rPr>
              <a:t>consumes from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cAx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G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F0HAAARNAAAuSQAABAgAAAmAAAACAAAAP//////////"/>
              </a:ext>
            </a:extLst>
          </p:cNvSpPr>
          <p:nvPr/>
        </p:nvSpPr>
        <p:spPr>
          <a:xfrm>
            <a:off x="387350" y="1196975"/>
            <a:ext cx="8076565" cy="4772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500" rIns="0" bIns="0" numCol="1" spcCol="215900" anchor="t"/>
          <a:lstStyle/>
          <a:p>
            <a:pPr marL="184150" marR="470535" indent="-171450" defTabSz="449580">
              <a:lnSpc>
                <a:spcPts val="3000"/>
              </a:lnSpc>
              <a:spcBef>
                <a:spcPts val="5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direct component (cDirect in the Studio) allows  rerouting only within the same context</a:t>
            </a:r>
            <a:endParaRPr sz="2800"/>
          </a:p>
          <a:p>
            <a:pPr marL="184150" marR="194310" indent="-171450" defTabSz="449580">
              <a:lnSpc>
                <a:spcPts val="3100"/>
              </a:lnSpc>
              <a:spcBef>
                <a:spcPts val="192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If you need to reroute a message to a different Camel  context, you can use:</a:t>
            </a:r>
            <a:endParaRPr sz="2800"/>
          </a:p>
          <a:p>
            <a:pPr lvl="1" marL="527050" marR="33655" indent="-171450" defTabSz="449580">
              <a:lnSpc>
                <a:spcPts val="2500"/>
              </a:lnSpc>
              <a:spcBef>
                <a:spcPts val="168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The cDirectVM component—same as the cDirect component  but can reach outside its own context</a:t>
            </a:r>
            <a:endParaRPr sz="2400"/>
          </a:p>
          <a:p>
            <a:pPr lvl="1" marL="527050" marR="529590" indent="-171450" defTabSz="449580">
              <a:lnSpc>
                <a:spcPts val="2600"/>
              </a:lnSpc>
              <a:spcBef>
                <a:spcPts val="162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The SEDA component—sends to a destination outside its  context, asynchronous behavior and queuing ability</a:t>
            </a:r>
            <a:endParaRPr sz="2400"/>
          </a:p>
          <a:p>
            <a:pPr lvl="1" marL="527050" marR="5080" indent="-171450" defTabSz="449580">
              <a:lnSpc>
                <a:spcPts val="2600"/>
              </a:lnSpc>
              <a:spcBef>
                <a:spcPts val="1600"/>
              </a:spcBef>
              <a:buFont typeface="Wingdings" pitchFamily="2" charset="2"/>
              <a:buChar char=""/>
              <a:tabLst>
                <a:tab pos="527050" algn="l"/>
              </a:tabLst>
            </a:pPr>
            <a:r>
              <a:rPr sz="2400">
                <a:solidFill>
                  <a:srgbClr val="444446"/>
                </a:solidFill>
              </a:rPr>
              <a:t>A message broker—more reliable, makes sure the message is  distributed and allows both point-to-point messaging and  broadcast</a:t>
            </a:r>
            <a:endParaRPr sz="24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DC52-1CCA-9F2A-8472-EA7F923C72BF}" type="slidenum">
              <a:t>32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7Lg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714819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Rerouting to different Camel contexts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ED67-29CA-9F1B-8472-DF4EA33C728A}" type="slidenum">
              <a:t>33</a:t>
            </a:fld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QgIAAEQKAAAxMwAAtA8AABAgAAAmAAAACAAAAP//////////"/>
              </a:ext>
            </a:extLst>
          </p:cNvSpPr>
          <p:nvPr/>
        </p:nvSpPr>
        <p:spPr>
          <a:xfrm>
            <a:off x="367030" y="1668780"/>
            <a:ext cx="7954645" cy="883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2800">
                <a:solidFill>
                  <a:srgbClr val="444446"/>
                </a:solidFill>
              </a:rPr>
              <a:t>In this lab, you will reroute a message using the cDirect  component</a:t>
            </a:r>
            <a:endParaRPr sz="2800"/>
          </a:p>
        </p:txBody>
      </p:sp>
      <p:sp>
        <p:nvSpPr>
          <p:cNvPr id="5" name="object 6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rE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254571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Lab overview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Gt8pJpQY9tBujSko8Xr90s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jQAAFIBAAAnNwAA3QMAABAAAAAmAAAACAAAAP//////////"/>
              </a:ext>
            </a:extLst>
          </p:cNvSpPr>
          <p:nvPr/>
        </p:nvSpPr>
        <p:spPr>
          <a:xfrm>
            <a:off x="8515350" y="214630"/>
            <a:ext cx="450215" cy="4133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NsvvzbOlsNFqcFh25jV+b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6_RRE1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8AAPAPAABpMAAAQBcAABAgAAAmAAAACAAAAP//////////"/>
              </a:ext>
            </a:extLst>
          </p:cNvSpPr>
          <p:nvPr/>
        </p:nvSpPr>
        <p:spPr>
          <a:xfrm>
            <a:off x="2438400" y="2590800"/>
            <a:ext cx="543115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7200" b="1">
                <a:solidFill>
                  <a:schemeClr val="bg1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MA0w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kHAAABNQAA1RMAABAgAAAmAAAACAAAAP//////////"/>
              </a:ext>
            </a:extLst>
          </p:cNvSpPr>
          <p:nvPr/>
        </p:nvSpPr>
        <p:spPr>
          <a:xfrm>
            <a:off x="387350" y="1235075"/>
            <a:ext cx="8228965" cy="1988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125095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Camel routes transport information by encapsulating it  in two structures: the </a:t>
            </a:r>
            <a:r>
              <a:rPr sz="2800" b="1">
                <a:solidFill>
                  <a:srgbClr val="444446"/>
                </a:solidFill>
              </a:rPr>
              <a:t>message </a:t>
            </a:r>
            <a:r>
              <a:rPr sz="2800">
                <a:solidFill>
                  <a:srgbClr val="444446"/>
                </a:solidFill>
              </a:rPr>
              <a:t>and the </a:t>
            </a:r>
            <a:r>
              <a:rPr sz="2800" b="1">
                <a:solidFill>
                  <a:srgbClr val="444446"/>
                </a:solidFill>
              </a:rPr>
              <a:t>exchange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Each structure is a java class that can be accessed in the  routes</a:t>
            </a:r>
            <a:endParaRPr sz="2800"/>
          </a:p>
        </p:txBody>
      </p:sp>
      <p:sp>
        <p:nvSpPr>
          <p:cNvPr id="4" name="object 6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8F2F-61CA-9F79-8472-972CC13C72C2}" type="slidenum">
              <a:t>4</a:t>
            </a:fld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wHA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425577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message model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BiFA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294640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message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FnZmscv76lHlil7ArzKwg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3goAAL4JAAA+LQAA7hAAABAAAAAmAAAACAAAAP//////////"/>
              </a:ext>
            </a:extLst>
          </p:cNvSpPr>
          <p:nvPr/>
        </p:nvSpPr>
        <p:spPr>
          <a:xfrm>
            <a:off x="1766570" y="1583690"/>
            <a:ext cx="5588000" cy="116840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E0AAAAAAAAAAA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gIAAJ4TAACfMwAA2h8AABAgAAAmAAAACAAAAP//////////"/>
              </a:ext>
            </a:extLst>
          </p:cNvSpPr>
          <p:nvPr/>
        </p:nvSpPr>
        <p:spPr>
          <a:xfrm>
            <a:off x="387350" y="3188970"/>
            <a:ext cx="8004175" cy="1988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20" rIns="0" bIns="0" numCol="1" spcCol="215900" anchor="t"/>
          <a:lstStyle/>
          <a:p>
            <a:pPr marL="184150" marR="438150" indent="-171450" defTabSz="449580">
              <a:lnSpc>
                <a:spcPct val="101000"/>
              </a:lnSpc>
              <a:spcBef>
                <a:spcPts val="6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message is the </a:t>
            </a:r>
            <a:r>
              <a:rPr sz="2800" b="1">
                <a:solidFill>
                  <a:srgbClr val="444446"/>
                </a:solidFill>
              </a:rPr>
              <a:t>basic entity </a:t>
            </a:r>
            <a:r>
              <a:rPr sz="2800">
                <a:solidFill>
                  <a:srgbClr val="444446"/>
                </a:solidFill>
              </a:rPr>
              <a:t>that systems use to  communicate</a:t>
            </a:r>
            <a:endParaRPr sz="2800"/>
          </a:p>
          <a:p>
            <a:pPr marL="184150" marR="5080" indent="-171450" defTabSz="449580">
              <a:lnSpc>
                <a:spcPct val="101000"/>
              </a:lnSpc>
              <a:spcBef>
                <a:spcPts val="19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In Camel, a message is </a:t>
            </a:r>
            <a:r>
              <a:rPr sz="2800" b="1">
                <a:solidFill>
                  <a:srgbClr val="444446"/>
                </a:solidFill>
              </a:rPr>
              <a:t>one-way only</a:t>
            </a:r>
            <a:r>
              <a:rPr sz="2800">
                <a:solidFill>
                  <a:srgbClr val="444446"/>
                </a:solidFill>
              </a:rPr>
              <a:t>: from the sender  to the receiver</a:t>
            </a:r>
            <a:endParaRPr sz="2800"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A788-C6CA-9F51-8472-3004E93C7265}" type="slidenum">
              <a:t>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EI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4999990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message,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BI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ahcAAAsLAAAnNQAA9yUAABAgAAAmAAAACAAAAP//////////"/>
              </a:ext>
            </a:extLst>
          </p:cNvSpPr>
          <p:nvPr/>
        </p:nvSpPr>
        <p:spPr>
          <a:xfrm>
            <a:off x="3806190" y="1795145"/>
            <a:ext cx="4834255" cy="43764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430" rIns="0" bIns="0" numCol="1" spcCol="215900" anchor="t"/>
          <a:lstStyle/>
          <a:p>
            <a:pPr marL="184150" marR="144145" indent="-171450" defTabSz="449580">
              <a:lnSpc>
                <a:spcPct val="100000"/>
              </a:lnSpc>
              <a:spcBef>
                <a:spcPts val="9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Camel message has a </a:t>
            </a:r>
            <a:r>
              <a:rPr sz="2800" b="1">
                <a:solidFill>
                  <a:srgbClr val="444446"/>
                </a:solidFill>
              </a:rPr>
              <a:t>body  </a:t>
            </a:r>
            <a:r>
              <a:rPr sz="2800">
                <a:solidFill>
                  <a:srgbClr val="444446"/>
                </a:solidFill>
              </a:rPr>
              <a:t>(also called a </a:t>
            </a:r>
            <a:r>
              <a:rPr sz="2800" b="1">
                <a:solidFill>
                  <a:srgbClr val="444446"/>
                </a:solidFill>
              </a:rPr>
              <a:t>payload</a:t>
            </a:r>
            <a:r>
              <a:rPr sz="2800">
                <a:solidFill>
                  <a:srgbClr val="444446"/>
                </a:solidFill>
              </a:rPr>
              <a:t>) where  the content of the message is  stored</a:t>
            </a:r>
            <a:endParaRPr sz="2800"/>
          </a:p>
          <a:p>
            <a:pPr marL="184150" marR="5080" indent="-171450" defTabSz="449580">
              <a:lnSpc>
                <a:spcPct val="99000"/>
              </a:lnSpc>
              <a:spcBef>
                <a:spcPts val="205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</a:t>
            </a:r>
            <a:r>
              <a:rPr sz="2800" b="1">
                <a:solidFill>
                  <a:srgbClr val="444446"/>
                </a:solidFill>
              </a:rPr>
              <a:t>headers </a:t>
            </a:r>
            <a:r>
              <a:rPr sz="2800">
                <a:solidFill>
                  <a:srgbClr val="444446"/>
                </a:solidFill>
              </a:rPr>
              <a:t>are </a:t>
            </a:r>
            <a:r>
              <a:rPr sz="2800" b="1">
                <a:solidFill>
                  <a:srgbClr val="444446"/>
                </a:solidFill>
              </a:rPr>
              <a:t>variables  </a:t>
            </a:r>
            <a:r>
              <a:rPr sz="2800">
                <a:solidFill>
                  <a:srgbClr val="444446"/>
                </a:solidFill>
              </a:rPr>
              <a:t>attached to the message, stored  as key/value pairs</a:t>
            </a:r>
            <a:endParaRPr sz="2800"/>
          </a:p>
          <a:p>
            <a:pPr marL="184150" indent="-171450" defTabSz="449580">
              <a:lnSpc>
                <a:spcPct val="100000"/>
              </a:lnSpc>
              <a:spcBef>
                <a:spcPts val="1935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message can also embed</a:t>
            </a:r>
            <a:endParaRPr sz="2800"/>
          </a:p>
          <a:p>
            <a:pPr marL="184150">
              <a:lnSpc>
                <a:spcPct val="100000"/>
              </a:lnSpc>
              <a:spcBef>
                <a:spcPts val="40"/>
              </a:spcBef>
            </a:pPr>
            <a:r>
              <a:rPr sz="2800" b="1">
                <a:solidFill>
                  <a:srgbClr val="444446"/>
                </a:solidFill>
              </a:rPr>
              <a:t>attachments </a:t>
            </a:r>
            <a:r>
              <a:rPr sz="2800">
                <a:solidFill>
                  <a:srgbClr val="444446"/>
                </a:solidFill>
              </a:rPr>
              <a:t>of any type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I9/BnOgdXRPrfSMW5V1rF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gQAAEcLAABaFAAAVSMAABAAAAAmAAAACAAAAP//////////"/>
              </a:ext>
            </a:extLst>
          </p:cNvSpPr>
          <p:nvPr/>
        </p:nvSpPr>
        <p:spPr>
          <a:xfrm>
            <a:off x="755650" y="1833245"/>
            <a:ext cx="2552700" cy="3910330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DA56-18CA-9F2C-8472-EE79943C72BB}" type="slidenum">
              <a:t>6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A9F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308546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exchange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BY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hkAAAsLAAC1NAAAvyEAABAgAAAmAAAACAAAAP//////////"/>
              </a:ext>
            </a:extLst>
          </p:cNvSpPr>
          <p:nvPr/>
        </p:nvSpPr>
        <p:spPr>
          <a:xfrm>
            <a:off x="4128770" y="1795145"/>
            <a:ext cx="4439285" cy="3690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970" rIns="0" bIns="0" numCol="1" spcCol="215900" anchor="t"/>
          <a:lstStyle/>
          <a:p>
            <a:pPr marL="184150" marR="311150" indent="-171450" defTabSz="449580">
              <a:lnSpc>
                <a:spcPct val="99000"/>
              </a:lnSpc>
              <a:spcBef>
                <a:spcPts val="11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exchange is a superior  entity, as it </a:t>
            </a:r>
            <a:r>
              <a:rPr sz="2800" b="1">
                <a:solidFill>
                  <a:srgbClr val="444446"/>
                </a:solidFill>
              </a:rPr>
              <a:t>contains one or  two messages</a:t>
            </a:r>
            <a:endParaRPr sz="2800"/>
          </a:p>
          <a:p>
            <a:pPr marL="184150" marR="5080" indent="-171450" defTabSz="449580">
              <a:lnSpc>
                <a:spcPct val="99000"/>
              </a:lnSpc>
              <a:spcBef>
                <a:spcPts val="205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Because the message is one-  way only, the exchange can  hold an In message and an  Out message, handling  </a:t>
            </a:r>
            <a:r>
              <a:rPr sz="2800" b="1">
                <a:solidFill>
                  <a:srgbClr val="444446"/>
                </a:solidFill>
              </a:rPr>
              <a:t>bidirectional communication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BMwJf7D7SVNv6oI8fDor1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VgIAAEgLAADTFgAAwSIAABAAAAAmAAAACAAAAP//////////"/>
              </a:ext>
            </a:extLst>
          </p:cNvSpPr>
          <p:nvPr/>
        </p:nvSpPr>
        <p:spPr>
          <a:xfrm>
            <a:off x="379730" y="1833880"/>
            <a:ext cx="3330575" cy="38157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D3E7-A9CA-9F25-8472-5F709D3C720A}" type="slidenum">
              <a:t>7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fI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13905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Exchange,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E0AAAAAAAAAAG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ZhkAAM8KAAAvNQAA9yUAABAgAAAmAAAACAAAAP//////////"/>
              </a:ext>
            </a:extLst>
          </p:cNvSpPr>
          <p:nvPr/>
        </p:nvSpPr>
        <p:spPr>
          <a:xfrm>
            <a:off x="4128770" y="1757045"/>
            <a:ext cx="4516755" cy="4414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500" rIns="0" bIns="0" numCol="1" spcCol="215900" anchor="t"/>
          <a:lstStyle/>
          <a:p>
            <a:pPr marL="184150" marR="539115" indent="-171450" defTabSz="449580">
              <a:lnSpc>
                <a:spcPts val="3000"/>
              </a:lnSpc>
              <a:spcBef>
                <a:spcPts val="5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unique </a:t>
            </a:r>
            <a:r>
              <a:rPr sz="2800" b="1">
                <a:solidFill>
                  <a:srgbClr val="444446"/>
                </a:solidFill>
              </a:rPr>
              <a:t>exchange ID </a:t>
            </a:r>
            <a:r>
              <a:rPr sz="2800">
                <a:solidFill>
                  <a:srgbClr val="444446"/>
                </a:solidFill>
              </a:rPr>
              <a:t>is  generated by the routing  engine</a:t>
            </a:r>
            <a:endParaRPr sz="2800"/>
          </a:p>
          <a:p>
            <a:pPr marL="184150" marR="219075" indent="-171450" defTabSz="449580">
              <a:lnSpc>
                <a:spcPts val="3000"/>
              </a:lnSpc>
              <a:spcBef>
                <a:spcPts val="21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</a:t>
            </a:r>
            <a:r>
              <a:rPr sz="2800" b="1">
                <a:solidFill>
                  <a:srgbClr val="444446"/>
                </a:solidFill>
              </a:rPr>
              <a:t>properties </a:t>
            </a:r>
            <a:r>
              <a:rPr sz="2800">
                <a:solidFill>
                  <a:srgbClr val="444446"/>
                </a:solidFill>
              </a:rPr>
              <a:t>are </a:t>
            </a:r>
            <a:r>
              <a:rPr sz="2800" b="1">
                <a:solidFill>
                  <a:srgbClr val="444446"/>
                </a:solidFill>
              </a:rPr>
              <a:t>variables  </a:t>
            </a:r>
            <a:r>
              <a:rPr sz="2800">
                <a:solidFill>
                  <a:srgbClr val="444446"/>
                </a:solidFill>
              </a:rPr>
              <a:t>attached to the exchange,  stored as key/value pairs</a:t>
            </a:r>
            <a:endParaRPr sz="2800"/>
          </a:p>
          <a:p>
            <a:pPr marL="184150" marR="5080" indent="-171450" defTabSz="449580">
              <a:lnSpc>
                <a:spcPct val="90000"/>
              </a:lnSpc>
              <a:spcBef>
                <a:spcPts val="1925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800">
                <a:solidFill>
                  <a:srgbClr val="444446"/>
                </a:solidFill>
              </a:rPr>
              <a:t>The </a:t>
            </a:r>
            <a:r>
              <a:rPr sz="2800" b="1">
                <a:solidFill>
                  <a:srgbClr val="444446"/>
                </a:solidFill>
              </a:rPr>
              <a:t>Exception </a:t>
            </a:r>
            <a:r>
              <a:rPr sz="2800">
                <a:solidFill>
                  <a:srgbClr val="444446"/>
                </a:solidFill>
              </a:rPr>
              <a:t>area stores any  error or exception message  that the exchange might run  into while being routed</a:t>
            </a:r>
            <a:endParaRPr sz="28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BMwJf7D7SVNv6oI8fDor1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VgIAAEgLAADTFgAAwSIAABAAAAAmAAAACAAAAP//////////"/>
              </a:ext>
            </a:extLst>
          </p:cNvSpPr>
          <p:nvPr/>
        </p:nvSpPr>
        <p:spPr>
          <a:xfrm>
            <a:off x="379730" y="1833880"/>
            <a:ext cx="3330575" cy="381571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CED5-9BCA-9F38-8472-6D6D803C7238}" type="slidenum">
              <a:t>8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val="SMDATA_16_RRE1XR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bTM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bTMAB/f38A7uzhA8zMzADAwP8Af39/AAAAAAAAAAAAAAAAAAAAAAAAAAAAIQAAABgAAAAUAAAASQIAADMGAADFNQAAMwYAABAAAAAmAAAACAAAAP//////////"/>
              </a:ext>
            </a:extLst>
          </p:cNvSpPr>
          <p:nvPr/>
        </p:nvSpPr>
        <p:spPr>
          <a:xfrm>
            <a:off x="371475" y="1007745"/>
            <a:ext cx="8369300" cy="0"/>
          </a:xfrm>
          <a:custGeom>
            <a:avLst/>
            <a:gdLst/>
            <a:ahLst/>
            <a:cxnLst/>
            <a:rect l="0" t="0" r="8369300" b="0"/>
            <a:pathLst>
              <a:path w="8369300" h="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 w="12700" cap="flat" cmpd="sng" algn="ctr">
            <a:solidFill>
              <a:srgbClr val="B6D33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3" name="object 4"/>
          <p:cNvSpPr>
            <a:spLocks noGrp="1" noChangeArrowheads="1"/>
            <a:extLst>
              <a:ext uri="smNativeData">
                <pr:smNativeData xmlns:pr="smNativeData" val="SMDATA_16_RRE1XRMAAAAlAAAAZAAAAE0AAAAAAAAAABQ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QgIAAIsBAADfIQAAEwUAABAgAAAmAAAACAAAAH1w////////"/>
              </a:ext>
            </a:extLst>
          </p:cNvSpPr>
          <p:nvPr>
            <p:ph type="title"/>
          </p:nvPr>
        </p:nvSpPr>
        <p:spPr>
          <a:xfrm>
            <a:off x="367030" y="250825"/>
            <a:ext cx="5139055" cy="574040"/>
          </a:xfrm>
          <a:noFill/>
          <a:ln>
            <a:noFill/>
          </a:ln>
          <a:effectLst/>
        </p:spPr>
        <p:txBody>
          <a:bodyPr vert="horz" wrap="square" lIns="0" tIns="12700" rIns="0" bIns="0" numCol="1" spcCol="215900" anchor="t">
            <a:prstTxWarp prst="textNoShape">
              <a:avLst/>
            </a:prstTxWarp>
          </a:bodyPr>
          <a:lstStyle/>
          <a:p>
            <a:pPr marL="12700" marR="0" indent="0" algn="l" defTabSz="44958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3800">
                <a:solidFill>
                  <a:schemeClr val="bg1"/>
                </a:solidFill>
                <a:latin typeface="Calibri Light" pitchFamily="2" charset="0"/>
                <a:ea typeface="Calibri Light" pitchFamily="2" charset="0"/>
                <a:cs typeface="Calibri Light" pitchFamily="2" charset="0"/>
              </a:defRPr>
            </a:pPr>
            <a:r>
              <a:rPr sz="3600" b="1">
                <a:solidFill>
                  <a:srgbClr val="2F5699"/>
                </a:solidFill>
              </a:rPr>
              <a:t>Camel Exchange, </a:t>
            </a:r>
            <a:r>
              <a:rPr sz="3600" i="1">
                <a:solidFill>
                  <a:srgbClr val="2F5699"/>
                </a:solidFill>
              </a:rPr>
              <a:t>continued</a:t>
            </a:r>
            <a:endParaRPr sz="3600"/>
          </a:p>
        </p:txBody>
      </p:sp>
      <p:sp>
        <p:nvSpPr>
          <p:cNvPr id="4" name="object 5"/>
          <p:cNvSpPr>
            <a:extLst>
              <a:ext uri="smNativeData">
                <pr:smNativeData xmlns:pr="smNativeData" val="SMDATA_16_RRE1XRMAAAAlAAAAZAAAAA0AAAAAAAAAAIw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B0AAAMJAABLNgAA/SEAABAAAAAmAAAACAAAAP//////////"/>
              </a:ext>
            </a:extLst>
          </p:cNvSpPr>
          <p:nvPr/>
        </p:nvSpPr>
        <p:spPr>
          <a:xfrm>
            <a:off x="4841240" y="1464945"/>
            <a:ext cx="3984625" cy="40601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900" rIns="0" bIns="0" numCol="1" spcCol="215900" anchor="t"/>
          <a:lstStyle/>
          <a:p>
            <a:pPr marL="184150" marR="52705" indent="-171450" defTabSz="449580">
              <a:lnSpc>
                <a:spcPts val="2500"/>
              </a:lnSpc>
              <a:spcBef>
                <a:spcPts val="70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600" b="1">
                <a:solidFill>
                  <a:srgbClr val="444446"/>
                </a:solidFill>
              </a:rPr>
              <a:t>MEP </a:t>
            </a:r>
            <a:r>
              <a:rPr sz="2600">
                <a:solidFill>
                  <a:srgbClr val="444446"/>
                </a:solidFill>
              </a:rPr>
              <a:t>stands for </a:t>
            </a:r>
            <a:r>
              <a:rPr sz="2600" b="1">
                <a:solidFill>
                  <a:srgbClr val="444446"/>
                </a:solidFill>
              </a:rPr>
              <a:t>message  exchange pattern</a:t>
            </a:r>
            <a:r>
              <a:rPr sz="2600">
                <a:solidFill>
                  <a:srgbClr val="444446"/>
                </a:solidFill>
              </a:rPr>
              <a:t>; this value  defines the number of messages  in the exchange</a:t>
            </a:r>
            <a:endParaRPr sz="2600"/>
          </a:p>
          <a:p>
            <a:pPr marL="184150" marR="5080" indent="-171450" defTabSz="449580">
              <a:lnSpc>
                <a:spcPct val="78000"/>
              </a:lnSpc>
              <a:spcBef>
                <a:spcPts val="207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600" b="1">
                <a:solidFill>
                  <a:srgbClr val="444446"/>
                </a:solidFill>
              </a:rPr>
              <a:t>By default</a:t>
            </a:r>
            <a:r>
              <a:rPr sz="2600">
                <a:solidFill>
                  <a:srgbClr val="444446"/>
                </a:solidFill>
              </a:rPr>
              <a:t>, an exchange has only  an </a:t>
            </a:r>
            <a:r>
              <a:rPr sz="2600" b="1">
                <a:solidFill>
                  <a:srgbClr val="444446"/>
                </a:solidFill>
              </a:rPr>
              <a:t>In message </a:t>
            </a:r>
            <a:r>
              <a:rPr sz="2600">
                <a:solidFill>
                  <a:srgbClr val="444446"/>
                </a:solidFill>
              </a:rPr>
              <a:t>and the MEP is  set to “</a:t>
            </a:r>
            <a:r>
              <a:rPr sz="2600" b="1">
                <a:solidFill>
                  <a:srgbClr val="444446"/>
                </a:solidFill>
              </a:rPr>
              <a:t>In Only”</a:t>
            </a:r>
            <a:endParaRPr sz="2600"/>
          </a:p>
          <a:p>
            <a:pPr marL="184150" marR="15875" indent="-171450" defTabSz="449580">
              <a:lnSpc>
                <a:spcPts val="2500"/>
              </a:lnSpc>
              <a:spcBef>
                <a:spcPts val="1980"/>
              </a:spcBef>
              <a:buFont typeface="Arial" pitchFamily="2" charset="0"/>
              <a:buChar char="•"/>
              <a:tabLst>
                <a:tab pos="184150" algn="l"/>
              </a:tabLst>
            </a:pPr>
            <a:r>
              <a:rPr sz="2600">
                <a:solidFill>
                  <a:srgbClr val="444446"/>
                </a:solidFill>
              </a:rPr>
              <a:t>If bidirectional communication is  needed, the MEP can be  changed to </a:t>
            </a:r>
            <a:r>
              <a:rPr sz="2600" b="1">
                <a:solidFill>
                  <a:srgbClr val="444446"/>
                </a:solidFill>
              </a:rPr>
              <a:t>“In Out,” </a:t>
            </a:r>
            <a:r>
              <a:rPr sz="2600">
                <a:solidFill>
                  <a:srgbClr val="444446"/>
                </a:solidFill>
              </a:rPr>
              <a:t>which  automatically creates an Out  message</a:t>
            </a:r>
            <a:endParaRPr sz="2600"/>
          </a:p>
        </p:txBody>
      </p:sp>
      <p:sp>
        <p:nvSpPr>
          <p:cNvPr id="5" name="object 6"/>
          <p:cNvSpPr>
            <a:extLst>
              <a:ext uri="smNativeData">
                <pr:smNativeData xmlns:pr="smNativeData" val="SMDATA_16_RRE1XRMAAAAlAAAAZAAAAA0AAAAAAAAAAAAAAAAAAAAAAAAAAAAAAAAAAAAAAAAAAAEAAABQAAAAAAAAAAAA4D8AAAAAAADgPwAAAAAAAOA/AAAAAAAA4D8AAAAAAADgPwAAAAAAAOA/AAAAAAAA4D8AAAAAAADgPwAAAAAAAOA/AAAAAAAA4D8CAAAAjAAAAAEAAAACAAAA////AP///wgAAAAAAAAAABMwJf7D7SVNv6oI8fDor1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VwIAAPIHAAAgHAAAhSUAABAAAAAmAAAACAAAAP//////////"/>
              </a:ext>
            </a:extLst>
          </p:cNvSpPr>
          <p:nvPr/>
        </p:nvSpPr>
        <p:spPr>
          <a:xfrm>
            <a:off x="380365" y="1291590"/>
            <a:ext cx="4191635" cy="480758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val="SMDATA_16_RRE1XRMAAAAlAAAAZAAAAE0AAAAAAAAAAA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AjUAAAkoAAALNgAA5CgAABAgAAAmAAAACAAAAHxw////////"/>
              </a:ext>
            </a:extLst>
          </p:cNvSpPr>
          <p:nvPr>
            <p:ph type="sldNum" sz="quarter" idx="7"/>
          </p:nvPr>
        </p:nvSpPr>
        <p:spPr>
          <a:noFill/>
          <a:ln>
            <a:noFill/>
          </a:ln>
          <a:effectLst/>
        </p:spPr>
        <p:txBody>
          <a:bodyPr vert="horz" wrap="square" lIns="0" tIns="3175" rIns="0" bIns="0" numCol="1" spcCol="215900" anchor="t">
            <a:prstTxWarp prst="textNoShape">
              <a:avLst/>
            </a:prstTxWarp>
          </a:bodyPr>
          <a:lstStyle/>
          <a:p>
            <a:pPr marL="25400" marR="0" indent="0" algn="l" defTabSz="44958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  <a:tabLst/>
            </a:pPr>
            <a:fld id="{27CAC881-CFCA-9F3E-8472-396B863C726C}" type="slidenum">
              <a:t>9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farisashim</cp:lastModifiedBy>
  <cp:revision>0</cp:revision>
  <dcterms:created xsi:type="dcterms:W3CDTF">2019-07-19T03:44:39Z</dcterms:created>
  <dcterms:modified xsi:type="dcterms:W3CDTF">2019-07-22T01:28:37Z</dcterms:modified>
</cp:coreProperties>
</file>