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  <p:sldMasterId id="2147483672" r:id="rId6"/>
    <p:sldMasterId id="2147483684" r:id="rId7"/>
    <p:sldMasterId id="2147483696" r:id="rId8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3758727" val="966" revOS="4"/>
      <pr:smFileRevision xmlns:pr="smNativeData" dt="1563758727" val="101"/>
      <pr:guideOptions xmlns:pr="smNativeData" dt="156375872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44" d="100"/>
          <a:sy n="44" d="100"/>
        </p:scale>
        <p:origin x="275" y="1800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1" d="100"/>
        <a:sy n="21" d="100"/>
      </p:scale>
      <p:origin x="0" y="0"/>
    </p:cViewPr>
  </p:sorterViewPr>
  <p:notesViewPr>
    <p:cSldViewPr snapToObjects="1" showGuides="1">
      <p:cViewPr>
        <p:scale>
          <a:sx n="44" d="100"/>
          <a:sy n="44" d="100"/>
        </p:scale>
        <p:origin x="275" y="180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hxA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hxA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DC24-6ACA-A12A-844C-9C7F920272C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EADA-94CA-A11C-844C-6249A4027237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K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C16-58CA-A12A-844C-AE7F920272FB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874C-02CA-A171-844C-F424C90272A1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O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1F2-BCCA-A117-844C-4A42AF02721F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9585-CBCA-A163-844C-3D36DB027268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hxA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hxA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A7BB-F5CA-A151-844C-0304E902725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E89E-D0CA-A11E-844C-264BA6027273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C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A7A-34CA-A11C-844C-C249A4027297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B1EB-A5CA-A147-844C-5312FF027206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C9DE-90CA-A13F-844C-666A87027233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8E3-ADCA-A11E-844C-5B4BA602720E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G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AAgAAAmAAAACAAAAAG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F507-49CA-A103-844C-BF56BB0272EA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D3B6-F8CA-A125-844C-0E709D02725B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AAgAAAmAAAACAAAAAG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hxA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A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AAgAAAmAAAACAAAAAG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DE5-ABCA-A16B-844C-5D3ED3027208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9D3B-75CA-A16B-844C-833ED30272D6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C46C-22CA-A132-844C-D4678A027281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87F-31CA-A11E-844C-C74BA6027292}" type="slidenum">
              <a:t/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4D8-96CA-A112-844C-6047AA027235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97A-34CA-A13F-844C-C26A87027297}" type="slidenum">
              <a:t/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AAg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o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EDC-92CA-A128-844C-647D90027231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L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D13A-74CA-A127-844C-82729F0272D7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C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B951-1FCA-A14F-844C-E91AF70272BC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06F-21CA-A116-844C-D743AE027282}" type="slidenum"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AAg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DEA-A4CA-A16B-844C-523ED3027207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1D2-9CCA-A117-844C-6A42AF02723F}" type="slidenum">
              <a:t/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K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C09C-D2CA-A136-844C-24638E027271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558-16CA-A103-844C-E056BB0272B5}" type="slidenum">
              <a:t/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O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O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5A3-EDCA-A113-844C-1B46AB02724E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184-CACA-A107-844C-3C52BF027269}" type="slidenum">
              <a:t/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hxA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hxA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81CD-83CA-A177-844C-7522CF02722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E409-47CA-A112-844C-B147AA0272E4}" type="slidenum">
              <a:t/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C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2A2-ECCA-A114-844C-1A41AC02724F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B1B0-FECA-A147-844C-0812FF02725D}" type="slidenum">
              <a:t/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FBFF-B1CA-A10D-844C-4758B5027212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A3C8-86CA-A155-844C-7000ED027225}" type="slidenum">
              <a:t/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G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AAgAAAmAAAACAAAAAG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80C7-89CA-A176-844C-7F23CE02722A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8860-2ECA-A17E-844C-D82BC602728D}" type="slidenum">
              <a:t/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AAgAAAmAAAACAAAAAG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hxA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A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AAgAAAmAAAACAAAAAG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8FD-B3CA-A12E-844C-457B96027210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D4DF-91CA-A122-844C-67779A027232}" type="slidenum">
              <a:t/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2E6-A8CA-A124-844C-5E719C02720B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L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33B-75CA-A105-844C-8350BD0272D6}" type="slidenum">
              <a:t/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86AC-E2CA-A170-844C-1425C8027241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647-09CA-A130-844C-FF65880272AA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C99-D7CA-A16A-844C-213FD2027274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90D-43CA-A10F-844C-B55AB70272E0}" type="slidenum">
              <a:t/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AAg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ABAC-E2CA-A15D-844C-1408E5027241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B1F6-B8CA-A147-844C-4E12FF02721B}" type="slidenum">
              <a:t/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AAg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A650-1ECA-A150-844C-E805E80272BD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AB8-F6CA-A11C-844C-0049A4027255}" type="slidenum">
              <a:t/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BjHSk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OdB9K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K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CgcUH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CB49-07CA-A13D-844C-F168850272A4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BOKAD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d/rS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128-66CA-A137-844C-90628F0272C5}" type="slidenum">
              <a:t/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NRn1o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O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Z75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O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BpOfx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CBE7-A9CA-A13D-844C-5F688502720A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EAH6f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MUAKe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13D-73CA-A117-844C-8542AF0272D0}" type="slidenum">
              <a:t/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hxA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hxA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F1E7-A9CA-A107-844C-5F52BF02720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F4E448-06CA-A112-844C-F047AA0272A5}" type="slidenum">
              <a:t/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C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CC7E-30CA-A13A-844C-C66F82027293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+lH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Ufj+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9270-3ECA-A164-844C-C831DC02729D}" type="slidenum">
              <a:t/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Tmg8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/SgA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HSl6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8737-79CA-A171-844C-8F24C90272DA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60d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pNIC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B0DE-90CA-A146-844C-6613FE027233}" type="slidenum">
              <a:t/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7Unf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+tGc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G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KOS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AAgAAAmAAAACAAAAAG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0AIT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E05-4BCA-A128-844C-BD7D900272E8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aOx/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3agB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9776-38CA-A161-844C-CE34D902729B}" type="slidenum">
              <a:t/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HYCj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9qD+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FJjI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AAgAAAmAAAACAAAAAG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hxA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A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d+/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AAgAAAmAAAACAAAAAG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Rx26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EF7-B9CA-A128-844C-4F7D9002721A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/wpf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ADPN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A967-29CA-A15F-844C-DF0AE702728A}" type="slidenum">
              <a:t/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vQA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k/rT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FFCC-82CA-A109-844C-745CB1027221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/rz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RwPT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939-77CA-A11F-844C-814AA70272D4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G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AAgAAAmAAAACAAAAAG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824B-05CA-A174-844C-F321CC0272A6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8E2C-62CA-A178-844C-942DC00272C1}" type="slidenum">
              <a:t/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xnjF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A104-4ACA-A157-844C-BC02EF0272E9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9KAF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+/OM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9243-0DCA-A164-844C-FB31DC0272AE}" type="slidenum">
              <a:t/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09OK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0oGC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Gfwp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AAg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nrRj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D53-1DCA-A12B-844C-EB7E930272BE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0ox7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z2x+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32E-60CA-A135-844C-96608D0272C3}" type="slidenum">
              <a:t/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F1f5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tUmn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QlG0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AAg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wps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DB88-C6CA-A12D-844C-307895027265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vtIl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3Bkd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9A71-3FCA-A16C-844C-C939D402729C}" type="slidenum">
              <a:t/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MYFL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4Yjt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K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agBR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2BA-F4CA-A114-844C-0241AC027257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doHc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p6Is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94BE-F0CA-A162-844C-0637DA027253}" type="slidenum">
              <a:t/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TfO3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O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oAT+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O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bn7o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14C-02CA-A117-844C-F442AF0272A1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S4Uc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HIFK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109-47CA-A117-844C-B142AF0272E4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L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AAgAAAmAAAACAAAAAG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hxA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A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AAgAAAmAAAACAAAAAG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1BA-F4CA-A117-844C-0242AF027257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8FAC-E2CA-A179-844C-142CC1027241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251-1FCA-A114-844C-E941AC0272BC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Nw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C88B-C5CA-A13E-844C-336B86027266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E675-3BCA-A110-844C-CD45A8027298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F1B3-FDCA-A107-844C-0B52BF02725E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AAg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F520-6ECA-A103-844C-9856BB0272CD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D7D2-9CCA-A121-844C-6A749902723F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hxA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AAg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F49861-2FCA-A16E-844C-D93BD602728C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F4E513-5DCA-A113-844C-AB46AB0272FE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theme" Target="../theme/theme3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4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F48ED0-9ECA-A178-844C-682DC002723D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fld id="{27F4B8D8-96CA-A14E-844C-601BF602723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F4A5F8-B6CA-A153-844C-4006EB027215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fld id="{27F4DB94-DACA-A12D-844C-2C789502727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3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F4F61A-54CA-A100-844C-A255B80272F7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fld id="{27F4D452-1CCA-A122-844C-EA779A0272BF}" type="slidenum">
              <a:t>15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4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EUyc5m2W3lMij+tkaXnQR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F4CBBD-F3CA-A13D-844C-056885027250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hxA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fld id="{27F4F400-4ECA-A102-844C-B857BA0272E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3800" b="0" i="0" u="none" strike="noStrike" kern="1" spc="0" baseline="0">
          <a:solidFill>
            <a:schemeClr val="bg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2400" b="0" i="0" u="none" strike="noStrike" kern="1" spc="0" baseline="0">
          <a:solidFill>
            <a:srgbClr val="44444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jpe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8_hxA1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bQQ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v8///r////1Ts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582295" y="-13335"/>
            <a:ext cx="10308590" cy="68713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ct 23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A4AANQCAADYJwAA6AgAABAgAAAmAAAACAAAAP//////////"/>
              </a:ext>
            </a:extLst>
          </p:cNvSpPr>
          <p:nvPr/>
        </p:nvSpPr>
        <p:spPr>
          <a:xfrm>
            <a:off x="2362200" y="459740"/>
            <a:ext cx="4114800" cy="988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6400"/>
            </a:pPr>
            <a:r>
              <a:rPr b="1">
                <a:solidFill>
                  <a:srgbClr val="FFFFFF"/>
                </a:solidFill>
              </a:rPr>
              <a:t>Talend ESB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" name="object 24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eA8AAGAJAACQJAAAFAwAAAAgAAAmAAAACAAAAP//////////"/>
              </a:ext>
            </a:extLst>
          </p:cNvSpPr>
          <p:nvPr/>
        </p:nvSpPr>
        <p:spPr>
          <a:xfrm>
            <a:off x="2514600" y="1524000"/>
            <a:ext cx="3429000" cy="43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800" b="1">
                <a:solidFill>
                  <a:srgbClr val="FFFFFF"/>
                </a:solidFill>
              </a:defRPr>
            </a:pPr>
            <a:r>
              <a:t>Module Code : ESB05</a:t>
            </a:r>
          </a:p>
        </p:txBody>
      </p:sp>
      <p:sp>
        <p:nvSpPr>
          <p:cNvPr id="5" name="Persegi panjang1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P8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zhsAAIwhAADaNQAAQCQAABAgAAAmAAAACAAAAP//////////"/>
              </a:ext>
            </a:extLst>
          </p:cNvSpPr>
          <p:nvPr/>
        </p:nvSpPr>
        <p:spPr>
          <a:xfrm>
            <a:off x="4519930" y="5453380"/>
            <a:ext cx="4234180" cy="43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800" b="1">
                <a:solidFill>
                  <a:srgbClr val="FFFFFF"/>
                </a:solidFill>
              </a:defRPr>
            </a:pPr>
            <a:r>
              <a:t>By : Muhammad Faris Ashim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MUGAABGMgAA4BAAAAAgAAAmAAAACAAAAP//////////"/>
              </a:ext>
            </a:extLst>
          </p:cNvSpPr>
          <p:nvPr/>
        </p:nvSpPr>
        <p:spPr>
          <a:xfrm>
            <a:off x="367030" y="1100455"/>
            <a:ext cx="7805420" cy="1642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>
                <a:solidFill>
                  <a:srgbClr val="444446"/>
                </a:solidFill>
              </a:rPr>
              <a:t>In this lab, you will:</a:t>
            </a:r>
            <a:endParaRPr sz="2800"/>
          </a:p>
          <a:p>
            <a:pPr marL="527050" indent="-171450" defTabSz="449580">
              <a:lnSpc>
                <a:spcPct val="100000"/>
              </a:lnSpc>
              <a:spcBef>
                <a:spcPts val="435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Connect to the ActiveMQ message broker</a:t>
            </a:r>
            <a:endParaRPr sz="2400"/>
          </a:p>
          <a:p>
            <a:pPr marL="527050" marR="5080" indent="-171450" defTabSz="449580">
              <a:lnSpc>
                <a:spcPct val="100000"/>
              </a:lnSpc>
              <a:spcBef>
                <a:spcPts val="40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Send messages to queues on the message broker using the  cJMS component</a:t>
            </a:r>
            <a:endParaRPr sz="2400"/>
          </a:p>
        </p:txBody>
      </p:sp>
      <p:sp>
        <p:nvSpPr>
          <p:cNvPr id="4" name="object 6"/>
          <p:cNvSpPr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490B6-F8CA-A166-844C-0E33DE02725B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10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rEQ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25457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Lab overview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JWMy18HItVKkP7QH2/+YtU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B9K99fIYdZGlg7Kb25n88U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23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9QIAAEYTAABsFwAAzhYAABAgAAAmAAAACAAAAP//////////"/>
              </a:ext>
            </a:extLst>
          </p:cNvSpPr>
          <p:nvPr/>
        </p:nvSpPr>
        <p:spPr>
          <a:xfrm>
            <a:off x="480695" y="3133090"/>
            <a:ext cx="332676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FFFF"/>
                </a:solidFill>
              </a:rPr>
              <a:t>Talend ESB Basics</a:t>
            </a:r>
            <a:endParaRPr sz="3600"/>
          </a:p>
        </p:txBody>
      </p:sp>
      <p:sp>
        <p:nvSpPr>
          <p:cNvPr id="5" name="object 24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QMAADYaAAB4KAAAnhwAABAgAAAmAAAACAAAAP//////////"/>
              </a:ext>
            </a:extLst>
          </p:cNvSpPr>
          <p:nvPr/>
        </p:nvSpPr>
        <p:spPr>
          <a:xfrm>
            <a:off x="490855" y="4260850"/>
            <a:ext cx="6087745" cy="391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FFFFFF"/>
                </a:solidFill>
              </a:rPr>
              <a:t>Calling Data Integration Jobs in Mediation Routes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hxA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JNQAASR0AABAgAAAmAAAACAAAAP//////////"/>
              </a:ext>
            </a:extLst>
          </p:cNvSpPr>
          <p:nvPr/>
        </p:nvSpPr>
        <p:spPr>
          <a:xfrm>
            <a:off x="387350" y="1235075"/>
            <a:ext cx="8355965" cy="3525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84150" marR="45085" indent="-171450" defTabSz="449580">
              <a:lnSpc>
                <a:spcPct val="99000"/>
              </a:lnSpc>
              <a:spcBef>
                <a:spcPts val="11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Mediation routes are very good at integrating  applications, routing, and delivering messages according  to your provided set of rules</a:t>
            </a:r>
            <a:endParaRPr sz="2800"/>
          </a:p>
          <a:p>
            <a:pPr marL="184150" marR="1024890" indent="-171450" defTabSz="449580">
              <a:lnSpc>
                <a:spcPct val="101000"/>
              </a:lnSpc>
              <a:spcBef>
                <a:spcPts val="20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However, mediation routes are not made for data  transformation or data processing</a:t>
            </a:r>
            <a:endParaRPr sz="2800"/>
          </a:p>
          <a:p>
            <a:pPr marL="184150" marR="508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If you need to transform data, Talend offers the ability to  call a DI Job from a route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CDFF-B1CA-A13B-844C-476E83027212}" type="slidenum">
              <a:t>12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BDIw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53651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Calling data integration Jobs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xNAAAfRYAABAgAAAmAAAACAAAAP//////////"/>
              </a:ext>
            </a:extLst>
          </p:cNvSpPr>
          <p:nvPr/>
        </p:nvSpPr>
        <p:spPr>
          <a:xfrm>
            <a:off x="387350" y="1235075"/>
            <a:ext cx="8218805" cy="2420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84150" indent="-171450" defTabSz="449580">
              <a:lnSpc>
                <a:spcPct val="100000"/>
              </a:lnSpc>
              <a:spcBef>
                <a:spcPts val="1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To call a DI Job, use the cTalendJob component</a:t>
            </a:r>
            <a:endParaRPr sz="2800"/>
          </a:p>
          <a:p>
            <a:pPr marL="184150" marR="5080" indent="-171450" defTabSz="449580">
              <a:lnSpc>
                <a:spcPct val="100000"/>
              </a:lnSpc>
              <a:spcBef>
                <a:spcPts val="203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When the message reaches the cTalendJob component,  data is transferred to the job and processed. When the  job is finished processing data, it returns the data in a  message that goes along the route.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B469-27CA-A142-844C-D117FA027284}" type="slidenum">
              <a:t>13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9Hw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479234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Call a DI Job from a route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eNAAAER0AABAgAAAmAAAACAAAAP//////////"/>
              </a:ext>
            </a:extLst>
          </p:cNvSpPr>
          <p:nvPr/>
        </p:nvSpPr>
        <p:spPr>
          <a:xfrm>
            <a:off x="387350" y="1235075"/>
            <a:ext cx="8166100" cy="3489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>
                <a:solidFill>
                  <a:srgbClr val="444446"/>
                </a:solidFill>
              </a:rPr>
              <a:t>To enable a DI Job to be used in a route, you need to use</a:t>
            </a:r>
            <a:endParaRPr sz="28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b="1">
                <a:solidFill>
                  <a:srgbClr val="444446"/>
                </a:solidFill>
              </a:rPr>
              <a:t>specific components</a:t>
            </a:r>
            <a:endParaRPr sz="2800"/>
          </a:p>
          <a:p>
            <a:pPr marL="527050" marR="435610" indent="-171450" algn="just" defTabSz="449580">
              <a:lnSpc>
                <a:spcPct val="99000"/>
              </a:lnSpc>
              <a:spcBef>
                <a:spcPts val="166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 b="1">
                <a:solidFill>
                  <a:srgbClr val="444446"/>
                </a:solidFill>
              </a:rPr>
              <a:t>tRouteInput</a:t>
            </a:r>
            <a:r>
              <a:rPr sz="2400">
                <a:solidFill>
                  <a:srgbClr val="444446"/>
                </a:solidFill>
              </a:rPr>
              <a:t>—this component gets the exchange from the  route and can be configured to get the body, headers, and  properties in a DI schema</a:t>
            </a:r>
            <a:endParaRPr sz="2400"/>
          </a:p>
          <a:p>
            <a:pPr marL="527050" marR="133350" indent="-171450" defTabSz="449580">
              <a:lnSpc>
                <a:spcPct val="100000"/>
              </a:lnSpc>
              <a:spcBef>
                <a:spcPts val="160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 b="1">
                <a:solidFill>
                  <a:srgbClr val="444446"/>
                </a:solidFill>
              </a:rPr>
              <a:t>tRouteOuput</a:t>
            </a:r>
            <a:r>
              <a:rPr sz="2400">
                <a:solidFill>
                  <a:srgbClr val="444446"/>
                </a:solidFill>
              </a:rPr>
              <a:t>—this component builds the output message  from the DI Job and can send data in the body, properties, or  headers</a:t>
            </a:r>
            <a:endParaRPr sz="2400"/>
          </a:p>
        </p:txBody>
      </p:sp>
      <p:sp>
        <p:nvSpPr>
          <p:cNvPr id="4" name="object 5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0Kw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673735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Receive a route message in a DI Job</a:t>
            </a:r>
            <a:endParaRPr sz="36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P3C6p6CEO1MoQZZpO7v8hw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sgoAAIodAACKLQAAOicAABAAAAAmAAAACAAAAP//////////"/>
              </a:ext>
            </a:extLst>
          </p:cNvSpPr>
          <p:nvPr/>
        </p:nvSpPr>
        <p:spPr>
          <a:xfrm>
            <a:off x="1738630" y="4801870"/>
            <a:ext cx="5664200" cy="15748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spLocks noGrp="1" noChangeArrowheads="1"/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EDBB-F5CA-A11B-844C-034EA3027256}" type="slidenum">
              <a:t>14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MUGAACgMQAAYRMAAAAgAAAmAAAACAAAAP//////////"/>
              </a:ext>
            </a:extLst>
          </p:cNvSpPr>
          <p:nvPr/>
        </p:nvSpPr>
        <p:spPr>
          <a:xfrm>
            <a:off x="367030" y="1100455"/>
            <a:ext cx="7700010" cy="2049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>
                <a:solidFill>
                  <a:srgbClr val="444446"/>
                </a:solidFill>
              </a:rPr>
              <a:t>In this lab, you will:</a:t>
            </a:r>
            <a:endParaRPr sz="2800"/>
          </a:p>
          <a:p>
            <a:pPr marL="527050" marR="760095" indent="-171450" defTabSz="449580">
              <a:lnSpc>
                <a:spcPct val="100000"/>
              </a:lnSpc>
              <a:spcBef>
                <a:spcPts val="4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Create a route that calls DI Jobs with the cTalendJob  component</a:t>
            </a:r>
            <a:endParaRPr sz="2400"/>
          </a:p>
          <a:p>
            <a:pPr marL="527050" indent="-171450" defTabSz="449580">
              <a:lnSpc>
                <a:spcPct val="100000"/>
              </a:lnSpc>
              <a:spcBef>
                <a:spcPts val="4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Create two DI Jobs that can be called by a route</a:t>
            </a:r>
            <a:endParaRPr sz="2400"/>
          </a:p>
          <a:p>
            <a:pPr marL="527050" indent="-171450" defTabSz="449580">
              <a:lnSpc>
                <a:spcPct val="100000"/>
              </a:lnSpc>
              <a:spcBef>
                <a:spcPts val="3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Distribute messages to be processed by one of the DI Jobs</a:t>
            </a:r>
            <a:endParaRPr sz="24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z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  <a:defRPr sz="800" b="0" i="0" u="none" strike="noStrike" kern="1" spc="0" baseline="0">
                <a:solidFill>
                  <a:srgbClr val="2F5699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fld id="{27F4C9AA-E4CA-A13F-844C-126A87027247}" type="slidenum">
              <a:t>15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rEQ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25457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Lab overview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JWMy18HItVKkP7QH2/+Yt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B9K99fIYdZGlg7Kb25n88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6_hxA1XR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8AAPAPAABpMAAAQBcAABAgAAAmAAAACAAAAP//////////"/>
              </a:ext>
            </a:extLst>
          </p:cNvSpPr>
          <p:nvPr/>
        </p:nvSpPr>
        <p:spPr>
          <a:xfrm>
            <a:off x="2438400" y="2590800"/>
            <a:ext cx="543115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7200" b="1">
                <a:solidFill>
                  <a:schemeClr val="bg1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JWMy18HItVKkP7QH2/+YtU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B9K99fIYdZGlg7Kb25n88U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23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9QIAAEYTAADMIQAAzhYAABAgAAAmAAAACAAAAP//////////"/>
              </a:ext>
            </a:extLst>
          </p:cNvSpPr>
          <p:nvPr/>
        </p:nvSpPr>
        <p:spPr>
          <a:xfrm>
            <a:off x="480695" y="3133090"/>
            <a:ext cx="501332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FFFF"/>
                </a:solidFill>
              </a:rPr>
              <a:t>Talend ESB Administration</a:t>
            </a:r>
            <a:endParaRPr sz="3600"/>
          </a:p>
        </p:txBody>
      </p:sp>
      <p:sp>
        <p:nvSpPr>
          <p:cNvPr id="5" name="object 24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QMAADYaAABFFQAAnhwAABAgAAAmAAAACAAAAP//////////"/>
              </a:ext>
            </a:extLst>
          </p:cNvSpPr>
          <p:nvPr/>
        </p:nvSpPr>
        <p:spPr>
          <a:xfrm>
            <a:off x="490855" y="4260850"/>
            <a:ext cx="2966720" cy="391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FFFFFF"/>
                </a:solidFill>
              </a:rPr>
              <a:t>Using a Message Broker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hxA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dNAAA3R8AABAgAAAmAAAACAAAAP//////////"/>
              </a:ext>
            </a:extLst>
          </p:cNvSpPr>
          <p:nvPr/>
        </p:nvSpPr>
        <p:spPr>
          <a:xfrm>
            <a:off x="387350" y="1235075"/>
            <a:ext cx="8206105" cy="3944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84150" marR="716280" indent="-171450" defTabSz="449580">
              <a:lnSpc>
                <a:spcPct val="99000"/>
              </a:lnSpc>
              <a:spcBef>
                <a:spcPts val="11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Talend ESB server embeds a message broker called  ActiveMQ. This module is </a:t>
            </a:r>
            <a:r>
              <a:rPr sz="2800" b="1">
                <a:solidFill>
                  <a:srgbClr val="444446"/>
                </a:solidFill>
              </a:rPr>
              <a:t>message-oriented  middleware (MOM)</a:t>
            </a:r>
            <a:r>
              <a:rPr sz="2800">
                <a:solidFill>
                  <a:srgbClr val="444446"/>
                </a:solidFill>
              </a:rPr>
              <a:t>.</a:t>
            </a:r>
            <a:endParaRPr sz="2800"/>
          </a:p>
          <a:p>
            <a:pPr marL="184150" marR="279400" indent="-171450" defTabSz="449580">
              <a:lnSpc>
                <a:spcPct val="101000"/>
              </a:lnSpc>
              <a:spcBef>
                <a:spcPts val="20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Its only purpose is to handle messages and make sure  they are delivered or broadcasted to their recipients.</a:t>
            </a:r>
            <a:endParaRPr sz="2800"/>
          </a:p>
          <a:p>
            <a:pPr marL="184150" marR="5080" indent="-171450" defTabSz="449580">
              <a:lnSpc>
                <a:spcPct val="99000"/>
              </a:lnSpc>
              <a:spcBef>
                <a:spcPts val="195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ActiveMQ uses standard formats (natively, JMS by  default) to make sure messages can be delivered to and  understood by any application.</a:t>
            </a:r>
            <a:endParaRPr sz="2800"/>
          </a:p>
        </p:txBody>
      </p:sp>
      <p:sp>
        <p:nvSpPr>
          <p:cNvPr id="4" name="object 6"/>
          <p:cNvSpPr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4D295-DBCA-A124-844C-2D719C027278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3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BEw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280352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ESB messaging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hxA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AtMwAAARQAABAgAAAmAAAACAAAAP//////////"/>
              </a:ext>
            </a:extLst>
          </p:cNvSpPr>
          <p:nvPr/>
        </p:nvSpPr>
        <p:spPr>
          <a:xfrm>
            <a:off x="387350" y="1235075"/>
            <a:ext cx="7931785" cy="2016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2800">
                <a:solidFill>
                  <a:srgbClr val="444446"/>
                </a:solidFill>
              </a:rPr>
              <a:t>There are two strategies for delivering a message using  MOM:</a:t>
            </a:r>
            <a:endParaRPr sz="2800"/>
          </a:p>
          <a:p>
            <a:pPr marL="527050" indent="-171450" defTabSz="449580">
              <a:lnSpc>
                <a:spcPct val="100000"/>
              </a:lnSpc>
              <a:spcBef>
                <a:spcPts val="164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Point-to-point messaging, using </a:t>
            </a:r>
            <a:r>
              <a:rPr sz="2400" b="1">
                <a:solidFill>
                  <a:srgbClr val="444446"/>
                </a:solidFill>
              </a:rPr>
              <a:t>queues</a:t>
            </a:r>
            <a:endParaRPr sz="2400"/>
          </a:p>
          <a:p>
            <a:pPr marL="527050" indent="-171450" defTabSz="449580">
              <a:lnSpc>
                <a:spcPct val="100000"/>
              </a:lnSpc>
              <a:spcBef>
                <a:spcPts val="15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Broadcasting, using </a:t>
            </a:r>
            <a:r>
              <a:rPr sz="2400" b="1">
                <a:solidFill>
                  <a:srgbClr val="444446"/>
                </a:solidFill>
              </a:rPr>
              <a:t>topics</a:t>
            </a:r>
            <a:endParaRPr sz="2400"/>
          </a:p>
        </p:txBody>
      </p:sp>
      <p:sp>
        <p:nvSpPr>
          <p:cNvPr id="4" name="object 6"/>
          <p:cNvSpPr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4B15E-10CA-A147-844C-E612FF0272B3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4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wIA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486537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ESB messaging,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BqLQ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701548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ESB messaging: point-to-point queue</a:t>
            </a:r>
            <a:endParaRPr sz="3600"/>
          </a:p>
        </p:txBody>
      </p:sp>
      <p:sp>
        <p:nvSpPr>
          <p:cNvPr id="4" name="object 6"/>
          <p:cNvSpPr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4A272-3CCA-A154-844C-CA01EC02729F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5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A3MwAA/SIAABAgAAAmAAAACAAAAP//////////"/>
              </a:ext>
            </a:extLst>
          </p:cNvSpPr>
          <p:nvPr/>
        </p:nvSpPr>
        <p:spPr>
          <a:xfrm>
            <a:off x="387350" y="1235075"/>
            <a:ext cx="7938135" cy="4452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84150" indent="-171450" defTabSz="449580">
              <a:lnSpc>
                <a:spcPct val="100000"/>
              </a:lnSpc>
              <a:spcBef>
                <a:spcPts val="1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sender of the message is called a </a:t>
            </a:r>
            <a:r>
              <a:rPr sz="2800" b="1">
                <a:solidFill>
                  <a:srgbClr val="444446"/>
                </a:solidFill>
              </a:rPr>
              <a:t>producer</a:t>
            </a:r>
            <a:r>
              <a:rPr sz="2800">
                <a:solidFill>
                  <a:srgbClr val="444446"/>
                </a:solidFill>
              </a:rPr>
              <a:t>.</a:t>
            </a:r>
            <a:endParaRPr sz="2800"/>
          </a:p>
          <a:p>
            <a:pPr marL="184150" marR="215265" indent="-171450" defTabSz="449580">
              <a:lnSpc>
                <a:spcPts val="3300"/>
              </a:lnSpc>
              <a:spcBef>
                <a:spcPts val="22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producer sends a message to a queue on the  MOM. A queue is a destination with a unique name.</a:t>
            </a:r>
            <a:endParaRPr sz="2800"/>
          </a:p>
          <a:p>
            <a:pPr marL="184150" indent="-171450" defTabSz="449580">
              <a:lnSpc>
                <a:spcPct val="100000"/>
              </a:lnSpc>
              <a:spcBef>
                <a:spcPts val="194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recipient of the message is called a </a:t>
            </a:r>
            <a:r>
              <a:rPr sz="2800" b="1">
                <a:solidFill>
                  <a:srgbClr val="444446"/>
                </a:solidFill>
              </a:rPr>
              <a:t>consumer</a:t>
            </a:r>
            <a:r>
              <a:rPr sz="2800">
                <a:solidFill>
                  <a:srgbClr val="444446"/>
                </a:solidFill>
              </a:rPr>
              <a:t>.</a:t>
            </a:r>
            <a:endParaRPr sz="2800"/>
          </a:p>
          <a:p>
            <a:pPr marL="184150" marR="5080" indent="-171450" defTabSz="449580">
              <a:lnSpc>
                <a:spcPts val="3300"/>
              </a:lnSpc>
              <a:spcBef>
                <a:spcPts val="22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consumer is connected to the MOM and listening  to one queue.</a:t>
            </a:r>
            <a:endParaRPr sz="2800"/>
          </a:p>
          <a:p>
            <a:pPr marL="184150" marR="976630" indent="-171450" defTabSz="449580">
              <a:lnSpc>
                <a:spcPts val="3300"/>
              </a:lnSpc>
              <a:spcBef>
                <a:spcPts val="21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When a message is delivered to the queue, the  consumer reads it.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OABAAC9MAAA2AQAABAgAAAmAAAACAAAAH3w////////"/>
              </a:ext>
            </a:extLst>
          </p:cNvSpPr>
          <p:nvPr>
            <p:ph type="title"/>
          </p:nvPr>
        </p:nvSpPr>
        <p:spPr>
          <a:xfrm>
            <a:off x="367030" y="304800"/>
            <a:ext cx="7555865" cy="48260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000" b="1">
                <a:solidFill>
                  <a:srgbClr val="2F5699"/>
                </a:solidFill>
              </a:rPr>
              <a:t>ESB messaging: point-to-point queue, </a:t>
            </a:r>
            <a:r>
              <a:rPr sz="3000" i="1">
                <a:solidFill>
                  <a:srgbClr val="2F5699"/>
                </a:solidFill>
              </a:rPr>
              <a:t>continued</a:t>
            </a:r>
            <a:endParaRPr sz="30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CdcUsU2Lg9Esy0PcuY9Xl8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CQgAANUPAAATMAAAfCkAABAAAAAmAAAACAAAAP//////////"/>
              </a:ext>
            </a:extLst>
          </p:cNvSpPr>
          <p:nvPr/>
        </p:nvSpPr>
        <p:spPr>
          <a:xfrm>
            <a:off x="1306195" y="2573655"/>
            <a:ext cx="6508750" cy="417004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hxA1XRMAAAAlAAAAZAAAAE0AAAAAAAAAAB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2LgAAGRAAABAgAAAmAAAACAAAAP//////////"/>
              </a:ext>
            </a:extLst>
          </p:cNvSpPr>
          <p:nvPr/>
        </p:nvSpPr>
        <p:spPr>
          <a:xfrm>
            <a:off x="387350" y="1235075"/>
            <a:ext cx="7246620" cy="138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160" rIns="0" bIns="0" numCol="1" spcCol="215900" anchor="t"/>
          <a:lstStyle/>
          <a:p>
            <a:pPr marL="184150" marR="5080" indent="-171450" defTabSz="449580">
              <a:lnSpc>
                <a:spcPct val="100000"/>
              </a:lnSpc>
              <a:spcBef>
                <a:spcPts val="8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400">
                <a:solidFill>
                  <a:srgbClr val="444446"/>
                </a:solidFill>
              </a:rPr>
              <a:t>When a consumer has read the message, </a:t>
            </a:r>
            <a:r>
              <a:rPr sz="2400" b="1">
                <a:solidFill>
                  <a:srgbClr val="444446"/>
                </a:solidFill>
              </a:rPr>
              <a:t>it is considered  consumed and removed from the queue</a:t>
            </a:r>
            <a:endParaRPr sz="2400"/>
          </a:p>
          <a:p>
            <a:pPr marL="184150" indent="-171450" defTabSz="449580">
              <a:lnSpc>
                <a:spcPct val="100000"/>
              </a:lnSpc>
              <a:spcBef>
                <a:spcPts val="202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400">
                <a:solidFill>
                  <a:srgbClr val="444446"/>
                </a:solidFill>
              </a:rPr>
              <a:t>A message sent on a queue </a:t>
            </a:r>
            <a:r>
              <a:rPr sz="2400" b="1">
                <a:solidFill>
                  <a:srgbClr val="444446"/>
                </a:solidFill>
              </a:rPr>
              <a:t>can have only one recipient</a:t>
            </a:r>
            <a:endParaRPr sz="2400"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4875F-11CA-A171-844C-E724C90272B2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6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oJg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595757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ESB messaging: broadcast topic</a:t>
            </a:r>
            <a:endParaRPr sz="3600"/>
          </a:p>
        </p:txBody>
      </p:sp>
      <p:sp>
        <p:nvSpPr>
          <p:cNvPr id="4" name="object 6"/>
          <p:cNvSpPr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4A40F-41CA-A152-844C-B707EA0272E2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7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BlNAAA/SIAABAgAAAmAAAACAAAAP//////////"/>
              </a:ext>
            </a:extLst>
          </p:cNvSpPr>
          <p:nvPr/>
        </p:nvSpPr>
        <p:spPr>
          <a:xfrm>
            <a:off x="387350" y="1235075"/>
            <a:ext cx="8129905" cy="4452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84150" indent="-171450" defTabSz="449580">
              <a:lnSpc>
                <a:spcPct val="100000"/>
              </a:lnSpc>
              <a:spcBef>
                <a:spcPts val="1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sender of the message is called a </a:t>
            </a:r>
            <a:r>
              <a:rPr sz="2800" b="1">
                <a:solidFill>
                  <a:srgbClr val="444446"/>
                </a:solidFill>
              </a:rPr>
              <a:t>publisher</a:t>
            </a:r>
            <a:r>
              <a:rPr sz="2800">
                <a:solidFill>
                  <a:srgbClr val="444446"/>
                </a:solidFill>
              </a:rPr>
              <a:t>.</a:t>
            </a:r>
            <a:endParaRPr sz="2800"/>
          </a:p>
          <a:p>
            <a:pPr marL="184150" marR="5080" indent="-171450" defTabSz="449580">
              <a:lnSpc>
                <a:spcPts val="3300"/>
              </a:lnSpc>
              <a:spcBef>
                <a:spcPts val="22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publisher sends a message to a topic on the MOM.  A topic is a destination with a unique name.</a:t>
            </a:r>
            <a:endParaRPr sz="2800"/>
          </a:p>
          <a:p>
            <a:pPr marL="184150" indent="-171450" defTabSz="449580">
              <a:lnSpc>
                <a:spcPct val="100000"/>
              </a:lnSpc>
              <a:spcBef>
                <a:spcPts val="194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recipient of the message is called a </a:t>
            </a:r>
            <a:r>
              <a:rPr sz="2800" b="1">
                <a:solidFill>
                  <a:srgbClr val="444446"/>
                </a:solidFill>
              </a:rPr>
              <a:t>subscriber</a:t>
            </a:r>
            <a:r>
              <a:rPr sz="2800">
                <a:solidFill>
                  <a:srgbClr val="444446"/>
                </a:solidFill>
              </a:rPr>
              <a:t>.</a:t>
            </a:r>
            <a:endParaRPr sz="2800"/>
          </a:p>
          <a:p>
            <a:pPr marL="184150" marR="349250" indent="-171450" defTabSz="449580">
              <a:lnSpc>
                <a:spcPts val="3300"/>
              </a:lnSpc>
              <a:spcBef>
                <a:spcPts val="22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Subscribers are connected to the MOM and listening  to the topic.</a:t>
            </a:r>
            <a:endParaRPr sz="2800"/>
          </a:p>
          <a:p>
            <a:pPr marL="184150" marR="1493520" indent="-171450" defTabSz="449580">
              <a:lnSpc>
                <a:spcPts val="3300"/>
              </a:lnSpc>
              <a:spcBef>
                <a:spcPts val="21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When a message is delivered to the topic, </a:t>
            </a:r>
            <a:r>
              <a:rPr sz="2800" b="1">
                <a:solidFill>
                  <a:srgbClr val="444446"/>
                </a:solidFill>
              </a:rPr>
              <a:t>all  connected subscribers receive it.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hxA1XRMAAAAlAAAAZAAAAA0AAAAAAAAAAAAAAAAAAAAAAAAAAAAAAAAAAAAAAAAAAAEAAABQAAAAAAAAAAAA4D8AAAAAAADgPwAAAAAAAOA/AAAAAAAA4D8AAAAAAADgPwAAAAAAAOA/AAAAAAAA4D8AAAAAAADgPwAAAAAAAOA/AAAAAAAA4D8CAAAAjAAAAAEAAAACAAAA////AP///wgAAAAAAAAAALmAv96/k45BmpXWfnPcfqwB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CQgAAC4QAAATMAAAIykAABAAAAAmAAAACAAAAP//////////"/>
              </a:ext>
            </a:extLst>
          </p:cNvSpPr>
          <p:nvPr/>
        </p:nvSpPr>
        <p:spPr>
          <a:xfrm>
            <a:off x="1306195" y="2630170"/>
            <a:ext cx="6508750" cy="405701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5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OMw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801370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ESB messaging: broadcast topic,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5" name="object 7"/>
          <p:cNvSpPr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4AA26-68CA-A15C-844C-9E09E40272CB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8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6" name="object 6"/>
          <p:cNvSpPr>
            <a:spLocks noGrp="1" noChangeArrowheads="1"/>
            <a:extLst>
              <a:ext uri="smNativeData">
                <pr:smNativeData xmlns:pr="smNativeData" val="SMDATA_16_hxA1XRMAAAAlAAAAZAAAAE0AAAAAAAAAAB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YgIAAJkHAADeNQAAXRIAABAgAAAmAAAACAAAAHzw////////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0" tIns="10160" rIns="0" bIns="0" numCol="1" spcCol="215900" anchor="t">
            <a:prstTxWarp prst="textNoShape">
              <a:avLst/>
            </a:prstTxWarp>
          </a:bodyPr>
          <a:lstStyle/>
          <a:p>
            <a:pPr marL="184150" marR="5080" indent="-171450" algn="l" defTabSz="449580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>
                <a:tab pos="184150" algn="l"/>
              </a:tabLst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When the subscribers receive the message, </a:t>
            </a:r>
            <a:r>
              <a:rPr b="1"/>
              <a:t>it is removed from  the topic</a:t>
            </a:r>
            <a:endParaRPr b="1"/>
          </a:p>
          <a:p>
            <a:pPr marL="184150" marR="431165" indent="-171450" algn="l" defTabSz="44958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2" charset="0"/>
              <a:buChar char="•"/>
              <a:tabLst>
                <a:tab pos="184150" algn="l"/>
              </a:tabLst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 message sent on a queue </a:t>
            </a:r>
            <a:r>
              <a:rPr b="1"/>
              <a:t>can have as many recipients as  there are subscribers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hxA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hxA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BHFgAAEwUAABAgAAAmAAAACAAAAH3w////////"/>
              </a:ext>
            </a:extLst>
          </p:cNvSpPr>
          <p:nvPr>
            <p:ph type="title"/>
          </p:nvPr>
        </p:nvSpPr>
        <p:spPr>
          <a:xfrm>
            <a:off x="367030" y="250825"/>
            <a:ext cx="325437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JMS components</a:t>
            </a:r>
            <a:endParaRPr sz="3600"/>
          </a:p>
        </p:txBody>
      </p:sp>
      <p:sp>
        <p:nvSpPr>
          <p:cNvPr id="4" name="object 6"/>
          <p:cNvSpPr>
            <a:extLst>
              <a:ext uri="smNativeData">
                <pr:smNativeData xmlns:pr="smNativeData" val="SMDATA_16_hxA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jQAAAkoAAAMNgAA5CgAABAgAAAmAAAACAAAAP//////////"/>
              </a:ext>
            </a:extLst>
          </p:cNvSpPr>
          <p:nvPr/>
        </p:nvSpPr>
        <p:spPr>
          <a:xfrm>
            <a:off x="8558530" y="6508115"/>
            <a:ext cx="227330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5" rIns="0" bIns="0" numCol="1" spcCol="215900" anchor="t"/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27F49F79-37CA-A169-844C-C13CD1027294}" type="slidenum">
              <a:rPr sz="800">
                <a:solidFill>
                  <a:srgbClr val="2F5699"/>
                </a:solidFill>
                <a:latin typeface="Arial" pitchFamily="2" charset="0"/>
                <a:ea typeface="SimSun" pitchFamily="0" charset="0"/>
                <a:cs typeface="Times New Roman" pitchFamily="1" charset="0"/>
              </a:rPr>
              <a:t>9</a:t>
            </a:fld>
            <a:endParaRPr sz="800">
              <a:latin typeface="Arial" pitchFamily="2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val="SMDATA_16_hxA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AnNAAAERkAABAgAAAmAAAACAAAAP//////////"/>
              </a:ext>
            </a:extLst>
          </p:cNvSpPr>
          <p:nvPr/>
        </p:nvSpPr>
        <p:spPr>
          <a:xfrm>
            <a:off x="387350" y="1235075"/>
            <a:ext cx="8090535" cy="283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5080" indent="-171450" defTabSz="449580">
              <a:lnSpc>
                <a:spcPct val="101000"/>
              </a:lnSpc>
              <a:spcBef>
                <a:spcPts val="6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Talend ESB offers a cJMS component to send messages  to or receive messages from a message broker</a:t>
            </a:r>
            <a:endParaRPr sz="2800"/>
          </a:p>
          <a:p>
            <a:pPr marL="184150" marR="278130" indent="-171450" defTabSz="449580">
              <a:lnSpc>
                <a:spcPct val="100000"/>
              </a:lnSpc>
              <a:spcBef>
                <a:spcPts val="193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Like the database connection components in DI Jobs,  the ESB palette has a cMOMConnection component  that creates a persistent connection to the message  broker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farisashim</cp:lastModifiedBy>
  <cp:revision>0</cp:revision>
  <dcterms:created xsi:type="dcterms:W3CDTF">2019-07-22T01:19:39Z</dcterms:created>
  <dcterms:modified xsi:type="dcterms:W3CDTF">2019-07-22T01:25:27Z</dcterms:modified>
</cp:coreProperties>
</file>