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59" d="100"/>
          <a:sy n="15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https://www.slideshare.net/AhmadHafizIsmail/introduction-to-graphql-or-how-i-learned-to-stop-worrying-about-rest-apis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https://www.howtographql.com/basics/1-graphql-is-the-better-rest/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http://graphql.org/learn/thinking-in-graphs/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‹nr.›</a:t>
            </a:fld>
            <a:endParaRPr lang="en-GB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ql.org/learn/" TargetMode="External"/><Relationship Id="rId4" Type="http://schemas.openxmlformats.org/officeDocument/2006/relationships/hyperlink" Target="https://www.howtographql.com/" TargetMode="External"/><Relationship Id="rId5" Type="http://schemas.openxmlformats.org/officeDocument/2006/relationships/hyperlink" Target="https://github.com/graphql-java/awesome-graphql-java" TargetMode="External"/><Relationship Id="rId6" Type="http://schemas.openxmlformats.org/officeDocument/2006/relationships/hyperlink" Target="https://developers.facebook.com/docs/graph-api/using-graph-api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GraphQL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REST in peace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GraphQL queries and mutations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 GraphQL service is created by defining types and fields on those types, then providing functions for each field on each type.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GraphQL query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GraphQL frameworks and tools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Frameworks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Client: C# / .NET Go Java / Android JavaScript Swift / Objective-C iOS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Server: C# / .NET Clojure Elixir Erlang Go Groovy Java JavaScript PHP Python Scala Ruby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Tooling: GraphiQL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Hosted: Graph.cool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GraphQL Java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graphql-java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GB"/>
              <a:t>graphql-java: core library for graphql query execution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GB"/>
              <a:t>graphql-java-servlet: servlet endpoint for GraphQL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GB"/>
              <a:t>graphql-java-tools: schema first library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GB"/>
              <a:t>graphql-spring-boot: Spring boot starter for GraphQL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But also...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GB"/>
              <a:t> GraphQL SPQR: code-first java library for Rapid GraphQL application development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GraphQL: a match for mobile… and...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about REST 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Links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http://graphql.org/learn/</a:t>
            </a:r>
          </a:p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https://www.howtographql.com/</a:t>
            </a:r>
          </a:p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https://github.com/graphql-java/awesome-graphql-java</a:t>
            </a:r>
          </a:p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https://developers.facebook.com/docs/graph-api/using-graph-api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Agenda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 dirty="0">
                <a:solidFill>
                  <a:schemeClr val="tx1"/>
                </a:solidFill>
              </a:rPr>
              <a:t>What is </a:t>
            </a:r>
            <a:r>
              <a:rPr lang="en-GB" b="1" dirty="0" err="1">
                <a:solidFill>
                  <a:schemeClr val="tx1"/>
                </a:solidFill>
              </a:rPr>
              <a:t>GraphQL</a:t>
            </a:r>
            <a:endParaRPr lang="en-GB" b="1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Implementation options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What about REST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GraphQL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chemeClr val="tx1"/>
                </a:solidFill>
              </a:rPr>
              <a:t>query language</a:t>
            </a:r>
            <a:r>
              <a:rPr lang="en-GB" dirty="0"/>
              <a:t> for your </a:t>
            </a:r>
            <a:r>
              <a:rPr lang="en-GB" b="1" dirty="0" smtClean="0">
                <a:solidFill>
                  <a:schemeClr val="tx1"/>
                </a:solidFill>
              </a:rPr>
              <a:t>API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/>
              <a:t>developed </a:t>
            </a:r>
            <a:r>
              <a:rPr lang="en-GB" b="1" dirty="0" smtClean="0">
                <a:solidFill>
                  <a:schemeClr val="tx1"/>
                </a:solidFill>
              </a:rPr>
              <a:t>by </a:t>
            </a:r>
            <a:r>
              <a:rPr lang="en-GB" b="1" dirty="0">
                <a:solidFill>
                  <a:schemeClr val="tx1"/>
                </a:solidFill>
              </a:rPr>
              <a:t>Facebook</a:t>
            </a:r>
            <a:r>
              <a:rPr lang="en-GB" dirty="0"/>
              <a:t>….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….and a </a:t>
            </a:r>
            <a:r>
              <a:rPr lang="en-GB" b="1" dirty="0" smtClean="0">
                <a:solidFill>
                  <a:schemeClr val="tx1"/>
                </a:solidFill>
              </a:rPr>
              <a:t>runtime </a:t>
            </a:r>
            <a:r>
              <a:rPr lang="en-GB" b="1" dirty="0">
                <a:solidFill>
                  <a:schemeClr val="tx1"/>
                </a:solidFill>
              </a:rPr>
              <a:t>for executing queries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With </a:t>
            </a:r>
            <a:r>
              <a:rPr lang="en-GB" dirty="0" err="1"/>
              <a:t>GraphQL</a:t>
            </a:r>
            <a:r>
              <a:rPr lang="en-GB" dirty="0"/>
              <a:t>, you </a:t>
            </a:r>
            <a:r>
              <a:rPr lang="en-GB" b="1" dirty="0">
                <a:solidFill>
                  <a:schemeClr val="tx1"/>
                </a:solidFill>
              </a:rPr>
              <a:t>model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/>
              <a:t>your business domain </a:t>
            </a:r>
            <a:r>
              <a:rPr lang="en-GB" b="1" dirty="0">
                <a:solidFill>
                  <a:schemeClr val="tx1"/>
                </a:solidFill>
              </a:rPr>
              <a:t>as a graph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err="1"/>
              <a:t>GraphQL</a:t>
            </a:r>
            <a:r>
              <a:rPr lang="en-GB" dirty="0"/>
              <a:t> services </a:t>
            </a:r>
            <a:r>
              <a:rPr lang="en-GB" b="1" dirty="0" smtClean="0">
                <a:solidFill>
                  <a:schemeClr val="tx1"/>
                </a:solidFill>
              </a:rPr>
              <a:t>typically </a:t>
            </a:r>
            <a:r>
              <a:rPr lang="en-GB" dirty="0" smtClean="0"/>
              <a:t>respond </a:t>
            </a:r>
            <a:r>
              <a:rPr lang="en-GB" dirty="0"/>
              <a:t>using </a:t>
            </a:r>
            <a:r>
              <a:rPr lang="en-GB" b="1" dirty="0">
                <a:solidFill>
                  <a:schemeClr val="tx1"/>
                </a:solidFill>
              </a:rPr>
              <a:t>JSON</a:t>
            </a:r>
            <a:r>
              <a:rPr lang="en-GB" dirty="0"/>
              <a:t>, however does not require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 smtClean="0"/>
              <a:t>GraphQL</a:t>
            </a:r>
            <a:r>
              <a:rPr lang="en-GB" dirty="0" smtClean="0"/>
              <a:t>: </a:t>
            </a:r>
            <a:r>
              <a:rPr lang="en-GB" dirty="0" smtClean="0"/>
              <a:t>query </a:t>
            </a:r>
            <a:r>
              <a:rPr lang="en-GB" dirty="0"/>
              <a:t>language for you API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66742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8100" marR="38100" lv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smtClean="0"/>
              <a:t>Query</a:t>
            </a:r>
          </a:p>
          <a:p>
            <a:pPr marL="38100" marR="38100" lvl="0">
              <a:lnSpc>
                <a:spcPct val="150000"/>
              </a:lnSpc>
              <a:spcAft>
                <a:spcPts val="0"/>
              </a:spcAft>
              <a:buNone/>
            </a:pPr>
            <a:endParaRPr lang="en-US" dirty="0" smtClean="0"/>
          </a:p>
          <a:p>
            <a:pPr marL="38100" marR="38100" lvl="0">
              <a:lnSpc>
                <a:spcPct val="150000"/>
              </a:lnSpc>
              <a:spcAft>
                <a:spcPts val="0"/>
              </a:spcAft>
              <a:buNone/>
            </a:pPr>
            <a:r>
              <a:rPr lang="mr-IN" dirty="0" smtClean="0"/>
              <a:t>{</a:t>
            </a:r>
            <a:r>
              <a:rPr lang="mr-IN" dirty="0"/>
              <a:t/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9876AA"/>
                </a:solidFill>
              </a:rPr>
              <a:t>orderById</a:t>
            </a:r>
            <a:r>
              <a:rPr lang="mr-IN" dirty="0"/>
              <a:t>(</a:t>
            </a:r>
            <a:r>
              <a:rPr lang="mr-IN" dirty="0" err="1"/>
              <a:t>id</a:t>
            </a:r>
            <a:r>
              <a:rPr lang="mr-IN" dirty="0">
                <a:solidFill>
                  <a:srgbClr val="CC7832"/>
                </a:solidFill>
              </a:rPr>
              <a:t>: </a:t>
            </a:r>
            <a:r>
              <a:rPr lang="mr-IN" dirty="0">
                <a:solidFill>
                  <a:srgbClr val="6897BB"/>
                </a:solidFill>
              </a:rPr>
              <a:t>123</a:t>
            </a:r>
            <a:r>
              <a:rPr lang="mr-IN" dirty="0"/>
              <a:t>) {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dirty="0" err="1">
                <a:solidFill>
                  <a:srgbClr val="9876AA"/>
                </a:solidFill>
              </a:rPr>
              <a:t>totalPrice</a:t>
            </a:r>
            <a:r>
              <a:rPr lang="mr-IN" dirty="0">
                <a:solidFill>
                  <a:srgbClr val="9876AA"/>
                </a:solidFill>
              </a:rPr>
              <a:t/>
            </a:r>
            <a:br>
              <a:rPr lang="mr-IN" dirty="0">
                <a:solidFill>
                  <a:srgbClr val="9876AA"/>
                </a:solidFill>
              </a:rPr>
            </a:br>
            <a:r>
              <a:rPr lang="mr-IN" dirty="0">
                <a:solidFill>
                  <a:srgbClr val="9876AA"/>
                </a:solidFill>
              </a:rPr>
              <a:t>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}</a:t>
            </a:r>
            <a:endParaRPr dirty="0"/>
          </a:p>
        </p:txBody>
      </p:sp>
      <p:sp>
        <p:nvSpPr>
          <p:cNvPr id="4" name="Shape 73"/>
          <p:cNvSpPr txBox="1">
            <a:spLocks/>
          </p:cNvSpPr>
          <p:nvPr/>
        </p:nvSpPr>
        <p:spPr>
          <a:xfrm>
            <a:off x="3905132" y="1152475"/>
            <a:ext cx="3666742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marR="38100">
              <a:lnSpc>
                <a:spcPct val="150000"/>
              </a:lnSpc>
              <a:spcAft>
                <a:spcPts val="0"/>
              </a:spcAft>
              <a:buFontTx/>
              <a:buNone/>
            </a:pPr>
            <a:r>
              <a:rPr lang="en-US" dirty="0" smtClean="0"/>
              <a:t>Result</a:t>
            </a:r>
          </a:p>
          <a:p>
            <a:pPr marL="38100" marR="38100">
              <a:lnSpc>
                <a:spcPct val="150000"/>
              </a:lnSpc>
              <a:spcAft>
                <a:spcPts val="0"/>
              </a:spcAft>
              <a:buFontTx/>
              <a:buNone/>
            </a:pPr>
            <a:r>
              <a:rPr lang="mr-IN" dirty="0" smtClean="0"/>
              <a:t>{</a:t>
            </a:r>
            <a:r>
              <a:rPr lang="mr-IN" dirty="0"/>
              <a:t/>
            </a:r>
            <a:br>
              <a:rPr lang="mr-IN" dirty="0"/>
            </a:br>
            <a:r>
              <a:rPr lang="mr-IN" dirty="0"/>
              <a:t>  </a:t>
            </a:r>
            <a:r>
              <a:rPr lang="mr-IN" dirty="0">
                <a:solidFill>
                  <a:srgbClr val="9876AA"/>
                </a:solidFill>
              </a:rPr>
              <a:t>"</a:t>
            </a:r>
            <a:r>
              <a:rPr lang="mr-IN" dirty="0" err="1">
                <a:solidFill>
                  <a:srgbClr val="9876AA"/>
                </a:solidFill>
              </a:rPr>
              <a:t>data</a:t>
            </a:r>
            <a:r>
              <a:rPr lang="mr-IN" dirty="0">
                <a:solidFill>
                  <a:srgbClr val="9876AA"/>
                </a:solidFill>
              </a:rPr>
              <a:t>"</a:t>
            </a:r>
            <a:r>
              <a:rPr lang="mr-IN" dirty="0">
                <a:solidFill>
                  <a:srgbClr val="CC7832"/>
                </a:solidFill>
              </a:rPr>
              <a:t>: 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>
                <a:solidFill>
                  <a:srgbClr val="9876AA"/>
                </a:solidFill>
              </a:rPr>
              <a:t>"</a:t>
            </a:r>
            <a:r>
              <a:rPr lang="mr-IN" dirty="0" err="1">
                <a:solidFill>
                  <a:srgbClr val="9876AA"/>
                </a:solidFill>
              </a:rPr>
              <a:t>orderById</a:t>
            </a:r>
            <a:r>
              <a:rPr lang="mr-IN" dirty="0">
                <a:solidFill>
                  <a:srgbClr val="9876AA"/>
                </a:solidFill>
              </a:rPr>
              <a:t>"</a:t>
            </a:r>
            <a:r>
              <a:rPr lang="mr-IN" dirty="0">
                <a:solidFill>
                  <a:srgbClr val="CC7832"/>
                </a:solidFill>
              </a:rPr>
              <a:t>: 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</a:t>
            </a:r>
            <a:r>
              <a:rPr lang="mr-IN" dirty="0">
                <a:solidFill>
                  <a:srgbClr val="9876AA"/>
                </a:solidFill>
              </a:rPr>
              <a:t>"</a:t>
            </a:r>
            <a:r>
              <a:rPr lang="mr-IN" dirty="0" err="1">
                <a:solidFill>
                  <a:srgbClr val="9876AA"/>
                </a:solidFill>
              </a:rPr>
              <a:t>totalPrice</a:t>
            </a:r>
            <a:r>
              <a:rPr lang="mr-IN" dirty="0">
                <a:solidFill>
                  <a:srgbClr val="9876AA"/>
                </a:solidFill>
              </a:rPr>
              <a:t>"</a:t>
            </a:r>
            <a:r>
              <a:rPr lang="mr-IN" dirty="0">
                <a:solidFill>
                  <a:srgbClr val="CC7832"/>
                </a:solidFill>
              </a:rPr>
              <a:t>: </a:t>
            </a:r>
            <a:r>
              <a:rPr lang="mr-IN" dirty="0">
                <a:solidFill>
                  <a:srgbClr val="6A8759"/>
                </a:solidFill>
              </a:rPr>
              <a:t>"19.99"</a:t>
            </a:r>
            <a:br>
              <a:rPr lang="mr-IN" dirty="0">
                <a:solidFill>
                  <a:srgbClr val="6A8759"/>
                </a:solidFill>
              </a:rPr>
            </a:br>
            <a:r>
              <a:rPr lang="mr-IN" dirty="0">
                <a:solidFill>
                  <a:srgbClr val="6A8759"/>
                </a:solidFill>
              </a:rPr>
              <a:t>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}</a:t>
            </a:r>
            <a:br>
              <a:rPr lang="mr-IN" dirty="0"/>
            </a:br>
            <a:r>
              <a:rPr lang="mr-IN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GraphQL: why?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Overfetching of data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GraphQL: who is using it?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GraphQL schema: defining your business domain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With </a:t>
            </a:r>
            <a:r>
              <a:rPr lang="en-GB" dirty="0" err="1"/>
              <a:t>GraphQL</a:t>
            </a:r>
            <a:r>
              <a:rPr lang="en-GB" dirty="0"/>
              <a:t>, you model your business domain as a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/>
              <a:t>Defining a schema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dirty="0" smtClean="0"/>
              <a:t>Schema-first: </a:t>
            </a:r>
            <a:r>
              <a:rPr lang="en-GB" dirty="0" err="1" smtClean="0"/>
              <a:t>GraphQL</a:t>
            </a:r>
            <a:r>
              <a:rPr lang="en-GB" dirty="0" smtClean="0"/>
              <a:t> SDL/IDL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dirty="0" smtClean="0"/>
              <a:t>Code-first approach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dirty="0" smtClean="0"/>
              <a:t>Dynamic schema definition: SPQR (speaker)</a:t>
            </a:r>
            <a:endParaRPr lang="en-GB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GraphQL: schema-first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Tools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https://github.com/APIs-guru/graphql-voyager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283</Words>
  <Application>Microsoft Macintosh PowerPoint</Application>
  <PresentationFormat>Diavoorstelling (16:9)</PresentationFormat>
  <Paragraphs>58</Paragraphs>
  <Slides>17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9" baseType="lpstr">
      <vt:lpstr>Arial</vt:lpstr>
      <vt:lpstr>Simple Dark</vt:lpstr>
      <vt:lpstr>GraphQL</vt:lpstr>
      <vt:lpstr>Agenda</vt:lpstr>
      <vt:lpstr>What is GraphQL</vt:lpstr>
      <vt:lpstr>GraphQL: query language for you API</vt:lpstr>
      <vt:lpstr>GraphQL: why?</vt:lpstr>
      <vt:lpstr>GraphQL: who is using it?</vt:lpstr>
      <vt:lpstr>GraphQL schema: defining your business domain</vt:lpstr>
      <vt:lpstr>GraphQL: schema-first</vt:lpstr>
      <vt:lpstr>Tools</vt:lpstr>
      <vt:lpstr>GraphQL queries and mutations</vt:lpstr>
      <vt:lpstr>GraphQL query</vt:lpstr>
      <vt:lpstr>GraphQL frameworks and tools</vt:lpstr>
      <vt:lpstr>GraphQL Java</vt:lpstr>
      <vt:lpstr>GraphQL: a match for mobile… and...</vt:lpstr>
      <vt:lpstr>What about REST </vt:lpstr>
      <vt:lpstr>Demo</vt:lpstr>
      <vt:lpstr>Links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cp:lastModifiedBy>Microsoft Office-gebruiker</cp:lastModifiedBy>
  <cp:revision>8</cp:revision>
  <dcterms:modified xsi:type="dcterms:W3CDTF">2017-10-05T07:53:42Z</dcterms:modified>
</cp:coreProperties>
</file>