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801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2952" y="-1944"/>
      </p:cViewPr>
      <p:guideLst>
        <p:guide orient="horz" pos="2160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130428"/>
            <a:ext cx="1088136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3886200"/>
            <a:ext cx="896112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EC4E-1FB1-AB4E-A1C4-7586345C857F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9327-0BDB-A24E-B0C2-7E426346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2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EC4E-1FB1-AB4E-A1C4-7586345C857F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9327-0BDB-A24E-B0C2-7E426346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2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60" y="274641"/>
            <a:ext cx="403161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274641"/>
            <a:ext cx="11885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EC4E-1FB1-AB4E-A1C4-7586345C857F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9327-0BDB-A24E-B0C2-7E426346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9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EC4E-1FB1-AB4E-A1C4-7586345C857F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9327-0BDB-A24E-B0C2-7E426346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1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7" y="4406903"/>
            <a:ext cx="108813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7" y="2906713"/>
            <a:ext cx="108813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EC4E-1FB1-AB4E-A1C4-7586345C857F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9327-0BDB-A24E-B0C2-7E426346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0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1600203"/>
            <a:ext cx="795877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2" y="1600203"/>
            <a:ext cx="795877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EC4E-1FB1-AB4E-A1C4-7586345C857F}" type="datetimeFigureOut">
              <a:rPr lang="en-US" smtClean="0"/>
              <a:t>8/14/17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9327-0BDB-A24E-B0C2-7E426346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1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74638"/>
            <a:ext cx="11521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2" y="1535113"/>
            <a:ext cx="56562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2" y="2174875"/>
            <a:ext cx="56562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535113"/>
            <a:ext cx="565848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174875"/>
            <a:ext cx="565848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EC4E-1FB1-AB4E-A1C4-7586345C857F}" type="datetimeFigureOut">
              <a:rPr lang="en-US" smtClean="0"/>
              <a:t>8/14/17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9327-0BDB-A24E-B0C2-7E426346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8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EC4E-1FB1-AB4E-A1C4-7586345C857F}" type="datetimeFigureOut">
              <a:rPr lang="en-US" smtClean="0"/>
              <a:t>8/14/17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9327-0BDB-A24E-B0C2-7E426346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4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EC4E-1FB1-AB4E-A1C4-7586345C857F}" type="datetimeFigureOut">
              <a:rPr lang="en-US" smtClean="0"/>
              <a:t>8/14/17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9327-0BDB-A24E-B0C2-7E426346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7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2" y="273050"/>
            <a:ext cx="42116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273053"/>
            <a:ext cx="71564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2" y="1435103"/>
            <a:ext cx="42116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EC4E-1FB1-AB4E-A1C4-7586345C857F}" type="datetimeFigureOut">
              <a:rPr lang="en-US" smtClean="0"/>
              <a:t>8/14/17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9327-0BDB-A24E-B0C2-7E426346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4800600"/>
            <a:ext cx="768096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612775"/>
            <a:ext cx="768096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5367338"/>
            <a:ext cx="768096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EC4E-1FB1-AB4E-A1C4-7586345C857F}" type="datetimeFigureOut">
              <a:rPr lang="en-US" smtClean="0"/>
              <a:t>8/14/17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9327-0BDB-A24E-B0C2-7E426346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7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274638"/>
            <a:ext cx="115214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600203"/>
            <a:ext cx="11521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6356353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EC4E-1FB1-AB4E-A1C4-7586345C857F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6356353"/>
            <a:ext cx="4053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6356353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69327-0BDB-A24E-B0C2-7E426346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3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jpeg"/><Relationship Id="rId11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lternate Process 38"/>
          <p:cNvSpPr/>
          <p:nvPr/>
        </p:nvSpPr>
        <p:spPr>
          <a:xfrm>
            <a:off x="2491518" y="1320551"/>
            <a:ext cx="8814152" cy="4771003"/>
          </a:xfrm>
          <a:prstGeom prst="flowChartAlternateProcess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457169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Alternate Process 37"/>
          <p:cNvSpPr/>
          <p:nvPr/>
        </p:nvSpPr>
        <p:spPr>
          <a:xfrm>
            <a:off x="2383878" y="1425521"/>
            <a:ext cx="8814152" cy="4771003"/>
          </a:xfrm>
          <a:prstGeom prst="flowChartAlternateProcess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457169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Alternate Process 32"/>
          <p:cNvSpPr/>
          <p:nvPr/>
        </p:nvSpPr>
        <p:spPr>
          <a:xfrm>
            <a:off x="2270641" y="1532320"/>
            <a:ext cx="8814152" cy="4771003"/>
          </a:xfrm>
          <a:prstGeom prst="flowChartAlternateProcess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457169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Alternate Process 33"/>
          <p:cNvSpPr/>
          <p:nvPr/>
        </p:nvSpPr>
        <p:spPr>
          <a:xfrm>
            <a:off x="8540350" y="4384584"/>
            <a:ext cx="2336800" cy="1714500"/>
          </a:xfrm>
          <a:prstGeom prst="flowChartAlternateProcess">
            <a:avLst/>
          </a:prstGeom>
          <a:noFill/>
          <a:ln w="9525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457169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 descr="awrapaper1.gif"/>
          <p:cNvPicPr>
            <a:picLocks noChangeAspect="1"/>
          </p:cNvPicPr>
          <p:nvPr/>
        </p:nvPicPr>
        <p:blipFill>
          <a:blip r:embed="rId2" cstate="print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412" y="5179671"/>
            <a:ext cx="1169606" cy="772404"/>
          </a:xfrm>
          <a:prstGeom prst="rect">
            <a:avLst/>
          </a:prstGeom>
        </p:spPr>
      </p:pic>
      <p:pic>
        <p:nvPicPr>
          <p:cNvPr id="5" name="Picture 4" descr="flood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550" y="4451541"/>
            <a:ext cx="1113366" cy="7368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SNN-featured.jpg"/>
          <p:cNvPicPr>
            <a:picLocks noChangeAspect="1"/>
          </p:cNvPicPr>
          <p:nvPr/>
        </p:nvPicPr>
        <p:blipFill>
          <a:blip r:embed="rId4" cstate="print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91" y="4570397"/>
            <a:ext cx="1193707" cy="1362815"/>
          </a:xfrm>
          <a:prstGeom prst="rect">
            <a:avLst/>
          </a:prstGeom>
        </p:spPr>
      </p:pic>
      <p:pic>
        <p:nvPicPr>
          <p:cNvPr id="7" name="Picture 6" descr="noaa_nwp.jpg"/>
          <p:cNvPicPr>
            <a:picLocks noChangeAspect="1"/>
          </p:cNvPicPr>
          <p:nvPr/>
        </p:nvPicPr>
        <p:blipFill>
          <a:blip r:embed="rId5">
            <a:alphaModFix am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554" y="2348007"/>
            <a:ext cx="2019301" cy="15102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26724" y="922593"/>
            <a:ext cx="8858070" cy="369326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ctr" defTabSz="457169"/>
            <a:r>
              <a:rPr lang="en-US" dirty="0" err="1" smtClean="0">
                <a:solidFill>
                  <a:schemeClr val="accent2"/>
                </a:solidFill>
                <a:latin typeface="Helvetica"/>
                <a:cs typeface="Helvetica"/>
              </a:rPr>
              <a:t>Coarray</a:t>
            </a:r>
            <a:r>
              <a:rPr lang="en-US" dirty="0" smtClean="0">
                <a:solidFill>
                  <a:schemeClr val="accent2"/>
                </a:solidFill>
                <a:latin typeface="Helvetica"/>
                <a:cs typeface="Helvetica"/>
              </a:rPr>
              <a:t> Fortran (CAF</a:t>
            </a:r>
            <a:r>
              <a:rPr lang="en-US" smtClean="0">
                <a:solidFill>
                  <a:schemeClr val="accent2"/>
                </a:solidFill>
                <a:latin typeface="Helvetica"/>
                <a:cs typeface="Helvetica"/>
              </a:rPr>
              <a:t>) Teams: </a:t>
            </a:r>
            <a:r>
              <a:rPr lang="en-US" dirty="0" smtClean="0">
                <a:solidFill>
                  <a:schemeClr val="accent2"/>
                </a:solidFill>
                <a:latin typeface="Helvetica"/>
                <a:cs typeface="Helvetica"/>
              </a:rPr>
              <a:t>Ensemble members </a:t>
            </a:r>
            <a:r>
              <a:rPr lang="en-US" dirty="0" smtClean="0">
                <a:solidFill>
                  <a:schemeClr val="accent2"/>
                </a:solidFill>
                <a:latin typeface="Helvetica"/>
                <a:cs typeface="Helvetica"/>
              </a:rPr>
              <a:t>r</a:t>
            </a:r>
            <a:r>
              <a:rPr lang="en-US" dirty="0" smtClean="0">
                <a:solidFill>
                  <a:schemeClr val="accent2"/>
                </a:solidFill>
                <a:latin typeface="Helvetica"/>
                <a:cs typeface="Helvetica"/>
              </a:rPr>
              <a:t>un using </a:t>
            </a:r>
            <a:r>
              <a:rPr lang="en-US" dirty="0" smtClean="0">
                <a:solidFill>
                  <a:schemeClr val="accent2"/>
                </a:solidFill>
                <a:latin typeface="Helvetica"/>
                <a:cs typeface="Helvetica"/>
              </a:rPr>
              <a:t>CAF </a:t>
            </a:r>
            <a:r>
              <a:rPr lang="en-US" dirty="0" smtClean="0">
                <a:solidFill>
                  <a:schemeClr val="accent2"/>
                </a:solidFill>
                <a:latin typeface="Helvetica"/>
                <a:cs typeface="Helvetica"/>
              </a:rPr>
              <a:t>teams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alphaModFix amt="80000"/>
          </a:blip>
          <a:srcRect b="10253"/>
          <a:stretch/>
        </p:blipFill>
        <p:spPr>
          <a:xfrm>
            <a:off x="5943511" y="2261545"/>
            <a:ext cx="1809848" cy="1536394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7" cstate="print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36"/>
          <a:stretch/>
        </p:blipFill>
        <p:spPr bwMode="auto">
          <a:xfrm>
            <a:off x="8288782" y="2269832"/>
            <a:ext cx="1928126" cy="160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alphaModFix amt="50000"/>
          </a:blip>
          <a:srcRect l="78188" t="8845" b="27136"/>
          <a:stretch/>
        </p:blipFill>
        <p:spPr>
          <a:xfrm>
            <a:off x="6413719" y="4642962"/>
            <a:ext cx="1508567" cy="13495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61539" y="4441476"/>
            <a:ext cx="1569648" cy="1384988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e</a:t>
            </a:r>
            <a:r>
              <a:rPr lang="en-US" sz="1400" b="1" dirty="0" smtClean="0">
                <a:solidFill>
                  <a:prstClr val="black"/>
                </a:solidFill>
                <a:latin typeface="Helvetica"/>
                <a:cs typeface="Helvetica"/>
              </a:rPr>
              <a:t>. </a:t>
            </a:r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Channel &amp; </a:t>
            </a:r>
          </a:p>
          <a:p>
            <a:pPr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    Reservoir</a:t>
            </a:r>
          </a:p>
          <a:p>
            <a:pPr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    Routing</a:t>
            </a:r>
          </a:p>
          <a:p>
            <a:pPr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    </a:t>
            </a:r>
            <a:r>
              <a:rPr lang="en-US" sz="1400" b="1" dirty="0" smtClean="0">
                <a:solidFill>
                  <a:prstClr val="black"/>
                </a:solidFill>
                <a:latin typeface="Helvetica"/>
                <a:cs typeface="Helvetica"/>
              </a:rPr>
              <a:t>Modules, </a:t>
            </a:r>
          </a:p>
          <a:p>
            <a:pPr defTabSz="457169"/>
            <a:r>
              <a:rPr lang="en-US" sz="1400" b="1" dirty="0" smtClean="0">
                <a:solidFill>
                  <a:prstClr val="black"/>
                </a:solidFill>
                <a:latin typeface="Helvetica"/>
                <a:cs typeface="Helvetica"/>
              </a:rPr>
              <a:t>    Nudging Data </a:t>
            </a:r>
          </a:p>
          <a:p>
            <a:pPr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Helvetica"/>
                <a:cs typeface="Helvetica"/>
              </a:rPr>
              <a:t>   Assimilation</a:t>
            </a:r>
            <a:endParaRPr lang="en-US" sz="1400" b="1" dirty="0">
              <a:solidFill>
                <a:prstClr val="black"/>
              </a:solidFill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62192" y="4407610"/>
            <a:ext cx="2113697" cy="1169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34" tIns="45717" rIns="91434" bIns="45717" rtlCol="0">
            <a:spAutoFit/>
          </a:bodyPr>
          <a:lstStyle/>
          <a:p>
            <a:pPr defTabSz="457169"/>
            <a:r>
              <a:rPr lang="en-US" sz="1400" b="1" dirty="0" smtClean="0">
                <a:solidFill>
                  <a:prstClr val="black"/>
                </a:solidFill>
                <a:latin typeface="Helvetica"/>
                <a:cs typeface="Helvetica"/>
              </a:rPr>
              <a:t>d. </a:t>
            </a:r>
            <a:r>
              <a:rPr lang="en-US" sz="1400" b="1" dirty="0" err="1">
                <a:solidFill>
                  <a:prstClr val="black"/>
                </a:solidFill>
                <a:latin typeface="Helvetica"/>
                <a:cs typeface="Helvetica"/>
              </a:rPr>
              <a:t>NHDPlus</a:t>
            </a:r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 Catchment</a:t>
            </a:r>
          </a:p>
          <a:p>
            <a:pPr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    Aggregation</a:t>
            </a:r>
          </a:p>
          <a:p>
            <a:pPr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    (2.6M unique</a:t>
            </a:r>
          </a:p>
          <a:p>
            <a:pPr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    catchments and</a:t>
            </a:r>
          </a:p>
          <a:p>
            <a:pPr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    river reaches)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05203" y="2195717"/>
            <a:ext cx="1537926" cy="523214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algn="ctr"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b</a:t>
            </a:r>
            <a:r>
              <a:rPr lang="en-US" sz="1400" b="1" dirty="0" smtClean="0">
                <a:solidFill>
                  <a:prstClr val="black"/>
                </a:solidFill>
                <a:latin typeface="Helvetica"/>
                <a:cs typeface="Helvetica"/>
              </a:rPr>
              <a:t>. </a:t>
            </a:r>
            <a:r>
              <a:rPr lang="en-US" sz="1400" b="1" dirty="0" err="1">
                <a:solidFill>
                  <a:prstClr val="black"/>
                </a:solidFill>
                <a:latin typeface="Helvetica"/>
                <a:cs typeface="Helvetica"/>
              </a:rPr>
              <a:t>NoahMP</a:t>
            </a:r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 LSM </a:t>
            </a:r>
          </a:p>
          <a:p>
            <a:pPr algn="ctr"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(1 km grid)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20707" y="2185345"/>
            <a:ext cx="2761481" cy="523214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a</a:t>
            </a:r>
            <a:r>
              <a:rPr lang="en-US" sz="1400" b="1" dirty="0" smtClean="0">
                <a:solidFill>
                  <a:prstClr val="black"/>
                </a:solidFill>
                <a:latin typeface="Helvetica"/>
                <a:cs typeface="Helvetica"/>
              </a:rPr>
              <a:t>. </a:t>
            </a:r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NWM </a:t>
            </a:r>
            <a:r>
              <a:rPr lang="en-US" sz="1400" b="1" dirty="0" smtClean="0">
                <a:solidFill>
                  <a:prstClr val="black"/>
                </a:solidFill>
                <a:latin typeface="Helvetica"/>
                <a:cs typeface="Helvetica"/>
              </a:rPr>
              <a:t>Forcing</a:t>
            </a:r>
            <a:endParaRPr lang="en-US" sz="1400" b="1" dirty="0">
              <a:solidFill>
                <a:prstClr val="black"/>
              </a:solidFill>
              <a:latin typeface="Helvetica"/>
              <a:cs typeface="Helvetica"/>
            </a:endParaRPr>
          </a:p>
          <a:p>
            <a:pPr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    (1 km grid)</a:t>
            </a:r>
          </a:p>
        </p:txBody>
      </p:sp>
      <p:sp>
        <p:nvSpPr>
          <p:cNvPr id="16" name="Alternate Process 15"/>
          <p:cNvSpPr/>
          <p:nvPr/>
        </p:nvSpPr>
        <p:spPr>
          <a:xfrm>
            <a:off x="2520706" y="2144807"/>
            <a:ext cx="2589452" cy="1714500"/>
          </a:xfrm>
          <a:prstGeom prst="flowChartAlternateProcess">
            <a:avLst/>
          </a:prstGeom>
          <a:noFill/>
          <a:ln w="9525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457169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Alternate Process 16"/>
          <p:cNvSpPr/>
          <p:nvPr/>
        </p:nvSpPr>
        <p:spPr>
          <a:xfrm>
            <a:off x="5376094" y="2164563"/>
            <a:ext cx="2503863" cy="1714500"/>
          </a:xfrm>
          <a:prstGeom prst="flowChartAlternateProcess">
            <a:avLst/>
          </a:prstGeom>
          <a:noFill/>
          <a:ln w="9525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457169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Alternate Process 17"/>
          <p:cNvSpPr/>
          <p:nvPr/>
        </p:nvSpPr>
        <p:spPr>
          <a:xfrm>
            <a:off x="8159506" y="2147247"/>
            <a:ext cx="2667000" cy="1714500"/>
          </a:xfrm>
          <a:prstGeom prst="flowChartAlternateProcess">
            <a:avLst/>
          </a:prstGeom>
          <a:noFill/>
          <a:ln w="9525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457169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42953" y="2167062"/>
            <a:ext cx="1707354" cy="738658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c</a:t>
            </a:r>
            <a:r>
              <a:rPr lang="en-US" sz="1400" b="1" dirty="0" smtClean="0">
                <a:solidFill>
                  <a:prstClr val="black"/>
                </a:solidFill>
                <a:latin typeface="Helvetica"/>
                <a:cs typeface="Helvetica"/>
              </a:rPr>
              <a:t>. </a:t>
            </a:r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Terrain Routing</a:t>
            </a:r>
          </a:p>
          <a:p>
            <a:pPr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    </a:t>
            </a:r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Module</a:t>
            </a:r>
            <a:endParaRPr lang="en-US" sz="1400" b="1" dirty="0">
              <a:solidFill>
                <a:prstClr val="black"/>
              </a:solidFill>
              <a:latin typeface="Helvetica"/>
              <a:cs typeface="Helvetica"/>
            </a:endParaRPr>
          </a:p>
          <a:p>
            <a:pPr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    (250 m grid)</a:t>
            </a:r>
          </a:p>
        </p:txBody>
      </p:sp>
      <p:sp>
        <p:nvSpPr>
          <p:cNvPr id="20" name="Alternate Process 19"/>
          <p:cNvSpPr/>
          <p:nvPr/>
        </p:nvSpPr>
        <p:spPr>
          <a:xfrm>
            <a:off x="2791490" y="4345707"/>
            <a:ext cx="2336800" cy="1714500"/>
          </a:xfrm>
          <a:prstGeom prst="flowChartAlternateProcess">
            <a:avLst/>
          </a:prstGeom>
          <a:noFill/>
          <a:ln w="9525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457169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Alternate Process 20"/>
          <p:cNvSpPr/>
          <p:nvPr/>
        </p:nvSpPr>
        <p:spPr>
          <a:xfrm>
            <a:off x="5729420" y="4345707"/>
            <a:ext cx="2336800" cy="1714500"/>
          </a:xfrm>
          <a:prstGeom prst="flowChartAlternateProcess">
            <a:avLst/>
          </a:prstGeom>
          <a:noFill/>
          <a:ln w="9525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457169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Elbow Connector 21"/>
          <p:cNvCxnSpPr/>
          <p:nvPr/>
        </p:nvCxnSpPr>
        <p:spPr>
          <a:xfrm rot="5400000">
            <a:off x="6086559" y="1572823"/>
            <a:ext cx="692672" cy="5027709"/>
          </a:xfrm>
          <a:prstGeom prst="bentConnector3">
            <a:avLst/>
          </a:prstGeom>
          <a:ln w="101600" cap="flat">
            <a:solidFill>
              <a:schemeClr val="tx1"/>
            </a:solidFill>
            <a:round/>
            <a:headEnd type="none" w="sm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026840" y="2947349"/>
            <a:ext cx="694269" cy="8467"/>
          </a:xfrm>
          <a:prstGeom prst="straightConnector1">
            <a:avLst/>
          </a:prstGeom>
          <a:ln w="101600">
            <a:solidFill>
              <a:schemeClr val="tx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360996" y="2923573"/>
            <a:ext cx="1540933" cy="6350"/>
          </a:xfrm>
          <a:prstGeom prst="straightConnector1">
            <a:avLst/>
          </a:prstGeom>
          <a:ln w="10160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085954" y="5211423"/>
            <a:ext cx="685801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015418" y="5211423"/>
            <a:ext cx="685801" cy="0"/>
          </a:xfrm>
          <a:prstGeom prst="straightConnector1">
            <a:avLst/>
          </a:prstGeom>
          <a:ln w="101600">
            <a:solidFill>
              <a:schemeClr val="tx1"/>
            </a:solidFill>
            <a:prstDash val="sysDot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31442" y="2490145"/>
            <a:ext cx="1666264" cy="307770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ctr" defTabSz="457169"/>
            <a:r>
              <a:rPr lang="en-US" sz="1400" b="1" i="1" dirty="0">
                <a:latin typeface="Helvetica"/>
                <a:cs typeface="Helvetica"/>
              </a:rPr>
              <a:t>2-way coupling</a:t>
            </a:r>
          </a:p>
        </p:txBody>
      </p:sp>
      <p:pic>
        <p:nvPicPr>
          <p:cNvPr id="28" name="Picture 27" descr="Screen Shot 2015-05-27 at 3.42.54 PM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887" y="4307605"/>
            <a:ext cx="713864" cy="9482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Picture 28" descr="flood.jp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837" y="4781735"/>
            <a:ext cx="624272" cy="10160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 descr="Flash-flood-warning.jp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765" y="5052671"/>
            <a:ext cx="689385" cy="11355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TextBox 30"/>
          <p:cNvSpPr txBox="1"/>
          <p:nvPr/>
        </p:nvSpPr>
        <p:spPr>
          <a:xfrm>
            <a:off x="8692749" y="4819309"/>
            <a:ext cx="1964267" cy="73865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lIns="91434" tIns="45717" rIns="91434" bIns="45717" rtlCol="0">
            <a:spAutoFit/>
          </a:bodyPr>
          <a:lstStyle/>
          <a:p>
            <a:pPr algn="ctr" defTabSz="457169"/>
            <a:r>
              <a:rPr lang="en-US" sz="1400" b="1" dirty="0" smtClean="0">
                <a:solidFill>
                  <a:prstClr val="black"/>
                </a:solidFill>
                <a:latin typeface="Helvetica"/>
                <a:cs typeface="Helvetica"/>
              </a:rPr>
              <a:t>Model Outputs</a:t>
            </a:r>
          </a:p>
          <a:p>
            <a:pPr algn="ctr"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&amp;</a:t>
            </a:r>
            <a:endParaRPr lang="en-US" sz="1400" b="1" dirty="0" smtClean="0">
              <a:solidFill>
                <a:prstClr val="black"/>
              </a:solidFill>
              <a:latin typeface="Helvetica"/>
              <a:cs typeface="Helvetica"/>
            </a:endParaRPr>
          </a:p>
          <a:p>
            <a:pPr algn="ctr" defTabSz="457169"/>
            <a:r>
              <a:rPr lang="en-US" sz="1400" b="1" dirty="0" smtClean="0">
                <a:solidFill>
                  <a:prstClr val="black"/>
                </a:solidFill>
                <a:latin typeface="Helvetica"/>
                <a:cs typeface="Helvetica"/>
              </a:rPr>
              <a:t>Forecast Products</a:t>
            </a:r>
            <a:endParaRPr lang="en-US" sz="1400" b="1" dirty="0">
              <a:solidFill>
                <a:prstClr val="black"/>
              </a:solidFill>
              <a:latin typeface="Helvetica"/>
              <a:cs typeface="Helvetic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900323" y="-38570"/>
            <a:ext cx="246890" cy="323159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algn="r" defTabSz="457169"/>
            <a:endParaRPr lang="en-US" sz="200" i="1" dirty="0">
              <a:solidFill>
                <a:srgbClr val="0000FF"/>
              </a:solidFill>
              <a:latin typeface="Helvetica"/>
              <a:cs typeface="Helvetica"/>
            </a:endParaRPr>
          </a:p>
          <a:p>
            <a:pPr algn="r" defTabSz="457169"/>
            <a:endParaRPr lang="en-US" sz="1300" i="1" u="sng" dirty="0">
              <a:solidFill>
                <a:srgbClr val="0000FF"/>
              </a:solidFill>
              <a:latin typeface="Helvetica"/>
              <a:cs typeface="Helvetica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70641" y="1594298"/>
            <a:ext cx="881415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169"/>
            <a:r>
              <a:rPr lang="en-US" sz="1400" dirty="0" smtClean="0">
                <a:latin typeface="Helvetica"/>
                <a:cs typeface="Helvetica"/>
              </a:rPr>
              <a:t>Message Passing Interface (MPI) and CAF mix: WRF-Hydro Model Chain </a:t>
            </a:r>
          </a:p>
          <a:p>
            <a:pPr algn="ctr" defTabSz="457169"/>
            <a:r>
              <a:rPr lang="en-US" sz="1200" dirty="0" smtClean="0">
                <a:latin typeface="Helvetica"/>
                <a:cs typeface="Helvetica"/>
              </a:rPr>
              <a:t>(example of NOAA’s National Water Model Implementation)</a:t>
            </a:r>
            <a:endParaRPr lang="en-US" sz="1200" dirty="0" smtClean="0">
              <a:latin typeface="Helvetica"/>
              <a:cs typeface="Helvetica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0548611" y="5622471"/>
            <a:ext cx="1051068" cy="9205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9045916">
            <a:off x="10655948" y="6039260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# of teams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1075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113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McCreight</dc:creator>
  <cp:lastModifiedBy>James McCreight</cp:lastModifiedBy>
  <cp:revision>13</cp:revision>
  <dcterms:created xsi:type="dcterms:W3CDTF">2017-08-14T23:41:56Z</dcterms:created>
  <dcterms:modified xsi:type="dcterms:W3CDTF">2017-08-15T14:57:08Z</dcterms:modified>
</cp:coreProperties>
</file>