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27" d="100"/>
          <a:sy n="227" d="100"/>
        </p:scale>
        <p:origin x="3464" y="-136"/>
      </p:cViewPr>
      <p:guideLst>
        <p:guide orient="horz" pos="216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8"/>
            <a:ext cx="108813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2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60" y="274641"/>
            <a:ext cx="403161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274641"/>
            <a:ext cx="11885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7" y="4406903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7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1600203"/>
            <a:ext cx="7958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2" y="1600203"/>
            <a:ext cx="7958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1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2" y="1535113"/>
            <a:ext cx="56562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2" y="2174875"/>
            <a:ext cx="56562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535113"/>
            <a:ext cx="56584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8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4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7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273050"/>
            <a:ext cx="4211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3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1435103"/>
            <a:ext cx="4211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4800600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7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3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3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3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3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3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lternate Process 33"/>
          <p:cNvSpPr/>
          <p:nvPr/>
        </p:nvSpPr>
        <p:spPr>
          <a:xfrm>
            <a:off x="8540350" y="4316544"/>
            <a:ext cx="2336800" cy="1714500"/>
          </a:xfrm>
          <a:prstGeom prst="flowChartAlternateProcess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 descr="awrapaper1.gif"/>
          <p:cNvPicPr>
            <a:picLocks noChangeAspect="1"/>
          </p:cNvPicPr>
          <p:nvPr/>
        </p:nvPicPr>
        <p:blipFill>
          <a:blip r:embed="rId2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412" y="5111631"/>
            <a:ext cx="1169606" cy="772404"/>
          </a:xfrm>
          <a:prstGeom prst="rect">
            <a:avLst/>
          </a:prstGeom>
        </p:spPr>
      </p:pic>
      <p:pic>
        <p:nvPicPr>
          <p:cNvPr id="5" name="Picture 4" descr="flood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550" y="4383501"/>
            <a:ext cx="1113366" cy="7368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NN-featured.jpg"/>
          <p:cNvPicPr>
            <a:picLocks noChangeAspect="1"/>
          </p:cNvPicPr>
          <p:nvPr/>
        </p:nvPicPr>
        <p:blipFill>
          <a:blip r:embed="rId4" cstate="print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91" y="4502357"/>
            <a:ext cx="1193707" cy="1362815"/>
          </a:xfrm>
          <a:prstGeom prst="rect">
            <a:avLst/>
          </a:prstGeom>
        </p:spPr>
      </p:pic>
      <p:pic>
        <p:nvPicPr>
          <p:cNvPr id="7" name="Picture 6" descr="noaa_nwp.jpg"/>
          <p:cNvPicPr>
            <a:picLocks noChangeAspect="1"/>
          </p:cNvPicPr>
          <p:nvPr/>
        </p:nvPicPr>
        <p:blipFill>
          <a:blip r:embed="rId5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37" y="2268627"/>
            <a:ext cx="2019301" cy="15102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26724" y="637443"/>
            <a:ext cx="8858070" cy="92332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 defTabSz="457169">
              <a:lnSpc>
                <a:spcPct val="150000"/>
              </a:lnSpc>
            </a:pPr>
            <a:r>
              <a:rPr lang="en-US" sz="2400" b="1" dirty="0" smtClean="0">
                <a:latin typeface="Helvetica"/>
                <a:cs typeface="Helvetica"/>
              </a:rPr>
              <a:t>NCAR’s Community WRF-Hydro Model</a:t>
            </a:r>
            <a:endParaRPr lang="en-US" sz="800" b="1" dirty="0" smtClean="0">
              <a:latin typeface="Helvetica"/>
              <a:cs typeface="Helvetica"/>
            </a:endParaRPr>
          </a:p>
          <a:p>
            <a:pPr algn="ctr" defTabSz="457169"/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</a:rPr>
              <a:t>CAF: Example ensemble member </a:t>
            </a:r>
            <a:r>
              <a:rPr lang="en-US" dirty="0">
                <a:solidFill>
                  <a:schemeClr val="accent2"/>
                </a:solidFill>
                <a:latin typeface="Helvetica"/>
                <a:cs typeface="Helvetica"/>
              </a:rPr>
              <a:t>r</a:t>
            </a: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</a:rPr>
              <a:t>un via </a:t>
            </a:r>
            <a:r>
              <a:rPr lang="en-US" dirty="0" err="1">
                <a:solidFill>
                  <a:schemeClr val="accent2"/>
                </a:solidFill>
                <a:latin typeface="Helvetica"/>
                <a:cs typeface="Helvetica"/>
              </a:rPr>
              <a:t>c</a:t>
            </a:r>
            <a:r>
              <a:rPr lang="en-US" dirty="0" err="1" smtClean="0">
                <a:solidFill>
                  <a:schemeClr val="accent2"/>
                </a:solidFill>
                <a:latin typeface="Helvetica"/>
                <a:cs typeface="Helvetica"/>
              </a:rPr>
              <a:t>oarray</a:t>
            </a: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Helvetica"/>
                <a:cs typeface="Helvetica"/>
              </a:rPr>
              <a:t>fortran</a:t>
            </a: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</a:rPr>
              <a:t> teams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alphaModFix amt="80000"/>
          </a:blip>
          <a:srcRect b="10253"/>
          <a:stretch/>
        </p:blipFill>
        <p:spPr>
          <a:xfrm>
            <a:off x="5909494" y="2182165"/>
            <a:ext cx="1809848" cy="153639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7" cstate="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36"/>
          <a:stretch/>
        </p:blipFill>
        <p:spPr bwMode="auto">
          <a:xfrm>
            <a:off x="8254765" y="2190452"/>
            <a:ext cx="1928126" cy="160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alphaModFix amt="50000"/>
          </a:blip>
          <a:srcRect l="78188" t="8845" b="27136"/>
          <a:stretch/>
        </p:blipFill>
        <p:spPr>
          <a:xfrm>
            <a:off x="6413719" y="4574922"/>
            <a:ext cx="1508567" cy="13495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61539" y="4373436"/>
            <a:ext cx="1569648" cy="1384988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5. Channel &amp; 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Reservoir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Routing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</a:t>
            </a:r>
            <a:r>
              <a:rPr lang="en-US" sz="1400" b="1" dirty="0" smtClean="0">
                <a:solidFill>
                  <a:prstClr val="black"/>
                </a:solidFill>
                <a:latin typeface="Helvetica"/>
                <a:cs typeface="Helvetica"/>
              </a:rPr>
              <a:t>Modules, </a:t>
            </a:r>
          </a:p>
          <a:p>
            <a:pPr defTabSz="457169"/>
            <a:r>
              <a:rPr lang="en-US" sz="1400" b="1" dirty="0" smtClean="0">
                <a:solidFill>
                  <a:prstClr val="black"/>
                </a:solidFill>
                <a:latin typeface="Helvetica"/>
                <a:cs typeface="Helvetica"/>
              </a:rPr>
              <a:t>    Nudging Data 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Helvetica"/>
                <a:cs typeface="Helvetica"/>
              </a:rPr>
              <a:t>   Assimilation</a:t>
            </a:r>
            <a:endParaRPr lang="en-US" sz="1400" b="1" dirty="0">
              <a:solidFill>
                <a:prstClr val="black"/>
              </a:solidFill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2192" y="4339570"/>
            <a:ext cx="2113697" cy="1169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4" tIns="45717" rIns="91434" bIns="45717" rtlCol="0">
            <a:spAutoFit/>
          </a:bodyPr>
          <a:lstStyle/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4. </a:t>
            </a:r>
            <a:r>
              <a:rPr lang="en-US" sz="1400" b="1" dirty="0" err="1">
                <a:solidFill>
                  <a:prstClr val="black"/>
                </a:solidFill>
                <a:latin typeface="Helvetica"/>
                <a:cs typeface="Helvetica"/>
              </a:rPr>
              <a:t>NHDPlus</a:t>
            </a:r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Catchment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Aggregation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(2.6M unique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catchments and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river reaches)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76095" y="2116337"/>
            <a:ext cx="1528108" cy="523214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ctr"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2. </a:t>
            </a:r>
            <a:r>
              <a:rPr lang="en-US" sz="1400" b="1" dirty="0" err="1">
                <a:solidFill>
                  <a:prstClr val="black"/>
                </a:solidFill>
                <a:latin typeface="Helvetica"/>
                <a:cs typeface="Helvetica"/>
              </a:rPr>
              <a:t>NoahMP</a:t>
            </a:r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LSM </a:t>
            </a:r>
          </a:p>
          <a:p>
            <a:pPr algn="ctr"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(1 km grid)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86690" y="2105965"/>
            <a:ext cx="2761481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1. </a:t>
            </a:r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NWM </a:t>
            </a:r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Forcing Engine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(1 km grid)</a:t>
            </a:r>
          </a:p>
        </p:txBody>
      </p:sp>
      <p:sp>
        <p:nvSpPr>
          <p:cNvPr id="16" name="Alternate Process 15"/>
          <p:cNvSpPr/>
          <p:nvPr/>
        </p:nvSpPr>
        <p:spPr>
          <a:xfrm>
            <a:off x="2486689" y="2065427"/>
            <a:ext cx="2589452" cy="1714500"/>
          </a:xfrm>
          <a:prstGeom prst="flowChartAlternateProcess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Alternate Process 16"/>
          <p:cNvSpPr/>
          <p:nvPr/>
        </p:nvSpPr>
        <p:spPr>
          <a:xfrm>
            <a:off x="5376094" y="2096523"/>
            <a:ext cx="2503863" cy="1714500"/>
          </a:xfrm>
          <a:prstGeom prst="flowChartAlternateProcess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Alternate Process 17"/>
          <p:cNvSpPr/>
          <p:nvPr/>
        </p:nvSpPr>
        <p:spPr>
          <a:xfrm>
            <a:off x="8125489" y="2067867"/>
            <a:ext cx="2667000" cy="1714500"/>
          </a:xfrm>
          <a:prstGeom prst="flowChartAlternateProcess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08936" y="2087682"/>
            <a:ext cx="1707354" cy="738658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3. Terrain Routing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</a:t>
            </a:r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Module</a:t>
            </a:r>
            <a:endParaRPr lang="en-US" sz="1400" b="1" dirty="0">
              <a:solidFill>
                <a:prstClr val="black"/>
              </a:solidFill>
              <a:latin typeface="Helvetica"/>
              <a:cs typeface="Helvetica"/>
            </a:endParaRP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(250 m grid)</a:t>
            </a:r>
          </a:p>
        </p:txBody>
      </p:sp>
      <p:sp>
        <p:nvSpPr>
          <p:cNvPr id="20" name="Alternate Process 19"/>
          <p:cNvSpPr/>
          <p:nvPr/>
        </p:nvSpPr>
        <p:spPr>
          <a:xfrm>
            <a:off x="2791490" y="4277667"/>
            <a:ext cx="2336800" cy="1714500"/>
          </a:xfrm>
          <a:prstGeom prst="flowChartAlternateProcess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Alternate Process 20"/>
          <p:cNvSpPr/>
          <p:nvPr/>
        </p:nvSpPr>
        <p:spPr>
          <a:xfrm>
            <a:off x="5729420" y="4277667"/>
            <a:ext cx="2336800" cy="1714500"/>
          </a:xfrm>
          <a:prstGeom prst="flowChartAlternateProcess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5400000">
            <a:off x="6086559" y="1504783"/>
            <a:ext cx="692672" cy="5027709"/>
          </a:xfrm>
          <a:prstGeom prst="bentConnector3">
            <a:avLst/>
          </a:prstGeom>
          <a:ln w="101600" cap="flat">
            <a:round/>
            <a:headEnd type="none" w="sm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992823" y="2867969"/>
            <a:ext cx="694269" cy="8467"/>
          </a:xfrm>
          <a:prstGeom prst="straightConnector1">
            <a:avLst/>
          </a:prstGeom>
          <a:ln w="101600"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326979" y="2844193"/>
            <a:ext cx="1540933" cy="6350"/>
          </a:xfrm>
          <a:prstGeom prst="straightConnector1">
            <a:avLst/>
          </a:prstGeom>
          <a:ln w="101600"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85954" y="5143383"/>
            <a:ext cx="685801" cy="0"/>
          </a:xfrm>
          <a:prstGeom prst="straightConnector1">
            <a:avLst/>
          </a:prstGeom>
          <a:ln w="101600"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015418" y="5143383"/>
            <a:ext cx="685801" cy="0"/>
          </a:xfrm>
          <a:prstGeom prst="straightConnector1">
            <a:avLst/>
          </a:prstGeom>
          <a:ln w="101600">
            <a:prstDash val="sysDot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97425" y="2410765"/>
            <a:ext cx="1666264" cy="30777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 defTabSz="457169"/>
            <a:r>
              <a:rPr lang="en-US" sz="1400" b="1" i="1" dirty="0">
                <a:solidFill>
                  <a:srgbClr val="4A70A8"/>
                </a:solidFill>
                <a:latin typeface="Helvetica"/>
                <a:cs typeface="Helvetica"/>
              </a:rPr>
              <a:t>2-way coupling</a:t>
            </a:r>
          </a:p>
        </p:txBody>
      </p:sp>
      <p:pic>
        <p:nvPicPr>
          <p:cNvPr id="28" name="Picture 27" descr="Screen Shot 2015-05-27 at 3.42.54 PM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887" y="4239565"/>
            <a:ext cx="713864" cy="948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 descr="flood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37" y="4713695"/>
            <a:ext cx="624272" cy="10160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 descr="Flash-flood-warning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765" y="4984631"/>
            <a:ext cx="689385" cy="11355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8692749" y="4944049"/>
            <a:ext cx="1964267" cy="52321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91434" tIns="45717" rIns="91434" bIns="45717" rtlCol="0">
            <a:spAutoFit/>
          </a:bodyPr>
          <a:lstStyle/>
          <a:p>
            <a:pPr algn="ctr"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Forecast</a:t>
            </a:r>
          </a:p>
          <a:p>
            <a:pPr algn="ctr"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Products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900323" y="-38570"/>
            <a:ext cx="246890" cy="323159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r" defTabSz="457169"/>
            <a:endParaRPr lang="en-US" sz="200" i="1" dirty="0">
              <a:solidFill>
                <a:srgbClr val="0000FF"/>
              </a:solidFill>
              <a:latin typeface="Helvetica"/>
              <a:cs typeface="Helvetica"/>
            </a:endParaRPr>
          </a:p>
          <a:p>
            <a:pPr algn="r" defTabSz="457169"/>
            <a:endParaRPr lang="en-US" sz="1300" i="1" u="sng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sp>
        <p:nvSpPr>
          <p:cNvPr id="33" name="Alternate Process 32"/>
          <p:cNvSpPr/>
          <p:nvPr/>
        </p:nvSpPr>
        <p:spPr>
          <a:xfrm>
            <a:off x="2270641" y="1532320"/>
            <a:ext cx="8814152" cy="4771003"/>
          </a:xfrm>
          <a:prstGeom prst="flowChartAlternateProcess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70641" y="1685018"/>
            <a:ext cx="8814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169"/>
            <a:r>
              <a:rPr lang="en-US" sz="1400" smtClean="0">
                <a:solidFill>
                  <a:schemeClr val="accent1"/>
                </a:solidFill>
                <a:latin typeface="Helvetica"/>
                <a:cs typeface="Helvetica"/>
              </a:rPr>
              <a:t>MPI: </a:t>
            </a:r>
            <a:r>
              <a:rPr lang="en-US" sz="1400" dirty="0" smtClean="0">
                <a:solidFill>
                  <a:schemeClr val="accent1"/>
                </a:solidFill>
                <a:latin typeface="Helvetica"/>
                <a:cs typeface="Helvetica"/>
              </a:rPr>
              <a:t>Model Chain (example of NOAA’s National Water Model Implementation)</a:t>
            </a:r>
            <a:endParaRPr lang="en-US" sz="1400" dirty="0" smtClean="0">
              <a:solidFill>
                <a:schemeClr val="accent1"/>
              </a:solidFill>
              <a:latin typeface="Helvetica"/>
              <a:cs typeface="Helvetic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71397" y="6303323"/>
            <a:ext cx="8813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WRF-Hydro: 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https://www.ral.ucar.edu/projects/wrf_hydro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7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113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McCreight</dc:creator>
  <cp:lastModifiedBy>James McCreight</cp:lastModifiedBy>
  <cp:revision>7</cp:revision>
  <dcterms:created xsi:type="dcterms:W3CDTF">2017-08-14T23:41:56Z</dcterms:created>
  <dcterms:modified xsi:type="dcterms:W3CDTF">2017-08-15T00:12:12Z</dcterms:modified>
</cp:coreProperties>
</file>