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8" r:id="rId11"/>
    <p:sldId id="282" r:id="rId12"/>
    <p:sldId id="283" r:id="rId13"/>
    <p:sldId id="284" r:id="rId14"/>
    <p:sldId id="285" r:id="rId15"/>
    <p:sldId id="286" r:id="rId16"/>
    <p:sldId id="279" r:id="rId17"/>
    <p:sldId id="263" r:id="rId18"/>
    <p:sldId id="277" r:id="rId19"/>
    <p:sldId id="270" r:id="rId20"/>
    <p:sldId id="271" r:id="rId21"/>
    <p:sldId id="264" r:id="rId22"/>
    <p:sldId id="265" r:id="rId23"/>
    <p:sldId id="306" r:id="rId24"/>
    <p:sldId id="266" r:id="rId25"/>
    <p:sldId id="280" r:id="rId26"/>
    <p:sldId id="305" r:id="rId27"/>
    <p:sldId id="287" r:id="rId28"/>
    <p:sldId id="268" r:id="rId29"/>
    <p:sldId id="269" r:id="rId30"/>
    <p:sldId id="272" r:id="rId31"/>
    <p:sldId id="273" r:id="rId32"/>
    <p:sldId id="274" r:id="rId33"/>
    <p:sldId id="275" r:id="rId34"/>
    <p:sldId id="276" r:id="rId35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场" id="{86314fe1-716e-48fe-bf2d-ca2b9304a3c8}">
          <p14:sldIdLst>
            <p14:sldId id="256"/>
            <p14:sldId id="257"/>
          </p14:sldIdLst>
        </p14:section>
        <p14:section name="项目背景与意义" id="{18117524-b277-41c7-8251-1aaabe920e14}">
          <p14:sldIdLst>
            <p14:sldId id="258"/>
            <p14:sldId id="259"/>
            <p14:sldId id="260"/>
          </p14:sldIdLst>
        </p14:section>
        <p14:section name="项目研究内容与任务分解" id="{d81db529-6114-47cf-81ac-4fc933062a3c}">
          <p14:sldIdLst>
            <p14:sldId id="261"/>
            <p14:sldId id="262"/>
            <p14:sldId id="278"/>
            <p14:sldId id="282"/>
            <p14:sldId id="283"/>
            <p14:sldId id="284"/>
            <p14:sldId id="285"/>
            <p14:sldId id="286"/>
            <p14:sldId id="279"/>
            <p14:sldId id="263"/>
            <p14:sldId id="277"/>
          </p14:sldIdLst>
        </p14:section>
        <p14:section name="项目进度计划" id="{782f8fb7-78e1-4dab-8e10-728773cdd9a6}">
          <p14:sldIdLst>
            <p14:sldId id="270"/>
            <p14:sldId id="271"/>
          </p14:sldIdLst>
        </p14:section>
        <p14:section name="项目技术方案" id="{2eff43c1-2f3d-4ecc-b90b-1b9c5ff62cc9}">
          <p14:sldIdLst>
            <p14:sldId id="264"/>
            <p14:sldId id="265"/>
            <p14:sldId id="306"/>
            <p14:sldId id="266"/>
            <p14:sldId id="280"/>
            <p14:sldId id="305"/>
            <p14:sldId id="287"/>
          </p14:sldIdLst>
        </p14:section>
        <p14:section name="项目预期结果" id="{72853930-6a84-46ec-9b95-02da90ada1e5}">
          <p14:sldIdLst>
            <p14:sldId id="268"/>
            <p14:sldId id="269"/>
          </p14:sldIdLst>
        </p14:section>
        <p14:section name="项目风险与应对措施" id="{9fe4053f-550b-448b-9f31-7cfc1072e1ff}">
          <p14:sldIdLst>
            <p14:sldId id="272"/>
            <p14:sldId id="273"/>
          </p14:sldIdLst>
        </p14:section>
        <p14:section name="总结与致谢" id="{8a06e7b1-5e73-4987-a9a5-d772172d0406}">
          <p14:sldIdLst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>
        <p:scale>
          <a:sx n="60" d="100"/>
          <a:sy n="60" d="100"/>
        </p:scale>
        <p:origin x="948" y="1128"/>
      </p:cViewPr>
      <p:guideLst>
        <p:guide pos="416"/>
        <p:guide pos="7256"/>
        <p:guide orient="horz" pos="647"/>
        <p:guide orient="horz" pos="712"/>
        <p:guide orient="horz" pos="3912"/>
        <p:guide orient="horz" pos="38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gs" Target="tags/tag1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matchingName="Title Slid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 descr="44343f70-2154-4c66-909b-d94d9d7d0728"/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6" name="矩形 5" descr="358afc54-440b-4057-95f9-e57abfa8e32b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blipFill dpi="0" rotWithShape="1">
              <a:blip r:embed="rId2">
                <a:alphaModFix amt="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 l="-151066" t="-122441" r="-60229" b="-137781"/>
              </a:stretch>
            </a:blip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lvl="0"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2" name="组合 1" descr="9f2e7013-db5f-4a2d-9ab9-2945cdc57fef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8" name="任意多边形 7" descr="b94361c4-9e58-4ff0-a691-f6a70db9745f"/>
              <p:cNvSpPr/>
              <p:nvPr/>
            </p:nvSpPr>
            <p:spPr>
              <a:xfrm>
                <a:off x="5338917" y="0"/>
                <a:ext cx="6853083" cy="6858000"/>
              </a:xfrm>
              <a:custGeom>
                <a:avLst/>
                <a:gdLst>
                  <a:gd name="connsiteX0" fmla="*/ 3428999 w 6853083"/>
                  <a:gd name="connsiteY0" fmla="*/ 0 h 6858000"/>
                  <a:gd name="connsiteX1" fmla="*/ 6853083 w 6853083"/>
                  <a:gd name="connsiteY1" fmla="*/ 0 h 6858000"/>
                  <a:gd name="connsiteX2" fmla="*/ 6853083 w 6853083"/>
                  <a:gd name="connsiteY2" fmla="*/ 6858000 h 6858000"/>
                  <a:gd name="connsiteX3" fmla="*/ 3428999 w 6853083"/>
                  <a:gd name="connsiteY3" fmla="*/ 6858000 h 6858000"/>
                  <a:gd name="connsiteX4" fmla="*/ 0 w 6853083"/>
                  <a:gd name="connsiteY4" fmla="*/ 3429000 h 6858000"/>
                  <a:gd name="connsiteX5" fmla="*/ 3428999 w 6853083"/>
                  <a:gd name="connsiteY5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53083" h="6858000">
                    <a:moveTo>
                      <a:pt x="3428999" y="0"/>
                    </a:moveTo>
                    <a:lnTo>
                      <a:pt x="6853083" y="0"/>
                    </a:lnTo>
                    <a:lnTo>
                      <a:pt x="6853083" y="6858000"/>
                    </a:lnTo>
                    <a:lnTo>
                      <a:pt x="3428999" y="6858000"/>
                    </a:lnTo>
                    <a:cubicBezTo>
                      <a:pt x="1535216" y="6858000"/>
                      <a:pt x="0" y="5322784"/>
                      <a:pt x="0" y="3429000"/>
                    </a:cubicBezTo>
                    <a:cubicBezTo>
                      <a:pt x="0" y="1535216"/>
                      <a:pt x="1535216" y="0"/>
                      <a:pt x="34289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alpha val="16000"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" name="泪滴形 2" descr="3f4bee34-3e62-40fd-84ca-e495033880b0"/>
              <p:cNvSpPr/>
              <p:nvPr/>
            </p:nvSpPr>
            <p:spPr>
              <a:xfrm>
                <a:off x="6041628" y="590256"/>
                <a:ext cx="5677490" cy="5677490"/>
              </a:xfrm>
              <a:prstGeom prst="teardrop">
                <a:avLst/>
              </a:prstGeom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 l="-116371" t="-38343" r="-43687" b="-23143"/>
                </a:stretch>
              </a:blip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lvl="0"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任意多边形 12" descr="2f5e3236-99b9-4c9a-8bfb-89616ce3d15a"/>
              <p:cNvSpPr/>
              <p:nvPr/>
            </p:nvSpPr>
            <p:spPr>
              <a:xfrm>
                <a:off x="0" y="3788229"/>
                <a:ext cx="457200" cy="3069771"/>
              </a:xfrm>
              <a:custGeom>
                <a:avLst/>
                <a:gdLst>
                  <a:gd name="connsiteX0" fmla="*/ 228600 w 457200"/>
                  <a:gd name="connsiteY0" fmla="*/ 0 h 3069771"/>
                  <a:gd name="connsiteX1" fmla="*/ 457200 w 457200"/>
                  <a:gd name="connsiteY1" fmla="*/ 228600 h 3069771"/>
                  <a:gd name="connsiteX2" fmla="*/ 457200 w 457200"/>
                  <a:gd name="connsiteY2" fmla="*/ 3069771 h 3069771"/>
                  <a:gd name="connsiteX3" fmla="*/ 0 w 457200"/>
                  <a:gd name="connsiteY3" fmla="*/ 3069771 h 3069771"/>
                  <a:gd name="connsiteX4" fmla="*/ 0 w 457200"/>
                  <a:gd name="connsiteY4" fmla="*/ 228600 h 3069771"/>
                  <a:gd name="connsiteX5" fmla="*/ 228600 w 457200"/>
                  <a:gd name="connsiteY5" fmla="*/ 0 h 3069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200" h="3069771">
                    <a:moveTo>
                      <a:pt x="228600" y="0"/>
                    </a:moveTo>
                    <a:cubicBezTo>
                      <a:pt x="354852" y="0"/>
                      <a:pt x="457200" y="102348"/>
                      <a:pt x="457200" y="228600"/>
                    </a:cubicBezTo>
                    <a:lnTo>
                      <a:pt x="457200" y="3069771"/>
                    </a:lnTo>
                    <a:lnTo>
                      <a:pt x="0" y="3069771"/>
                    </a:lnTo>
                    <a:lnTo>
                      <a:pt x="0" y="228600"/>
                    </a:lnTo>
                    <a:cubicBezTo>
                      <a:pt x="0" y="102348"/>
                      <a:pt x="102348" y="0"/>
                      <a:pt x="2286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1">
                      <a:lumMod val="60000"/>
                      <a:lumOff val="40000"/>
                      <a:alpha val="49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任意多边形 14" descr="aa8397b2-e2ac-42d2-8ca6-e319f1913940"/>
              <p:cNvSpPr/>
              <p:nvPr/>
            </p:nvSpPr>
            <p:spPr>
              <a:xfrm>
                <a:off x="592041" y="4975860"/>
                <a:ext cx="203200" cy="1882140"/>
              </a:xfrm>
              <a:custGeom>
                <a:avLst/>
                <a:gdLst>
                  <a:gd name="connsiteX0" fmla="*/ 101600 w 203200"/>
                  <a:gd name="connsiteY0" fmla="*/ 0 h 1882140"/>
                  <a:gd name="connsiteX1" fmla="*/ 203200 w 203200"/>
                  <a:gd name="connsiteY1" fmla="*/ 101600 h 1882140"/>
                  <a:gd name="connsiteX2" fmla="*/ 203200 w 203200"/>
                  <a:gd name="connsiteY2" fmla="*/ 1882140 h 1882140"/>
                  <a:gd name="connsiteX3" fmla="*/ 0 w 203200"/>
                  <a:gd name="connsiteY3" fmla="*/ 1882140 h 1882140"/>
                  <a:gd name="connsiteX4" fmla="*/ 0 w 203200"/>
                  <a:gd name="connsiteY4" fmla="*/ 101600 h 1882140"/>
                  <a:gd name="connsiteX5" fmla="*/ 101600 w 203200"/>
                  <a:gd name="connsiteY5" fmla="*/ 0 h 1882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3200" h="1882139">
                    <a:moveTo>
                      <a:pt x="101600" y="0"/>
                    </a:moveTo>
                    <a:cubicBezTo>
                      <a:pt x="157712" y="0"/>
                      <a:pt x="203200" y="45488"/>
                      <a:pt x="203200" y="101600"/>
                    </a:cubicBezTo>
                    <a:lnTo>
                      <a:pt x="203200" y="1882140"/>
                    </a:lnTo>
                    <a:lnTo>
                      <a:pt x="0" y="1882140"/>
                    </a:lnTo>
                    <a:lnTo>
                      <a:pt x="0" y="101600"/>
                    </a:lnTo>
                    <a:cubicBezTo>
                      <a:pt x="0" y="45488"/>
                      <a:pt x="45488" y="0"/>
                      <a:pt x="1016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alpha val="58000"/>
                    </a:schemeClr>
                  </a:gs>
                  <a:gs pos="100000">
                    <a:schemeClr val="accent1">
                      <a:lumMod val="60000"/>
                      <a:lumOff val="40000"/>
                      <a:alpha val="49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椭圆 16" descr="37a473f5-c50a-4aac-9cc5-82cf1b32058e"/>
              <p:cNvSpPr/>
              <p:nvPr/>
            </p:nvSpPr>
            <p:spPr>
              <a:xfrm rot="16200000" flipH="1" flipV="1">
                <a:off x="1180465" y="590257"/>
                <a:ext cx="332014" cy="332014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等腰三角形 17" descr="07c400f0-d5dd-4182-a002-57a91d39471c"/>
              <p:cNvSpPr/>
              <p:nvPr/>
            </p:nvSpPr>
            <p:spPr>
              <a:xfrm rot="16200000" flipH="1" flipV="1">
                <a:off x="1301133" y="711021"/>
                <a:ext cx="104965" cy="9048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椭圆 18" descr="4ff74a5f-fb67-4813-917d-1ad083927aed"/>
              <p:cNvSpPr/>
              <p:nvPr/>
            </p:nvSpPr>
            <p:spPr>
              <a:xfrm rot="16200000" flipH="1" flipV="1">
                <a:off x="799465" y="590257"/>
                <a:ext cx="332014" cy="3320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1">
                      <a:lumMod val="60000"/>
                      <a:lumOff val="40000"/>
                      <a:alpha val="49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等腰三角形 19" descr="93e23d1a-4d6d-419b-a2d0-40e0980d8c59"/>
              <p:cNvSpPr/>
              <p:nvPr/>
            </p:nvSpPr>
            <p:spPr>
              <a:xfrm rot="5400000" flipV="1">
                <a:off x="905847" y="711021"/>
                <a:ext cx="104965" cy="9048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" name="标题 4" descr="04287102-a8a4-4dbe-8eda-88df22f05330"/>
          <p:cNvSpPr>
            <a:spLocks noGrp="1"/>
          </p:cNvSpPr>
          <p:nvPr>
            <p:ph type="ctrTitle" hasCustomPrompt="1"/>
          </p:nvPr>
        </p:nvSpPr>
        <p:spPr>
          <a:xfrm>
            <a:off x="660400" y="1089026"/>
            <a:ext cx="5677490" cy="2275704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54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9" name="副标题 8" descr="4844c454-5884-4583-918b-7d65545e586b"/>
          <p:cNvSpPr>
            <a:spLocks noGrp="1"/>
          </p:cNvSpPr>
          <p:nvPr>
            <p:ph type="subTitle" sz="quarter" idx="1" hasCustomPrompt="1"/>
          </p:nvPr>
        </p:nvSpPr>
        <p:spPr>
          <a:xfrm>
            <a:off x="660400" y="3763166"/>
            <a:ext cx="4502150" cy="92227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0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zh-CN" altLang="en-US"/>
              <a:t>Click to add subtitle</a:t>
            </a:r>
            <a:endParaRPr lang="en-US"/>
          </a:p>
        </p:txBody>
      </p:sp>
      <p:sp>
        <p:nvSpPr>
          <p:cNvPr id="4" name="文本占位符 3" descr="7bf9d6f6-0edc-4855-ad77-8f22f9a16f67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7" y="5556705"/>
            <a:ext cx="419094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Presenter name</a:t>
            </a:r>
            <a:endParaRPr lang="en-US"/>
          </a:p>
        </p:txBody>
      </p:sp>
      <p:sp>
        <p:nvSpPr>
          <p:cNvPr id="7" name="文本占位符 6" descr="72e75880-4113-4321-8050-c7ef40406ef4"/>
          <p:cNvSpPr>
            <a:spLocks noGrp="1"/>
          </p:cNvSpPr>
          <p:nvPr>
            <p:ph type="body" sz="quarter" idx="14" hasCustomPrompt="1"/>
          </p:nvPr>
        </p:nvSpPr>
        <p:spPr>
          <a:xfrm>
            <a:off x="971608" y="5857101"/>
            <a:ext cx="4190942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3"/>
            <a:ext cx="5181600" cy="908050"/>
          </a:xfrm>
        </p:spPr>
        <p:txBody>
          <a:bodyPr anchor="t"/>
          <a:lstStyle>
            <a:lvl1pPr algn="l">
              <a:defRPr sz="266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1pPr>
            <a:lvl2pPr marL="304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0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3pPr>
            <a:lvl4pPr marL="9144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4pPr>
            <a:lvl5pPr marL="12192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5pPr>
            <a:lvl6pPr marL="15240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6pPr>
            <a:lvl7pPr marL="18288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7pPr>
            <a:lvl8pPr marL="21336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8pPr>
            <a:lvl9pPr marL="24384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3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3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3"/>
            <a:ext cx="3407833" cy="3902075"/>
          </a:xfrm>
        </p:spPr>
        <p:txBody>
          <a:bodyPr/>
          <a:lstStyle>
            <a:lvl1pPr>
              <a:defRPr sz="2135"/>
            </a:lvl1pPr>
            <a:lvl2pPr>
              <a:defRPr sz="1865"/>
            </a:lvl2pPr>
            <a:lvl3pPr>
              <a:defRPr sz="16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3"/>
            <a:ext cx="2005542" cy="3127375"/>
          </a:xfrm>
        </p:spPr>
        <p:txBody>
          <a:bodyPr/>
          <a:lstStyle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5"/>
            </a:lvl1pPr>
            <a:lvl2pPr marL="304800" indent="0">
              <a:buNone/>
              <a:defRPr sz="1865"/>
            </a:lvl2pPr>
            <a:lvl3pPr marL="609600" indent="0">
              <a:buNone/>
              <a:defRPr sz="1600"/>
            </a:lvl3pPr>
            <a:lvl4pPr marL="914400" indent="0">
              <a:buNone/>
              <a:defRPr sz="1335"/>
            </a:lvl4pPr>
            <a:lvl5pPr marL="1219200" indent="0">
              <a:buNone/>
              <a:defRPr sz="1335"/>
            </a:lvl5pPr>
            <a:lvl6pPr marL="1524000" indent="0">
              <a:buNone/>
              <a:defRPr sz="1335"/>
            </a:lvl6pPr>
            <a:lvl7pPr marL="1828800" indent="0">
              <a:buNone/>
              <a:defRPr sz="1335"/>
            </a:lvl7pPr>
            <a:lvl8pPr marL="2133600" indent="0">
              <a:buNone/>
              <a:defRPr sz="1335"/>
            </a:lvl8pPr>
            <a:lvl9pPr marL="2438400" indent="0">
              <a:buNone/>
              <a:defRPr sz="133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b4cfc0de-df0a-4f5f-b4c4-09448849bdd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3" name="内容占位符 2" descr="ebe20caa-5eb9-45c1-bf34-cd380c5b597e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Click to add text</a:t>
            </a:r>
            <a:endParaRPr lang="en-US"/>
          </a:p>
          <a:p>
            <a:pPr lvl="1"/>
            <a:r>
              <a:rPr lang="zh-CN" altLang="en-US"/>
              <a:t>Second level</a:t>
            </a:r>
            <a:endParaRPr lang="en-US"/>
          </a:p>
          <a:p>
            <a:pPr lvl="2"/>
            <a:r>
              <a:rPr lang="zh-CN" altLang="en-US"/>
              <a:t>Third level</a:t>
            </a:r>
            <a:endParaRPr lang="en-US"/>
          </a:p>
          <a:p>
            <a:pPr lvl="3"/>
            <a:r>
              <a:rPr lang="zh-CN" altLang="en-US"/>
              <a:t>Fourth level</a:t>
            </a:r>
            <a:endParaRPr lang="en-US"/>
          </a:p>
          <a:p>
            <a:pPr lvl="4"/>
            <a:r>
              <a:rPr lang="zh-CN" altLang="en-US"/>
              <a:t>Fifth level</a:t>
            </a:r>
            <a:endParaRPr lang="en-US"/>
          </a:p>
        </p:txBody>
      </p:sp>
      <p:sp>
        <p:nvSpPr>
          <p:cNvPr id="4" name="日期占位符 3" descr="ad492265-f0e3-443c-bfeb-5fe503d8abb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93a07054-b75c-451c-aa61-e0dcd897a80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6054c47b-04a0-40f3-9319-8e0f806d45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matchingName="Agenda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 descr="bf78dae5-181c-4d5d-b4e2-a3f3cf17cba3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800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zh-CN" altLang="en-US"/>
              <a:t>Agenda</a:t>
            </a:r>
            <a:endParaRPr lang="en-US"/>
          </a:p>
        </p:txBody>
      </p:sp>
      <p:sp>
        <p:nvSpPr>
          <p:cNvPr id="9" name="内容占位符 8" descr="ec347f58-50d0-49e5-8cdf-fb1658ffafc5"/>
          <p:cNvSpPr>
            <a:spLocks noGrp="1"/>
          </p:cNvSpPr>
          <p:nvPr>
            <p:ph sz="quarter" idx="1" hasCustomPrompt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Click to add text</a:t>
            </a:r>
            <a:endParaRPr lang="en-US"/>
          </a:p>
          <a:p>
            <a:pPr lvl="1"/>
            <a:r>
              <a:rPr lang="zh-CN" altLang="en-US"/>
              <a:t>Second level</a:t>
            </a:r>
            <a:endParaRPr lang="en-US"/>
          </a:p>
          <a:p>
            <a:pPr lvl="2"/>
            <a:r>
              <a:rPr lang="zh-CN" altLang="en-US"/>
              <a:t>Third level</a:t>
            </a:r>
            <a:endParaRPr lang="en-US"/>
          </a:p>
          <a:p>
            <a:pPr lvl="3"/>
            <a:r>
              <a:rPr lang="zh-CN" altLang="en-US"/>
              <a:t>Fourth level</a:t>
            </a:r>
            <a:endParaRPr lang="en-US"/>
          </a:p>
          <a:p>
            <a:pPr lvl="4"/>
            <a:r>
              <a:rPr lang="zh-CN" altLang="en-US"/>
              <a:t>Fifth level</a:t>
            </a:r>
            <a:endParaRPr lang="en-US"/>
          </a:p>
        </p:txBody>
      </p:sp>
      <p:sp>
        <p:nvSpPr>
          <p:cNvPr id="2" name="日期占位符 1" descr="89e24ece-6cea-4ca5-9d50-ac1982b6d83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2" descr="2665b671-d5d0-48e8-9011-bbca6aa909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endParaRPr lang="zh-CN" altLang="en-US"/>
          </a:p>
        </p:txBody>
      </p:sp>
      <p:sp>
        <p:nvSpPr>
          <p:cNvPr id="4" name="灯片编号占位符 3" descr="736967fa-d6fd-4cf9-8ede-d3544aa9a9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</a:fld>
            <a:endParaRPr lang="en-US" altLang="zh-CN"/>
          </a:p>
        </p:txBody>
      </p:sp>
      <p:grpSp>
        <p:nvGrpSpPr>
          <p:cNvPr id="10" name="组合 9" descr="8c8ef6d5-9297-49e9-9399-cde70c46e7b8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1" name="直接连接符 10" descr="cd5c1a88-62af-4dd3-b148-709ffb59b1df"/>
            <p:cNvCxnSpPr/>
            <p:nvPr/>
          </p:nvCxnSpPr>
          <p:spPr>
            <a:xfrm flipH="1"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任意多边形 11" descr="593ec156-c52a-4ca7-b5a2-fd8eb603bffc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matchingName="Section Header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 descr="d5e1c097-7b84-4b18-981e-4655bb88a1b4"/>
          <p:cNvGrpSpPr/>
          <p:nvPr/>
        </p:nvGrpSpPr>
        <p:grpSpPr>
          <a:xfrm flipH="1">
            <a:off x="0" y="0"/>
            <a:ext cx="12192001" cy="6858000"/>
            <a:chOff x="0" y="0"/>
            <a:chExt cx="12192001" cy="6858000"/>
          </a:xfrm>
        </p:grpSpPr>
        <p:sp>
          <p:nvSpPr>
            <p:cNvPr id="12" name="矩形 11" descr="7b7b757e-823e-4664-8e2b-a81b17c53b1b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blipFill dpi="0" rotWithShape="1">
              <a:blip r:embed="rId2">
                <a:alphaModFix amt="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 l="-151066" t="-122441" r="-60229" b="-137781"/>
              </a:stretch>
            </a:blip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lvl="0"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3" name="组合 12" descr="2f3a0e45-1a5f-4a77-8452-36b04d7eefaa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4" name="任意多边形 13" descr="bc72290a-ea8d-425a-a3f0-651c75fb6e1f"/>
              <p:cNvSpPr/>
              <p:nvPr/>
            </p:nvSpPr>
            <p:spPr>
              <a:xfrm>
                <a:off x="5338917" y="0"/>
                <a:ext cx="6853083" cy="6858000"/>
              </a:xfrm>
              <a:custGeom>
                <a:avLst/>
                <a:gdLst>
                  <a:gd name="connsiteX0" fmla="*/ 3428999 w 6853083"/>
                  <a:gd name="connsiteY0" fmla="*/ 0 h 6858000"/>
                  <a:gd name="connsiteX1" fmla="*/ 6853083 w 6853083"/>
                  <a:gd name="connsiteY1" fmla="*/ 0 h 6858000"/>
                  <a:gd name="connsiteX2" fmla="*/ 6853083 w 6853083"/>
                  <a:gd name="connsiteY2" fmla="*/ 6858000 h 6858000"/>
                  <a:gd name="connsiteX3" fmla="*/ 3428999 w 6853083"/>
                  <a:gd name="connsiteY3" fmla="*/ 6858000 h 6858000"/>
                  <a:gd name="connsiteX4" fmla="*/ 0 w 6853083"/>
                  <a:gd name="connsiteY4" fmla="*/ 3429000 h 6858000"/>
                  <a:gd name="connsiteX5" fmla="*/ 3428999 w 6853083"/>
                  <a:gd name="connsiteY5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53083" h="6858000">
                    <a:moveTo>
                      <a:pt x="3428999" y="0"/>
                    </a:moveTo>
                    <a:lnTo>
                      <a:pt x="6853083" y="0"/>
                    </a:lnTo>
                    <a:lnTo>
                      <a:pt x="6853083" y="6858000"/>
                    </a:lnTo>
                    <a:lnTo>
                      <a:pt x="3428999" y="6858000"/>
                    </a:lnTo>
                    <a:cubicBezTo>
                      <a:pt x="1535216" y="6858000"/>
                      <a:pt x="0" y="5322784"/>
                      <a:pt x="0" y="3429000"/>
                    </a:cubicBezTo>
                    <a:cubicBezTo>
                      <a:pt x="0" y="1535216"/>
                      <a:pt x="1535216" y="0"/>
                      <a:pt x="34289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alpha val="43000"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泪滴形 14" descr="e6b36b80-27a0-4189-974a-86d7587374c4"/>
              <p:cNvSpPr/>
              <p:nvPr/>
            </p:nvSpPr>
            <p:spPr>
              <a:xfrm>
                <a:off x="6347134" y="895762"/>
                <a:ext cx="5066478" cy="5066478"/>
              </a:xfrm>
              <a:prstGeom prst="teardrop">
                <a:avLst/>
              </a:prstGeom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 l="-116371" t="-38343" r="-43687" b="-23143"/>
                </a:stretch>
              </a:blip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lvl="0"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任意多边形 15" descr="41cab756-9336-42b9-a6f5-9e5d6747792f"/>
              <p:cNvSpPr/>
              <p:nvPr/>
            </p:nvSpPr>
            <p:spPr>
              <a:xfrm>
                <a:off x="0" y="3788229"/>
                <a:ext cx="457200" cy="3069771"/>
              </a:xfrm>
              <a:custGeom>
                <a:avLst/>
                <a:gdLst>
                  <a:gd name="connsiteX0" fmla="*/ 228600 w 457200"/>
                  <a:gd name="connsiteY0" fmla="*/ 0 h 3069771"/>
                  <a:gd name="connsiteX1" fmla="*/ 457200 w 457200"/>
                  <a:gd name="connsiteY1" fmla="*/ 228600 h 3069771"/>
                  <a:gd name="connsiteX2" fmla="*/ 457200 w 457200"/>
                  <a:gd name="connsiteY2" fmla="*/ 3069771 h 3069771"/>
                  <a:gd name="connsiteX3" fmla="*/ 0 w 457200"/>
                  <a:gd name="connsiteY3" fmla="*/ 3069771 h 3069771"/>
                  <a:gd name="connsiteX4" fmla="*/ 0 w 457200"/>
                  <a:gd name="connsiteY4" fmla="*/ 228600 h 3069771"/>
                  <a:gd name="connsiteX5" fmla="*/ 228600 w 457200"/>
                  <a:gd name="connsiteY5" fmla="*/ 0 h 3069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200" h="3069771">
                    <a:moveTo>
                      <a:pt x="228600" y="0"/>
                    </a:moveTo>
                    <a:cubicBezTo>
                      <a:pt x="354852" y="0"/>
                      <a:pt x="457200" y="102348"/>
                      <a:pt x="457200" y="228600"/>
                    </a:cubicBezTo>
                    <a:lnTo>
                      <a:pt x="457200" y="3069771"/>
                    </a:lnTo>
                    <a:lnTo>
                      <a:pt x="0" y="3069771"/>
                    </a:lnTo>
                    <a:lnTo>
                      <a:pt x="0" y="228600"/>
                    </a:lnTo>
                    <a:cubicBezTo>
                      <a:pt x="0" y="102348"/>
                      <a:pt x="102348" y="0"/>
                      <a:pt x="2286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1">
                      <a:lumMod val="60000"/>
                      <a:lumOff val="40000"/>
                      <a:alpha val="49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任意多边形 16" descr="285f2985-aad4-452a-9437-1e58635d32ce"/>
              <p:cNvSpPr/>
              <p:nvPr/>
            </p:nvSpPr>
            <p:spPr>
              <a:xfrm>
                <a:off x="520699" y="4975860"/>
                <a:ext cx="203200" cy="1882140"/>
              </a:xfrm>
              <a:custGeom>
                <a:avLst/>
                <a:gdLst>
                  <a:gd name="connsiteX0" fmla="*/ 101600 w 203200"/>
                  <a:gd name="connsiteY0" fmla="*/ 0 h 1882140"/>
                  <a:gd name="connsiteX1" fmla="*/ 203200 w 203200"/>
                  <a:gd name="connsiteY1" fmla="*/ 101600 h 1882140"/>
                  <a:gd name="connsiteX2" fmla="*/ 203200 w 203200"/>
                  <a:gd name="connsiteY2" fmla="*/ 1882140 h 1882140"/>
                  <a:gd name="connsiteX3" fmla="*/ 0 w 203200"/>
                  <a:gd name="connsiteY3" fmla="*/ 1882140 h 1882140"/>
                  <a:gd name="connsiteX4" fmla="*/ 0 w 203200"/>
                  <a:gd name="connsiteY4" fmla="*/ 101600 h 1882140"/>
                  <a:gd name="connsiteX5" fmla="*/ 101600 w 203200"/>
                  <a:gd name="connsiteY5" fmla="*/ 0 h 1882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3200" h="1882139">
                    <a:moveTo>
                      <a:pt x="101600" y="0"/>
                    </a:moveTo>
                    <a:cubicBezTo>
                      <a:pt x="157712" y="0"/>
                      <a:pt x="203200" y="45488"/>
                      <a:pt x="203200" y="101600"/>
                    </a:cubicBezTo>
                    <a:lnTo>
                      <a:pt x="203200" y="1882140"/>
                    </a:lnTo>
                    <a:lnTo>
                      <a:pt x="0" y="1882140"/>
                    </a:lnTo>
                    <a:lnTo>
                      <a:pt x="0" y="101600"/>
                    </a:lnTo>
                    <a:cubicBezTo>
                      <a:pt x="0" y="45488"/>
                      <a:pt x="45488" y="0"/>
                      <a:pt x="1016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alpha val="58000"/>
                    </a:schemeClr>
                  </a:gs>
                  <a:gs pos="100000">
                    <a:schemeClr val="accent1">
                      <a:lumMod val="60000"/>
                      <a:lumOff val="40000"/>
                      <a:alpha val="49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椭圆 17" descr="433f2f03-feae-4cef-96e8-22d844eeef9e"/>
              <p:cNvSpPr/>
              <p:nvPr/>
            </p:nvSpPr>
            <p:spPr>
              <a:xfrm rot="16200000" flipH="1" flipV="1">
                <a:off x="1180465" y="590257"/>
                <a:ext cx="332014" cy="332014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等腰三角形 18" descr="866afca8-5c84-4117-966e-97db542f78f8"/>
              <p:cNvSpPr/>
              <p:nvPr/>
            </p:nvSpPr>
            <p:spPr>
              <a:xfrm rot="16200000" flipH="1" flipV="1">
                <a:off x="1301133" y="711021"/>
                <a:ext cx="104965" cy="9048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椭圆 19" descr="18d2813f-3eca-4b53-951f-568cf875764a"/>
              <p:cNvSpPr/>
              <p:nvPr/>
            </p:nvSpPr>
            <p:spPr>
              <a:xfrm rot="16200000" flipH="1" flipV="1">
                <a:off x="799465" y="590257"/>
                <a:ext cx="332014" cy="3320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1">
                      <a:lumMod val="60000"/>
                      <a:lumOff val="40000"/>
                      <a:alpha val="49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等腰三角形 20" descr="f91cd098-2e68-49a1-b012-406f802f8dd6"/>
              <p:cNvSpPr/>
              <p:nvPr/>
            </p:nvSpPr>
            <p:spPr>
              <a:xfrm rot="5400000" flipV="1">
                <a:off x="905847" y="711021"/>
                <a:ext cx="104965" cy="9048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" name="标题 4" descr="ef8375b2-49de-45c3-ac89-652fde92171d"/>
          <p:cNvSpPr>
            <a:spLocks noGrp="1"/>
          </p:cNvSpPr>
          <p:nvPr>
            <p:ph type="title" hasCustomPrompt="1"/>
          </p:nvPr>
        </p:nvSpPr>
        <p:spPr>
          <a:xfrm>
            <a:off x="6853083" y="1371600"/>
            <a:ext cx="4665817" cy="21691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3200"/>
            </a:lvl1pPr>
          </a:lstStyle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25" name="文本占位符 24" descr="779f7ab4-10d9-4a5d-89ca-c5fcd6823b3f"/>
          <p:cNvSpPr>
            <a:spLocks noGrp="1"/>
          </p:cNvSpPr>
          <p:nvPr>
            <p:ph type="body" sz="quarter" idx="1" hasCustomPrompt="1"/>
          </p:nvPr>
        </p:nvSpPr>
        <p:spPr>
          <a:xfrm>
            <a:off x="6853083" y="3552585"/>
            <a:ext cx="4665817" cy="22558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Click to add text</a:t>
            </a:r>
            <a:endParaRPr lang="en-US"/>
          </a:p>
        </p:txBody>
      </p:sp>
      <p:sp>
        <p:nvSpPr>
          <p:cNvPr id="4" name="日期占位符 3" descr="1008d1cc-4d39-459e-b06a-203fb0fa96e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 descr="350e2200-2561-46ee-bdb7-d4ae4c57f69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endParaRPr lang="zh-CN" altLang="en-US"/>
          </a:p>
        </p:txBody>
      </p:sp>
      <p:sp>
        <p:nvSpPr>
          <p:cNvPr id="8" name="灯片编号占位符 7" descr="016c5da9-d030-4079-b4a0-4e2e6d65a0e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3" name="日期占位符 2" descr="d39c6662-a330-44e6-82bf-08c267f1b4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 descr="d7adf1a1-5d27-47b3-922a-cddb244283f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 descr="63bd82a5-f70f-4206-a5ed-7180f2add7dc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descr="92ab9f86-4a50-4da8-9d90-b314eb07ae0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 descr="565f1a82-d04c-46a9-9b54-f9e56f18a5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 descr="5f77d679-65be-40ad-9445-448cee80a4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matchingName="Closing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 descr="a300974e-3815-42e8-b969-555609ed7eb2"/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6" name="矩形 25" descr="dded7e66-4e7d-455c-a05d-63f757269ca1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blipFill dpi="0" rotWithShape="1">
              <a:blip r:embed="rId2">
                <a:alphaModFix amt="7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 l="-151066" t="-122441" r="-60229" b="-137781"/>
              </a:stretch>
            </a:blip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lvl="0"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27" name="组合 26" descr="40cc956f-53f0-42ed-a4f0-0b66c64ba769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8" name="任意多边形 27" descr="7e9b5c06-b637-46cc-b38d-5e5e5a6730a4"/>
              <p:cNvSpPr/>
              <p:nvPr/>
            </p:nvSpPr>
            <p:spPr>
              <a:xfrm>
                <a:off x="5338917" y="0"/>
                <a:ext cx="6853083" cy="6858000"/>
              </a:xfrm>
              <a:custGeom>
                <a:avLst/>
                <a:gdLst>
                  <a:gd name="connsiteX0" fmla="*/ 3428999 w 6853083"/>
                  <a:gd name="connsiteY0" fmla="*/ 0 h 6858000"/>
                  <a:gd name="connsiteX1" fmla="*/ 6853083 w 6853083"/>
                  <a:gd name="connsiteY1" fmla="*/ 0 h 6858000"/>
                  <a:gd name="connsiteX2" fmla="*/ 6853083 w 6853083"/>
                  <a:gd name="connsiteY2" fmla="*/ 6858000 h 6858000"/>
                  <a:gd name="connsiteX3" fmla="*/ 3428999 w 6853083"/>
                  <a:gd name="connsiteY3" fmla="*/ 6858000 h 6858000"/>
                  <a:gd name="connsiteX4" fmla="*/ 0 w 6853083"/>
                  <a:gd name="connsiteY4" fmla="*/ 3429000 h 6858000"/>
                  <a:gd name="connsiteX5" fmla="*/ 3428999 w 6853083"/>
                  <a:gd name="connsiteY5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53083" h="6858000">
                    <a:moveTo>
                      <a:pt x="3428999" y="0"/>
                    </a:moveTo>
                    <a:lnTo>
                      <a:pt x="6853083" y="0"/>
                    </a:lnTo>
                    <a:lnTo>
                      <a:pt x="6853083" y="6858000"/>
                    </a:lnTo>
                    <a:lnTo>
                      <a:pt x="3428999" y="6858000"/>
                    </a:lnTo>
                    <a:cubicBezTo>
                      <a:pt x="1535216" y="6858000"/>
                      <a:pt x="0" y="5322784"/>
                      <a:pt x="0" y="3429000"/>
                    </a:cubicBezTo>
                    <a:cubicBezTo>
                      <a:pt x="0" y="1535216"/>
                      <a:pt x="1535216" y="0"/>
                      <a:pt x="34289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alpha val="16000"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泪滴形 28" descr="3914fedd-d0f7-4c07-840c-78e63573158c"/>
              <p:cNvSpPr/>
              <p:nvPr/>
            </p:nvSpPr>
            <p:spPr>
              <a:xfrm>
                <a:off x="6041628" y="590256"/>
                <a:ext cx="5677490" cy="5677490"/>
              </a:xfrm>
              <a:prstGeom prst="teardrop">
                <a:avLst/>
              </a:prstGeom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 l="-116371" t="-38343" r="-43687" b="-23143"/>
                </a:stretch>
              </a:blip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lvl="0"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任意多边形 29" descr="c5a76697-58e4-4493-af8b-d799806a5c90"/>
              <p:cNvSpPr/>
              <p:nvPr/>
            </p:nvSpPr>
            <p:spPr>
              <a:xfrm>
                <a:off x="0" y="3788229"/>
                <a:ext cx="457200" cy="3069771"/>
              </a:xfrm>
              <a:custGeom>
                <a:avLst/>
                <a:gdLst>
                  <a:gd name="connsiteX0" fmla="*/ 228600 w 457200"/>
                  <a:gd name="connsiteY0" fmla="*/ 0 h 3069771"/>
                  <a:gd name="connsiteX1" fmla="*/ 457200 w 457200"/>
                  <a:gd name="connsiteY1" fmla="*/ 228600 h 3069771"/>
                  <a:gd name="connsiteX2" fmla="*/ 457200 w 457200"/>
                  <a:gd name="connsiteY2" fmla="*/ 3069771 h 3069771"/>
                  <a:gd name="connsiteX3" fmla="*/ 0 w 457200"/>
                  <a:gd name="connsiteY3" fmla="*/ 3069771 h 3069771"/>
                  <a:gd name="connsiteX4" fmla="*/ 0 w 457200"/>
                  <a:gd name="connsiteY4" fmla="*/ 228600 h 3069771"/>
                  <a:gd name="connsiteX5" fmla="*/ 228600 w 457200"/>
                  <a:gd name="connsiteY5" fmla="*/ 0 h 3069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200" h="3069771">
                    <a:moveTo>
                      <a:pt x="228600" y="0"/>
                    </a:moveTo>
                    <a:cubicBezTo>
                      <a:pt x="354852" y="0"/>
                      <a:pt x="457200" y="102348"/>
                      <a:pt x="457200" y="228600"/>
                    </a:cubicBezTo>
                    <a:lnTo>
                      <a:pt x="457200" y="3069771"/>
                    </a:lnTo>
                    <a:lnTo>
                      <a:pt x="0" y="3069771"/>
                    </a:lnTo>
                    <a:lnTo>
                      <a:pt x="0" y="228600"/>
                    </a:lnTo>
                    <a:cubicBezTo>
                      <a:pt x="0" y="102348"/>
                      <a:pt x="102348" y="0"/>
                      <a:pt x="2286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1">
                      <a:lumMod val="60000"/>
                      <a:lumOff val="40000"/>
                      <a:alpha val="49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任意多边形 30" descr="c2a6992a-15cf-49f4-8582-6deda099c6c1"/>
              <p:cNvSpPr/>
              <p:nvPr/>
            </p:nvSpPr>
            <p:spPr>
              <a:xfrm>
                <a:off x="592041" y="4975860"/>
                <a:ext cx="203200" cy="1882140"/>
              </a:xfrm>
              <a:custGeom>
                <a:avLst/>
                <a:gdLst>
                  <a:gd name="connsiteX0" fmla="*/ 101600 w 203200"/>
                  <a:gd name="connsiteY0" fmla="*/ 0 h 1882140"/>
                  <a:gd name="connsiteX1" fmla="*/ 203200 w 203200"/>
                  <a:gd name="connsiteY1" fmla="*/ 101600 h 1882140"/>
                  <a:gd name="connsiteX2" fmla="*/ 203200 w 203200"/>
                  <a:gd name="connsiteY2" fmla="*/ 1882140 h 1882140"/>
                  <a:gd name="connsiteX3" fmla="*/ 0 w 203200"/>
                  <a:gd name="connsiteY3" fmla="*/ 1882140 h 1882140"/>
                  <a:gd name="connsiteX4" fmla="*/ 0 w 203200"/>
                  <a:gd name="connsiteY4" fmla="*/ 101600 h 1882140"/>
                  <a:gd name="connsiteX5" fmla="*/ 101600 w 203200"/>
                  <a:gd name="connsiteY5" fmla="*/ 0 h 1882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3200" h="1882139">
                    <a:moveTo>
                      <a:pt x="101600" y="0"/>
                    </a:moveTo>
                    <a:cubicBezTo>
                      <a:pt x="157712" y="0"/>
                      <a:pt x="203200" y="45488"/>
                      <a:pt x="203200" y="101600"/>
                    </a:cubicBezTo>
                    <a:lnTo>
                      <a:pt x="203200" y="1882140"/>
                    </a:lnTo>
                    <a:lnTo>
                      <a:pt x="0" y="1882140"/>
                    </a:lnTo>
                    <a:lnTo>
                      <a:pt x="0" y="101600"/>
                    </a:lnTo>
                    <a:cubicBezTo>
                      <a:pt x="0" y="45488"/>
                      <a:pt x="45488" y="0"/>
                      <a:pt x="1016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alpha val="58000"/>
                    </a:schemeClr>
                  </a:gs>
                  <a:gs pos="100000">
                    <a:schemeClr val="accent1">
                      <a:lumMod val="60000"/>
                      <a:lumOff val="40000"/>
                      <a:alpha val="49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椭圆 31" descr="1cdb84c6-d5fd-4ab7-9aec-294a87f0a664"/>
              <p:cNvSpPr/>
              <p:nvPr/>
            </p:nvSpPr>
            <p:spPr>
              <a:xfrm rot="16200000" flipH="1" flipV="1">
                <a:off x="1180465" y="590257"/>
                <a:ext cx="332014" cy="332014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lvl="0" algn="ctr"/>
                <a:endParaRPr lang="zh-CN" altLang="en-US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等腰三角形 32" descr="bc030a2a-8e37-4848-986c-6198d86f7731"/>
              <p:cNvSpPr/>
              <p:nvPr/>
            </p:nvSpPr>
            <p:spPr>
              <a:xfrm rot="16200000" flipH="1" flipV="1">
                <a:off x="1301133" y="711021"/>
                <a:ext cx="104965" cy="9048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椭圆 33" descr="f42f8e8b-6b61-4c07-94c6-94b98a938b0f"/>
              <p:cNvSpPr/>
              <p:nvPr/>
            </p:nvSpPr>
            <p:spPr>
              <a:xfrm rot="16200000" flipH="1" flipV="1">
                <a:off x="799465" y="590257"/>
                <a:ext cx="332014" cy="3320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1">
                      <a:lumMod val="60000"/>
                      <a:lumOff val="40000"/>
                      <a:alpha val="49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等腰三角形 34" descr="8c415f3d-57e8-4b4f-b44c-2e20ab2ee1c4"/>
              <p:cNvSpPr/>
              <p:nvPr/>
            </p:nvSpPr>
            <p:spPr>
              <a:xfrm rot="5400000" flipV="1">
                <a:off x="905847" y="711021"/>
                <a:ext cx="104965" cy="9048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" name="标题 4" descr="55db0bab-ba69-4b9a-be52-72b35239c07a"/>
          <p:cNvSpPr>
            <a:spLocks noGrp="1"/>
          </p:cNvSpPr>
          <p:nvPr>
            <p:ph type="title" hasCustomPrompt="1"/>
          </p:nvPr>
        </p:nvSpPr>
        <p:spPr>
          <a:xfrm>
            <a:off x="660400" y="1089025"/>
            <a:ext cx="4502150" cy="2699204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>
              <a:lnSpc>
                <a:spcPct val="100000"/>
              </a:lnSpc>
              <a:defRPr sz="5400">
                <a:ln w="19050">
                  <a:noFill/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13500000" scaled="1"/>
                </a:gradFill>
              </a:defRPr>
            </a:lvl1pPr>
          </a:lstStyle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4" name="文本占位符 3" descr="b9dff107-658c-4c13-90d2-a828197cc518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7" y="5556705"/>
            <a:ext cx="419094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zh-CN" altLang="en-US"/>
              <a:t>Presenter name</a:t>
            </a:r>
            <a:endParaRPr lang="en-US"/>
          </a:p>
        </p:txBody>
      </p:sp>
      <p:sp>
        <p:nvSpPr>
          <p:cNvPr id="7" name="文本占位符 6" descr="47925729-2d4c-44f5-b0ad-7eff93e4600a"/>
          <p:cNvSpPr>
            <a:spLocks noGrp="1"/>
          </p:cNvSpPr>
          <p:nvPr>
            <p:ph type="body" sz="quarter" idx="14" hasCustomPrompt="1"/>
          </p:nvPr>
        </p:nvSpPr>
        <p:spPr>
          <a:xfrm>
            <a:off x="971608" y="5857101"/>
            <a:ext cx="4190942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blipFill dpi="0" rotWithShape="1">
            <a:blip r:embed="rId8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151066" t="-122441" r="-60229" b="-137781"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>
          <p:nvSpPr>
            <p:cNvPr id="9" name="任意多边形 8"/>
            <p:cNvSpPr/>
            <p:nvPr/>
          </p:nvSpPr>
          <p:spPr>
            <a:xfrm flipH="1">
              <a:off x="11309204" y="6088428"/>
              <a:ext cx="882796" cy="769572"/>
            </a:xfrm>
            <a:custGeom>
              <a:avLst/>
              <a:gdLst>
                <a:gd name="connsiteX0" fmla="*/ 5988 w 5988"/>
                <a:gd name="connsiteY0" fmla="*/ 5220 h 5220"/>
                <a:gd name="connsiteX1" fmla="*/ 0 w 5988"/>
                <a:gd name="connsiteY1" fmla="*/ 5220 h 5220"/>
                <a:gd name="connsiteX2" fmla="*/ 2970 w 5988"/>
                <a:gd name="connsiteY2" fmla="*/ 0 h 5220"/>
                <a:gd name="connsiteX3" fmla="*/ 5988 w 5988"/>
                <a:gd name="connsiteY3" fmla="*/ 5220 h 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" h="5220">
                  <a:moveTo>
                    <a:pt x="5988" y="5220"/>
                  </a:moveTo>
                  <a:lnTo>
                    <a:pt x="0" y="5220"/>
                  </a:lnTo>
                  <a:lnTo>
                    <a:pt x="2970" y="0"/>
                  </a:lnTo>
                  <a:lnTo>
                    <a:pt x="5988" y="52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alpha val="28000"/>
                  </a:schemeClr>
                </a:gs>
                <a:gs pos="100000">
                  <a:schemeClr val="accent1">
                    <a:lumMod val="60000"/>
                    <a:lumOff val="40000"/>
                    <a:alpha val="49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flipH="1">
              <a:off x="11688291" y="4820436"/>
              <a:ext cx="503709" cy="1760207"/>
            </a:xfrm>
            <a:custGeom>
              <a:avLst/>
              <a:gdLst>
                <a:gd name="connsiteX0" fmla="*/ 0 w 503709"/>
                <a:gd name="connsiteY0" fmla="*/ 0 h 1760207"/>
                <a:gd name="connsiteX1" fmla="*/ 0 w 503709"/>
                <a:gd name="connsiteY1" fmla="*/ 1760207 h 1760207"/>
                <a:gd name="connsiteX2" fmla="*/ 503709 w 503709"/>
                <a:gd name="connsiteY2" fmla="*/ 880211 h 176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709" h="1760207">
                  <a:moveTo>
                    <a:pt x="0" y="0"/>
                  </a:moveTo>
                  <a:lnTo>
                    <a:pt x="0" y="1760207"/>
                  </a:lnTo>
                  <a:lnTo>
                    <a:pt x="503709" y="88021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alpha val="28000"/>
                  </a:schemeClr>
                </a:gs>
                <a:gs pos="100000">
                  <a:schemeClr val="accent1">
                    <a:lumMod val="60000"/>
                    <a:lumOff val="40000"/>
                    <a:alpha val="49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-1" y="0"/>
              <a:ext cx="723315" cy="1270000"/>
            </a:xfrm>
            <a:custGeom>
              <a:avLst/>
              <a:gdLst>
                <a:gd name="connsiteX0" fmla="*/ 1154330 w 1154330"/>
                <a:gd name="connsiteY0" fmla="*/ 0 h 2026776"/>
                <a:gd name="connsiteX1" fmla="*/ 0 w 1154330"/>
                <a:gd name="connsiteY1" fmla="*/ 0 h 2026776"/>
                <a:gd name="connsiteX2" fmla="*/ 18415 w 1154330"/>
                <a:gd name="connsiteY2" fmla="*/ 39370 h 2026776"/>
                <a:gd name="connsiteX3" fmla="*/ 1154330 w 1154330"/>
                <a:gd name="connsiteY3" fmla="*/ 2026776 h 202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330" h="2026776">
                  <a:moveTo>
                    <a:pt x="1154330" y="0"/>
                  </a:moveTo>
                  <a:lnTo>
                    <a:pt x="0" y="0"/>
                  </a:lnTo>
                  <a:lnTo>
                    <a:pt x="18415" y="39370"/>
                  </a:lnTo>
                  <a:lnTo>
                    <a:pt x="1154330" y="202677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15000"/>
                  </a:schemeClr>
                </a:gs>
                <a:gs pos="100000">
                  <a:schemeClr val="accent1">
                    <a:alpha val="82000"/>
                  </a:schemeClr>
                </a:gs>
              </a:gsLst>
              <a:lin ang="5400000" scaled="1"/>
            </a:gradFill>
            <a:ln w="19050">
              <a:noFill/>
              <a:round/>
            </a:ln>
          </p:spPr>
          <p:txBody>
            <a:bodyPr vert="horz" wrap="square" lIns="91440" tIns="45720" rIns="91440" bIns="45720" numCol="1" spcCol="0" rtlCol="0" fromWordArt="0" anchor="ctr" anchorCtr="1" forceAA="0" compatLnSpc="1">
              <a:noAutofit/>
            </a:bodyPr>
            <a:lstStyle/>
            <a:p>
              <a:pPr lvl="0" algn="ctr"/>
              <a:endParaRPr lang="zh-CN" altLang="en-US" sz="1200" b="1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9116" y="1"/>
              <a:ext cx="588903" cy="472440"/>
            </a:xfrm>
            <a:custGeom>
              <a:avLst/>
              <a:gdLst>
                <a:gd name="connsiteX0" fmla="*/ 0 w 588903"/>
                <a:gd name="connsiteY0" fmla="*/ 0 h 513373"/>
                <a:gd name="connsiteX1" fmla="*/ 588903 w 588903"/>
                <a:gd name="connsiteY1" fmla="*/ 0 h 513373"/>
                <a:gd name="connsiteX2" fmla="*/ 296812 w 588903"/>
                <a:gd name="connsiteY2" fmla="*/ 513373 h 513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8903" h="513373">
                  <a:moveTo>
                    <a:pt x="0" y="0"/>
                  </a:moveTo>
                  <a:lnTo>
                    <a:pt x="588903" y="0"/>
                  </a:lnTo>
                  <a:lnTo>
                    <a:pt x="296812" y="51337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1">
                    <a:lumMod val="60000"/>
                    <a:lumOff val="40000"/>
                    <a:alpha val="49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flipH="1">
              <a:off x="-4" y="0"/>
              <a:ext cx="435697" cy="2882900"/>
            </a:xfrm>
            <a:custGeom>
              <a:avLst/>
              <a:gdLst>
                <a:gd name="connsiteX0" fmla="*/ 1154330 w 1154330"/>
                <a:gd name="connsiteY0" fmla="*/ 0 h 2026776"/>
                <a:gd name="connsiteX1" fmla="*/ 0 w 1154330"/>
                <a:gd name="connsiteY1" fmla="*/ 0 h 2026776"/>
                <a:gd name="connsiteX2" fmla="*/ 18415 w 1154330"/>
                <a:gd name="connsiteY2" fmla="*/ 39370 h 2026776"/>
                <a:gd name="connsiteX3" fmla="*/ 1154330 w 1154330"/>
                <a:gd name="connsiteY3" fmla="*/ 2026776 h 202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330" h="2026776">
                  <a:moveTo>
                    <a:pt x="1154330" y="0"/>
                  </a:moveTo>
                  <a:lnTo>
                    <a:pt x="0" y="0"/>
                  </a:lnTo>
                  <a:lnTo>
                    <a:pt x="18415" y="39370"/>
                  </a:lnTo>
                  <a:lnTo>
                    <a:pt x="1154330" y="202677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alpha val="28000"/>
                  </a:schemeClr>
                </a:gs>
                <a:gs pos="100000">
                  <a:schemeClr val="accent1">
                    <a:lumMod val="60000"/>
                    <a:lumOff val="40000"/>
                    <a:alpha val="49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zh-CN" altLang="en-US"/>
              <a:t>Click to add title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Click to add text</a:t>
            </a:r>
            <a:endParaRPr lang="en-US"/>
          </a:p>
          <a:p>
            <a:pPr lvl="1"/>
            <a:r>
              <a:rPr lang="zh-CN" altLang="en-US"/>
              <a:t>Second level</a:t>
            </a:r>
            <a:endParaRPr lang="en-US"/>
          </a:p>
          <a:p>
            <a:pPr lvl="2"/>
            <a:r>
              <a:rPr lang="zh-CN" altLang="en-US"/>
              <a:t>Third level</a:t>
            </a:r>
            <a:endParaRPr lang="en-US"/>
          </a:p>
          <a:p>
            <a:pPr lvl="3"/>
            <a:r>
              <a:rPr lang="zh-CN" altLang="en-US"/>
              <a:t>Fourth level</a:t>
            </a:r>
            <a:endParaRPr lang="en-US"/>
          </a:p>
          <a:p>
            <a:pPr lvl="4"/>
            <a:r>
              <a:rPr lang="zh-CN" alt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609600" rtl="0" eaLnBrk="1" latinLnBrk="0" hangingPunct="1">
        <a:spcBef>
          <a:spcPct val="0"/>
        </a:spcBef>
        <a:buNone/>
        <a:defRPr sz="2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indent="-190500" algn="l" defTabSz="609600" rtl="0" eaLnBrk="1" latinLnBrk="0" hangingPunct="1">
        <a:spcBef>
          <a:spcPct val="13000"/>
        </a:spcBef>
        <a:buFont typeface="Arial" panose="020B0604020202020204" pitchFamily="34" charset="0"/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–"/>
        <a:defRPr sz="133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»"/>
        <a:defRPr sz="1335" kern="1200">
          <a:solidFill>
            <a:schemeClr val="tx1"/>
          </a:solidFill>
          <a:latin typeface="+mn-lt"/>
          <a:ea typeface="+mn-ea"/>
          <a:cs typeface="+mn-cs"/>
        </a:defRPr>
      </a:lvl5pPr>
      <a:lvl6pPr marL="16764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6pPr>
      <a:lvl7pPr marL="19812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8pPr>
      <a:lvl9pPr marL="25908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.png"/><Relationship Id="rId3" Type="http://schemas.openxmlformats.org/officeDocument/2006/relationships/image" Target="../media/image2.jpeg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.png"/><Relationship Id="rId3" Type="http://schemas.openxmlformats.org/officeDocument/2006/relationships/image" Target="../media/image2.jpeg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7.xml"/><Relationship Id="rId2" Type="http://schemas.openxmlformats.org/officeDocument/2006/relationships/image" Target="../media/image2.jpeg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9.xml"/><Relationship Id="rId2" Type="http://schemas.openxmlformats.org/officeDocument/2006/relationships/image" Target="../media/image2.jpeg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.png"/><Relationship Id="rId3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04287102-a8a4-4dbe-8eda-88df22f05330"/>
          <p:cNvSpPr>
            <a:spLocks noGrp="1"/>
          </p:cNvSpPr>
          <p:nvPr>
            <p:ph type="ctr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457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基于AI Agent的软件项目缺陷自主检测与修复系统</a:t>
            </a:r>
            <a:endParaRPr lang="en-US" sz="457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副标题 8" descr="4844c454-5884-4583-918b-7d65545e586b"/>
          <p:cNvSpPr>
            <a:spLocks noGrp="1"/>
          </p:cNvSpPr>
          <p:nvPr>
            <p:ph type="subTitle" sz="quarter" idx="1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sz="3200" b="0" i="0" u="none">
                <a:solidFill>
                  <a:srgbClr val="FFFFFF"/>
                </a:solidFill>
                <a:ea typeface="微软雅黑" panose="020B0503020204020204" pitchFamily="34" charset="-122"/>
              </a:rPr>
              <a:t>开题报告</a:t>
            </a:r>
            <a:endParaRPr lang="en-US" sz="3200" b="0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文本占位符 6" descr="72e75880-4113-4321-8050-c7ef40406ef4"/>
          <p:cNvSpPr>
            <a:spLocks noGrp="1"/>
          </p:cNvSpPr>
          <p:nvPr>
            <p:ph type="body" sz="quarter" idx="14" hasCustomPrompt="1"/>
          </p:nvPr>
        </p:nvSpPr>
        <p:spPr/>
        <p:txBody>
          <a:bodyPr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sz="1600">
                <a:latin typeface="微软雅黑" panose="020B0503020204020204" pitchFamily="34" charset="-122"/>
              </a:rPr>
              <a:t>2025.9.16</a:t>
            </a:r>
            <a:endParaRPr lang="en-US" sz="1600">
              <a:latin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1550" y="526161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董佳君、屈秋实、曹晋源、何珊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Misc1" descr="f390a151-4be8-48a0-996c-45adbb4c81b5"/>
          <p:cNvSpPr/>
          <p:nvPr>
            <p:custDataLst>
              <p:tags r:id="rId2"/>
            </p:custDataLst>
          </p:nvPr>
        </p:nvSpPr>
        <p:spPr>
          <a:xfrm>
            <a:off x="0" y="5562667"/>
            <a:ext cx="12192000" cy="1295333"/>
          </a:xfrm>
          <a:prstGeom prst="rect">
            <a:avLst/>
          </a:prstGeom>
          <a:blipFill rotWithShape="1">
            <a:blip r:embed="rId3"/>
            <a:srcRect/>
            <a:stretch>
              <a:fillRect t="-8697" b="-41880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07950"/>
            <a:ext cx="6461760" cy="63051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600" y="635000"/>
            <a:ext cx="410972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ts val="7200"/>
              </a:lnSpc>
            </a:pPr>
            <a:r>
              <a:rPr lang="zh-CN" altLang="en-US" sz="4800" b="1" spc="-359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DM Sans Bold Italics"/>
                <a:sym typeface="DM Sans Bold Italics"/>
              </a:rPr>
              <a:t>主要技术</a:t>
            </a:r>
            <a:r>
              <a:rPr lang="en-US" altLang="zh-CN" sz="4800" b="1" spc="-359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DM Sans Bold Italics"/>
                <a:sym typeface="DM Sans Bold Italics"/>
              </a:rPr>
              <a:t>--</a:t>
            </a:r>
            <a:r>
              <a:rPr lang="zh-CN" altLang="en-US" sz="4800" b="1" spc="-359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DM Sans Bold Italics"/>
                <a:sym typeface="DM Sans Bold Italics"/>
              </a:rPr>
              <a:t>后端</a:t>
            </a:r>
            <a:endParaRPr lang="zh-CN" altLang="en-US" sz="4800" b="1" spc="-359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DM Sans Bold Italics"/>
              <a:sym typeface="DM Sans Bold Itali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200" y="2362200"/>
            <a:ext cx="4524163" cy="3251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865">
                <a:solidFill>
                  <a:schemeClr val="bg1"/>
                </a:solidFill>
              </a:rPr>
              <a:t>	</a:t>
            </a:r>
            <a:r>
              <a:rPr lang="zh-CN" altLang="en-US" sz="1865">
                <a:solidFill>
                  <a:srgbClr val="FF0000"/>
                </a:solidFill>
              </a:rPr>
              <a:t>SQLite 数据库</a:t>
            </a:r>
            <a:r>
              <a:rPr lang="zh-CN" altLang="en-US" sz="1865">
                <a:solidFill>
                  <a:schemeClr val="bg1"/>
                </a:solidFill>
              </a:rPr>
              <a:t>：选用 SQLite 作为系统的数据库，它是一款</a:t>
            </a:r>
            <a:r>
              <a:rPr lang="zh-CN" altLang="en-US" sz="1865">
                <a:solidFill>
                  <a:srgbClr val="FF0000"/>
                </a:solidFill>
              </a:rPr>
              <a:t>轻量级</a:t>
            </a:r>
            <a:r>
              <a:rPr lang="zh-CN" altLang="en-US" sz="1865">
                <a:solidFill>
                  <a:schemeClr val="bg1"/>
                </a:solidFill>
              </a:rPr>
              <a:t>的嵌入式数据库，无需复杂的安装与配置，适合本系统对数据存储的需求，用于存储患者信息、病历记录、预约信息等各类医疗数据。</a:t>
            </a:r>
            <a:endParaRPr lang="zh-CN" altLang="en-US" sz="1865">
              <a:solidFill>
                <a:schemeClr val="bg1"/>
              </a:solidFill>
            </a:endParaRPr>
          </a:p>
          <a:p>
            <a:r>
              <a:rPr lang="en-US" altLang="zh-CN" sz="1865">
                <a:solidFill>
                  <a:schemeClr val="bg1"/>
                </a:solidFill>
              </a:rPr>
              <a:t>	</a:t>
            </a:r>
            <a:r>
              <a:rPr lang="zh-CN" altLang="en-US" sz="1865">
                <a:solidFill>
                  <a:schemeClr val="bg1"/>
                </a:solidFill>
              </a:rPr>
              <a:t>通过自定义的</a:t>
            </a:r>
            <a:r>
              <a:rPr lang="zh-CN" altLang="en-US" sz="1865">
                <a:solidFill>
                  <a:srgbClr val="FF0000"/>
                </a:solidFill>
              </a:rPr>
              <a:t>NetworkManage</a:t>
            </a:r>
            <a:r>
              <a:rPr lang="zh-CN" altLang="en-US" sz="1865">
                <a:solidFill>
                  <a:schemeClr val="bg1"/>
                </a:solidFill>
              </a:rPr>
              <a:t>r类实现客户端与服务端的网络通信，采用 </a:t>
            </a:r>
            <a:r>
              <a:rPr lang="zh-CN" altLang="en-US" sz="1865">
                <a:solidFill>
                  <a:srgbClr val="FF0000"/>
                </a:solidFill>
              </a:rPr>
              <a:t>TCP </a:t>
            </a:r>
            <a:r>
              <a:rPr lang="zh-CN" altLang="en-US" sz="1865">
                <a:solidFill>
                  <a:schemeClr val="bg1"/>
                </a:solidFill>
              </a:rPr>
              <a:t>协议进行数据传输，确保数据在网络传输过程中的可靠性，支持登录请求、病历数据查询与提交等网络交互操作</a:t>
            </a:r>
            <a:endParaRPr lang="zh-CN" altLang="en-US" sz="1865">
              <a:solidFill>
                <a:schemeClr val="bg1"/>
              </a:solidFill>
            </a:endParaRPr>
          </a:p>
          <a:p>
            <a:endParaRPr lang="zh-CN" altLang="en-US" sz="1865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994400" y="5664200"/>
            <a:ext cx="5720927" cy="6438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4470400" y="4953000"/>
            <a:ext cx="1473200" cy="1117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860800" y="5715000"/>
            <a:ext cx="1227667" cy="424180"/>
          </a:xfrm>
          <a:prstGeom prst="rect">
            <a:avLst/>
          </a:prstGeom>
          <a:gradFill rotWithShape="1">
            <a:gsLst>
              <a:gs pos="0">
                <a:srgbClr val="A13F0B">
                  <a:lumMod val="110000"/>
                  <a:satMod val="105000"/>
                  <a:tint val="67000"/>
                </a:srgbClr>
              </a:gs>
              <a:gs pos="50000">
                <a:srgbClr val="A13F0B">
                  <a:lumMod val="105000"/>
                  <a:satMod val="103000"/>
                  <a:tint val="73000"/>
                </a:srgbClr>
              </a:gs>
              <a:gs pos="100000">
                <a:srgbClr val="A13F0B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12700" cap="flat" cmpd="sng" algn="ctr">
            <a:solidFill>
              <a:srgbClr val="A13F0B"/>
            </a:solidFill>
            <a:prstDash val="solid"/>
            <a:miter lim="800000"/>
          </a:ln>
          <a:effectLst/>
        </p:spPr>
        <p:txBody>
          <a:bodyPr wrap="square" rtlCol="0">
            <a:noAutofit/>
          </a:bodyPr>
          <a:p>
            <a:r>
              <a:rPr lang="zh-CN" altLang="en-US" sz="1865">
                <a:solidFill>
                  <a:schemeClr val="bg1"/>
                </a:solidFill>
              </a:rPr>
              <a:t>后端技术</a:t>
            </a:r>
            <a:endParaRPr lang="zh-CN" altLang="en-US" sz="1865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Misc1" descr="f390a151-4be8-48a0-996c-45adbb4c81b5"/>
          <p:cNvSpPr/>
          <p:nvPr>
            <p:custDataLst>
              <p:tags r:id="rId2"/>
            </p:custDataLst>
          </p:nvPr>
        </p:nvSpPr>
        <p:spPr>
          <a:xfrm>
            <a:off x="0" y="5562667"/>
            <a:ext cx="12192000" cy="1295333"/>
          </a:xfrm>
          <a:prstGeom prst="rect">
            <a:avLst/>
          </a:prstGeom>
          <a:blipFill rotWithShape="1">
            <a:blip r:embed="rId3"/>
            <a:srcRect/>
            <a:stretch>
              <a:fillRect t="-8697" b="-41880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27000"/>
            <a:ext cx="6461760" cy="63051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600" y="635000"/>
            <a:ext cx="245110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ts val="7200"/>
              </a:lnSpc>
            </a:pPr>
            <a:r>
              <a:rPr lang="zh-CN" altLang="en-US" sz="4800" b="1" spc="-359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DM Sans Bold Italics"/>
                <a:sym typeface="DM Sans Bold Italics"/>
              </a:rPr>
              <a:t>主要技术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457200" y="2362200"/>
            <a:ext cx="4524163" cy="3825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865">
                <a:solidFill>
                  <a:schemeClr val="bg1"/>
                </a:solidFill>
              </a:rPr>
              <a:t>	</a:t>
            </a:r>
            <a:r>
              <a:rPr lang="zh-CN" altLang="en-US" sz="1865">
                <a:solidFill>
                  <a:schemeClr val="bg1"/>
                </a:solidFill>
              </a:rPr>
              <a:t>在网络通信过程中，采用 </a:t>
            </a:r>
            <a:r>
              <a:rPr lang="zh-CN" altLang="en-US" sz="1865">
                <a:solidFill>
                  <a:srgbClr val="FF0000"/>
                </a:solidFill>
              </a:rPr>
              <a:t>JSON 格式</a:t>
            </a:r>
            <a:r>
              <a:rPr lang="zh-CN" altLang="en-US" sz="1865">
                <a:solidFill>
                  <a:schemeClr val="bg1"/>
                </a:solidFill>
              </a:rPr>
              <a:t>进行数据的序列化与反序列化，方便客户端与服务端之间的数据交换，如登录请求、病历数据等都以 JSON 格式进行传输。</a:t>
            </a:r>
            <a:endParaRPr lang="zh-CN" altLang="en-US" sz="1865">
              <a:solidFill>
                <a:schemeClr val="bg1"/>
              </a:solidFill>
            </a:endParaRPr>
          </a:p>
          <a:p>
            <a:r>
              <a:rPr lang="en-US" altLang="zh-CN" sz="1865">
                <a:solidFill>
                  <a:schemeClr val="bg1"/>
                </a:solidFill>
              </a:rPr>
              <a:t>	</a:t>
            </a:r>
            <a:r>
              <a:rPr lang="zh-CN" altLang="en-US" sz="1865">
                <a:solidFill>
                  <a:schemeClr val="bg1"/>
                </a:solidFill>
              </a:rPr>
              <a:t>运用</a:t>
            </a:r>
            <a:r>
              <a:rPr lang="zh-CN" altLang="en-US" sz="1865">
                <a:solidFill>
                  <a:srgbClr val="FF0000"/>
                </a:solidFill>
              </a:rPr>
              <a:t>单例模式</a:t>
            </a:r>
            <a:r>
              <a:rPr lang="zh-CN" altLang="en-US" sz="1865">
                <a:solidFill>
                  <a:schemeClr val="bg1"/>
                </a:solidFill>
              </a:rPr>
              <a:t>（如NetworkManager、GlobalUserInformation的实现），确保系统中核心类的唯一实例，便于资源管理与全局访问；</a:t>
            </a:r>
            <a:endParaRPr lang="zh-CN" altLang="en-US" sz="1865">
              <a:solidFill>
                <a:schemeClr val="bg1"/>
              </a:solidFill>
            </a:endParaRPr>
          </a:p>
          <a:p>
            <a:r>
              <a:rPr lang="en-US" altLang="zh-CN" sz="1865">
                <a:solidFill>
                  <a:schemeClr val="bg1"/>
                </a:solidFill>
              </a:rPr>
              <a:t>	</a:t>
            </a:r>
            <a:r>
              <a:rPr lang="zh-CN" altLang="en-US" sz="1865">
                <a:solidFill>
                  <a:schemeClr val="bg1"/>
                </a:solidFill>
              </a:rPr>
              <a:t>同时采用</a:t>
            </a:r>
            <a:r>
              <a:rPr lang="zh-CN" altLang="en-US" sz="1865">
                <a:solidFill>
                  <a:srgbClr val="FF0000"/>
                </a:solidFill>
              </a:rPr>
              <a:t>面向对象</a:t>
            </a:r>
            <a:r>
              <a:rPr lang="zh-CN" altLang="en-US" sz="1865">
                <a:solidFill>
                  <a:schemeClr val="bg1"/>
                </a:solidFill>
              </a:rPr>
              <a:t>的设计思想，对系统功能进行模块化封装，提高代码的可维护性与可扩展性</a:t>
            </a:r>
            <a:endParaRPr lang="zh-CN" altLang="en-US" sz="1865">
              <a:solidFill>
                <a:schemeClr val="bg1"/>
              </a:solidFill>
            </a:endParaRPr>
          </a:p>
          <a:p>
            <a:endParaRPr lang="zh-CN" altLang="en-US" sz="1865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994400" y="77470"/>
            <a:ext cx="5720927" cy="62306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876800" y="3378200"/>
            <a:ext cx="1066800" cy="863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860800" y="5715000"/>
            <a:ext cx="1227667" cy="424180"/>
          </a:xfrm>
          <a:prstGeom prst="rect">
            <a:avLst/>
          </a:prstGeom>
          <a:gradFill rotWithShape="1">
            <a:gsLst>
              <a:gs pos="0">
                <a:srgbClr val="A13F0B">
                  <a:lumMod val="110000"/>
                  <a:satMod val="105000"/>
                  <a:tint val="67000"/>
                </a:srgbClr>
              </a:gs>
              <a:gs pos="50000">
                <a:srgbClr val="A13F0B">
                  <a:lumMod val="105000"/>
                  <a:satMod val="103000"/>
                  <a:tint val="73000"/>
                </a:srgbClr>
              </a:gs>
              <a:gs pos="100000">
                <a:srgbClr val="A13F0B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12700" cap="flat" cmpd="sng" algn="ctr">
            <a:solidFill>
              <a:srgbClr val="A13F0B"/>
            </a:solidFill>
            <a:prstDash val="solid"/>
            <a:miter lim="800000"/>
          </a:ln>
          <a:effectLst/>
        </p:spPr>
        <p:txBody>
          <a:bodyPr wrap="square" rtlCol="0">
            <a:noAutofit/>
          </a:bodyPr>
          <a:p>
            <a:r>
              <a:rPr lang="zh-CN" altLang="en-US" sz="1865">
                <a:solidFill>
                  <a:schemeClr val="bg1"/>
                </a:solidFill>
              </a:rPr>
              <a:t>其他技术</a:t>
            </a:r>
            <a:endParaRPr lang="zh-CN" altLang="en-US" sz="1865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项目回顾</a:t>
            </a:r>
            <a:r>
              <a:rPr lang="en-US" altLang="zh-CN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--</a:t>
            </a:r>
            <a:r>
              <a:rPr lang="zh-CN" alt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智慧医疗管理系统</a:t>
            </a:r>
            <a:endParaRPr lang="zh-CN" altLang="en-US" sz="28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f3a6d23e-f17e-4b19-9ad2-04b4a318ed61.source.2.zh-Hans.pptx" descr="e8f49031-3df4-466f-8b09-3caa33a6b9cb"/>
          <p:cNvGrpSpPr/>
          <p:nvPr/>
        </p:nvGrpSpPr>
        <p:grpSpPr>
          <a:xfrm>
            <a:off x="-6350" y="610871"/>
            <a:ext cx="12192000" cy="6247129"/>
            <a:chOff x="129540" y="1130301"/>
            <a:chExt cx="12192000" cy="6247129"/>
          </a:xfrm>
        </p:grpSpPr>
        <p:sp>
          <p:nvSpPr>
            <p:cNvPr id="5" name="PictureMisc1" descr="f390a151-4be8-48a0-996c-45adbb4c81b5"/>
            <p:cNvSpPr/>
            <p:nvPr>
              <p:custDataLst>
                <p:tags r:id="rId1"/>
              </p:custDataLst>
            </p:nvPr>
          </p:nvSpPr>
          <p:spPr>
            <a:xfrm>
              <a:off x="129540" y="6082097"/>
              <a:ext cx="12192000" cy="1295333"/>
            </a:xfrm>
            <a:prstGeom prst="rect">
              <a:avLst/>
            </a:prstGeom>
            <a:blipFill rotWithShape="1">
              <a:blip r:embed="rId2"/>
              <a:srcRect/>
              <a:stretch>
                <a:fillRect t="-8697" b="-418803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</a:p>
          </p:txBody>
        </p:sp>
        <p:sp>
          <p:nvSpPr>
            <p:cNvPr id="6" name="c" descr="2087e0fb-f87f-4343-ae1d-e703832bb578"/>
            <p:cNvSpPr/>
            <p:nvPr/>
          </p:nvSpPr>
          <p:spPr>
            <a:xfrm>
              <a:off x="660400" y="1777366"/>
              <a:ext cx="10858500" cy="4916170"/>
            </a:xfrm>
            <a:prstGeom prst="roundRect">
              <a:avLst>
                <a:gd name="adj" fmla="val 3015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0000"/>
                  </a:schemeClr>
                </a:gs>
              </a:gsLst>
              <a:lin ang="5400000" scaled="1"/>
              <a:tileRect/>
            </a:gradFill>
            <a:ln w="6350">
              <a:gradFill flip="none" rotWithShape="1">
                <a:gsLst>
                  <a:gs pos="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/>
            </a:p>
          </p:txBody>
        </p:sp>
        <p:sp>
          <p:nvSpPr>
            <p:cNvPr id="7" name="Title" descr="349246fe-835c-40b3-9554-e0ce66149734"/>
            <p:cNvSpPr/>
            <p:nvPr/>
          </p:nvSpPr>
          <p:spPr>
            <a:xfrm>
              <a:off x="660399" y="1130301"/>
              <a:ext cx="10858500" cy="586098"/>
            </a:xfrm>
            <a:prstGeom prst="rect">
              <a:avLst/>
            </a:prstGeom>
            <a:noFill/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 anchorCtr="0">
              <a:normAutofit/>
            </a:bodyPr>
            <a:lstStyle/>
            <a:p>
              <a:pPr algn="l"/>
              <a:endParaRPr lang="en-US" sz="2400" b="1" i="0" u="none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grpSp>
          <p:nvGrpSpPr>
            <p:cNvPr id="10" name="组合 9" descr="70bcf38f-6228-4234-9a2e-f4f79259491f"/>
            <p:cNvGrpSpPr/>
            <p:nvPr/>
          </p:nvGrpSpPr>
          <p:grpSpPr>
            <a:xfrm>
              <a:off x="885625" y="1931699"/>
              <a:ext cx="10408048" cy="472662"/>
              <a:chOff x="885625" y="1931699"/>
              <a:chExt cx="10408048" cy="472662"/>
            </a:xfrm>
          </p:grpSpPr>
          <p:sp>
            <p:nvSpPr>
              <p:cNvPr id="22" name="Number1" descr="75234c89-dfaf-4e39-899d-67efe511daa0"/>
              <p:cNvSpPr/>
              <p:nvPr/>
            </p:nvSpPr>
            <p:spPr>
              <a:xfrm flipH="1">
                <a:off x="885625" y="1931699"/>
                <a:ext cx="472502" cy="472662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0">
                <a:noAutofit/>
              </a:bodyPr>
              <a:lstStyle/>
              <a:p>
                <a:pPr algn="ctr"/>
                <a:r>
                  <a:rPr lang="en-US" b="1" i="0" u="none">
                    <a:solidFill>
                      <a:srgbClr val="1BC3C3"/>
                    </a:solidFill>
                    <a:latin typeface="Arial" panose="020B0604020202020204"/>
                  </a:rPr>
                  <a:t>1</a:t>
                </a:r>
                <a:endParaRPr lang="en-US" b="1" i="0" u="none">
                  <a:solidFill>
                    <a:srgbClr val="1BC3C3"/>
                  </a:solidFill>
                  <a:latin typeface="Arial" panose="020B0604020202020204"/>
                </a:endParaRPr>
              </a:p>
            </p:txBody>
          </p:sp>
          <p:sp>
            <p:nvSpPr>
              <p:cNvPr id="23" name="Bullet1" descr="8986935f-3460-40ee-a8ea-806465c27d37"/>
              <p:cNvSpPr txBox="1"/>
              <p:nvPr/>
            </p:nvSpPr>
            <p:spPr>
              <a:xfrm>
                <a:off x="1383527" y="1931699"/>
                <a:ext cx="9910146" cy="472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en-US"/>
                </a:defPPr>
                <a:lvl1pPr marR="0" lvl="0" indent="0" defTabSz="913765" fontAlgn="auto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b="1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智慧医疗管理系统缺陷</a:t>
                </a:r>
                <a:endParaRPr lang="zh-CN" altLang="en-US" sz="20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331595" y="1884680"/>
          <a:ext cx="9529445" cy="329184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266950"/>
                <a:gridCol w="7262495"/>
              </a:tblGrid>
              <a:tr h="118872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软件体系结构层面缺陷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模块耦合度高，职责边界模糊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BookWindow 同时负责 UI 渲染、网络请求、数据处理等多重职责（如 requestAllDoctors() 直接调用网络层接口，且处理医生数据筛选逻辑），违反单一职责原则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</a:tr>
              <a:tr h="434340">
                <a:tc vMerge="1"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网络通信与业务逻辑耦合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BookWindow 和 DoctorDetail 直接依赖 NetworkManager 发送请求并处理响应（如 onAllDoctorsReceived 直接解析 JSON 并更新 UI），网络层与业务层未分离。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</a:tr>
              <a:tr h="868680">
                <a:tc vMerge="1"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全局状态管理混乱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GlobalUserInformation 作为全局用户信息存储，但代码中未体现清晰的访问控制和状态更新机制（如患者 ID 暂时硬编码 currentPatientId = 1）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项目回顾</a:t>
            </a:r>
            <a:r>
              <a:rPr lang="en-US" altLang="zh-CN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--</a:t>
            </a:r>
            <a:r>
              <a:rPr lang="zh-CN" alt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智慧医疗管理系统</a:t>
            </a:r>
            <a:endParaRPr lang="zh-CN" altLang="en-US" sz="28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f3a6d23e-f17e-4b19-9ad2-04b4a318ed61.source.2.zh-Hans.pptx" descr="e8f49031-3df4-466f-8b09-3caa33a6b9cb"/>
          <p:cNvGrpSpPr/>
          <p:nvPr/>
        </p:nvGrpSpPr>
        <p:grpSpPr>
          <a:xfrm>
            <a:off x="-135890" y="610871"/>
            <a:ext cx="12192000" cy="5727699"/>
            <a:chOff x="0" y="1130301"/>
            <a:chExt cx="12192000" cy="5727699"/>
          </a:xfrm>
        </p:grpSpPr>
        <p:sp>
          <p:nvSpPr>
            <p:cNvPr id="5" name="PictureMisc1" descr="f390a151-4be8-48a0-996c-45adbb4c81b5"/>
            <p:cNvSpPr/>
            <p:nvPr>
              <p:custDataLst>
                <p:tags r:id="rId1"/>
              </p:custDataLst>
            </p:nvPr>
          </p:nvSpPr>
          <p:spPr>
            <a:xfrm>
              <a:off x="0" y="5562667"/>
              <a:ext cx="12192000" cy="1295333"/>
            </a:xfrm>
            <a:prstGeom prst="rect">
              <a:avLst/>
            </a:prstGeom>
            <a:blipFill rotWithShape="1">
              <a:blip r:embed="rId2"/>
              <a:srcRect/>
              <a:stretch>
                <a:fillRect t="-8697" b="-418803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</a:p>
          </p:txBody>
        </p:sp>
        <p:sp>
          <p:nvSpPr>
            <p:cNvPr id="6" name="c" descr="2087e0fb-f87f-4343-ae1d-e703832bb578"/>
            <p:cNvSpPr/>
            <p:nvPr/>
          </p:nvSpPr>
          <p:spPr>
            <a:xfrm>
              <a:off x="660400" y="1777366"/>
              <a:ext cx="10858500" cy="4916170"/>
            </a:xfrm>
            <a:prstGeom prst="roundRect">
              <a:avLst>
                <a:gd name="adj" fmla="val 3015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0000"/>
                  </a:schemeClr>
                </a:gs>
              </a:gsLst>
              <a:lin ang="5400000" scaled="1"/>
              <a:tileRect/>
            </a:gradFill>
            <a:ln w="6350">
              <a:gradFill flip="none" rotWithShape="1">
                <a:gsLst>
                  <a:gs pos="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/>
            </a:p>
          </p:txBody>
        </p:sp>
        <p:sp>
          <p:nvSpPr>
            <p:cNvPr id="7" name="Title" descr="349246fe-835c-40b3-9554-e0ce66149734"/>
            <p:cNvSpPr/>
            <p:nvPr/>
          </p:nvSpPr>
          <p:spPr>
            <a:xfrm>
              <a:off x="660399" y="1130301"/>
              <a:ext cx="10858500" cy="586098"/>
            </a:xfrm>
            <a:prstGeom prst="rect">
              <a:avLst/>
            </a:prstGeom>
            <a:noFill/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 anchorCtr="0">
              <a:normAutofit/>
            </a:bodyPr>
            <a:lstStyle/>
            <a:p>
              <a:pPr algn="l"/>
              <a:endParaRPr lang="en-US" sz="2400" b="1" i="0" u="none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grpSp>
          <p:nvGrpSpPr>
            <p:cNvPr id="10" name="组合 9" descr="70bcf38f-6228-4234-9a2e-f4f79259491f"/>
            <p:cNvGrpSpPr/>
            <p:nvPr/>
          </p:nvGrpSpPr>
          <p:grpSpPr>
            <a:xfrm>
              <a:off x="885625" y="1931699"/>
              <a:ext cx="10408048" cy="472662"/>
              <a:chOff x="885625" y="1931699"/>
              <a:chExt cx="10408048" cy="472662"/>
            </a:xfrm>
          </p:grpSpPr>
          <p:sp>
            <p:nvSpPr>
              <p:cNvPr id="22" name="Number1" descr="75234c89-dfaf-4e39-899d-67efe511daa0"/>
              <p:cNvSpPr/>
              <p:nvPr/>
            </p:nvSpPr>
            <p:spPr>
              <a:xfrm flipH="1">
                <a:off x="885625" y="1931699"/>
                <a:ext cx="472502" cy="472662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0">
                <a:noAutofit/>
              </a:bodyPr>
              <a:lstStyle/>
              <a:p>
                <a:pPr algn="ctr"/>
                <a:r>
                  <a:rPr lang="en-US" b="1" i="0" u="none">
                    <a:solidFill>
                      <a:srgbClr val="1BC3C3"/>
                    </a:solidFill>
                    <a:latin typeface="Arial" panose="020B0604020202020204"/>
                  </a:rPr>
                  <a:t>2</a:t>
                </a:r>
                <a:endParaRPr lang="en-US" b="1" i="0" u="none">
                  <a:solidFill>
                    <a:srgbClr val="1BC3C3"/>
                  </a:solidFill>
                  <a:latin typeface="Arial" panose="020B0604020202020204"/>
                </a:endParaRPr>
              </a:p>
            </p:txBody>
          </p:sp>
          <p:sp>
            <p:nvSpPr>
              <p:cNvPr id="23" name="Bullet1" descr="8986935f-3460-40ee-a8ea-806465c27d37"/>
              <p:cNvSpPr txBox="1"/>
              <p:nvPr/>
            </p:nvSpPr>
            <p:spPr>
              <a:xfrm>
                <a:off x="1383527" y="1931699"/>
                <a:ext cx="9910146" cy="472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en-US"/>
                </a:defPPr>
                <a:lvl1pPr marR="0" lvl="0" indent="0" defTabSz="913765" fontAlgn="auto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b="1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智慧医疗管理系统缺陷</a:t>
                </a:r>
                <a:endParaRPr lang="zh-CN" altLang="en-US" sz="20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331595" y="1884680"/>
          <a:ext cx="9529445" cy="612267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266950"/>
                <a:gridCol w="7262495"/>
              </a:tblGrid>
              <a:tr h="118872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设计模式与代码设计缺陷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缺少对象创建模式的应用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DoctorDetail 中直接在构造函数内硬编码创建 UI 控件（如 photoContainer = new QWidget(this)），未使用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工厂模式或建造者模式</a:t>
                      </a: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。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</a:tr>
              <a:tr h="1188720">
                <a:tc vMerge="1"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事件处理逻辑分散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DoctorDetail 的挂号按钮点击事件 onRegisterButtonClicked 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未通过观察者模式或中介者模式解耦</a:t>
                      </a: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，直接与网络请求逻辑绑定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</a:tr>
              <a:tr h="434340">
                <a:tc vMerge="1"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数据模型与 UI 绑定紧密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DoctorInfo 结构体同时被用于网络传输、UI 展示和业务计算，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未区分数据传输对象（DTO）和领域模型</a:t>
                      </a: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。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</a:tr>
              <a:tr h="434340">
                <a:tc vMerge="1"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异常处理机制缺失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网络请求（如 requestAllDoctors）仅通过 QMessageBox 简单提示错误，</a:t>
                      </a:r>
                      <a:r>
                        <a:rPr lang="zh-CN" altLang="en-US" sz="1800" b="1">
                          <a:solidFill>
                            <a:srgbClr val="FF0000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未定义统一的异常处理策略</a:t>
                      </a: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（如重试机制、日志记录）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github</a:t>
            </a:r>
            <a:r>
              <a:rPr lang="zh-CN" alt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开源项目</a:t>
            </a:r>
            <a:endParaRPr lang="zh-CN" altLang="en-US" sz="28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f3a6d23e-f17e-4b19-9ad2-04b4a318ed61.source.2.zh-Hans.pptx" descr="e8f49031-3df4-466f-8b09-3caa33a6b9cb"/>
          <p:cNvGrpSpPr/>
          <p:nvPr/>
        </p:nvGrpSpPr>
        <p:grpSpPr>
          <a:xfrm>
            <a:off x="0" y="1028701"/>
            <a:ext cx="12192000" cy="5829299"/>
            <a:chOff x="0" y="1028701"/>
            <a:chExt cx="12192000" cy="5829299"/>
          </a:xfrm>
        </p:grpSpPr>
        <p:sp>
          <p:nvSpPr>
            <p:cNvPr id="5" name="PictureMisc1" descr="f390a151-4be8-48a0-996c-45adbb4c81b5"/>
            <p:cNvSpPr/>
            <p:nvPr/>
          </p:nvSpPr>
          <p:spPr>
            <a:xfrm>
              <a:off x="0" y="5562667"/>
              <a:ext cx="12192000" cy="1295333"/>
            </a:xfrm>
            <a:prstGeom prst="rect">
              <a:avLst/>
            </a:prstGeom>
            <a:blipFill rotWithShape="1">
              <a:blip r:embed="rId1"/>
              <a:srcRect/>
              <a:stretch>
                <a:fillRect t="-8697" b="-418803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</a:p>
          </p:txBody>
        </p:sp>
        <p:sp>
          <p:nvSpPr>
            <p:cNvPr id="6" name="c" descr="2087e0fb-f87f-4343-ae1d-e703832bb578"/>
            <p:cNvSpPr/>
            <p:nvPr/>
          </p:nvSpPr>
          <p:spPr>
            <a:xfrm>
              <a:off x="407035" y="1028701"/>
              <a:ext cx="11243310" cy="5628005"/>
            </a:xfrm>
            <a:prstGeom prst="roundRect">
              <a:avLst>
                <a:gd name="adj" fmla="val 3015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0000"/>
                  </a:schemeClr>
                </a:gs>
              </a:gsLst>
              <a:lin ang="5400000" scaled="1"/>
              <a:tileRect/>
            </a:gradFill>
            <a:ln w="6350">
              <a:gradFill flip="none" rotWithShape="1">
                <a:gsLst>
                  <a:gs pos="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/>
            </a:p>
          </p:txBody>
        </p:sp>
        <p:sp>
          <p:nvSpPr>
            <p:cNvPr id="7" name="Title" descr="349246fe-835c-40b3-9554-e0ce66149734"/>
            <p:cNvSpPr/>
            <p:nvPr/>
          </p:nvSpPr>
          <p:spPr>
            <a:xfrm>
              <a:off x="660399" y="1130301"/>
              <a:ext cx="10858500" cy="586098"/>
            </a:xfrm>
            <a:prstGeom prst="rect">
              <a:avLst/>
            </a:prstGeom>
            <a:noFill/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 anchorCtr="0">
              <a:normAutofit/>
            </a:bodyPr>
            <a:lstStyle/>
            <a:p>
              <a:pPr algn="l"/>
              <a:endParaRPr lang="en-US" sz="2400" b="1" i="0" u="none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10" y="1085215"/>
            <a:ext cx="9093200" cy="55365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02050" y="532130"/>
            <a:ext cx="6798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参考网址：https://github.com/requests-cache/requests-cache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任务分解</a:t>
            </a:r>
            <a:endParaRPr lang="zh-CN" altLang="en-US" sz="2800" b="1" i="0" u="none">
              <a:solidFill>
                <a:srgbClr val="FF0000"/>
              </a:solidFill>
              <a:highlight>
                <a:srgbClr val="FFFF00"/>
              </a:highlight>
              <a:ea typeface="微软雅黑" panose="020B0503020204020204" pitchFamily="34" charset="-122"/>
            </a:endParaRPr>
          </a:p>
        </p:txBody>
      </p:sp>
      <p:grpSp>
        <p:nvGrpSpPr>
          <p:cNvPr id="5" name="e07da9ed-309a-49a4-897d-de018b584ca0.source.5.zh-Hans.pptx" descr="5ab9f0e2-56e0-4a0a-956d-fb3ceb4fed7a"/>
          <p:cNvGrpSpPr/>
          <p:nvPr/>
        </p:nvGrpSpPr>
        <p:grpSpPr>
          <a:xfrm>
            <a:off x="0" y="1130299"/>
            <a:ext cx="12192000" cy="5727701"/>
            <a:chOff x="0" y="1130299"/>
            <a:chExt cx="12192000" cy="5727701"/>
          </a:xfrm>
        </p:grpSpPr>
        <p:sp>
          <p:nvSpPr>
            <p:cNvPr id="3" name="PictureMisc1" descr="3c5560c7-ec7b-4590-b499-90287c951001"/>
            <p:cNvSpPr/>
            <p:nvPr/>
          </p:nvSpPr>
          <p:spPr>
            <a:xfrm>
              <a:off x="0" y="4320540"/>
              <a:ext cx="12192000" cy="2537460"/>
            </a:xfrm>
            <a:prstGeom prst="rect">
              <a:avLst/>
            </a:prstGeom>
            <a:blipFill rotWithShape="1">
              <a:blip r:embed="rId1"/>
              <a:srcRect/>
              <a:stretch>
                <a:fillRect t="-142192" b="-142192"/>
              </a:stretch>
            </a:blipFill>
            <a:ln w="6031" cap="sq">
              <a:noFill/>
              <a:prstDash val="solid"/>
              <a:miter/>
            </a:ln>
          </p:spPr>
          <p:txBody>
            <a:bodyPr rtlCol="0" anchor="ctr" anchorCtr="0"/>
            <a:lstStyle/>
            <a:p>
              <a:pPr algn="l"/>
            </a:p>
          </p:txBody>
        </p:sp>
        <p:sp>
          <p:nvSpPr>
            <p:cNvPr id="4" name="矩形 3" descr="71f29378-159d-4dc1-9729-ba1f302beabc"/>
            <p:cNvSpPr/>
            <p:nvPr/>
          </p:nvSpPr>
          <p:spPr>
            <a:xfrm>
              <a:off x="660396" y="1130300"/>
              <a:ext cx="10858502" cy="5003800"/>
            </a:xfrm>
            <a:prstGeom prst="rect">
              <a:avLst/>
            </a:prstGeom>
            <a:solidFill>
              <a:schemeClr val="bg1"/>
            </a:solidFill>
            <a:ln w="6031" cap="sq">
              <a:noFill/>
              <a:prstDash val="solid"/>
              <a:miter/>
            </a:ln>
          </p:spPr>
          <p:txBody>
            <a:bodyPr rtlCol="0" anchor="ctr" anchorCtr="0"/>
            <a:lstStyle/>
            <a:p>
              <a:pPr algn="l"/>
            </a:p>
          </p:txBody>
        </p:sp>
        <p:grpSp>
          <p:nvGrpSpPr>
            <p:cNvPr id="21" name="组合 20" descr="8252a839-8e38-48a1-b8d3-ecb8fc401238"/>
            <p:cNvGrpSpPr/>
            <p:nvPr/>
          </p:nvGrpSpPr>
          <p:grpSpPr>
            <a:xfrm>
              <a:off x="795645" y="1130299"/>
              <a:ext cx="10723254" cy="4882425"/>
              <a:chOff x="795645" y="1130299"/>
              <a:chExt cx="10723254" cy="4882425"/>
            </a:xfrm>
          </p:grpSpPr>
          <p:cxnSp>
            <p:nvCxnSpPr>
              <p:cNvPr id="205" name="直接连接符 204" descr="d015fd94-ace5-4b4a-84bc-8fc024f75387"/>
              <p:cNvCxnSpPr>
                <a:stCxn id="4" idx="0"/>
              </p:cNvCxnSpPr>
              <p:nvPr/>
            </p:nvCxnSpPr>
            <p:spPr>
              <a:xfrm>
                <a:off x="6089647" y="1130300"/>
                <a:ext cx="6515" cy="4882424"/>
              </a:xfrm>
              <a:prstGeom prst="line">
                <a:avLst/>
              </a:prstGeom>
              <a:ln w="6350">
                <a:solidFill>
                  <a:schemeClr val="tx1">
                    <a:alpha val="50000"/>
                  </a:schemeClr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itle" descr="678ace28-222a-43ff-bbca-555a38d14013"/>
              <p:cNvSpPr>
                <a:spLocks noChangeAspect="1"/>
              </p:cNvSpPr>
              <p:nvPr/>
            </p:nvSpPr>
            <p:spPr>
              <a:xfrm>
                <a:off x="6464714" y="1130299"/>
                <a:ext cx="5054185" cy="734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l"/>
                <a:endParaRPr lang="en-US" sz="2400" b="1" i="0" u="none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grpSp>
            <p:nvGrpSpPr>
              <p:cNvPr id="20" name="组合 19" descr="394a398a-76f4-44f0-b48c-2b9e09bad9f8"/>
              <p:cNvGrpSpPr/>
              <p:nvPr/>
            </p:nvGrpSpPr>
            <p:grpSpPr>
              <a:xfrm>
                <a:off x="795645" y="1130300"/>
                <a:ext cx="5389670" cy="1499916"/>
                <a:chOff x="795645" y="1130300"/>
                <a:chExt cx="5389670" cy="1499916"/>
              </a:xfrm>
            </p:grpSpPr>
            <p:sp>
              <p:nvSpPr>
                <p:cNvPr id="180" name="Bullet1" descr="04fcfe2c-d5f1-47e7-998a-88b26887e387"/>
                <p:cNvSpPr txBox="1"/>
                <p:nvPr/>
              </p:nvSpPr>
              <p:spPr bwMode="auto">
                <a:xfrm flipH="1">
                  <a:off x="795646" y="1130300"/>
                  <a:ext cx="4903944" cy="494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l">
                    <a:spcBef>
                      <a:spcPct val="0"/>
                    </a:spcBef>
                  </a:pPr>
                  <a:r>
                    <a:rPr lang="en-US" sz="2000" b="1" i="0" u="none">
                      <a:solidFill>
                        <a:srgbClr val="FF0000"/>
                      </a:solidFill>
                      <a:ea typeface="微软雅黑" panose="020B0503020204020204" pitchFamily="34" charset="-122"/>
                    </a:rPr>
                    <a:t>项目调研与准备</a:t>
                  </a:r>
                  <a:endParaRPr lang="en-US" sz="2000" b="1" i="0" u="none">
                    <a:solidFill>
                      <a:srgbClr val="FF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" name="Text1" descr="e47619b6-66a2-4338-8f42-a4d2ed8a29fa"/>
                <p:cNvSpPr txBox="1"/>
                <p:nvPr/>
              </p:nvSpPr>
              <p:spPr bwMode="auto">
                <a:xfrm flipH="1">
                  <a:off x="795645" y="1625009"/>
                  <a:ext cx="4903946" cy="1005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l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0" i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       具体任务包括确定自有项目，梳理自有项目的功能、技术栈以及存在的典型缺陷；选取合适的Github开源项目，收集其源码和历史bugs。该任务由小组全体成员共同完成，时间节点为9.15-9.17</a:t>
                  </a:r>
                  <a:endParaRPr lang="en-US" sz="14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7" name="Shape1" descr="808dd5df-62dc-4d17-a327-45f260a5725e"/>
                <p:cNvSpPr/>
                <p:nvPr/>
              </p:nvSpPr>
              <p:spPr>
                <a:xfrm>
                  <a:off x="6007009" y="1498527"/>
                  <a:ext cx="178306" cy="17830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</p:grpSp>
          <p:grpSp>
            <p:nvGrpSpPr>
              <p:cNvPr id="14" name="组合 13" descr="3829cc45-460b-4d19-884d-268ce56361e3"/>
              <p:cNvGrpSpPr/>
              <p:nvPr/>
            </p:nvGrpSpPr>
            <p:grpSpPr>
              <a:xfrm>
                <a:off x="6007008" y="1966901"/>
                <a:ext cx="5376650" cy="1539286"/>
                <a:chOff x="6007008" y="1966901"/>
                <a:chExt cx="5376650" cy="1539286"/>
              </a:xfrm>
            </p:grpSpPr>
            <p:sp>
              <p:nvSpPr>
                <p:cNvPr id="177" name="Bullet2" descr="d5a90e6c-a7cb-4b42-b78c-4004c622d5b3"/>
                <p:cNvSpPr txBox="1"/>
                <p:nvPr/>
              </p:nvSpPr>
              <p:spPr bwMode="auto">
                <a:xfrm>
                  <a:off x="6479913" y="1966901"/>
                  <a:ext cx="4903744" cy="494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l">
                    <a:spcBef>
                      <a:spcPct val="0"/>
                    </a:spcBef>
                  </a:pPr>
                  <a:r>
                    <a:rPr lang="en-US" sz="2000" b="1" i="0" u="none">
                      <a:solidFill>
                        <a:srgbClr val="FF0000"/>
                      </a:solidFill>
                      <a:ea typeface="微软雅黑" panose="020B0503020204020204" pitchFamily="34" charset="-122"/>
                    </a:rPr>
                    <a:t>开源项目分析</a:t>
                  </a:r>
                  <a:endParaRPr lang="en-US" sz="2000" b="1" i="0" u="none">
                    <a:solidFill>
                      <a:srgbClr val="FF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" name="Text2" descr="8e18e9ff-71db-46f3-87fd-ec11c2942430"/>
                <p:cNvSpPr txBox="1"/>
                <p:nvPr/>
              </p:nvSpPr>
              <p:spPr bwMode="auto">
                <a:xfrm>
                  <a:off x="6479912" y="2500980"/>
                  <a:ext cx="4903746" cy="1005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l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0" i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       任务包括剖析开源项目的架构与设计模型，深入了解项目的内部结构和工作原理；统计历史bugs，分析其类型、产生原因以及修复方案。</a:t>
                  </a:r>
                  <a:endParaRPr lang="en-US" sz="14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8" name="Shape2" descr="d55145e6-885c-42f6-b3d1-6e9d7565ade5"/>
                <p:cNvSpPr/>
                <p:nvPr/>
              </p:nvSpPr>
              <p:spPr>
                <a:xfrm>
                  <a:off x="6007008" y="2398799"/>
                  <a:ext cx="178306" cy="17830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</p:grpSp>
          <p:grpSp>
            <p:nvGrpSpPr>
              <p:cNvPr id="15" name="组合 14" descr="6e67a32a-214e-4878-864a-75920cf9636d"/>
              <p:cNvGrpSpPr/>
              <p:nvPr/>
            </p:nvGrpSpPr>
            <p:grpSpPr>
              <a:xfrm>
                <a:off x="795645" y="2882242"/>
                <a:ext cx="5389670" cy="1499916"/>
                <a:chOff x="795645" y="2882242"/>
                <a:chExt cx="5389670" cy="1499916"/>
              </a:xfrm>
            </p:grpSpPr>
            <p:sp>
              <p:nvSpPr>
                <p:cNvPr id="174" name="Bullet3" descr="5ccf4c3b-dfbf-4275-8fd6-2ee3ff8cd7cf"/>
                <p:cNvSpPr txBox="1"/>
                <p:nvPr/>
              </p:nvSpPr>
              <p:spPr bwMode="auto">
                <a:xfrm flipH="1">
                  <a:off x="795646" y="2882242"/>
                  <a:ext cx="4903944" cy="494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l">
                    <a:spcBef>
                      <a:spcPct val="0"/>
                    </a:spcBef>
                  </a:pPr>
                  <a:r>
                    <a:rPr lang="en-US" sz="2000" b="1" i="0" u="none">
                      <a:solidFill>
                        <a:srgbClr val="FF0000"/>
                      </a:solidFill>
                      <a:latin typeface="Arial" panose="020B0604020202020204"/>
                    </a:rPr>
                    <a:t>Agent架构设计</a:t>
                  </a:r>
                  <a:endParaRPr lang="en-US" sz="2000" b="1" i="0" u="none">
                    <a:solidFill>
                      <a:srgbClr val="FF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98" name="Text3" descr="70184125-0af6-4983-84f4-a392fd5c4db6"/>
                <p:cNvSpPr txBox="1"/>
                <p:nvPr/>
              </p:nvSpPr>
              <p:spPr bwMode="auto">
                <a:xfrm flipH="1">
                  <a:off x="795645" y="3376951"/>
                  <a:ext cx="4903946" cy="1005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l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0" i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       具体工作有调研现有的Agent架构，并对不同架构进行对比，分析其优缺点；确定设计方案，选择全能型或协作型架构；明确Agent的核心能力，如感知、决策和执行能力。</a:t>
                  </a:r>
                  <a:endParaRPr lang="en-US" sz="14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9" name="Shape3" descr="752a4de3-8568-4274-bdc0-71c05ffbdeea"/>
                <p:cNvSpPr/>
                <p:nvPr/>
              </p:nvSpPr>
              <p:spPr>
                <a:xfrm>
                  <a:off x="6007009" y="3274770"/>
                  <a:ext cx="178306" cy="17830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</p:grpSp>
          <p:grpSp>
            <p:nvGrpSpPr>
              <p:cNvPr id="16" name="组合 15" descr="e669cab7-8c13-4ed0-b413-5c203e7543fa"/>
              <p:cNvGrpSpPr/>
              <p:nvPr/>
            </p:nvGrpSpPr>
            <p:grpSpPr>
              <a:xfrm>
                <a:off x="6007008" y="3758213"/>
                <a:ext cx="5376650" cy="1499916"/>
                <a:chOff x="6007008" y="3758213"/>
                <a:chExt cx="5376650" cy="1499916"/>
              </a:xfrm>
            </p:grpSpPr>
            <p:sp>
              <p:nvSpPr>
                <p:cNvPr id="171" name="Bullet4" descr="6dcd3bda-0ecd-4b5c-8074-0747b25df159"/>
                <p:cNvSpPr txBox="1"/>
                <p:nvPr/>
              </p:nvSpPr>
              <p:spPr bwMode="auto">
                <a:xfrm>
                  <a:off x="6479913" y="3758213"/>
                  <a:ext cx="4903744" cy="494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l">
                    <a:spcBef>
                      <a:spcPct val="0"/>
                    </a:spcBef>
                  </a:pPr>
                  <a:r>
                    <a:rPr lang="en-US" sz="2000" b="1" i="0" u="none">
                      <a:solidFill>
                        <a:srgbClr val="FF0000"/>
                      </a:solidFill>
                      <a:latin typeface="Arial" panose="020B0604020202020204"/>
                    </a:rPr>
                    <a:t>Agent实现开发</a:t>
                  </a:r>
                  <a:endParaRPr lang="en-US" sz="2000" b="1" i="0" u="none">
                    <a:solidFill>
                      <a:srgbClr val="FF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99" name="Text4" descr="a5be8c98-722d-435f-9812-73515cd30a04"/>
                <p:cNvSpPr txBox="1"/>
                <p:nvPr/>
              </p:nvSpPr>
              <p:spPr bwMode="auto">
                <a:xfrm>
                  <a:off x="6479912" y="4252922"/>
                  <a:ext cx="4903746" cy="1005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t" anchorCtr="0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l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0" i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       任务包括使用LangChain/Coze构建Agent，利用这些工具提供的功能和接口进行开发；集成各种工具，如代码分析工具和代码生成工具；设计并实现Agent的工作流，确保Agent能够按照预定的流程进行缺陷检测与修复。</a:t>
                  </a:r>
                  <a:endParaRPr lang="en-US" sz="14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0" name="Shape4" descr="560c7f71-b760-4f4f-91ff-5fd4875bf6d7"/>
                <p:cNvSpPr/>
                <p:nvPr/>
              </p:nvSpPr>
              <p:spPr>
                <a:xfrm>
                  <a:off x="6007008" y="4150741"/>
                  <a:ext cx="178306" cy="17830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</p:grpSp>
          <p:grpSp>
            <p:nvGrpSpPr>
              <p:cNvPr id="17" name="组合 16" descr="ff56a431-9319-48c4-8b57-74753a130ab1"/>
              <p:cNvGrpSpPr/>
              <p:nvPr/>
            </p:nvGrpSpPr>
            <p:grpSpPr>
              <a:xfrm>
                <a:off x="801360" y="4320493"/>
                <a:ext cx="5383955" cy="1499916"/>
                <a:chOff x="801360" y="4320493"/>
                <a:chExt cx="5383955" cy="1499916"/>
              </a:xfrm>
            </p:grpSpPr>
            <p:sp>
              <p:nvSpPr>
                <p:cNvPr id="168" name="Bullet5" descr="a44d793e-5d27-4548-93f9-3dcf159f0ed4"/>
                <p:cNvSpPr txBox="1"/>
                <p:nvPr/>
              </p:nvSpPr>
              <p:spPr bwMode="auto">
                <a:xfrm flipH="1">
                  <a:off x="801361" y="4320493"/>
                  <a:ext cx="4903944" cy="494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l">
                    <a:spcBef>
                      <a:spcPct val="0"/>
                    </a:spcBef>
                  </a:pPr>
                  <a:r>
                    <a:rPr lang="en-US" sz="2000" b="1" i="0" u="none">
                      <a:solidFill>
                        <a:srgbClr val="FF0000"/>
                      </a:solidFill>
                      <a:ea typeface="微软雅黑" panose="020B0503020204020204" pitchFamily="34" charset="-122"/>
                    </a:rPr>
                    <a:t>系统评估总结</a:t>
                  </a:r>
                  <a:endParaRPr lang="en-US" sz="2000" b="1" i="0" u="none">
                    <a:solidFill>
                      <a:srgbClr val="FF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" name="Text5" descr="74a50753-0afd-402b-852b-f315ce54d11b"/>
                <p:cNvSpPr txBox="1"/>
                <p:nvPr/>
              </p:nvSpPr>
              <p:spPr bwMode="auto">
                <a:xfrm flipH="1">
                  <a:off x="801360" y="4815202"/>
                  <a:ext cx="4903946" cy="1005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l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0" i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       具体工作有量化评估系统效果，通过一系列的评估指标来衡量系统的性能；分析系统的局限性和改进方向，为后续的系统优化提供参考；制作PPT与演示材料，用于展示项目的研究成果。</a:t>
                  </a:r>
                  <a:endParaRPr lang="en-US" sz="14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1" name="Shape5" descr="b7abb29a-4725-4f73-853d-f9db10e18906"/>
                <p:cNvSpPr/>
                <p:nvPr/>
              </p:nvSpPr>
              <p:spPr>
                <a:xfrm>
                  <a:off x="6007009" y="5026711"/>
                  <a:ext cx="178306" cy="17830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项目</a:t>
            </a:r>
            <a:r>
              <a:rPr lang="zh-CN" alt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人员分工</a:t>
            </a:r>
            <a:endParaRPr lang="zh-CN" altLang="en-US" sz="28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/>
          <p:cNvGraphicFramePr/>
          <p:nvPr>
            <p:custDataLst>
              <p:tags r:id="rId1"/>
            </p:custDataLst>
          </p:nvPr>
        </p:nvGraphicFramePr>
        <p:xfrm>
          <a:off x="1823085" y="1859280"/>
          <a:ext cx="8879840" cy="415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430"/>
                <a:gridCol w="7217410"/>
              </a:tblGrid>
              <a:tr h="831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人员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分工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831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董佳君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负责项目背景梳理与开源项目分析，为 AGENT 设计提供依据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筛选开源项目、整理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bug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修复记录、整合各个模块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831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曹晋源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设计 AGENT 系统架构，制定决策逻辑与协作模式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设计系统架构、制定决策逻辑与工作流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831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屈秋实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基于架构设计，实现 AGENT 的核心功能与工具集成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确定开发框架、实现核心模块、设计工作流自动化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831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何珊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负责系统测试、效果评估及报告文档撰写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设计测试方案、执行测试与量化分析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ef8375b2-49de-45c3-ac89-652fde92171d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600" b="1" i="1" u="none">
                <a:solidFill>
                  <a:srgbClr val="FFFFFF"/>
                </a:solidFill>
                <a:ea typeface="微软雅黑" panose="020B0503020204020204" pitchFamily="34" charset="-122"/>
              </a:rPr>
              <a:t>03</a:t>
            </a:r>
            <a:r>
              <a:rPr lang="en-US" sz="32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 项目进度计划</a:t>
            </a:r>
            <a:endParaRPr lang="en-US" sz="32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文本占位符 24" descr="779f7ab4-10d9-4a5d-89ca-c5fcd6823b3f"/>
          <p:cNvSpPr>
            <a:spLocks noGrp="1"/>
          </p:cNvSpPr>
          <p:nvPr>
            <p:ph type="body" sz="quarter" idx="1" hasCustomPrompt="1"/>
          </p:nvPr>
        </p:nvSpPr>
        <p:spPr/>
        <p:txBody>
          <a:bodyPr anchorCtr="0"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sz="2000" b="0" i="0" u="none">
                <a:solidFill>
                  <a:srgbClr val="FFFFFF"/>
                </a:solidFill>
                <a:ea typeface="微软雅黑" panose="020B0503020204020204" pitchFamily="34" charset="-122"/>
              </a:rPr>
              <a:t>明确项目的各个阶段和时间安排</a:t>
            </a:r>
            <a:endParaRPr lang="en-US" sz="2000" b="0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项目进度计划</a:t>
            </a:r>
            <a:endParaRPr lang="en-US" sz="28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1" name="5eddbfb3-6d94-4d3f-8736-9b34fb7d7e4a.source.5.zh-Hans.pptx" descr="d9a8dea5-8e28-4db5-9a58-074b621decff"/>
          <p:cNvGrpSpPr/>
          <p:nvPr/>
        </p:nvGrpSpPr>
        <p:grpSpPr>
          <a:xfrm>
            <a:off x="658005" y="1130303"/>
            <a:ext cx="10996966" cy="4683476"/>
            <a:chOff x="658005" y="1130303"/>
            <a:chExt cx="10996966" cy="4683476"/>
          </a:xfrm>
        </p:grpSpPr>
        <p:sp>
          <p:nvSpPr>
            <p:cNvPr id="3" name="Title" descr="69d9f9b8-a4db-4bb0-a247-b54dd986dd7c"/>
            <p:cNvSpPr txBox="1"/>
            <p:nvPr/>
          </p:nvSpPr>
          <p:spPr>
            <a:xfrm>
              <a:off x="660400" y="1130303"/>
              <a:ext cx="10858500" cy="7368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1">
              <a:norm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</a:pPr>
              <a:endParaRPr lang="en-US" sz="2400" b="1" i="0" u="none" strike="noStrike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grpSp>
          <p:nvGrpSpPr>
            <p:cNvPr id="15" name="组合 14" descr="2fae3e7e-a61d-4e69-b567-d17a86bd4fc9"/>
            <p:cNvGrpSpPr/>
            <p:nvPr/>
          </p:nvGrpSpPr>
          <p:grpSpPr>
            <a:xfrm>
              <a:off x="658005" y="2541728"/>
              <a:ext cx="2519535" cy="3272051"/>
              <a:chOff x="658005" y="2541728"/>
              <a:chExt cx="2519535" cy="3272051"/>
            </a:xfrm>
          </p:grpSpPr>
          <p:sp>
            <p:nvSpPr>
              <p:cNvPr id="4" name="Bullet1" descr="7eaacff2-762c-4efd-b766-ab6d59d485ef"/>
              <p:cNvSpPr/>
              <p:nvPr/>
            </p:nvSpPr>
            <p:spPr>
              <a:xfrm>
                <a:off x="660400" y="2541728"/>
                <a:ext cx="2517140" cy="1455230"/>
              </a:xfrm>
              <a:prstGeom prst="homePlat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en-US" sz="18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项目启动与调研</a:t>
                </a:r>
                <a:endParaRPr lang="en-US" sz="18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Text1" descr="37c09163-9b1a-4da4-b62f-1987669a97b1"/>
              <p:cNvSpPr/>
              <p:nvPr/>
            </p:nvSpPr>
            <p:spPr>
              <a:xfrm>
                <a:off x="658005" y="4136337"/>
                <a:ext cx="1915830" cy="16774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600" b="0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第一周</a:t>
                </a:r>
                <a:r>
                  <a:rPr lang="en-US" altLang="zh-CN" sz="1600" b="0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9.15-9.17</a:t>
                </a:r>
                <a:r>
                  <a:rPr lang="en-US" sz="1600" b="0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，</a:t>
                </a:r>
                <a:endParaRPr lang="en-US" sz="1600" b="0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sz="1600" b="0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关键是确定项目与技术栈，完成初步调研。</a:t>
                </a:r>
                <a:endParaRPr lang="en-US" sz="1600" b="0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 descr="55389b20-7375-4571-a34c-fea90c0e7767"/>
            <p:cNvGrpSpPr/>
            <p:nvPr/>
          </p:nvGrpSpPr>
          <p:grpSpPr>
            <a:xfrm>
              <a:off x="2638934" y="2541728"/>
              <a:ext cx="2657964" cy="3272051"/>
              <a:chOff x="2638934" y="2541728"/>
              <a:chExt cx="2657964" cy="3272051"/>
            </a:xfrm>
          </p:grpSpPr>
          <p:sp>
            <p:nvSpPr>
              <p:cNvPr id="5" name="Bullet2" descr="23e79cb6-dd34-4e66-a9f9-1253e0e3f607"/>
              <p:cNvSpPr/>
              <p:nvPr/>
            </p:nvSpPr>
            <p:spPr>
              <a:xfrm>
                <a:off x="2638934" y="2541728"/>
                <a:ext cx="2657964" cy="1455230"/>
              </a:xfrm>
              <a:prstGeom prst="chevron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en-US" sz="18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架构设计与方案确定</a:t>
                </a:r>
                <a:endParaRPr lang="en-US" sz="18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2" descr="5cfca6e8-29a3-4ea6-91e8-416839d8d5dc"/>
              <p:cNvSpPr/>
              <p:nvPr/>
            </p:nvSpPr>
            <p:spPr>
              <a:xfrm>
                <a:off x="2731220" y="4136337"/>
                <a:ext cx="1915830" cy="16774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1600" b="0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9.18-9.22，</a:t>
                </a:r>
                <a:endParaRPr lang="en-US" sz="1600" b="0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600" b="0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目标</a:t>
                </a:r>
                <a:r>
                  <a:rPr lang="en-US" sz="1600" b="0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是确定多Agent架构，明确Agent功能与工作流。</a:t>
                </a:r>
                <a:endParaRPr lang="en-US" sz="1600" b="0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 descr="7ce36a25-c1cb-4ff7-a28e-f1df7d851759"/>
            <p:cNvGrpSpPr/>
            <p:nvPr/>
          </p:nvGrpSpPr>
          <p:grpSpPr>
            <a:xfrm>
              <a:off x="4758292" y="2541728"/>
              <a:ext cx="2657964" cy="3272051"/>
              <a:chOff x="4758292" y="2541728"/>
              <a:chExt cx="2657964" cy="3272051"/>
            </a:xfrm>
          </p:grpSpPr>
          <p:sp>
            <p:nvSpPr>
              <p:cNvPr id="6" name="Bullet3" descr="97386374-496a-4e37-bdde-a7d46b09279f"/>
              <p:cNvSpPr/>
              <p:nvPr/>
            </p:nvSpPr>
            <p:spPr>
              <a:xfrm>
                <a:off x="4758292" y="2541728"/>
                <a:ext cx="2657964" cy="1455230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en-US" sz="18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系统开发与实现</a:t>
                </a:r>
                <a:endParaRPr lang="en-US" sz="18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3" descr="8a20bb04-54cd-403f-b44f-0b354bd2a6f9"/>
              <p:cNvSpPr/>
              <p:nvPr/>
            </p:nvSpPr>
            <p:spPr>
              <a:xfrm>
                <a:off x="4804435" y="4136337"/>
                <a:ext cx="1915830" cy="16774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1600" b="0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9.23-10.13，</a:t>
                </a:r>
                <a:endParaRPr lang="en-US" sz="1600" b="0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sz="1600" b="0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关键里程碑是完成Agent开发、工具集成与初步调试。</a:t>
                </a:r>
                <a:endParaRPr lang="en-US" sz="1600" b="0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 descr="2bb2b99a-36cb-4a41-9808-6e142eacf804"/>
            <p:cNvGrpSpPr/>
            <p:nvPr/>
          </p:nvGrpSpPr>
          <p:grpSpPr>
            <a:xfrm>
              <a:off x="6877650" y="2541728"/>
              <a:ext cx="2657964" cy="3272051"/>
              <a:chOff x="6877650" y="2541728"/>
              <a:chExt cx="2657964" cy="3272051"/>
            </a:xfrm>
          </p:grpSpPr>
          <p:sp>
            <p:nvSpPr>
              <p:cNvPr id="7" name="Bullet4" descr="f2366006-957d-4efd-9d19-a651dedb4888"/>
              <p:cNvSpPr/>
              <p:nvPr/>
            </p:nvSpPr>
            <p:spPr>
              <a:xfrm>
                <a:off x="6877650" y="2541728"/>
                <a:ext cx="2657964" cy="1455230"/>
              </a:xfrm>
              <a:prstGeom prst="chevron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en-US" sz="18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系统测试与评估</a:t>
                </a:r>
                <a:endParaRPr lang="en-US" sz="18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Text4" descr="08bb64cd-4d33-43ef-910f-33f69bf947d0"/>
              <p:cNvSpPr/>
              <p:nvPr/>
            </p:nvSpPr>
            <p:spPr>
              <a:xfrm>
                <a:off x="6877650" y="4136337"/>
                <a:ext cx="1915830" cy="16774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1600" b="0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10.14-11.10，</a:t>
                </a:r>
                <a:endParaRPr lang="en-US" sz="1600" b="0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sz="1600" b="0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关键里程碑是完成量化评估，分析局限性与改进方向。</a:t>
                </a:r>
                <a:endParaRPr lang="en-US" sz="1600" b="0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 descr="717cb641-5e3d-4eef-9e86-53a25eae4f8a"/>
            <p:cNvGrpSpPr/>
            <p:nvPr/>
          </p:nvGrpSpPr>
          <p:grpSpPr>
            <a:xfrm>
              <a:off x="8950864" y="2541728"/>
              <a:ext cx="2704107" cy="3272051"/>
              <a:chOff x="8950864" y="2541728"/>
              <a:chExt cx="2704107" cy="3272051"/>
            </a:xfrm>
          </p:grpSpPr>
          <p:sp>
            <p:nvSpPr>
              <p:cNvPr id="10" name="Bullet5" descr="122b1cd4-e5d2-4740-a2eb-08b1d939e4a1"/>
              <p:cNvSpPr/>
              <p:nvPr/>
            </p:nvSpPr>
            <p:spPr>
              <a:xfrm>
                <a:off x="8997007" y="2541728"/>
                <a:ext cx="2657964" cy="1455230"/>
              </a:xfrm>
              <a:prstGeom prst="chevron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en-US" sz="18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成果整理与提交</a:t>
                </a:r>
                <a:endParaRPr lang="en-US" sz="18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5" descr="5e9fcb78-f9b5-4ffd-9b73-ccc1daa2cd52"/>
              <p:cNvSpPr/>
              <p:nvPr/>
            </p:nvSpPr>
            <p:spPr>
              <a:xfrm>
                <a:off x="8950864" y="4136337"/>
                <a:ext cx="1915830" cy="16774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1600" b="0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11.11-11.17，关键里程碑是完成PPT与演示材料，提交所有成果物。</a:t>
                </a:r>
                <a:endParaRPr lang="en-US" sz="1600" b="0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ef8375b2-49de-45c3-ac89-652fde92171d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600" b="1" i="1" u="none">
                <a:solidFill>
                  <a:srgbClr val="FFFFFF"/>
                </a:solidFill>
                <a:ea typeface="微软雅黑" panose="020B0503020204020204" pitchFamily="34" charset="-122"/>
              </a:rPr>
              <a:t>04</a:t>
            </a:r>
            <a:r>
              <a:rPr lang="en-US" sz="32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 项目技术方案</a:t>
            </a:r>
            <a:endParaRPr lang="en-US" sz="32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文本占位符 24" descr="779f7ab4-10d9-4a5d-89ca-c5fcd6823b3f"/>
          <p:cNvSpPr>
            <a:spLocks noGrp="1"/>
          </p:cNvSpPr>
          <p:nvPr>
            <p:ph type="body" sz="quarter" idx="1" hasCustomPrompt="1"/>
          </p:nvPr>
        </p:nvSpPr>
        <p:spPr/>
        <p:txBody>
          <a:bodyPr anchorCtr="0"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sz="2000" b="0" i="0" u="none">
                <a:solidFill>
                  <a:srgbClr val="FFFFFF"/>
                </a:solidFill>
                <a:ea typeface="微软雅黑" panose="020B0503020204020204" pitchFamily="34" charset="-122"/>
              </a:rPr>
              <a:t>说明项目采用的技术栈和AI Agent架构设计方案</a:t>
            </a:r>
            <a:endParaRPr lang="en-US" sz="2000" b="0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目录</a:t>
            </a:r>
            <a:endParaRPr lang="en-US" sz="28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74" name="2d51cfb0-16fa-4f8c-a87a-c20483693631.source.7.zh-Hans.pptx" descr="7ac9f4f3-1079-4b04-b03b-2ed463d43af6"/>
          <p:cNvGrpSpPr/>
          <p:nvPr/>
        </p:nvGrpSpPr>
        <p:grpSpPr>
          <a:xfrm>
            <a:off x="160020" y="1130299"/>
            <a:ext cx="11358880" cy="4808729"/>
            <a:chOff x="160020" y="1130299"/>
            <a:chExt cx="11358880" cy="4808729"/>
          </a:xfrm>
        </p:grpSpPr>
        <p:grpSp>
          <p:nvGrpSpPr>
            <p:cNvPr id="20" name="组合 19" descr="e9ee8f09-a8bb-453e-ad76-d68b5b2cd9ea"/>
            <p:cNvGrpSpPr/>
            <p:nvPr/>
          </p:nvGrpSpPr>
          <p:grpSpPr>
            <a:xfrm>
              <a:off x="160020" y="2038846"/>
              <a:ext cx="4908072" cy="3186708"/>
              <a:chOff x="400050" y="2038846"/>
              <a:chExt cx="4908072" cy="3186708"/>
            </a:xfrm>
          </p:grpSpPr>
          <p:sp>
            <p:nvSpPr>
              <p:cNvPr id="70" name="Oval 2" descr="718d9827-cdff-4702-b032-65411f324eee"/>
              <p:cNvSpPr/>
              <p:nvPr/>
            </p:nvSpPr>
            <p:spPr bwMode="auto">
              <a:xfrm>
                <a:off x="3947309" y="4085110"/>
                <a:ext cx="1140444" cy="1140444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 w="19050">
                <a:noFill/>
                <a:round/>
              </a:ln>
            </p:spPr>
            <p:txBody>
              <a:bodyPr anchor="ctr" anchorCtr="0"/>
              <a:lstStyle/>
              <a:p>
                <a:pPr algn="ctr"/>
              </a:p>
            </p:txBody>
          </p:sp>
          <p:sp>
            <p:nvSpPr>
              <p:cNvPr id="71" name="Oval 3" descr="e3537b16-6b07-4b93-a696-45efaf832531"/>
              <p:cNvSpPr/>
              <p:nvPr/>
            </p:nvSpPr>
            <p:spPr bwMode="auto">
              <a:xfrm>
                <a:off x="400050" y="2516260"/>
                <a:ext cx="1588038" cy="1588039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 w="19050">
                <a:noFill/>
                <a:round/>
              </a:ln>
            </p:spPr>
            <p:txBody>
              <a:bodyPr anchor="ctr" anchorCtr="0"/>
              <a:lstStyle/>
              <a:p>
                <a:pPr algn="ctr"/>
              </a:p>
            </p:txBody>
          </p:sp>
          <p:sp>
            <p:nvSpPr>
              <p:cNvPr id="72" name="Title" descr="f95cd931-bcf8-429d-908e-c61dbf590d55"/>
              <p:cNvSpPr/>
              <p:nvPr/>
            </p:nvSpPr>
            <p:spPr bwMode="auto">
              <a:xfrm>
                <a:off x="1377399" y="2038846"/>
                <a:ext cx="3156254" cy="3156255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chemeClr val="accent1">
                    <a:alpha val="40000"/>
                  </a:schemeClr>
                </a:outerShdw>
              </a:effectLst>
            </p:spPr>
            <p:txBody>
              <a:bodyPr wrap="none" rtlCol="0" anchor="ctr" anchorCtr="0"/>
              <a:lstStyle/>
              <a:p>
                <a:pPr algn="ctr"/>
                <a:endParaRPr lang="en-US" sz="2800" b="1" i="0" u="none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73" name="Oval 5" descr="f5471cac-56d5-47f5-bf7a-533f572df167"/>
              <p:cNvSpPr/>
              <p:nvPr/>
            </p:nvSpPr>
            <p:spPr bwMode="auto">
              <a:xfrm>
                <a:off x="4715655" y="2717810"/>
                <a:ext cx="592467" cy="592468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 w="19050">
                <a:noFill/>
                <a:round/>
              </a:ln>
            </p:spPr>
            <p:txBody>
              <a:bodyPr anchor="ctr" anchorCtr="0"/>
              <a:lstStyle/>
              <a:p>
                <a:pPr algn="ctr"/>
              </a:p>
            </p:txBody>
          </p:sp>
        </p:grpSp>
        <p:grpSp>
          <p:nvGrpSpPr>
            <p:cNvPr id="32" name="组合 31" descr="ecb8ac29-fb3f-4b27-bd52-a89c8589f000"/>
            <p:cNvGrpSpPr/>
            <p:nvPr/>
          </p:nvGrpSpPr>
          <p:grpSpPr>
            <a:xfrm>
              <a:off x="5516829" y="1130299"/>
              <a:ext cx="2877409" cy="970190"/>
              <a:chOff x="5333648" y="1130299"/>
              <a:chExt cx="2877409" cy="970190"/>
            </a:xfrm>
          </p:grpSpPr>
          <p:sp>
            <p:nvSpPr>
              <p:cNvPr id="67" name="Number1" descr="b8a41972-4f56-4c1e-bb72-8351869c90cb"/>
              <p:cNvSpPr/>
              <p:nvPr/>
            </p:nvSpPr>
            <p:spPr>
              <a:xfrm flipH="1">
                <a:off x="5333648" y="1174513"/>
                <a:ext cx="462988" cy="925976"/>
              </a:xfrm>
              <a:custGeom>
                <a:avLst/>
                <a:gdLst>
                  <a:gd name="connsiteX0" fmla="*/ 0 w 462988"/>
                  <a:gd name="connsiteY0" fmla="*/ 0 h 925976"/>
                  <a:gd name="connsiteX1" fmla="*/ 462988 w 462988"/>
                  <a:gd name="connsiteY1" fmla="*/ 462988 h 925976"/>
                  <a:gd name="connsiteX2" fmla="*/ 0 w 462988"/>
                  <a:gd name="connsiteY2" fmla="*/ 925976 h 925976"/>
                  <a:gd name="connsiteX3" fmla="*/ 0 w 462988"/>
                  <a:gd name="connsiteY3" fmla="*/ 0 h 925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2988" h="925976">
                    <a:moveTo>
                      <a:pt x="0" y="0"/>
                    </a:moveTo>
                    <a:cubicBezTo>
                      <a:pt x="255701" y="0"/>
                      <a:pt x="462988" y="207287"/>
                      <a:pt x="462988" y="462988"/>
                    </a:cubicBezTo>
                    <a:cubicBezTo>
                      <a:pt x="462988" y="718689"/>
                      <a:pt x="255701" y="925976"/>
                      <a:pt x="0" y="9259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en-US" sz="2000" b="1" i="0" u="none">
                    <a:solidFill>
                      <a:srgbClr val="1BC3C3"/>
                    </a:solidFill>
                    <a:latin typeface="Arial" panose="020B0604020202020204"/>
                  </a:rPr>
                  <a:t>1</a:t>
                </a:r>
                <a:endParaRPr lang="en-US" sz="2000" b="1" i="0" u="none">
                  <a:solidFill>
                    <a:srgbClr val="1BC3C3"/>
                  </a:solidFill>
                  <a:latin typeface="Arial" panose="020B0604020202020204"/>
                </a:endParaRPr>
              </a:p>
            </p:txBody>
          </p:sp>
          <p:sp>
            <p:nvSpPr>
              <p:cNvPr id="69" name="Bullet1" descr="bcd35fbb-a9a0-49ab-a40b-561604a41d9d"/>
              <p:cNvSpPr txBox="1"/>
              <p:nvPr/>
            </p:nvSpPr>
            <p:spPr>
              <a:xfrm flipH="1">
                <a:off x="5841055" y="1130299"/>
                <a:ext cx="2370002" cy="97018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 algn="l"/>
                <a:r>
                  <a:rPr lang="en-US" sz="2000" b="1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项目背景与意义</a:t>
                </a:r>
                <a:endParaRPr lang="en-US" sz="2000" b="1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 descr="69bfaf1d-3b16-4f0d-a4f9-9f7dcf918a4e"/>
            <p:cNvGrpSpPr/>
            <p:nvPr/>
          </p:nvGrpSpPr>
          <p:grpSpPr>
            <a:xfrm>
              <a:off x="5516829" y="2409811"/>
              <a:ext cx="2877409" cy="970190"/>
              <a:chOff x="5333648" y="2401732"/>
              <a:chExt cx="2877409" cy="970190"/>
            </a:xfrm>
          </p:grpSpPr>
          <p:sp>
            <p:nvSpPr>
              <p:cNvPr id="64" name="Number2" descr="0a6877ac-c274-418e-a595-e0fecb904c13"/>
              <p:cNvSpPr/>
              <p:nvPr/>
            </p:nvSpPr>
            <p:spPr>
              <a:xfrm flipH="1">
                <a:off x="5333648" y="2445946"/>
                <a:ext cx="462988" cy="925976"/>
              </a:xfrm>
              <a:custGeom>
                <a:avLst/>
                <a:gdLst>
                  <a:gd name="connsiteX0" fmla="*/ 0 w 462988"/>
                  <a:gd name="connsiteY0" fmla="*/ 0 h 925976"/>
                  <a:gd name="connsiteX1" fmla="*/ 462988 w 462988"/>
                  <a:gd name="connsiteY1" fmla="*/ 462988 h 925976"/>
                  <a:gd name="connsiteX2" fmla="*/ 0 w 462988"/>
                  <a:gd name="connsiteY2" fmla="*/ 925976 h 925976"/>
                  <a:gd name="connsiteX3" fmla="*/ 0 w 462988"/>
                  <a:gd name="connsiteY3" fmla="*/ 0 h 925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2988" h="925976">
                    <a:moveTo>
                      <a:pt x="0" y="0"/>
                    </a:moveTo>
                    <a:cubicBezTo>
                      <a:pt x="255701" y="0"/>
                      <a:pt x="462988" y="207287"/>
                      <a:pt x="462988" y="462988"/>
                    </a:cubicBezTo>
                    <a:cubicBezTo>
                      <a:pt x="462988" y="718689"/>
                      <a:pt x="255701" y="925976"/>
                      <a:pt x="0" y="9259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en-US" sz="2000" b="1" i="0" u="none">
                    <a:solidFill>
                      <a:srgbClr val="1BC3C3"/>
                    </a:solidFill>
                    <a:latin typeface="Arial" panose="020B0604020202020204"/>
                  </a:rPr>
                  <a:t>2</a:t>
                </a:r>
                <a:endParaRPr lang="en-US" sz="2000" b="1" i="0" u="none">
                  <a:solidFill>
                    <a:srgbClr val="1BC3C3"/>
                  </a:solidFill>
                  <a:latin typeface="Arial" panose="020B0604020202020204"/>
                </a:endParaRPr>
              </a:p>
            </p:txBody>
          </p:sp>
          <p:sp>
            <p:nvSpPr>
              <p:cNvPr id="66" name="Bullet2" descr="a024ec26-c891-4cd1-9996-a949bb867082"/>
              <p:cNvSpPr txBox="1"/>
              <p:nvPr/>
            </p:nvSpPr>
            <p:spPr>
              <a:xfrm flipH="1">
                <a:off x="5841055" y="2401732"/>
                <a:ext cx="2370002" cy="97018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 algn="l"/>
                <a:r>
                  <a:rPr lang="en-US" sz="2000" b="1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项目研究内容与任务分解</a:t>
                </a:r>
                <a:endParaRPr lang="en-US" sz="2000" b="1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Bullet3" descr="c1c4480c-e20d-4f73-9244-34493769117b"/>
            <p:cNvSpPr txBox="1"/>
            <p:nvPr/>
          </p:nvSpPr>
          <p:spPr>
            <a:xfrm flipH="1">
              <a:off x="6024236" y="3689323"/>
              <a:ext cx="2370002" cy="970189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sz="2000" b="1" i="0" u="none" strike="noStrike">
                  <a:solidFill>
                    <a:srgbClr val="FFFFFF"/>
                  </a:solidFill>
                  <a:ea typeface="微软雅黑" panose="020B0503020204020204" pitchFamily="34" charset="-122"/>
                </a:rPr>
                <a:t>项目进度计划</a:t>
              </a:r>
              <a:endParaRPr lang="zh-CN" altLang="en-US" sz="2000" b="1" i="0" u="none" strike="noStrike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8" name="Number4" descr="654a4021-b088-4b08-aed7-836a958db3e2"/>
            <p:cNvSpPr/>
            <p:nvPr/>
          </p:nvSpPr>
          <p:spPr>
            <a:xfrm flipH="1">
              <a:off x="5516829" y="5013052"/>
              <a:ext cx="462988" cy="925976"/>
            </a:xfrm>
            <a:custGeom>
              <a:avLst/>
              <a:gdLst>
                <a:gd name="connsiteX0" fmla="*/ 0 w 462988"/>
                <a:gd name="connsiteY0" fmla="*/ 0 h 925976"/>
                <a:gd name="connsiteX1" fmla="*/ 462988 w 462988"/>
                <a:gd name="connsiteY1" fmla="*/ 462988 h 925976"/>
                <a:gd name="connsiteX2" fmla="*/ 0 w 462988"/>
                <a:gd name="connsiteY2" fmla="*/ 925976 h 925976"/>
                <a:gd name="connsiteX3" fmla="*/ 0 w 462988"/>
                <a:gd name="connsiteY3" fmla="*/ 0 h 92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988" h="925976">
                  <a:moveTo>
                    <a:pt x="0" y="0"/>
                  </a:moveTo>
                  <a:cubicBezTo>
                    <a:pt x="255701" y="0"/>
                    <a:pt x="462988" y="207287"/>
                    <a:pt x="462988" y="462988"/>
                  </a:cubicBezTo>
                  <a:cubicBezTo>
                    <a:pt x="462988" y="718689"/>
                    <a:pt x="255701" y="925976"/>
                    <a:pt x="0" y="92597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sz="2000" b="1" i="0" u="none">
                  <a:solidFill>
                    <a:srgbClr val="1BC3C3"/>
                  </a:solidFill>
                  <a:latin typeface="Arial" panose="020B0604020202020204"/>
                </a:rPr>
                <a:t>4</a:t>
              </a:r>
              <a:endParaRPr lang="en-US" sz="2000" b="1" i="0" u="none">
                <a:solidFill>
                  <a:srgbClr val="1BC3C3"/>
                </a:solidFill>
                <a:latin typeface="Arial" panose="020B0604020202020204"/>
              </a:endParaRPr>
            </a:p>
          </p:txBody>
        </p:sp>
        <p:grpSp>
          <p:nvGrpSpPr>
            <p:cNvPr id="42" name="组合 41" descr="1014506c-daed-4309-83d3-5c0356baf095"/>
            <p:cNvGrpSpPr/>
            <p:nvPr/>
          </p:nvGrpSpPr>
          <p:grpSpPr>
            <a:xfrm>
              <a:off x="8641491" y="1770055"/>
              <a:ext cx="2877409" cy="970190"/>
              <a:chOff x="5333648" y="1130299"/>
              <a:chExt cx="2877409" cy="970190"/>
            </a:xfrm>
          </p:grpSpPr>
          <p:sp>
            <p:nvSpPr>
              <p:cNvPr id="55" name="Number5" descr="b965dadb-da78-4211-b641-583b07dcf912"/>
              <p:cNvSpPr/>
              <p:nvPr/>
            </p:nvSpPr>
            <p:spPr>
              <a:xfrm flipH="1">
                <a:off x="5333648" y="1174513"/>
                <a:ext cx="462988" cy="925976"/>
              </a:xfrm>
              <a:custGeom>
                <a:avLst/>
                <a:gdLst>
                  <a:gd name="connsiteX0" fmla="*/ 0 w 462988"/>
                  <a:gd name="connsiteY0" fmla="*/ 0 h 925976"/>
                  <a:gd name="connsiteX1" fmla="*/ 462988 w 462988"/>
                  <a:gd name="connsiteY1" fmla="*/ 462988 h 925976"/>
                  <a:gd name="connsiteX2" fmla="*/ 0 w 462988"/>
                  <a:gd name="connsiteY2" fmla="*/ 925976 h 925976"/>
                  <a:gd name="connsiteX3" fmla="*/ 0 w 462988"/>
                  <a:gd name="connsiteY3" fmla="*/ 0 h 925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2988" h="925976">
                    <a:moveTo>
                      <a:pt x="0" y="0"/>
                    </a:moveTo>
                    <a:cubicBezTo>
                      <a:pt x="255701" y="0"/>
                      <a:pt x="462988" y="207287"/>
                      <a:pt x="462988" y="462988"/>
                    </a:cubicBezTo>
                    <a:cubicBezTo>
                      <a:pt x="462988" y="718689"/>
                      <a:pt x="255701" y="925976"/>
                      <a:pt x="0" y="9259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en-US" sz="2000" b="1" i="0" u="none">
                    <a:solidFill>
                      <a:srgbClr val="1BC3C3"/>
                    </a:solidFill>
                    <a:latin typeface="Arial" panose="020B0604020202020204"/>
                  </a:rPr>
                  <a:t>5</a:t>
                </a:r>
                <a:endParaRPr lang="en-US" sz="2000" b="1" i="0" u="none">
                  <a:solidFill>
                    <a:srgbClr val="1BC3C3"/>
                  </a:solidFill>
                  <a:latin typeface="Arial" panose="020B0604020202020204"/>
                </a:endParaRPr>
              </a:p>
            </p:txBody>
          </p:sp>
          <p:sp>
            <p:nvSpPr>
              <p:cNvPr id="57" name="Bullet5" descr="d7e160bf-ff7f-4af1-aa0b-e10a2bca45b3"/>
              <p:cNvSpPr txBox="1"/>
              <p:nvPr/>
            </p:nvSpPr>
            <p:spPr>
              <a:xfrm flipH="1">
                <a:off x="5841055" y="1130299"/>
                <a:ext cx="2370002" cy="97018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 algn="l"/>
                <a:r>
                  <a:rPr lang="en-US" sz="2000" b="1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项目进度计划</a:t>
                </a:r>
                <a:endParaRPr lang="en-US" sz="2000" b="1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3" name="组合 42" descr="841b19de-e702-4cca-8a4d-7c9418fb4d12"/>
            <p:cNvGrpSpPr/>
            <p:nvPr/>
          </p:nvGrpSpPr>
          <p:grpSpPr>
            <a:xfrm>
              <a:off x="8641491" y="3049567"/>
              <a:ext cx="2877409" cy="970190"/>
              <a:chOff x="5333648" y="2401732"/>
              <a:chExt cx="2877409" cy="970190"/>
            </a:xfrm>
          </p:grpSpPr>
          <p:sp>
            <p:nvSpPr>
              <p:cNvPr id="52" name="Number6" descr="70388084-1f74-4268-a0a8-37977bf77628"/>
              <p:cNvSpPr/>
              <p:nvPr/>
            </p:nvSpPr>
            <p:spPr>
              <a:xfrm flipH="1">
                <a:off x="5333648" y="2445946"/>
                <a:ext cx="462988" cy="925976"/>
              </a:xfrm>
              <a:custGeom>
                <a:avLst/>
                <a:gdLst>
                  <a:gd name="connsiteX0" fmla="*/ 0 w 462988"/>
                  <a:gd name="connsiteY0" fmla="*/ 0 h 925976"/>
                  <a:gd name="connsiteX1" fmla="*/ 462988 w 462988"/>
                  <a:gd name="connsiteY1" fmla="*/ 462988 h 925976"/>
                  <a:gd name="connsiteX2" fmla="*/ 0 w 462988"/>
                  <a:gd name="connsiteY2" fmla="*/ 925976 h 925976"/>
                  <a:gd name="connsiteX3" fmla="*/ 0 w 462988"/>
                  <a:gd name="connsiteY3" fmla="*/ 0 h 925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2988" h="925976">
                    <a:moveTo>
                      <a:pt x="0" y="0"/>
                    </a:moveTo>
                    <a:cubicBezTo>
                      <a:pt x="255701" y="0"/>
                      <a:pt x="462988" y="207287"/>
                      <a:pt x="462988" y="462988"/>
                    </a:cubicBezTo>
                    <a:cubicBezTo>
                      <a:pt x="462988" y="718689"/>
                      <a:pt x="255701" y="925976"/>
                      <a:pt x="0" y="9259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en-US" sz="2000" b="1" i="0" u="none">
                    <a:solidFill>
                      <a:srgbClr val="FFFFFF"/>
                    </a:solidFill>
                    <a:latin typeface="Arial" panose="020B0604020202020204"/>
                  </a:rPr>
                  <a:t>6</a:t>
                </a:r>
                <a:endParaRPr lang="en-US" sz="2000" b="1" i="0" u="none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54" name="Bullet6" descr="715d8c37-590d-4267-b83b-4d9de4915d6a"/>
              <p:cNvSpPr txBox="1"/>
              <p:nvPr/>
            </p:nvSpPr>
            <p:spPr>
              <a:xfrm flipH="1">
                <a:off x="5841055" y="2401732"/>
                <a:ext cx="2370002" cy="97018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 algn="l"/>
                <a:r>
                  <a:rPr lang="en-US" sz="2000" b="1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项目风险与应对措施</a:t>
                </a:r>
                <a:endParaRPr lang="en-US" sz="2000" b="1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4" name="组合 43" descr="47534ab9-37d3-47b8-8fc8-b364779cf750"/>
            <p:cNvGrpSpPr/>
            <p:nvPr/>
          </p:nvGrpSpPr>
          <p:grpSpPr>
            <a:xfrm>
              <a:off x="8641491" y="4329079"/>
              <a:ext cx="2877409" cy="970190"/>
              <a:chOff x="5333648" y="3892477"/>
              <a:chExt cx="2877409" cy="970190"/>
            </a:xfrm>
          </p:grpSpPr>
          <p:sp>
            <p:nvSpPr>
              <p:cNvPr id="49" name="Number7" descr="dcad6c29-41c9-4dc2-946d-2fdc3f861443"/>
              <p:cNvSpPr/>
              <p:nvPr/>
            </p:nvSpPr>
            <p:spPr>
              <a:xfrm flipH="1">
                <a:off x="5333648" y="3936691"/>
                <a:ext cx="462988" cy="925976"/>
              </a:xfrm>
              <a:custGeom>
                <a:avLst/>
                <a:gdLst>
                  <a:gd name="connsiteX0" fmla="*/ 0 w 462988"/>
                  <a:gd name="connsiteY0" fmla="*/ 0 h 925976"/>
                  <a:gd name="connsiteX1" fmla="*/ 462988 w 462988"/>
                  <a:gd name="connsiteY1" fmla="*/ 462988 h 925976"/>
                  <a:gd name="connsiteX2" fmla="*/ 0 w 462988"/>
                  <a:gd name="connsiteY2" fmla="*/ 925976 h 925976"/>
                  <a:gd name="connsiteX3" fmla="*/ 0 w 462988"/>
                  <a:gd name="connsiteY3" fmla="*/ 0 h 925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2988" h="925976">
                    <a:moveTo>
                      <a:pt x="0" y="0"/>
                    </a:moveTo>
                    <a:cubicBezTo>
                      <a:pt x="255701" y="0"/>
                      <a:pt x="462988" y="207287"/>
                      <a:pt x="462988" y="462988"/>
                    </a:cubicBezTo>
                    <a:cubicBezTo>
                      <a:pt x="462988" y="718689"/>
                      <a:pt x="255701" y="925976"/>
                      <a:pt x="0" y="9259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15000"/>
                </a:schemeClr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en-US" sz="2000" b="1" i="0" u="none">
                    <a:solidFill>
                      <a:srgbClr val="1BC3C3"/>
                    </a:solidFill>
                    <a:latin typeface="Arial" panose="020B0604020202020204"/>
                  </a:rPr>
                  <a:t>7</a:t>
                </a:r>
                <a:endParaRPr lang="en-US" sz="2000" b="1" i="0" u="none">
                  <a:solidFill>
                    <a:srgbClr val="1BC3C3"/>
                  </a:solidFill>
                  <a:latin typeface="Arial" panose="020B0604020202020204"/>
                </a:endParaRPr>
              </a:p>
            </p:txBody>
          </p:sp>
          <p:sp>
            <p:nvSpPr>
              <p:cNvPr id="51" name="Bullet7" descr="723ddac1-f24b-4fba-a91d-bc25e3209133"/>
              <p:cNvSpPr txBox="1"/>
              <p:nvPr/>
            </p:nvSpPr>
            <p:spPr>
              <a:xfrm flipH="1">
                <a:off x="5841055" y="3892477"/>
                <a:ext cx="2370002" cy="97018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 algn="l"/>
                <a:r>
                  <a:rPr lang="en-US" sz="2000" b="1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总结与致谢</a:t>
                </a:r>
                <a:endParaRPr lang="en-US" sz="2000" b="1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" name="Number3" descr="195b820f-401a-490e-a75c-40f6484b6e82"/>
          <p:cNvSpPr/>
          <p:nvPr/>
        </p:nvSpPr>
        <p:spPr>
          <a:xfrm flipH="1">
            <a:off x="5516829" y="5013062"/>
            <a:ext cx="462988" cy="925976"/>
          </a:xfrm>
          <a:custGeom>
            <a:avLst/>
            <a:gdLst>
              <a:gd name="connsiteX0" fmla="*/ 0 w 462988"/>
              <a:gd name="connsiteY0" fmla="*/ 0 h 925976"/>
              <a:gd name="connsiteX1" fmla="*/ 462988 w 462988"/>
              <a:gd name="connsiteY1" fmla="*/ 462988 h 925976"/>
              <a:gd name="connsiteX2" fmla="*/ 0 w 462988"/>
              <a:gd name="connsiteY2" fmla="*/ 925976 h 925976"/>
              <a:gd name="connsiteX3" fmla="*/ 0 w 462988"/>
              <a:gd name="connsiteY3" fmla="*/ 0 h 925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988" h="925976">
                <a:moveTo>
                  <a:pt x="0" y="0"/>
                </a:moveTo>
                <a:cubicBezTo>
                  <a:pt x="255701" y="0"/>
                  <a:pt x="462988" y="207287"/>
                  <a:pt x="462988" y="462988"/>
                </a:cubicBezTo>
                <a:cubicBezTo>
                  <a:pt x="462988" y="718689"/>
                  <a:pt x="255701" y="925976"/>
                  <a:pt x="0" y="9259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r>
              <a:rPr lang="en-US" sz="2000" b="1" i="0" u="none">
                <a:solidFill>
                  <a:srgbClr val="FFFFFF"/>
                </a:solidFill>
                <a:latin typeface="Arial" panose="020B0604020202020204"/>
              </a:rPr>
              <a:t>4</a:t>
            </a:r>
            <a:endParaRPr lang="en-US" sz="2000" b="1" i="0" u="none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Bullet3" descr="c1c4480c-e20d-4f73-9244-34493769117b"/>
          <p:cNvSpPr txBox="1"/>
          <p:nvPr/>
        </p:nvSpPr>
        <p:spPr>
          <a:xfrm flipH="1">
            <a:off x="6024236" y="4968848"/>
            <a:ext cx="2370002" cy="97018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/>
            <a:r>
              <a:rPr lang="en-US" sz="2000" b="1" i="0" u="none" strike="noStrike">
                <a:solidFill>
                  <a:srgbClr val="FFFFFF"/>
                </a:solidFill>
                <a:ea typeface="微软雅黑" panose="020B0503020204020204" pitchFamily="34" charset="-122"/>
              </a:rPr>
              <a:t>项目技术方案</a:t>
            </a:r>
            <a:endParaRPr lang="en-US" sz="2000" b="1" i="0" u="none" strike="noStrik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Number2" descr="0a6877ac-c274-418e-a595-e0fecb904c13"/>
          <p:cNvSpPr/>
          <p:nvPr/>
        </p:nvSpPr>
        <p:spPr>
          <a:xfrm flipH="1">
            <a:off x="5516829" y="3733550"/>
            <a:ext cx="462988" cy="925976"/>
          </a:xfrm>
          <a:custGeom>
            <a:avLst/>
            <a:gdLst>
              <a:gd name="connsiteX0" fmla="*/ 0 w 462988"/>
              <a:gd name="connsiteY0" fmla="*/ 0 h 925976"/>
              <a:gd name="connsiteX1" fmla="*/ 462988 w 462988"/>
              <a:gd name="connsiteY1" fmla="*/ 462988 h 925976"/>
              <a:gd name="connsiteX2" fmla="*/ 0 w 462988"/>
              <a:gd name="connsiteY2" fmla="*/ 925976 h 925976"/>
              <a:gd name="connsiteX3" fmla="*/ 0 w 462988"/>
              <a:gd name="connsiteY3" fmla="*/ 0 h 925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988" h="925976">
                <a:moveTo>
                  <a:pt x="0" y="0"/>
                </a:moveTo>
                <a:cubicBezTo>
                  <a:pt x="255701" y="0"/>
                  <a:pt x="462988" y="207287"/>
                  <a:pt x="462988" y="462988"/>
                </a:cubicBezTo>
                <a:cubicBezTo>
                  <a:pt x="462988" y="718689"/>
                  <a:pt x="255701" y="925976"/>
                  <a:pt x="0" y="9259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r>
              <a:rPr lang="en-US" sz="2000" b="1" i="0" u="none">
                <a:solidFill>
                  <a:srgbClr val="1BC3C3"/>
                </a:solidFill>
                <a:latin typeface="Arial" panose="020B0604020202020204"/>
              </a:rPr>
              <a:t>3</a:t>
            </a:r>
            <a:endParaRPr lang="en-US" sz="2000" b="1" i="0" u="none">
              <a:solidFill>
                <a:srgbClr val="1BC3C3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技术栈选择</a:t>
            </a:r>
            <a:endParaRPr lang="en-US" sz="28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0" name="37e9254f-cd01-4222-a8b3-518de6c71795.source.5.zh-Hans.pptx" descr="aa34e53c-4e7a-4b09-b035-c5da17700999"/>
          <p:cNvGrpSpPr/>
          <p:nvPr/>
        </p:nvGrpSpPr>
        <p:grpSpPr>
          <a:xfrm>
            <a:off x="660399" y="1130301"/>
            <a:ext cx="10858501" cy="5003799"/>
            <a:chOff x="660399" y="1130301"/>
            <a:chExt cx="10858501" cy="5003799"/>
          </a:xfrm>
        </p:grpSpPr>
        <p:sp>
          <p:nvSpPr>
            <p:cNvPr id="10" name="Title" descr="e762812d-62f6-4270-a28e-86470e1826f9"/>
            <p:cNvSpPr/>
            <p:nvPr/>
          </p:nvSpPr>
          <p:spPr>
            <a:xfrm>
              <a:off x="660399" y="1130301"/>
              <a:ext cx="10858500" cy="586098"/>
            </a:xfrm>
            <a:prstGeom prst="rect">
              <a:avLst/>
            </a:prstGeom>
            <a:noFill/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 anchorCtr="0">
              <a:normAutofit/>
            </a:bodyPr>
            <a:lstStyle/>
            <a:p>
              <a:pPr algn="l"/>
              <a:endParaRPr lang="en-US" sz="2400" b="1" i="0" u="none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grpSp>
          <p:nvGrpSpPr>
            <p:cNvPr id="37" name="组合 36" descr="91fbd1e7-ac40-4299-8e08-0552d3ef156e"/>
            <p:cNvGrpSpPr/>
            <p:nvPr/>
          </p:nvGrpSpPr>
          <p:grpSpPr>
            <a:xfrm>
              <a:off x="660400" y="1761003"/>
              <a:ext cx="5295900" cy="1408612"/>
              <a:chOff x="885625" y="1931699"/>
              <a:chExt cx="5295900" cy="1408612"/>
            </a:xfrm>
          </p:grpSpPr>
          <p:sp>
            <p:nvSpPr>
              <p:cNvPr id="34" name="Number1" descr="6715ec01-9356-4dde-b6fd-6af32777860c"/>
              <p:cNvSpPr/>
              <p:nvPr/>
            </p:nvSpPr>
            <p:spPr>
              <a:xfrm flipH="1">
                <a:off x="885625" y="1931699"/>
                <a:ext cx="472502" cy="472662"/>
              </a:xfrm>
              <a:prstGeom prst="ellipse">
                <a:avLst/>
              </a:prstGeom>
              <a:noFill/>
              <a:ln w="6350">
                <a:solidFill>
                  <a:schemeClr val="tx1">
                    <a:alpha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0">
                <a:normAutofit fontScale="92500" lnSpcReduction="10000"/>
              </a:bodyPr>
              <a:lstStyle/>
              <a:p>
                <a:pPr algn="ctr"/>
                <a:r>
                  <a:rPr lang="en-US" sz="1800" b="0" i="0" u="none">
                    <a:solidFill>
                      <a:srgbClr val="1BC3C3"/>
                    </a:solidFill>
                    <a:latin typeface="Arial" panose="020B0604020202020204"/>
                  </a:rPr>
                  <a:t>1</a:t>
                </a:r>
                <a:endParaRPr lang="en-US" sz="1800" b="0" i="0" u="none">
                  <a:solidFill>
                    <a:srgbClr val="1BC3C3"/>
                  </a:solidFill>
                  <a:latin typeface="Arial" panose="020B0604020202020204"/>
                </a:endParaRPr>
              </a:p>
            </p:txBody>
          </p:sp>
          <p:sp>
            <p:nvSpPr>
              <p:cNvPr id="35" name="Bullet1" descr="19f2c860-fefb-4d36-b654-45f9166b006f"/>
              <p:cNvSpPr txBox="1"/>
              <p:nvPr/>
            </p:nvSpPr>
            <p:spPr>
              <a:xfrm>
                <a:off x="1383527" y="1931699"/>
                <a:ext cx="4797998" cy="472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en-US"/>
                </a:defPPr>
                <a:lvl1pPr marR="0" lvl="0" indent="0" defTabSz="913765" fontAlgn="auto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b="1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开发语言</a:t>
                </a:r>
                <a:endParaRPr lang="en-US" sz="18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1" descr="881c39a2-530c-499a-aae2-92c8a3d24d4e"/>
              <p:cNvSpPr txBox="1"/>
              <p:nvPr/>
            </p:nvSpPr>
            <p:spPr>
              <a:xfrm>
                <a:off x="1383527" y="2404360"/>
                <a:ext cx="4797998" cy="935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选择</a:t>
                </a:r>
                <a:r>
                  <a:rPr lang="en-US" sz="1600" b="0" i="0" u="none" strike="noStrike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Python</a:t>
                </a:r>
                <a:r>
                  <a:rPr lang="en-US" sz="16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作为开发语言，因为Python适配LangChain框架，便于大模型的集成，而且小组成员对Python的技术熟练度高，能够提高开发效率。</a:t>
                </a:r>
                <a:endParaRPr lang="en-US" sz="1600" b="0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" name="组合 2" descr="e5f20bc6-4775-4d30-8c9c-2ff4203ea680"/>
            <p:cNvGrpSpPr/>
            <p:nvPr/>
          </p:nvGrpSpPr>
          <p:grpSpPr>
            <a:xfrm>
              <a:off x="660400" y="3243246"/>
              <a:ext cx="5295900" cy="1321617"/>
              <a:chOff x="885625" y="1931699"/>
              <a:chExt cx="5295900" cy="1321617"/>
            </a:xfrm>
          </p:grpSpPr>
          <p:sp>
            <p:nvSpPr>
              <p:cNvPr id="4" name="Number2" descr="c152d5d6-3aa7-4f23-8438-aa42e50bdfc0"/>
              <p:cNvSpPr/>
              <p:nvPr/>
            </p:nvSpPr>
            <p:spPr>
              <a:xfrm flipH="1">
                <a:off x="885625" y="1931699"/>
                <a:ext cx="472502" cy="472662"/>
              </a:xfrm>
              <a:prstGeom prst="ellipse">
                <a:avLst/>
              </a:prstGeom>
              <a:noFill/>
              <a:ln w="6350">
                <a:solidFill>
                  <a:schemeClr val="tx1">
                    <a:alpha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0">
                <a:normAutofit fontScale="92500" lnSpcReduction="10000"/>
              </a:bodyPr>
              <a:lstStyle/>
              <a:p>
                <a:pPr algn="ctr"/>
                <a:r>
                  <a:rPr lang="en-US" sz="1800" b="0" i="0" u="none">
                    <a:solidFill>
                      <a:srgbClr val="1BC3C3"/>
                    </a:solidFill>
                    <a:latin typeface="Arial" panose="020B0604020202020204"/>
                  </a:rPr>
                  <a:t>2</a:t>
                </a:r>
                <a:endParaRPr lang="en-US" sz="1800" b="0" i="0" u="none">
                  <a:solidFill>
                    <a:srgbClr val="1BC3C3"/>
                  </a:solidFill>
                  <a:latin typeface="Arial" panose="020B0604020202020204"/>
                </a:endParaRPr>
              </a:p>
            </p:txBody>
          </p:sp>
          <p:sp>
            <p:nvSpPr>
              <p:cNvPr id="5" name="Bullet2" descr="5338194e-99b5-457e-9571-472ba0ce0011"/>
              <p:cNvSpPr txBox="1"/>
              <p:nvPr/>
            </p:nvSpPr>
            <p:spPr>
              <a:xfrm>
                <a:off x="1383527" y="1931699"/>
                <a:ext cx="4797998" cy="472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en-US"/>
                </a:defPPr>
                <a:lvl1pPr marR="0" lvl="0" indent="0" defTabSz="913765" fontAlgn="auto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b="1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核心框架/平台</a:t>
                </a:r>
                <a:endParaRPr lang="en-US" sz="18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Text2" descr="fecbf88b-4787-430d-9739-37c2d75a915b"/>
              <p:cNvSpPr txBox="1"/>
              <p:nvPr/>
            </p:nvSpPr>
            <p:spPr>
              <a:xfrm>
                <a:off x="1383527" y="2317365"/>
                <a:ext cx="4797998" cy="935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采用</a:t>
                </a:r>
                <a:r>
                  <a:rPr lang="en-US" sz="1600" b="0" i="0" u="none" strike="noStrike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LangChain / Coze</a:t>
                </a:r>
                <a:r>
                  <a:rPr lang="en-US" sz="16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作为核心框架/平台。LangChain支持Agent的构建与工具编排，为Agent的开发提供了丰富的功能和接口；Coze则降低了开发难度，提高了开发效率。</a:t>
                </a:r>
                <a:endParaRPr lang="en-US" sz="1600" b="0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 descr="a8fd709b-2c4b-4c57-b616-23939c2be721"/>
            <p:cNvGrpSpPr/>
            <p:nvPr/>
          </p:nvGrpSpPr>
          <p:grpSpPr>
            <a:xfrm>
              <a:off x="660400" y="4725488"/>
              <a:ext cx="5295900" cy="1408612"/>
              <a:chOff x="885625" y="1931699"/>
              <a:chExt cx="5295900" cy="1408612"/>
            </a:xfrm>
          </p:grpSpPr>
          <p:sp>
            <p:nvSpPr>
              <p:cNvPr id="8" name="Number3" descr="d328f7c2-192d-4e25-9b03-711ee0ca5aef"/>
              <p:cNvSpPr/>
              <p:nvPr/>
            </p:nvSpPr>
            <p:spPr>
              <a:xfrm flipH="1">
                <a:off x="885625" y="1931699"/>
                <a:ext cx="472502" cy="472662"/>
              </a:xfrm>
              <a:prstGeom prst="ellipse">
                <a:avLst/>
              </a:prstGeom>
              <a:noFill/>
              <a:ln w="6350">
                <a:solidFill>
                  <a:schemeClr val="tx1">
                    <a:alpha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0">
                <a:normAutofit fontScale="92500" lnSpcReduction="10000"/>
              </a:bodyPr>
              <a:lstStyle/>
              <a:p>
                <a:pPr algn="ctr"/>
                <a:r>
                  <a:rPr lang="en-US" sz="1800" b="0" i="0" u="none">
                    <a:solidFill>
                      <a:srgbClr val="1BC3C3"/>
                    </a:solidFill>
                    <a:latin typeface="Arial" panose="020B0604020202020204"/>
                  </a:rPr>
                  <a:t>3</a:t>
                </a:r>
                <a:endParaRPr lang="en-US" sz="1800" b="0" i="0" u="none">
                  <a:solidFill>
                    <a:srgbClr val="1BC3C3"/>
                  </a:solidFill>
                  <a:latin typeface="Arial" panose="020B0604020202020204"/>
                </a:endParaRPr>
              </a:p>
            </p:txBody>
          </p:sp>
          <p:sp>
            <p:nvSpPr>
              <p:cNvPr id="11" name="Bullet3" descr="91c2ec20-3a33-42d1-9abd-370453a570c6"/>
              <p:cNvSpPr txBox="1"/>
              <p:nvPr/>
            </p:nvSpPr>
            <p:spPr>
              <a:xfrm>
                <a:off x="1383527" y="1931699"/>
                <a:ext cx="4797998" cy="472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en-US"/>
                </a:defPPr>
                <a:lvl1pPr marR="0" lvl="0" indent="0" defTabSz="913765" fontAlgn="auto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b="1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代码分析工具</a:t>
                </a:r>
                <a:endParaRPr lang="en-US" sz="18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3" descr="b1f17769-7e77-4ef1-842a-2f3683904d2d"/>
              <p:cNvSpPr txBox="1"/>
              <p:nvPr/>
            </p:nvSpPr>
            <p:spPr>
              <a:xfrm>
                <a:off x="1383527" y="2404360"/>
                <a:ext cx="4797998" cy="935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使用</a:t>
                </a:r>
                <a:r>
                  <a:rPr lang="en-US" sz="1600" b="0" i="0" u="none" strike="noStrike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SonarQube、PMD</a:t>
                </a:r>
                <a:r>
                  <a:rPr lang="en-US" sz="16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作为代码分析工具，这些工具可以检测代码中的漏洞、异味，为缺陷检测提供标准化的缺陷数据。</a:t>
                </a:r>
                <a:endParaRPr lang="en-US" sz="1600" b="0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0" name="组合 69" descr="3d22c87a-2193-4a3d-81ba-66b4ed58c132"/>
            <p:cNvGrpSpPr/>
            <p:nvPr/>
          </p:nvGrpSpPr>
          <p:grpSpPr>
            <a:xfrm>
              <a:off x="6223000" y="1761003"/>
              <a:ext cx="5295900" cy="1408612"/>
              <a:chOff x="885625" y="1931699"/>
              <a:chExt cx="5295900" cy="1408612"/>
            </a:xfrm>
          </p:grpSpPr>
          <p:sp>
            <p:nvSpPr>
              <p:cNvPr id="83" name="Number4" descr="c4a9fd69-4649-4462-8d57-6a2338877c60"/>
              <p:cNvSpPr/>
              <p:nvPr/>
            </p:nvSpPr>
            <p:spPr>
              <a:xfrm flipH="1">
                <a:off x="885625" y="1931699"/>
                <a:ext cx="472502" cy="472662"/>
              </a:xfrm>
              <a:prstGeom prst="ellipse">
                <a:avLst/>
              </a:prstGeom>
              <a:noFill/>
              <a:ln w="6350">
                <a:solidFill>
                  <a:schemeClr val="tx1">
                    <a:alpha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0">
                <a:normAutofit fontScale="92500" lnSpcReduction="10000"/>
              </a:bodyPr>
              <a:lstStyle/>
              <a:p>
                <a:pPr algn="ctr"/>
                <a:r>
                  <a:rPr lang="en-US" sz="1800" b="0" i="0" u="none">
                    <a:solidFill>
                      <a:srgbClr val="1BC3C3"/>
                    </a:solidFill>
                    <a:latin typeface="Arial" panose="020B0604020202020204"/>
                  </a:rPr>
                  <a:t>4</a:t>
                </a:r>
                <a:endParaRPr lang="en-US" sz="1800" b="0" i="0" u="none">
                  <a:solidFill>
                    <a:srgbClr val="1BC3C3"/>
                  </a:solidFill>
                  <a:latin typeface="Arial" panose="020B0604020202020204"/>
                </a:endParaRPr>
              </a:p>
            </p:txBody>
          </p:sp>
          <p:sp>
            <p:nvSpPr>
              <p:cNvPr id="84" name="Bullet4" descr="13b88ccd-4a56-4e60-8f04-d888dbe7fd9b"/>
              <p:cNvSpPr txBox="1"/>
              <p:nvPr/>
            </p:nvSpPr>
            <p:spPr>
              <a:xfrm>
                <a:off x="1383527" y="1931699"/>
                <a:ext cx="4797998" cy="472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en-US"/>
                </a:defPPr>
                <a:lvl1pPr marR="0" lvl="0" indent="0" defTabSz="913765" fontAlgn="auto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b="1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代码生成工具</a:t>
                </a:r>
                <a:endParaRPr lang="en-US" sz="18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Text4" descr="c7f7a819-6be8-4d48-98db-55e64ae15e27"/>
              <p:cNvSpPr txBox="1"/>
              <p:nvPr/>
            </p:nvSpPr>
            <p:spPr>
              <a:xfrm>
                <a:off x="1383527" y="2404360"/>
                <a:ext cx="4797998" cy="935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依托大模型能力生成高质量修复代码</a:t>
                </a:r>
                <a:r>
                  <a:rPr lang="zh-CN" altLang="en-US" sz="16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。</a:t>
                </a:r>
                <a:endParaRPr lang="zh-CN" altLang="en-US" sz="1600" b="0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" name="组合 70" descr="61ef0a48-8bdb-4326-b809-fd41e5afabd1"/>
            <p:cNvGrpSpPr/>
            <p:nvPr/>
          </p:nvGrpSpPr>
          <p:grpSpPr>
            <a:xfrm>
              <a:off x="6223000" y="3243246"/>
              <a:ext cx="5295900" cy="1408612"/>
              <a:chOff x="885625" y="1931699"/>
              <a:chExt cx="5295900" cy="1408612"/>
            </a:xfrm>
          </p:grpSpPr>
          <p:sp>
            <p:nvSpPr>
              <p:cNvPr id="80" name="Number5" descr="70269cce-0456-47cb-8d72-36253f291ef4"/>
              <p:cNvSpPr/>
              <p:nvPr/>
            </p:nvSpPr>
            <p:spPr>
              <a:xfrm flipH="1">
                <a:off x="885625" y="1931699"/>
                <a:ext cx="472502" cy="472662"/>
              </a:xfrm>
              <a:prstGeom prst="ellipse">
                <a:avLst/>
              </a:prstGeom>
              <a:noFill/>
              <a:ln w="6350">
                <a:solidFill>
                  <a:schemeClr val="tx1">
                    <a:alpha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0">
                <a:normAutofit fontScale="92500" lnSpcReduction="10000"/>
              </a:bodyPr>
              <a:lstStyle/>
              <a:p>
                <a:pPr algn="ctr"/>
                <a:r>
                  <a:rPr lang="en-US" sz="1800" b="0" i="0" u="none">
                    <a:solidFill>
                      <a:srgbClr val="1BC3C3"/>
                    </a:solidFill>
                    <a:latin typeface="Arial" panose="020B0604020202020204"/>
                  </a:rPr>
                  <a:t>5</a:t>
                </a:r>
                <a:endParaRPr lang="en-US" sz="1800" b="0" i="0" u="none">
                  <a:solidFill>
                    <a:srgbClr val="1BC3C3"/>
                  </a:solidFill>
                  <a:latin typeface="Arial" panose="020B0604020202020204"/>
                </a:endParaRPr>
              </a:p>
            </p:txBody>
          </p:sp>
          <p:sp>
            <p:nvSpPr>
              <p:cNvPr id="81" name="Bullet5" descr="30ff2b99-6a8a-4bba-88b9-3f5ca8195740"/>
              <p:cNvSpPr txBox="1"/>
              <p:nvPr/>
            </p:nvSpPr>
            <p:spPr>
              <a:xfrm>
                <a:off x="1383527" y="1931699"/>
                <a:ext cx="4797998" cy="472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en-US"/>
                </a:defPPr>
                <a:lvl1pPr marR="0" lvl="0" indent="0" defTabSz="913765" fontAlgn="auto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b="1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版本控制工具</a:t>
                </a:r>
                <a:endParaRPr lang="en-US" sz="18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Text5" descr="b907c4e7-46a5-4d89-b4be-00bed1e87db6"/>
              <p:cNvSpPr txBox="1"/>
              <p:nvPr/>
            </p:nvSpPr>
            <p:spPr>
              <a:xfrm>
                <a:off x="1383527" y="2404360"/>
                <a:ext cx="4797998" cy="935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利用</a:t>
                </a:r>
                <a:r>
                  <a:rPr lang="en-US" sz="1600" b="0" i="0" u="none" strike="noStrike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Github</a:t>
                </a:r>
                <a:r>
                  <a:rPr lang="en-US" sz="16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管理项目代码，追踪修改记录，方便项目的版本管理和协作开发。</a:t>
                </a:r>
                <a:endParaRPr lang="en-US" sz="1600" b="0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latin typeface="Arial" panose="020B0604020202020204"/>
              </a:rPr>
              <a:t>AI Agent架构设计</a:t>
            </a:r>
            <a:endParaRPr lang="en-US" sz="2800" b="1" i="0" u="none">
              <a:solidFill>
                <a:srgbClr val="FFFFFF"/>
              </a:solidFill>
              <a:latin typeface="Arial" panose="020B0604020202020204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135380" y="1155700"/>
          <a:ext cx="9921240" cy="551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390"/>
                <a:gridCol w="4005580"/>
                <a:gridCol w="31762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架构类型</a:t>
                      </a:r>
                      <a:endParaRPr lang="zh-CN" altLang="en-US" sz="2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优点</a:t>
                      </a:r>
                      <a:endParaRPr lang="zh-CN" altLang="en-US" sz="28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缺点</a:t>
                      </a:r>
                      <a:endParaRPr lang="zh-CN" altLang="en-US" sz="2800"/>
                    </a:p>
                  </a:txBody>
                  <a:tcPr>
                    <a:noFill/>
                  </a:tcPr>
                </a:tc>
              </a:tr>
              <a:tr h="1343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单体全能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Agent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结构简单，决策集中，易于开发和调试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功能耦合度高，扩展性差，难以应对多步骤复杂任务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3709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多 Agent 协作系统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职责分离，可并行处理，易于扩展和复用，鲁棒性强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系统复杂度高，需设计通信机制，协调开销大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089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基于规则的 Agent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决策透明，易于理解和验证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灵活性差，难以处理未知或复杂场景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基于学习的 Agent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适应性强，能从数据中学习，处理未知场景能力好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需要大量训练数据，决策过程不可解释，训练和部署成本高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latin typeface="Arial" panose="020B0604020202020204"/>
              </a:rPr>
              <a:t>AI Agent架构设计</a:t>
            </a:r>
            <a:endParaRPr lang="en-US" sz="2800" b="1" i="0" u="none">
              <a:solidFill>
                <a:srgbClr val="FFFFFF"/>
              </a:solidFill>
              <a:latin typeface="Arial" panose="020B0604020202020204"/>
            </a:endParaRPr>
          </a:p>
        </p:txBody>
      </p:sp>
      <p:grpSp>
        <p:nvGrpSpPr>
          <p:cNvPr id="60" name="f55afed0-e4ab-4f1d-8689-2b1609bf8d45.source.2.zh-Hans.pptx" descr="514db135-e48f-4d07-9d60-9b072e9e3470"/>
          <p:cNvGrpSpPr/>
          <p:nvPr/>
        </p:nvGrpSpPr>
        <p:grpSpPr>
          <a:xfrm>
            <a:off x="-2485390" y="1060450"/>
            <a:ext cx="13932535" cy="5109845"/>
            <a:chOff x="660400" y="1130301"/>
            <a:chExt cx="10858500" cy="4630524"/>
          </a:xfrm>
        </p:grpSpPr>
        <p:sp>
          <p:nvSpPr>
            <p:cNvPr id="76" name="任意多边形: 形状 75" descr="b61e1987-46b0-49cc-8fb5-d28fb79fc2f7"/>
            <p:cNvSpPr/>
            <p:nvPr/>
          </p:nvSpPr>
          <p:spPr>
            <a:xfrm>
              <a:off x="4249777" y="2068034"/>
              <a:ext cx="2477439" cy="2401107"/>
            </a:xfrm>
            <a:custGeom>
              <a:avLst/>
              <a:gdLst>
                <a:gd name="connsiteX0" fmla="*/ 607132 w 1252678"/>
                <a:gd name="connsiteY0" fmla="*/ 923175 h 1214084"/>
                <a:gd name="connsiteX1" fmla="*/ 807845 w 1252678"/>
                <a:gd name="connsiteY1" fmla="*/ 852052 h 1214084"/>
                <a:gd name="connsiteX2" fmla="*/ 1013371 w 1252678"/>
                <a:gd name="connsiteY2" fmla="*/ 1057578 h 1214084"/>
                <a:gd name="connsiteX3" fmla="*/ 607132 w 1252678"/>
                <a:gd name="connsiteY3" fmla="*/ 1214085 h 1214084"/>
                <a:gd name="connsiteX4" fmla="*/ 0 w 1252678"/>
                <a:gd name="connsiteY4" fmla="*/ 607132 h 1214084"/>
                <a:gd name="connsiteX5" fmla="*/ 607132 w 1252678"/>
                <a:gd name="connsiteY5" fmla="*/ 0 h 1214084"/>
                <a:gd name="connsiteX6" fmla="*/ 1090912 w 1252678"/>
                <a:gd name="connsiteY6" fmla="*/ 241890 h 1214084"/>
                <a:gd name="connsiteX7" fmla="*/ 1193764 w 1252678"/>
                <a:gd name="connsiteY7" fmla="*/ 164350 h 1214084"/>
                <a:gd name="connsiteX8" fmla="*/ 1223711 w 1252678"/>
                <a:gd name="connsiteY8" fmla="*/ 159537 h 1214084"/>
                <a:gd name="connsiteX9" fmla="*/ 1252231 w 1252678"/>
                <a:gd name="connsiteY9" fmla="*/ 200713 h 1214084"/>
                <a:gd name="connsiteX10" fmla="*/ 1200003 w 1252678"/>
                <a:gd name="connsiteY10" fmla="*/ 583246 h 1214084"/>
                <a:gd name="connsiteX11" fmla="*/ 1158826 w 1252678"/>
                <a:gd name="connsiteY11" fmla="*/ 613192 h 1214084"/>
                <a:gd name="connsiteX12" fmla="*/ 776294 w 1252678"/>
                <a:gd name="connsiteY12" fmla="*/ 559360 h 1214084"/>
                <a:gd name="connsiteX13" fmla="*/ 744743 w 1252678"/>
                <a:gd name="connsiteY13" fmla="*/ 519787 h 1214084"/>
                <a:gd name="connsiteX14" fmla="*/ 759004 w 1252678"/>
                <a:gd name="connsiteY14" fmla="*/ 491267 h 1214084"/>
                <a:gd name="connsiteX15" fmla="*/ 860252 w 1252678"/>
                <a:gd name="connsiteY15" fmla="*/ 415331 h 1214084"/>
                <a:gd name="connsiteX16" fmla="*/ 607310 w 1252678"/>
                <a:gd name="connsiteY16" fmla="*/ 288771 h 1214084"/>
                <a:gd name="connsiteX17" fmla="*/ 289484 w 1252678"/>
                <a:gd name="connsiteY17" fmla="*/ 606597 h 1214084"/>
                <a:gd name="connsiteX18" fmla="*/ 607132 w 1252678"/>
                <a:gd name="connsiteY18" fmla="*/ 923175 h 121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52678" h="1214084">
                  <a:moveTo>
                    <a:pt x="607132" y="923175"/>
                  </a:moveTo>
                  <a:cubicBezTo>
                    <a:pt x="683068" y="923175"/>
                    <a:pt x="754191" y="896259"/>
                    <a:pt x="807845" y="852052"/>
                  </a:cubicBezTo>
                  <a:lnTo>
                    <a:pt x="1013371" y="1057578"/>
                  </a:lnTo>
                  <a:cubicBezTo>
                    <a:pt x="905884" y="1154013"/>
                    <a:pt x="763638" y="1214085"/>
                    <a:pt x="607132" y="1214085"/>
                  </a:cubicBezTo>
                  <a:cubicBezTo>
                    <a:pt x="271837" y="1214085"/>
                    <a:pt x="0" y="942248"/>
                    <a:pt x="0" y="607132"/>
                  </a:cubicBezTo>
                  <a:cubicBezTo>
                    <a:pt x="0" y="271837"/>
                    <a:pt x="271837" y="0"/>
                    <a:pt x="607132" y="0"/>
                  </a:cubicBezTo>
                  <a:cubicBezTo>
                    <a:pt x="804636" y="0"/>
                    <a:pt x="980216" y="94831"/>
                    <a:pt x="1090912" y="241890"/>
                  </a:cubicBezTo>
                  <a:lnTo>
                    <a:pt x="1193764" y="164350"/>
                  </a:lnTo>
                  <a:cubicBezTo>
                    <a:pt x="1203211" y="159537"/>
                    <a:pt x="1212659" y="156507"/>
                    <a:pt x="1223711" y="159537"/>
                  </a:cubicBezTo>
                  <a:cubicBezTo>
                    <a:pt x="1242605" y="162745"/>
                    <a:pt x="1255261" y="181640"/>
                    <a:pt x="1252231" y="200713"/>
                  </a:cubicBezTo>
                  <a:lnTo>
                    <a:pt x="1200003" y="583246"/>
                  </a:lnTo>
                  <a:cubicBezTo>
                    <a:pt x="1196794" y="602140"/>
                    <a:pt x="1177899" y="616401"/>
                    <a:pt x="1158826" y="613192"/>
                  </a:cubicBezTo>
                  <a:cubicBezTo>
                    <a:pt x="1030840" y="595723"/>
                    <a:pt x="904280" y="576828"/>
                    <a:pt x="776294" y="559360"/>
                  </a:cubicBezTo>
                  <a:cubicBezTo>
                    <a:pt x="757399" y="556151"/>
                    <a:pt x="743139" y="538860"/>
                    <a:pt x="744743" y="519787"/>
                  </a:cubicBezTo>
                  <a:cubicBezTo>
                    <a:pt x="744743" y="507131"/>
                    <a:pt x="750982" y="499288"/>
                    <a:pt x="759004" y="491267"/>
                  </a:cubicBezTo>
                  <a:lnTo>
                    <a:pt x="860252" y="415331"/>
                  </a:lnTo>
                  <a:cubicBezTo>
                    <a:pt x="803389" y="337790"/>
                    <a:pt x="709984" y="288771"/>
                    <a:pt x="607310" y="288771"/>
                  </a:cubicBezTo>
                  <a:cubicBezTo>
                    <a:pt x="431908" y="288771"/>
                    <a:pt x="289484" y="431017"/>
                    <a:pt x="289484" y="606597"/>
                  </a:cubicBezTo>
                  <a:cubicBezTo>
                    <a:pt x="289305" y="782533"/>
                    <a:pt x="431552" y="923175"/>
                    <a:pt x="607132" y="923175"/>
                  </a:cubicBezTo>
                  <a:close/>
                </a:path>
              </a:pathLst>
            </a:custGeom>
            <a:noFill/>
            <a:ln w="635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</a:p>
          </p:txBody>
        </p:sp>
        <p:sp>
          <p:nvSpPr>
            <p:cNvPr id="77" name="任意多边形: 形状 76" descr="394de5e0-3609-4be0-849a-88581a7f14ce"/>
            <p:cNvSpPr/>
            <p:nvPr/>
          </p:nvSpPr>
          <p:spPr>
            <a:xfrm>
              <a:off x="5464782" y="3359366"/>
              <a:ext cx="2477439" cy="2401459"/>
            </a:xfrm>
            <a:custGeom>
              <a:avLst/>
              <a:gdLst>
                <a:gd name="connsiteX0" fmla="*/ 645726 w 1252678"/>
                <a:gd name="connsiteY0" fmla="*/ 289305 h 1214262"/>
                <a:gd name="connsiteX1" fmla="*/ 445012 w 1252678"/>
                <a:gd name="connsiteY1" fmla="*/ 362033 h 1214262"/>
                <a:gd name="connsiteX2" fmla="*/ 239308 w 1252678"/>
                <a:gd name="connsiteY2" fmla="*/ 156507 h 1214262"/>
                <a:gd name="connsiteX3" fmla="*/ 645547 w 1252678"/>
                <a:gd name="connsiteY3" fmla="*/ 0 h 1214262"/>
                <a:gd name="connsiteX4" fmla="*/ 1252679 w 1252678"/>
                <a:gd name="connsiteY4" fmla="*/ 607132 h 1214262"/>
                <a:gd name="connsiteX5" fmla="*/ 645547 w 1252678"/>
                <a:gd name="connsiteY5" fmla="*/ 1214263 h 1214262"/>
                <a:gd name="connsiteX6" fmla="*/ 161767 w 1252678"/>
                <a:gd name="connsiteY6" fmla="*/ 972373 h 1214262"/>
                <a:gd name="connsiteX7" fmla="*/ 60519 w 1252678"/>
                <a:gd name="connsiteY7" fmla="*/ 1049913 h 1214262"/>
                <a:gd name="connsiteX8" fmla="*/ 28969 w 1252678"/>
                <a:gd name="connsiteY8" fmla="*/ 1054726 h 1214262"/>
                <a:gd name="connsiteX9" fmla="*/ 448 w 1252678"/>
                <a:gd name="connsiteY9" fmla="*/ 1013550 h 1214262"/>
                <a:gd name="connsiteX10" fmla="*/ 54280 w 1252678"/>
                <a:gd name="connsiteY10" fmla="*/ 631017 h 1214262"/>
                <a:gd name="connsiteX11" fmla="*/ 93853 w 1252678"/>
                <a:gd name="connsiteY11" fmla="*/ 600893 h 1214262"/>
                <a:gd name="connsiteX12" fmla="*/ 476385 w 1252678"/>
                <a:gd name="connsiteY12" fmla="*/ 654725 h 1214262"/>
                <a:gd name="connsiteX13" fmla="*/ 507936 w 1252678"/>
                <a:gd name="connsiteY13" fmla="*/ 694298 h 1214262"/>
                <a:gd name="connsiteX14" fmla="*/ 493675 w 1252678"/>
                <a:gd name="connsiteY14" fmla="*/ 721214 h 1214262"/>
                <a:gd name="connsiteX15" fmla="*/ 392427 w 1252678"/>
                <a:gd name="connsiteY15" fmla="*/ 798754 h 1214262"/>
                <a:gd name="connsiteX16" fmla="*/ 645369 w 1252678"/>
                <a:gd name="connsiteY16" fmla="*/ 925314 h 1214262"/>
                <a:gd name="connsiteX17" fmla="*/ 963195 w 1252678"/>
                <a:gd name="connsiteY17" fmla="*/ 607488 h 1214262"/>
                <a:gd name="connsiteX18" fmla="*/ 645726 w 1252678"/>
                <a:gd name="connsiteY18" fmla="*/ 289305 h 121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52678" h="1214262">
                  <a:moveTo>
                    <a:pt x="645726" y="289305"/>
                  </a:moveTo>
                  <a:cubicBezTo>
                    <a:pt x="569790" y="289305"/>
                    <a:pt x="500271" y="317826"/>
                    <a:pt x="445012" y="362033"/>
                  </a:cubicBezTo>
                  <a:lnTo>
                    <a:pt x="239308" y="156507"/>
                  </a:lnTo>
                  <a:cubicBezTo>
                    <a:pt x="346795" y="60071"/>
                    <a:pt x="489041" y="0"/>
                    <a:pt x="645547" y="0"/>
                  </a:cubicBezTo>
                  <a:cubicBezTo>
                    <a:pt x="980664" y="0"/>
                    <a:pt x="1252679" y="271837"/>
                    <a:pt x="1252679" y="607132"/>
                  </a:cubicBezTo>
                  <a:cubicBezTo>
                    <a:pt x="1252679" y="942248"/>
                    <a:pt x="980842" y="1214263"/>
                    <a:pt x="645547" y="1214263"/>
                  </a:cubicBezTo>
                  <a:cubicBezTo>
                    <a:pt x="447864" y="1214263"/>
                    <a:pt x="272463" y="1119432"/>
                    <a:pt x="161767" y="972373"/>
                  </a:cubicBezTo>
                  <a:lnTo>
                    <a:pt x="60519" y="1049913"/>
                  </a:lnTo>
                  <a:cubicBezTo>
                    <a:pt x="51072" y="1054726"/>
                    <a:pt x="40020" y="1057756"/>
                    <a:pt x="28969" y="1054726"/>
                  </a:cubicBezTo>
                  <a:cubicBezTo>
                    <a:pt x="10074" y="1051518"/>
                    <a:pt x="-2582" y="1032623"/>
                    <a:pt x="448" y="1013550"/>
                  </a:cubicBezTo>
                  <a:lnTo>
                    <a:pt x="54280" y="631017"/>
                  </a:lnTo>
                  <a:cubicBezTo>
                    <a:pt x="57489" y="612123"/>
                    <a:pt x="74780" y="597862"/>
                    <a:pt x="93853" y="600893"/>
                  </a:cubicBezTo>
                  <a:cubicBezTo>
                    <a:pt x="221839" y="618361"/>
                    <a:pt x="348399" y="637256"/>
                    <a:pt x="476385" y="654725"/>
                  </a:cubicBezTo>
                  <a:cubicBezTo>
                    <a:pt x="495280" y="657934"/>
                    <a:pt x="509540" y="675224"/>
                    <a:pt x="507936" y="694298"/>
                  </a:cubicBezTo>
                  <a:cubicBezTo>
                    <a:pt x="507936" y="706954"/>
                    <a:pt x="503123" y="714797"/>
                    <a:pt x="493675" y="721214"/>
                  </a:cubicBezTo>
                  <a:lnTo>
                    <a:pt x="392427" y="798754"/>
                  </a:lnTo>
                  <a:cubicBezTo>
                    <a:pt x="450895" y="874690"/>
                    <a:pt x="542695" y="925314"/>
                    <a:pt x="645369" y="925314"/>
                  </a:cubicBezTo>
                  <a:cubicBezTo>
                    <a:pt x="820771" y="925314"/>
                    <a:pt x="963195" y="783068"/>
                    <a:pt x="963195" y="607488"/>
                  </a:cubicBezTo>
                  <a:cubicBezTo>
                    <a:pt x="963374" y="431552"/>
                    <a:pt x="821127" y="289305"/>
                    <a:pt x="645726" y="289305"/>
                  </a:cubicBezTo>
                  <a:close/>
                </a:path>
              </a:pathLst>
            </a:custGeom>
            <a:noFill/>
            <a:ln w="635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</a:p>
          </p:txBody>
        </p:sp>
        <p:sp>
          <p:nvSpPr>
            <p:cNvPr id="3" name="Title" descr="ac4d9bec-982d-45a7-9c34-e4d4c75497b7"/>
            <p:cNvSpPr/>
            <p:nvPr/>
          </p:nvSpPr>
          <p:spPr>
            <a:xfrm>
              <a:off x="660400" y="1130301"/>
              <a:ext cx="10858500" cy="466042"/>
            </a:xfrm>
            <a:prstGeom prst="rect">
              <a:avLst/>
            </a:prstGeom>
            <a:noFill/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 anchorCtr="0">
              <a:normAutofit lnSpcReduction="10000"/>
            </a:bodyPr>
            <a:lstStyle/>
            <a:p>
              <a:pPr algn="l">
                <a:lnSpc>
                  <a:spcPct val="110000"/>
                </a:lnSpc>
              </a:pPr>
              <a:endParaRPr lang="en-US" sz="2400" b="1" i="0" u="none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grpSp>
          <p:nvGrpSpPr>
            <p:cNvPr id="47" name="组合 46" descr="4bed96e6-603f-4d3c-a3c8-47eaeb8b9376"/>
            <p:cNvGrpSpPr/>
            <p:nvPr/>
          </p:nvGrpSpPr>
          <p:grpSpPr>
            <a:xfrm>
              <a:off x="8116185" y="1596140"/>
              <a:ext cx="3326130" cy="4008755"/>
              <a:chOff x="8116185" y="1596140"/>
              <a:chExt cx="3326130" cy="4008755"/>
            </a:xfrm>
          </p:grpSpPr>
          <p:sp>
            <p:nvSpPr>
              <p:cNvPr id="24" name="Bullet2" descr="8e33f8d2-a2dd-43aa-bc60-48dcb5e84cf3"/>
              <p:cNvSpPr txBox="1"/>
              <p:nvPr/>
            </p:nvSpPr>
            <p:spPr>
              <a:xfrm flipH="1">
                <a:off x="8116253" y="1596140"/>
                <a:ext cx="3325813" cy="3966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lnSpcReduction="10000"/>
              </a:bodyPr>
              <a:lstStyle>
                <a:defPPr>
                  <a:defRPr lang="en-US"/>
                </a:defPPr>
                <a:lvl1pPr marR="0" lvl="0" indent="0" defTabSz="913765" fontAlgn="auto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b="1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本项目架构方案</a:t>
                </a:r>
                <a:endParaRPr lang="en-US" sz="18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2" descr="ecd32a60-dfc4-4a67-a00f-3c6c87844d68"/>
              <p:cNvSpPr txBox="1"/>
              <p:nvPr/>
            </p:nvSpPr>
            <p:spPr>
              <a:xfrm flipH="1">
                <a:off x="8116185" y="2128270"/>
                <a:ext cx="3326130" cy="3476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       本项目采用多Agent协作架构，具体包括</a:t>
                </a:r>
                <a:r>
                  <a:rPr lang="en-US" b="0" i="0" u="none" strike="noStrike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感知Agent、决策Agent和执行Agent</a:t>
                </a:r>
                <a:r>
                  <a:rPr lang="en-US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。</a:t>
                </a:r>
                <a:endParaRPr lang="en-US" b="0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       感知Agent负责读取项目信息，调用分析工具，提取缺陷特征，并输出结构化数据。决策Agent接收感知Agent输出的数据，判断缺陷的优先级，匹配处理策略，并下达执行指令。执行Agent接收决策Agent的指令，生成修复代码，进行替换测试，并反馈结果。</a:t>
                </a:r>
                <a:endParaRPr lang="en-US" b="0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latin typeface="Arial" panose="020B0604020202020204"/>
              </a:rPr>
              <a:t>AI Agent架构设计</a:t>
            </a:r>
            <a:r>
              <a:rPr lang="zh-CN" altLang="en-US" sz="2800" b="1" i="0" u="none">
                <a:solidFill>
                  <a:srgbClr val="FFFFFF"/>
                </a:solidFill>
                <a:latin typeface="Arial" panose="020B0604020202020204"/>
              </a:rPr>
              <a:t>图</a:t>
            </a:r>
            <a:endParaRPr lang="zh-CN" altLang="en-US" sz="2800" b="1" i="0" u="none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250190"/>
            <a:ext cx="5715635" cy="6536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AI Agent</a:t>
            </a:r>
            <a:r>
              <a:rPr lang="zh-CN" altLang="en-US"/>
              <a:t>工作流设计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8710" y="892175"/>
            <a:ext cx="8005445" cy="596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>
                <a:solidFill>
                  <a:srgbClr val="FFFFFF"/>
                </a:solidFill>
                <a:latin typeface="Arial" panose="020B0604020202020204"/>
              </a:rPr>
              <a:t>目前进展</a:t>
            </a:r>
            <a:endParaRPr lang="zh-CN" altLang="en-US" sz="2800" b="1" i="0" u="none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3865" y="1287145"/>
            <a:ext cx="8820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我们小组充分利用开源项目文件，在大模型辅助下，完成了</a:t>
            </a:r>
            <a:r>
              <a:rPr lang="en-US" altLang="zh-CN"/>
              <a:t>deepseek</a:t>
            </a:r>
            <a:r>
              <a:rPr lang="zh-CN" altLang="en-US"/>
              <a:t>的</a:t>
            </a:r>
            <a:r>
              <a:rPr lang="en-US" altLang="zh-CN"/>
              <a:t>api</a:t>
            </a:r>
            <a:r>
              <a:rPr lang="zh-CN" altLang="en-US"/>
              <a:t>接口接入，实现了小型代码的检测</a:t>
            </a:r>
            <a:r>
              <a:rPr lang="en-US" altLang="zh-CN"/>
              <a:t>bug</a:t>
            </a:r>
            <a:r>
              <a:rPr lang="zh-CN" altLang="en-US"/>
              <a:t>、决策以及修复流程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05" y="2113280"/>
            <a:ext cx="5730875" cy="4154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05" y="2190750"/>
            <a:ext cx="10960735" cy="2941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05" y="2160270"/>
            <a:ext cx="17864455" cy="25641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5" y="2113280"/>
            <a:ext cx="6207125" cy="4739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ef8375b2-49de-45c3-ac89-652fde92171d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600" b="1" i="1" u="none">
                <a:solidFill>
                  <a:srgbClr val="FFFFFF"/>
                </a:solidFill>
                <a:ea typeface="微软雅黑" panose="020B0503020204020204" pitchFamily="34" charset="-122"/>
              </a:rPr>
              <a:t>05</a:t>
            </a:r>
            <a:r>
              <a:rPr lang="en-US" sz="32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 项目预期成果</a:t>
            </a:r>
            <a:endParaRPr lang="en-US" sz="32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文本占位符 24" descr="779f7ab4-10d9-4a5d-89ca-c5fcd6823b3f"/>
          <p:cNvSpPr>
            <a:spLocks noGrp="1"/>
          </p:cNvSpPr>
          <p:nvPr>
            <p:ph type="body" sz="quarter" idx="1" hasCustomPrompt="1"/>
          </p:nvPr>
        </p:nvSpPr>
        <p:spPr/>
        <p:txBody>
          <a:bodyPr anchorCtr="0"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sz="2000" b="0" i="0" u="none">
                <a:solidFill>
                  <a:srgbClr val="FFFFFF"/>
                </a:solidFill>
                <a:ea typeface="微软雅黑" panose="020B0503020204020204" pitchFamily="34" charset="-122"/>
              </a:rPr>
              <a:t>展示项目预期的成果形式</a:t>
            </a:r>
            <a:endParaRPr lang="en-US" sz="2000" b="0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项目预期成果</a:t>
            </a:r>
            <a:endParaRPr lang="en-US" sz="28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11" name="6f6ea536-f6d2-4ea0-b6cb-6d4a02692622.source.4.zh-Hans.pptx" descr="1f332f0c-32bf-4f71-bc2f-cff7803e91d0"/>
          <p:cNvGrpSpPr/>
          <p:nvPr/>
        </p:nvGrpSpPr>
        <p:grpSpPr>
          <a:xfrm>
            <a:off x="236825" y="662434"/>
            <a:ext cx="11691872" cy="5495423"/>
            <a:chOff x="236825" y="662434"/>
            <a:chExt cx="11691872" cy="5495423"/>
          </a:xfrm>
        </p:grpSpPr>
        <p:sp>
          <p:nvSpPr>
            <p:cNvPr id="49" name="Title" descr="72eea89f-933b-4750-bca9-dc9cd2ae02ea"/>
            <p:cNvSpPr>
              <a:spLocks noChangeAspect="1"/>
            </p:cNvSpPr>
            <p:nvPr/>
          </p:nvSpPr>
          <p:spPr>
            <a:xfrm>
              <a:off x="660399" y="1130301"/>
              <a:ext cx="10858500" cy="9102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normAutofit/>
            </a:bodyPr>
            <a:lstStyle/>
            <a:p>
              <a:pPr algn="ctr"/>
              <a:endParaRPr lang="en-US" sz="2400" b="1" i="0" u="none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grpSp>
          <p:nvGrpSpPr>
            <p:cNvPr id="29" name="图形 24" descr="b3137cab-996b-4dd4-a0ca-77581b201f47"/>
            <p:cNvGrpSpPr/>
            <p:nvPr/>
          </p:nvGrpSpPr>
          <p:grpSpPr>
            <a:xfrm>
              <a:off x="236825" y="662434"/>
              <a:ext cx="11691872" cy="5495423"/>
              <a:chOff x="4927589" y="3069972"/>
              <a:chExt cx="2333818" cy="713822"/>
            </a:xfrm>
          </p:grpSpPr>
          <p:sp>
            <p:nvSpPr>
              <p:cNvPr id="30" name="任意多边形: 形状 29" descr="edeba0fa-ae91-46fd-811b-a683c9dc04ae"/>
              <p:cNvSpPr/>
              <p:nvPr/>
            </p:nvSpPr>
            <p:spPr>
              <a:xfrm>
                <a:off x="4933759" y="3075146"/>
                <a:ext cx="2318670" cy="705230"/>
              </a:xfrm>
              <a:custGeom>
                <a:avLst/>
                <a:gdLst>
                  <a:gd name="connsiteX0" fmla="*/ 62389 w 2318670"/>
                  <a:gd name="connsiteY0" fmla="*/ 705231 h 705230"/>
                  <a:gd name="connsiteX1" fmla="*/ 62389 w 2318670"/>
                  <a:gd name="connsiteY1" fmla="*/ 284702 h 705230"/>
                  <a:gd name="connsiteX2" fmla="*/ 0 w 2318670"/>
                  <a:gd name="connsiteY2" fmla="*/ 218218 h 705230"/>
                  <a:gd name="connsiteX3" fmla="*/ 0 w 2318670"/>
                  <a:gd name="connsiteY3" fmla="*/ 0 h 705230"/>
                  <a:gd name="connsiteX4" fmla="*/ 2318671 w 2318670"/>
                  <a:gd name="connsiteY4" fmla="*/ 0 h 705230"/>
                  <a:gd name="connsiteX5" fmla="*/ 2318671 w 2318670"/>
                  <a:gd name="connsiteY5" fmla="*/ 694563 h 705230"/>
                  <a:gd name="connsiteX6" fmla="*/ 1919383 w 2318670"/>
                  <a:gd name="connsiteY6" fmla="*/ 694563 h 705230"/>
                  <a:gd name="connsiteX7" fmla="*/ 1837944 w 2318670"/>
                  <a:gd name="connsiteY7" fmla="*/ 613124 h 705230"/>
                  <a:gd name="connsiteX8" fmla="*/ 1596104 w 2318670"/>
                  <a:gd name="connsiteY8" fmla="*/ 613124 h 705230"/>
                  <a:gd name="connsiteX9" fmla="*/ 1490377 w 2318670"/>
                  <a:gd name="connsiteY9" fmla="*/ 699802 h 705230"/>
                  <a:gd name="connsiteX10" fmla="*/ 425482 w 2318670"/>
                  <a:gd name="connsiteY10" fmla="*/ 699802 h 705230"/>
                  <a:gd name="connsiteX11" fmla="*/ 393764 w 2318670"/>
                  <a:gd name="connsiteY11" fmla="*/ 668084 h 705230"/>
                  <a:gd name="connsiteX12" fmla="*/ 308610 w 2318670"/>
                  <a:gd name="connsiteY12" fmla="*/ 668084 h 705230"/>
                  <a:gd name="connsiteX13" fmla="*/ 271558 w 2318670"/>
                  <a:gd name="connsiteY13" fmla="*/ 705231 h 70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8670" h="705230">
                    <a:moveTo>
                      <a:pt x="62389" y="705231"/>
                    </a:moveTo>
                    <a:lnTo>
                      <a:pt x="62389" y="284702"/>
                    </a:lnTo>
                    <a:lnTo>
                      <a:pt x="0" y="218218"/>
                    </a:lnTo>
                    <a:lnTo>
                      <a:pt x="0" y="0"/>
                    </a:lnTo>
                    <a:lnTo>
                      <a:pt x="2318671" y="0"/>
                    </a:lnTo>
                    <a:lnTo>
                      <a:pt x="2318671" y="694563"/>
                    </a:lnTo>
                    <a:lnTo>
                      <a:pt x="1919383" y="694563"/>
                    </a:lnTo>
                    <a:lnTo>
                      <a:pt x="1837944" y="613124"/>
                    </a:lnTo>
                    <a:lnTo>
                      <a:pt x="1596104" y="613124"/>
                    </a:lnTo>
                    <a:lnTo>
                      <a:pt x="1490377" y="699802"/>
                    </a:lnTo>
                    <a:lnTo>
                      <a:pt x="425482" y="699802"/>
                    </a:lnTo>
                    <a:lnTo>
                      <a:pt x="393764" y="668084"/>
                    </a:lnTo>
                    <a:lnTo>
                      <a:pt x="308610" y="668084"/>
                    </a:lnTo>
                    <a:lnTo>
                      <a:pt x="271558" y="705231"/>
                    </a:lnTo>
                    <a:close/>
                  </a:path>
                </a:pathLst>
              </a:custGeom>
              <a:noFill/>
              <a:ln w="6350" cap="rnd">
                <a:gradFill>
                  <a:gsLst>
                    <a:gs pos="0">
                      <a:schemeClr val="accent1">
                        <a:alpha val="51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6200000" scaled="1"/>
                </a:gradFill>
                <a:prstDash val="solid"/>
                <a:round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grpSp>
            <p:nvGrpSpPr>
              <p:cNvPr id="31" name="图形 24" descr="e7af65f4-f122-4337-8d6f-6fd2fa5fc655"/>
              <p:cNvGrpSpPr/>
              <p:nvPr/>
            </p:nvGrpSpPr>
            <p:grpSpPr>
              <a:xfrm>
                <a:off x="4927589" y="3069972"/>
                <a:ext cx="2333818" cy="47576"/>
                <a:chOff x="4927589" y="3069972"/>
                <a:chExt cx="2333818" cy="47576"/>
              </a:xfrm>
              <a:solidFill>
                <a:srgbClr val="0C3FFF"/>
              </a:solidFill>
            </p:grpSpPr>
            <p:sp>
              <p:nvSpPr>
                <p:cNvPr id="32" name="任意多边形: 形状 31" descr="49505db4-a5b8-421e-b3a0-b45b5dc4443e"/>
                <p:cNvSpPr/>
                <p:nvPr/>
              </p:nvSpPr>
              <p:spPr>
                <a:xfrm>
                  <a:off x="4927589" y="3070671"/>
                  <a:ext cx="55803" cy="35795"/>
                </a:xfrm>
                <a:custGeom>
                  <a:avLst/>
                  <a:gdLst>
                    <a:gd name="connsiteX0" fmla="*/ 149828 w 149828"/>
                    <a:gd name="connsiteY0" fmla="*/ 0 h 149828"/>
                    <a:gd name="connsiteX1" fmla="*/ 28956 w 149828"/>
                    <a:gd name="connsiteY1" fmla="*/ 0 h 149828"/>
                    <a:gd name="connsiteX2" fmla="*/ 0 w 149828"/>
                    <a:gd name="connsiteY2" fmla="*/ 0 h 149828"/>
                    <a:gd name="connsiteX3" fmla="*/ 0 w 149828"/>
                    <a:gd name="connsiteY3" fmla="*/ 28956 h 149828"/>
                    <a:gd name="connsiteX4" fmla="*/ 0 w 149828"/>
                    <a:gd name="connsiteY4" fmla="*/ 149828 h 149828"/>
                    <a:gd name="connsiteX5" fmla="*/ 38481 w 149828"/>
                    <a:gd name="connsiteY5" fmla="*/ 149828 h 149828"/>
                    <a:gd name="connsiteX6" fmla="*/ 38481 w 149828"/>
                    <a:gd name="connsiteY6" fmla="*/ 38481 h 149828"/>
                    <a:gd name="connsiteX7" fmla="*/ 149828 w 149828"/>
                    <a:gd name="connsiteY7" fmla="*/ 38481 h 149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9828" h="149828">
                      <a:moveTo>
                        <a:pt x="149828" y="0"/>
                      </a:moveTo>
                      <a:lnTo>
                        <a:pt x="28956" y="0"/>
                      </a:lnTo>
                      <a:lnTo>
                        <a:pt x="0" y="0"/>
                      </a:lnTo>
                      <a:lnTo>
                        <a:pt x="0" y="28956"/>
                      </a:lnTo>
                      <a:lnTo>
                        <a:pt x="0" y="149828"/>
                      </a:lnTo>
                      <a:lnTo>
                        <a:pt x="38481" y="149828"/>
                      </a:lnTo>
                      <a:lnTo>
                        <a:pt x="38481" y="38481"/>
                      </a:lnTo>
                      <a:lnTo>
                        <a:pt x="149828" y="3848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 anchorCtr="0"/>
                <a:lstStyle/>
                <a:p>
                  <a:pPr algn="l"/>
                </a:p>
              </p:txBody>
            </p:sp>
            <p:sp>
              <p:nvSpPr>
                <p:cNvPr id="33" name="任意多边形: 形状 32" descr="ef98fc23-3536-4665-ab6e-d8add6f741ba"/>
                <p:cNvSpPr/>
                <p:nvPr/>
              </p:nvSpPr>
              <p:spPr>
                <a:xfrm>
                  <a:off x="7187239" y="3069972"/>
                  <a:ext cx="74168" cy="47576"/>
                </a:xfrm>
                <a:custGeom>
                  <a:avLst/>
                  <a:gdLst>
                    <a:gd name="connsiteX0" fmla="*/ 0 w 149828"/>
                    <a:gd name="connsiteY0" fmla="*/ 0 h 149828"/>
                    <a:gd name="connsiteX1" fmla="*/ 120777 w 149828"/>
                    <a:gd name="connsiteY1" fmla="*/ 0 h 149828"/>
                    <a:gd name="connsiteX2" fmla="*/ 149828 w 149828"/>
                    <a:gd name="connsiteY2" fmla="*/ 0 h 149828"/>
                    <a:gd name="connsiteX3" fmla="*/ 149828 w 149828"/>
                    <a:gd name="connsiteY3" fmla="*/ 28956 h 149828"/>
                    <a:gd name="connsiteX4" fmla="*/ 149828 w 149828"/>
                    <a:gd name="connsiteY4" fmla="*/ 149828 h 149828"/>
                    <a:gd name="connsiteX5" fmla="*/ 111252 w 149828"/>
                    <a:gd name="connsiteY5" fmla="*/ 149828 h 149828"/>
                    <a:gd name="connsiteX6" fmla="*/ 111252 w 149828"/>
                    <a:gd name="connsiteY6" fmla="*/ 38481 h 149828"/>
                    <a:gd name="connsiteX7" fmla="*/ 0 w 149828"/>
                    <a:gd name="connsiteY7" fmla="*/ 38481 h 149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9828" h="149828">
                      <a:moveTo>
                        <a:pt x="0" y="0"/>
                      </a:moveTo>
                      <a:lnTo>
                        <a:pt x="120777" y="0"/>
                      </a:lnTo>
                      <a:lnTo>
                        <a:pt x="149828" y="0"/>
                      </a:lnTo>
                      <a:lnTo>
                        <a:pt x="149828" y="28956"/>
                      </a:lnTo>
                      <a:lnTo>
                        <a:pt x="149828" y="149828"/>
                      </a:lnTo>
                      <a:lnTo>
                        <a:pt x="111252" y="149828"/>
                      </a:lnTo>
                      <a:lnTo>
                        <a:pt x="111252" y="38481"/>
                      </a:lnTo>
                      <a:lnTo>
                        <a:pt x="0" y="3848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 anchorCtr="0"/>
                <a:lstStyle/>
                <a:p>
                  <a:pPr algn="l"/>
                </a:p>
              </p:txBody>
            </p:sp>
          </p:grpSp>
          <p:grpSp>
            <p:nvGrpSpPr>
              <p:cNvPr id="34" name="图形 24" descr="53015db2-4998-4b36-a181-56fa7881cc53"/>
              <p:cNvGrpSpPr/>
              <p:nvPr/>
            </p:nvGrpSpPr>
            <p:grpSpPr>
              <a:xfrm>
                <a:off x="4989096" y="3732662"/>
                <a:ext cx="2271427" cy="51132"/>
                <a:chOff x="4989096" y="3732662"/>
                <a:chExt cx="2271427" cy="51132"/>
              </a:xfrm>
              <a:solidFill>
                <a:srgbClr val="0C3FFF"/>
              </a:solidFill>
            </p:grpSpPr>
            <p:sp>
              <p:nvSpPr>
                <p:cNvPr id="35" name="任意多边形: 形状 34" descr="69708ec7-8d50-40d3-8232-d889038000cd"/>
                <p:cNvSpPr/>
                <p:nvPr/>
              </p:nvSpPr>
              <p:spPr>
                <a:xfrm>
                  <a:off x="4989096" y="3747999"/>
                  <a:ext cx="60801" cy="35795"/>
                </a:xfrm>
                <a:custGeom>
                  <a:avLst/>
                  <a:gdLst>
                    <a:gd name="connsiteX0" fmla="*/ 149828 w 149828"/>
                    <a:gd name="connsiteY0" fmla="*/ 149828 h 149828"/>
                    <a:gd name="connsiteX1" fmla="*/ 29051 w 149828"/>
                    <a:gd name="connsiteY1" fmla="*/ 149828 h 149828"/>
                    <a:gd name="connsiteX2" fmla="*/ 0 w 149828"/>
                    <a:gd name="connsiteY2" fmla="*/ 149828 h 149828"/>
                    <a:gd name="connsiteX3" fmla="*/ 0 w 149828"/>
                    <a:gd name="connsiteY3" fmla="*/ 120777 h 149828"/>
                    <a:gd name="connsiteX4" fmla="*/ 0 w 149828"/>
                    <a:gd name="connsiteY4" fmla="*/ 0 h 149828"/>
                    <a:gd name="connsiteX5" fmla="*/ 38576 w 149828"/>
                    <a:gd name="connsiteY5" fmla="*/ 0 h 149828"/>
                    <a:gd name="connsiteX6" fmla="*/ 38576 w 149828"/>
                    <a:gd name="connsiteY6" fmla="*/ 111252 h 149828"/>
                    <a:gd name="connsiteX7" fmla="*/ 149828 w 149828"/>
                    <a:gd name="connsiteY7" fmla="*/ 111252 h 149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9828" h="149828">
                      <a:moveTo>
                        <a:pt x="149828" y="149828"/>
                      </a:moveTo>
                      <a:lnTo>
                        <a:pt x="29051" y="149828"/>
                      </a:lnTo>
                      <a:lnTo>
                        <a:pt x="0" y="149828"/>
                      </a:lnTo>
                      <a:lnTo>
                        <a:pt x="0" y="120777"/>
                      </a:lnTo>
                      <a:lnTo>
                        <a:pt x="0" y="0"/>
                      </a:lnTo>
                      <a:lnTo>
                        <a:pt x="38576" y="0"/>
                      </a:lnTo>
                      <a:lnTo>
                        <a:pt x="38576" y="111252"/>
                      </a:lnTo>
                      <a:lnTo>
                        <a:pt x="149828" y="1112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 anchorCtr="0"/>
                <a:lstStyle/>
                <a:p>
                  <a:pPr algn="l"/>
                </a:p>
              </p:txBody>
            </p:sp>
            <p:sp>
              <p:nvSpPr>
                <p:cNvPr id="36" name="任意多边形: 形状 35" descr="795731a0-a743-491c-a1f7-5ca047cb79dd"/>
                <p:cNvSpPr/>
                <p:nvPr/>
              </p:nvSpPr>
              <p:spPr>
                <a:xfrm>
                  <a:off x="7187239" y="3732662"/>
                  <a:ext cx="73284" cy="43144"/>
                </a:xfrm>
                <a:custGeom>
                  <a:avLst/>
                  <a:gdLst>
                    <a:gd name="connsiteX0" fmla="*/ 0 w 149828"/>
                    <a:gd name="connsiteY0" fmla="*/ 149828 h 149828"/>
                    <a:gd name="connsiteX1" fmla="*/ 120777 w 149828"/>
                    <a:gd name="connsiteY1" fmla="*/ 149828 h 149828"/>
                    <a:gd name="connsiteX2" fmla="*/ 149828 w 149828"/>
                    <a:gd name="connsiteY2" fmla="*/ 149828 h 149828"/>
                    <a:gd name="connsiteX3" fmla="*/ 149828 w 149828"/>
                    <a:gd name="connsiteY3" fmla="*/ 120872 h 149828"/>
                    <a:gd name="connsiteX4" fmla="*/ 149828 w 149828"/>
                    <a:gd name="connsiteY4" fmla="*/ 0 h 149828"/>
                    <a:gd name="connsiteX5" fmla="*/ 111252 w 149828"/>
                    <a:gd name="connsiteY5" fmla="*/ 0 h 149828"/>
                    <a:gd name="connsiteX6" fmla="*/ 111252 w 149828"/>
                    <a:gd name="connsiteY6" fmla="*/ 111347 h 149828"/>
                    <a:gd name="connsiteX7" fmla="*/ 0 w 149828"/>
                    <a:gd name="connsiteY7" fmla="*/ 111347 h 149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9828" h="149828">
                      <a:moveTo>
                        <a:pt x="0" y="149828"/>
                      </a:moveTo>
                      <a:lnTo>
                        <a:pt x="120777" y="149828"/>
                      </a:lnTo>
                      <a:lnTo>
                        <a:pt x="149828" y="149828"/>
                      </a:lnTo>
                      <a:lnTo>
                        <a:pt x="149828" y="120872"/>
                      </a:lnTo>
                      <a:lnTo>
                        <a:pt x="149828" y="0"/>
                      </a:lnTo>
                      <a:lnTo>
                        <a:pt x="111252" y="0"/>
                      </a:lnTo>
                      <a:lnTo>
                        <a:pt x="111252" y="111347"/>
                      </a:lnTo>
                      <a:lnTo>
                        <a:pt x="0" y="1113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 anchorCtr="0"/>
                <a:lstStyle/>
                <a:p>
                  <a:pPr algn="l"/>
                </a:p>
              </p:txBody>
            </p:sp>
          </p:grpSp>
          <p:sp>
            <p:nvSpPr>
              <p:cNvPr id="37" name="任意多边形: 形状 36" descr="6981b60f-6cc3-4cd6-a058-1800c27364f2"/>
              <p:cNvSpPr/>
              <p:nvPr/>
            </p:nvSpPr>
            <p:spPr>
              <a:xfrm>
                <a:off x="5956554" y="3772837"/>
                <a:ext cx="373856" cy="5939"/>
              </a:xfrm>
              <a:custGeom>
                <a:avLst/>
                <a:gdLst>
                  <a:gd name="connsiteX0" fmla="*/ 0 w 373856"/>
                  <a:gd name="connsiteY0" fmla="*/ 0 h 46291"/>
                  <a:gd name="connsiteX1" fmla="*/ 373856 w 373856"/>
                  <a:gd name="connsiteY1" fmla="*/ 0 h 46291"/>
                  <a:gd name="connsiteX2" fmla="*/ 373856 w 373856"/>
                  <a:gd name="connsiteY2" fmla="*/ 46291 h 46291"/>
                  <a:gd name="connsiteX3" fmla="*/ 0 w 373856"/>
                  <a:gd name="connsiteY3" fmla="*/ 46291 h 4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3856" h="46291">
                    <a:moveTo>
                      <a:pt x="0" y="0"/>
                    </a:moveTo>
                    <a:lnTo>
                      <a:pt x="373856" y="0"/>
                    </a:lnTo>
                    <a:lnTo>
                      <a:pt x="373856" y="46291"/>
                    </a:lnTo>
                    <a:lnTo>
                      <a:pt x="0" y="4629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</p:grpSp>
        <p:grpSp>
          <p:nvGrpSpPr>
            <p:cNvPr id="68" name="组合 67" descr="2c79749c-e03d-4246-89e4-3f72c7e0b6e9"/>
            <p:cNvGrpSpPr/>
            <p:nvPr/>
          </p:nvGrpSpPr>
          <p:grpSpPr>
            <a:xfrm>
              <a:off x="715760" y="2151289"/>
              <a:ext cx="2493504" cy="3172799"/>
              <a:chOff x="771119" y="2305293"/>
              <a:chExt cx="2493504" cy="3172799"/>
            </a:xfrm>
          </p:grpSpPr>
          <p:grpSp>
            <p:nvGrpSpPr>
              <p:cNvPr id="8" name="组合 7" descr="4b0dfc2f-6bb0-4ccb-9afb-d217f0f36df0"/>
              <p:cNvGrpSpPr>
                <a:grpSpLocks noChangeAspect="1"/>
              </p:cNvGrpSpPr>
              <p:nvPr/>
            </p:nvGrpSpPr>
            <p:grpSpPr>
              <a:xfrm>
                <a:off x="771119" y="2305293"/>
                <a:ext cx="2493504" cy="3172799"/>
                <a:chOff x="4389868" y="1751662"/>
                <a:chExt cx="3399560" cy="3728018"/>
              </a:xfrm>
            </p:grpSpPr>
            <p:sp>
              <p:nvSpPr>
                <p:cNvPr id="9" name="矩形: 圆顶角 1" descr="0cb790db-54b5-4995-aa61-7544152817f2"/>
                <p:cNvSpPr/>
                <p:nvPr/>
              </p:nvSpPr>
              <p:spPr>
                <a:xfrm>
                  <a:off x="4389868" y="1751662"/>
                  <a:ext cx="3399560" cy="3728018"/>
                </a:xfrm>
                <a:prstGeom prst="snip1Rect">
                  <a:avLst/>
                </a:prstGeom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34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outerShdw blurRad="266700" dist="50800" dir="2400000" sx="98000" sy="98000" algn="ctr" rotWithShape="0">
                    <a:schemeClr val="accent1">
                      <a:alpha val="29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  <p:sp>
              <p:nvSpPr>
                <p:cNvPr id="10" name="Bullet1" descr="e2ec233f-f988-4be4-98ef-d47ae695682a"/>
                <p:cNvSpPr txBox="1"/>
                <p:nvPr/>
              </p:nvSpPr>
              <p:spPr>
                <a:xfrm>
                  <a:off x="4553745" y="2045991"/>
                  <a:ext cx="3071818" cy="7600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i="0" u="none" strike="noStrike">
                      <a:solidFill>
                        <a:srgbClr val="FFFFFF"/>
                      </a:solidFill>
                      <a:latin typeface="Arial" panose="020B0604020202020204"/>
                    </a:rPr>
                    <a:t>AI Agent系统原型</a:t>
                  </a:r>
                  <a:endParaRPr lang="en-US" sz="1600" b="1" i="0" u="none" strike="noStrike">
                    <a:solidFill>
                      <a:srgbClr val="FFFFFF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11" name="Text1" descr="f8a5c9bb-8496-4627-a7cb-4a1720378ce8"/>
                <p:cNvSpPr txBox="1"/>
                <p:nvPr/>
              </p:nvSpPr>
              <p:spPr>
                <a:xfrm>
                  <a:off x="4553745" y="3215266"/>
                  <a:ext cx="3071818" cy="20473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0" i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项目将开发出一个可运行的多Agent协作系统，该系统能够支持自有/开源项目的缺陷处理。</a:t>
                  </a:r>
                  <a:endParaRPr lang="en-US" sz="14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67" name="直接连接符 66" descr="b11ccfe5-1b7e-483f-8590-8d233e55c657"/>
              <p:cNvCxnSpPr/>
              <p:nvPr/>
            </p:nvCxnSpPr>
            <p:spPr>
              <a:xfrm>
                <a:off x="901700" y="3365500"/>
                <a:ext cx="2237317" cy="0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 descr="533400ef-554e-4af8-aa0d-33a75372aa25"/>
            <p:cNvGrpSpPr/>
            <p:nvPr/>
          </p:nvGrpSpPr>
          <p:grpSpPr>
            <a:xfrm>
              <a:off x="3467185" y="2151289"/>
              <a:ext cx="2493504" cy="3172799"/>
              <a:chOff x="771119" y="2305293"/>
              <a:chExt cx="2493504" cy="3172799"/>
            </a:xfrm>
          </p:grpSpPr>
          <p:grpSp>
            <p:nvGrpSpPr>
              <p:cNvPr id="94" name="组合 93" descr="d512d14f-ad82-447d-be02-7227729c9606"/>
              <p:cNvGrpSpPr>
                <a:grpSpLocks noChangeAspect="1"/>
              </p:cNvGrpSpPr>
              <p:nvPr/>
            </p:nvGrpSpPr>
            <p:grpSpPr>
              <a:xfrm>
                <a:off x="771119" y="2305293"/>
                <a:ext cx="2493504" cy="3172799"/>
                <a:chOff x="4389868" y="1751662"/>
                <a:chExt cx="3399560" cy="3728018"/>
              </a:xfrm>
            </p:grpSpPr>
            <p:sp>
              <p:nvSpPr>
                <p:cNvPr id="96" name="矩形: 圆顶角 1" descr="471e3b91-9cd1-4fbf-a4e2-6d70d1154307"/>
                <p:cNvSpPr/>
                <p:nvPr/>
              </p:nvSpPr>
              <p:spPr>
                <a:xfrm>
                  <a:off x="4389868" y="1751662"/>
                  <a:ext cx="3399560" cy="3728018"/>
                </a:xfrm>
                <a:prstGeom prst="snip1Rect">
                  <a:avLst/>
                </a:prstGeom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34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outerShdw blurRad="266700" dist="50800" dir="2400000" sx="98000" sy="98000" algn="ctr" rotWithShape="0">
                    <a:schemeClr val="accent1">
                      <a:alpha val="29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  <p:sp>
              <p:nvSpPr>
                <p:cNvPr id="97" name="Bullet2" descr="d83630bc-021e-4804-bc1e-de840d14b63f"/>
                <p:cNvSpPr txBox="1"/>
                <p:nvPr/>
              </p:nvSpPr>
              <p:spPr>
                <a:xfrm>
                  <a:off x="4553745" y="2045991"/>
                  <a:ext cx="3071818" cy="7600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i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量化评估报告</a:t>
                  </a:r>
                  <a:endParaRPr lang="en-US" sz="1600" b="1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8" name="Text2" descr="86fa2200-b7ec-45e6-b31a-f0995e035489"/>
                <p:cNvSpPr txBox="1"/>
                <p:nvPr/>
              </p:nvSpPr>
              <p:spPr>
                <a:xfrm>
                  <a:off x="4553745" y="3215266"/>
                  <a:ext cx="3071818" cy="20473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Autofit/>
                </a:bodyPr>
                <a:lstStyle/>
                <a:p>
                  <a:pPr algn="l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0" i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将生成一份量化评估报告，评估指标包括成功检测缺陷数量、成功修复缺陷数量、修复成功率以及人工处理相同任务耗时和Agent处理相同任务耗时。自有项目数据和开源项目数据将分别进行统计和对比。</a:t>
                  </a:r>
                  <a:endParaRPr lang="en-US" sz="14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95" name="直接连接符 94" descr="78f75d4a-732c-4327-a151-c3794dd122e0"/>
              <p:cNvCxnSpPr/>
              <p:nvPr/>
            </p:nvCxnSpPr>
            <p:spPr>
              <a:xfrm>
                <a:off x="901700" y="3365500"/>
                <a:ext cx="2237317" cy="0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组合 98" descr="04324ebc-19cc-4299-9abe-4d49fdee2a94"/>
            <p:cNvGrpSpPr/>
            <p:nvPr/>
          </p:nvGrpSpPr>
          <p:grpSpPr>
            <a:xfrm>
              <a:off x="6218610" y="2151289"/>
              <a:ext cx="2493504" cy="3172799"/>
              <a:chOff x="771119" y="2305293"/>
              <a:chExt cx="2493504" cy="3172799"/>
            </a:xfrm>
          </p:grpSpPr>
          <p:grpSp>
            <p:nvGrpSpPr>
              <p:cNvPr id="100" name="组合 99" descr="1a03ab90-9e1a-443b-8485-2ac04c1b9407"/>
              <p:cNvGrpSpPr>
                <a:grpSpLocks noChangeAspect="1"/>
              </p:cNvGrpSpPr>
              <p:nvPr/>
            </p:nvGrpSpPr>
            <p:grpSpPr>
              <a:xfrm>
                <a:off x="771119" y="2305293"/>
                <a:ext cx="2493504" cy="3172799"/>
                <a:chOff x="4389868" y="1751662"/>
                <a:chExt cx="3399560" cy="3728018"/>
              </a:xfrm>
            </p:grpSpPr>
            <p:sp>
              <p:nvSpPr>
                <p:cNvPr id="102" name="矩形: 圆顶角 1" descr="a65c83de-f45a-495b-8a32-3db7a9d0a516"/>
                <p:cNvSpPr/>
                <p:nvPr/>
              </p:nvSpPr>
              <p:spPr>
                <a:xfrm>
                  <a:off x="4389868" y="1751662"/>
                  <a:ext cx="3399560" cy="3728018"/>
                </a:xfrm>
                <a:prstGeom prst="snip1Rect">
                  <a:avLst/>
                </a:prstGeom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34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outerShdw blurRad="266700" dist="50800" dir="2400000" sx="98000" sy="98000" algn="ctr" rotWithShape="0">
                    <a:schemeClr val="accent1">
                      <a:alpha val="29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  <p:sp>
              <p:nvSpPr>
                <p:cNvPr id="103" name="Bullet3" descr="d9d64375-e8a9-4da3-8864-69a39aa7d8e2"/>
                <p:cNvSpPr txBox="1"/>
                <p:nvPr/>
              </p:nvSpPr>
              <p:spPr>
                <a:xfrm>
                  <a:off x="4553745" y="2045991"/>
                  <a:ext cx="3071818" cy="7600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i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项目报告PPT</a:t>
                  </a:r>
                  <a:endParaRPr lang="en-US" sz="1600" b="1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" name="Text3" descr="5c78ce96-c41e-4252-b045-4e3b2b4d13aa"/>
                <p:cNvSpPr txBox="1"/>
                <p:nvPr/>
              </p:nvSpPr>
              <p:spPr>
                <a:xfrm>
                  <a:off x="4553745" y="3215266"/>
                  <a:ext cx="3071818" cy="20473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0" i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制作一份覆盖任务要求全部内容的项目报告PPT，要求逻辑清晰、内容完整。</a:t>
                  </a:r>
                  <a:endParaRPr lang="en-US" sz="14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101" name="直接连接符 100" descr="03c054d6-0694-4ce3-9897-d21e209dcca0"/>
              <p:cNvCxnSpPr/>
              <p:nvPr/>
            </p:nvCxnSpPr>
            <p:spPr>
              <a:xfrm>
                <a:off x="901700" y="3365500"/>
                <a:ext cx="2237317" cy="0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 descr="13418aab-fc69-467e-8556-90e1304661ab"/>
            <p:cNvGrpSpPr/>
            <p:nvPr/>
          </p:nvGrpSpPr>
          <p:grpSpPr>
            <a:xfrm>
              <a:off x="8970036" y="2151289"/>
              <a:ext cx="2493504" cy="3172799"/>
              <a:chOff x="771119" y="2305293"/>
              <a:chExt cx="2493504" cy="3172799"/>
            </a:xfrm>
          </p:grpSpPr>
          <p:grpSp>
            <p:nvGrpSpPr>
              <p:cNvPr id="106" name="组合 105" descr="f5f872d0-a364-46e9-af51-ef3e794a5f8b"/>
              <p:cNvGrpSpPr>
                <a:grpSpLocks noChangeAspect="1"/>
              </p:cNvGrpSpPr>
              <p:nvPr/>
            </p:nvGrpSpPr>
            <p:grpSpPr>
              <a:xfrm>
                <a:off x="771119" y="2305293"/>
                <a:ext cx="2493504" cy="3172799"/>
                <a:chOff x="4389868" y="1751662"/>
                <a:chExt cx="3399560" cy="3728018"/>
              </a:xfrm>
            </p:grpSpPr>
            <p:sp>
              <p:nvSpPr>
                <p:cNvPr id="108" name="矩形: 圆顶角 1" descr="8db501ec-7a82-48c0-bbfb-7f2557b5bb12"/>
                <p:cNvSpPr/>
                <p:nvPr/>
              </p:nvSpPr>
              <p:spPr>
                <a:xfrm>
                  <a:off x="4389868" y="1751662"/>
                  <a:ext cx="3399560" cy="3728018"/>
                </a:xfrm>
                <a:prstGeom prst="snip1Rect">
                  <a:avLst/>
                </a:prstGeom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34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outerShdw blurRad="266700" dist="50800" dir="2400000" sx="98000" sy="98000" algn="ctr" rotWithShape="0">
                    <a:schemeClr val="accent1">
                      <a:alpha val="29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  <p:sp>
              <p:nvSpPr>
                <p:cNvPr id="109" name="Bullet4" descr="505586e1-1a54-4352-afda-4899da450cc2"/>
                <p:cNvSpPr txBox="1"/>
                <p:nvPr/>
              </p:nvSpPr>
              <p:spPr>
                <a:xfrm>
                  <a:off x="4553745" y="2045991"/>
                  <a:ext cx="3071818" cy="7600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i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系统运行演示材料</a:t>
                  </a:r>
                  <a:endParaRPr lang="en-US" sz="1600" b="1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Text4" descr="1c9753e0-5d16-4e53-ae60-888f8453bc07"/>
                <p:cNvSpPr txBox="1"/>
                <p:nvPr/>
              </p:nvSpPr>
              <p:spPr>
                <a:xfrm>
                  <a:off x="4553745" y="3215266"/>
                  <a:ext cx="3071818" cy="20473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b="0" i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准备包含完整流程视频（或关键步骤截图）的系统运行演示材料，如项目上传、缺陷检测、修复、结果反馈等关键步骤。</a:t>
                  </a:r>
                  <a:endParaRPr lang="en-US" sz="1400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107" name="直接连接符 106" descr="048feb98-8cc9-4d23-865a-4893adce891f"/>
              <p:cNvCxnSpPr/>
              <p:nvPr/>
            </p:nvCxnSpPr>
            <p:spPr>
              <a:xfrm>
                <a:off x="901700" y="3365500"/>
                <a:ext cx="2237317" cy="0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ef8375b2-49de-45c3-ac89-652fde92171d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600" b="1" i="1" u="none">
                <a:solidFill>
                  <a:srgbClr val="FFFFFF"/>
                </a:solidFill>
                <a:ea typeface="微软雅黑" panose="020B0503020204020204" pitchFamily="34" charset="-122"/>
              </a:rPr>
              <a:t>06</a:t>
            </a:r>
            <a:r>
              <a:rPr lang="en-US" sz="32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 项目风险与应对措施</a:t>
            </a:r>
            <a:endParaRPr lang="en-US" sz="32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文本占位符 24" descr="779f7ab4-10d9-4a5d-89ca-c5fcd6823b3f"/>
          <p:cNvSpPr>
            <a:spLocks noGrp="1"/>
          </p:cNvSpPr>
          <p:nvPr>
            <p:ph type="body" sz="quarter" idx="1" hasCustomPrompt="1"/>
          </p:nvPr>
        </p:nvSpPr>
        <p:spPr/>
        <p:txBody>
          <a:bodyPr anchorCtr="0"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sz="2000" b="0" i="0" u="none">
                <a:solidFill>
                  <a:srgbClr val="FFFFFF"/>
                </a:solidFill>
                <a:ea typeface="微软雅黑" panose="020B0503020204020204" pitchFamily="34" charset="-122"/>
              </a:rPr>
              <a:t>分析项目可能面临的风险并提出应对办法</a:t>
            </a:r>
            <a:endParaRPr lang="en-US" sz="2000" b="0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项目风险与应对措施</a:t>
            </a:r>
            <a:endParaRPr lang="en-US" sz="28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a524828e-86e9-4b6a-a0bb-5c99d2b4980e.source.3.zh-Hans.pptx" descr="9c636e42-e8ba-4c2d-a9b8-09a43a9015b2"/>
          <p:cNvGrpSpPr/>
          <p:nvPr/>
        </p:nvGrpSpPr>
        <p:grpSpPr>
          <a:xfrm>
            <a:off x="6351" y="1126057"/>
            <a:ext cx="11518899" cy="5731943"/>
            <a:chOff x="1" y="1126057"/>
            <a:chExt cx="11518899" cy="5731943"/>
          </a:xfrm>
        </p:grpSpPr>
        <p:sp>
          <p:nvSpPr>
            <p:cNvPr id="4" name="PictureMisc1" descr="bc01b53b-011c-4217-a6d9-28641ac22075"/>
            <p:cNvSpPr/>
            <p:nvPr/>
          </p:nvSpPr>
          <p:spPr>
            <a:xfrm>
              <a:off x="1" y="1126057"/>
              <a:ext cx="3078866" cy="5731943"/>
            </a:xfrm>
            <a:custGeom>
              <a:avLst/>
              <a:gdLst>
                <a:gd name="connsiteX0" fmla="*/ 0 w 3078866"/>
                <a:gd name="connsiteY0" fmla="*/ 0 h 5731943"/>
                <a:gd name="connsiteX1" fmla="*/ 3078865 w 3078866"/>
                <a:gd name="connsiteY1" fmla="*/ 0 h 5731943"/>
                <a:gd name="connsiteX2" fmla="*/ 3078866 w 3078866"/>
                <a:gd name="connsiteY2" fmla="*/ 4192510 h 5731943"/>
                <a:gd name="connsiteX3" fmla="*/ 1539433 w 3078866"/>
                <a:gd name="connsiteY3" fmla="*/ 5731943 h 5731943"/>
                <a:gd name="connsiteX4" fmla="*/ 0 w 3078866"/>
                <a:gd name="connsiteY4" fmla="*/ 5731943 h 57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8866" h="5731943">
                  <a:moveTo>
                    <a:pt x="0" y="0"/>
                  </a:moveTo>
                  <a:lnTo>
                    <a:pt x="3078865" y="0"/>
                  </a:lnTo>
                  <a:cubicBezTo>
                    <a:pt x="3078865" y="1397503"/>
                    <a:pt x="3078866" y="2795007"/>
                    <a:pt x="3078866" y="4192510"/>
                  </a:cubicBezTo>
                  <a:cubicBezTo>
                    <a:pt x="3078866" y="5042715"/>
                    <a:pt x="2389638" y="5731943"/>
                    <a:pt x="1539433" y="5731943"/>
                  </a:cubicBezTo>
                  <a:lnTo>
                    <a:pt x="0" y="5731943"/>
                  </a:lnTo>
                  <a:close/>
                </a:path>
              </a:pathLst>
            </a:custGeom>
            <a:blipFill rotWithShape="1">
              <a:blip r:embed="rId1"/>
              <a:srcRect/>
              <a:stretch>
                <a:fillRect l="-155626" r="-23630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</a:p>
          </p:txBody>
        </p:sp>
        <p:grpSp>
          <p:nvGrpSpPr>
            <p:cNvPr id="5" name="组合 4" descr="78085fba-bd37-46c2-b5f3-3b8acdadbbe9"/>
            <p:cNvGrpSpPr/>
            <p:nvPr/>
          </p:nvGrpSpPr>
          <p:grpSpPr>
            <a:xfrm>
              <a:off x="3481376" y="1930365"/>
              <a:ext cx="8037524" cy="4203735"/>
              <a:chOff x="3481376" y="1930365"/>
              <a:chExt cx="8037524" cy="4203735"/>
            </a:xfrm>
          </p:grpSpPr>
          <p:grpSp>
            <p:nvGrpSpPr>
              <p:cNvPr id="22" name="组合 21" descr="37cca17f-989d-4a8d-a62e-138c0c2071b6"/>
              <p:cNvGrpSpPr/>
              <p:nvPr/>
            </p:nvGrpSpPr>
            <p:grpSpPr>
              <a:xfrm>
                <a:off x="3481376" y="1930365"/>
                <a:ext cx="8037524" cy="1264569"/>
                <a:chOff x="4131540" y="1772930"/>
                <a:chExt cx="7570052" cy="1773985"/>
              </a:xfrm>
            </p:grpSpPr>
            <p:sp>
              <p:nvSpPr>
                <p:cNvPr id="9" name="Text1" descr="002552f0-95e9-4c0f-bedd-a0afcebc0dbb"/>
                <p:cNvSpPr txBox="1"/>
                <p:nvPr/>
              </p:nvSpPr>
              <p:spPr>
                <a:xfrm>
                  <a:off x="4567714" y="2340539"/>
                  <a:ext cx="7133878" cy="120637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en-US" sz="1400" b="0" i="0" u="non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       包括</a:t>
                  </a:r>
                  <a:r>
                    <a:rPr lang="en-US" sz="1400" b="0" i="0" u="none">
                      <a:solidFill>
                        <a:srgbClr val="FF0000"/>
                      </a:solidFill>
                      <a:ea typeface="微软雅黑" panose="020B0503020204020204" pitchFamily="34" charset="-122"/>
                    </a:rPr>
                    <a:t>代码分析工具集成困难</a:t>
                  </a:r>
                  <a:r>
                    <a:rPr lang="en-US" sz="1400" b="0" i="0" u="non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，可能导致缺陷提取不准确；大模型生成修复代码可能引入新缺陷。应对措施为调研多种工具，</a:t>
                  </a:r>
                  <a:r>
                    <a:rPr lang="en-US" sz="1400" b="0" i="0" u="none">
                      <a:solidFill>
                        <a:srgbClr val="FF0000"/>
                      </a:solidFill>
                      <a:ea typeface="微软雅黑" panose="020B0503020204020204" pitchFamily="34" charset="-122"/>
                    </a:rPr>
                    <a:t>预留替换空间</a:t>
                  </a:r>
                  <a:r>
                    <a:rPr lang="en-US" sz="1400" b="0" i="0" u="non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，当一种工具集成困难或效果不佳时，可以及时更换其他工具；优化提示词，</a:t>
                  </a:r>
                  <a:r>
                    <a:rPr lang="en-US" sz="1400" b="0" i="0" u="none">
                      <a:solidFill>
                        <a:srgbClr val="FF0000"/>
                      </a:solidFill>
                      <a:ea typeface="微软雅黑" panose="020B0503020204020204" pitchFamily="34" charset="-122"/>
                    </a:rPr>
                    <a:t>增加修复后测试与人工审核环节</a:t>
                  </a:r>
                  <a:r>
                    <a:rPr lang="en-US" sz="1400" b="0" i="0" u="non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，确保生成的修复代码准确无误。</a:t>
                  </a:r>
                  <a:endParaRPr lang="en-US" sz="1400" b="0" i="0" u="non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" name="Bullet1" descr="08240044-a23f-4c54-9abc-5cc12df96c82"/>
                <p:cNvSpPr txBox="1"/>
                <p:nvPr/>
              </p:nvSpPr>
              <p:spPr>
                <a:xfrm>
                  <a:off x="4567714" y="1772930"/>
                  <a:ext cx="7133878" cy="567609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en-US" sz="1800" b="1" i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技术风险</a:t>
                  </a:r>
                  <a:endParaRPr lang="en-US" sz="1800" b="1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Number1" descr="ce467bbc-b6aa-4b74-8a37-e71be6e06f59"/>
                <p:cNvSpPr/>
                <p:nvPr/>
              </p:nvSpPr>
              <p:spPr>
                <a:xfrm>
                  <a:off x="4131540" y="1772930"/>
                  <a:ext cx="436175" cy="5676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normAutofit/>
                </a:bodyPr>
                <a:lstStyle/>
                <a:p>
                  <a:pPr algn="ctr"/>
                  <a:r>
                    <a:rPr lang="en-US" sz="2000" b="1" i="0" u="none">
                      <a:solidFill>
                        <a:srgbClr val="1BC3C3"/>
                      </a:solidFill>
                      <a:latin typeface="Arial" panose="020B0604020202020204"/>
                    </a:rPr>
                    <a:t>1</a:t>
                  </a:r>
                  <a:endParaRPr lang="en-US" sz="2000" b="1" i="0" u="none">
                    <a:solidFill>
                      <a:srgbClr val="1BC3C3"/>
                    </a:solidFill>
                    <a:latin typeface="Arial" panose="020B0604020202020204"/>
                  </a:endParaRPr>
                </a:p>
              </p:txBody>
            </p:sp>
          </p:grpSp>
          <p:grpSp>
            <p:nvGrpSpPr>
              <p:cNvPr id="152" name="组合 151" descr="a1a03b55-8dcf-4c1b-af4f-f3df6b54470b"/>
              <p:cNvGrpSpPr/>
              <p:nvPr/>
            </p:nvGrpSpPr>
            <p:grpSpPr>
              <a:xfrm>
                <a:off x="3481376" y="3399948"/>
                <a:ext cx="8037524" cy="1264569"/>
                <a:chOff x="4131540" y="1772930"/>
                <a:chExt cx="7570052" cy="1773985"/>
              </a:xfrm>
            </p:grpSpPr>
            <p:sp>
              <p:nvSpPr>
                <p:cNvPr id="153" name="Text2" descr="0ca20eb1-ccea-40dd-9b0f-72afcd3fec97"/>
                <p:cNvSpPr txBox="1"/>
                <p:nvPr/>
              </p:nvSpPr>
              <p:spPr>
                <a:xfrm>
                  <a:off x="4567714" y="2340539"/>
                  <a:ext cx="7133878" cy="120637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en-US" sz="1400" b="0" i="0" u="non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       风险为</a:t>
                  </a:r>
                  <a:r>
                    <a:rPr lang="en-US" sz="1400" b="0" i="0" u="none">
                      <a:solidFill>
                        <a:srgbClr val="FF0000"/>
                      </a:solidFill>
                      <a:ea typeface="微软雅黑" panose="020B0503020204020204" pitchFamily="34" charset="-122"/>
                    </a:rPr>
                    <a:t>多Agent协同机制设计复杂</a:t>
                  </a:r>
                  <a:r>
                    <a:rPr lang="en-US" sz="1400" b="0" i="0" u="non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，可能导致开发周期超预期。应对措施是</a:t>
                  </a:r>
                  <a:r>
                    <a:rPr lang="en-US" sz="1400" b="0" i="0" u="none">
                      <a:solidFill>
                        <a:srgbClr val="FF0000"/>
                      </a:solidFill>
                      <a:ea typeface="微软雅黑" panose="020B0503020204020204" pitchFamily="34" charset="-122"/>
                    </a:rPr>
                    <a:t>迭代开发</a:t>
                  </a:r>
                  <a:r>
                    <a:rPr lang="en-US" sz="1400" b="0" i="0" u="non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，优先实现核心功能，先保证系统能够基本运行；定期开会跟踪进度，及时调整任务分配，确保项目按计划进行。</a:t>
                  </a:r>
                  <a:endParaRPr lang="en-US" sz="1400" b="0" i="0" u="non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4" name="Bullet2" descr="ef80059e-1706-44de-926b-57e8533ffb15"/>
                <p:cNvSpPr txBox="1"/>
                <p:nvPr/>
              </p:nvSpPr>
              <p:spPr>
                <a:xfrm>
                  <a:off x="4567714" y="1772930"/>
                  <a:ext cx="7133878" cy="567609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en-US" sz="1800" b="1" i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进度风险</a:t>
                  </a:r>
                  <a:endParaRPr lang="en-US" sz="1800" b="1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5" name="Number2" descr="f8dec7fd-11a3-48f3-9b08-caccc53292e2"/>
                <p:cNvSpPr/>
                <p:nvPr/>
              </p:nvSpPr>
              <p:spPr>
                <a:xfrm>
                  <a:off x="4131540" y="1772930"/>
                  <a:ext cx="436175" cy="5676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normAutofit/>
                </a:bodyPr>
                <a:lstStyle/>
                <a:p>
                  <a:pPr algn="ctr"/>
                  <a:r>
                    <a:rPr lang="en-US" sz="2000" b="1" i="0" u="none">
                      <a:solidFill>
                        <a:srgbClr val="1BC3C3"/>
                      </a:solidFill>
                      <a:latin typeface="Arial" panose="020B0604020202020204"/>
                    </a:rPr>
                    <a:t>2</a:t>
                  </a:r>
                  <a:endParaRPr lang="en-US" sz="2000" b="1" i="0" u="none">
                    <a:solidFill>
                      <a:srgbClr val="1BC3C3"/>
                    </a:solidFill>
                    <a:latin typeface="Arial" panose="020B0604020202020204"/>
                  </a:endParaRPr>
                </a:p>
              </p:txBody>
            </p:sp>
          </p:grpSp>
          <p:grpSp>
            <p:nvGrpSpPr>
              <p:cNvPr id="156" name="组合 155" descr="7b550c4d-f42a-4ae3-94da-aa23d4c91477"/>
              <p:cNvGrpSpPr/>
              <p:nvPr/>
            </p:nvGrpSpPr>
            <p:grpSpPr>
              <a:xfrm>
                <a:off x="3481376" y="4869531"/>
                <a:ext cx="8037524" cy="1264569"/>
                <a:chOff x="4131540" y="1772930"/>
                <a:chExt cx="7570052" cy="1773985"/>
              </a:xfrm>
            </p:grpSpPr>
            <p:sp>
              <p:nvSpPr>
                <p:cNvPr id="157" name="Text3" descr="db908ed0-2666-4936-b4ea-be3fdb6888b0"/>
                <p:cNvSpPr txBox="1"/>
                <p:nvPr/>
              </p:nvSpPr>
              <p:spPr>
                <a:xfrm>
                  <a:off x="4567714" y="2340539"/>
                  <a:ext cx="7133878" cy="120637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 lnSpcReduction="1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en-US" sz="1400" b="0" i="0" u="non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       风险是Github开源项目</a:t>
                  </a:r>
                  <a:r>
                    <a:rPr lang="en-US" sz="1400" b="0" i="0" u="none">
                      <a:solidFill>
                        <a:srgbClr val="FF0000"/>
                      </a:solidFill>
                      <a:ea typeface="微软雅黑" panose="020B0503020204020204" pitchFamily="34" charset="-122"/>
                    </a:rPr>
                    <a:t>历史bugs数据不完整</a:t>
                  </a:r>
                  <a:r>
                    <a:rPr lang="en-US" sz="1400" b="0" i="0" u="non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，可能影响测试。应对措施是</a:t>
                  </a:r>
                  <a:r>
                    <a:rPr lang="en-US" sz="1400" b="0" i="0" u="none">
                      <a:solidFill>
                        <a:srgbClr val="FF0000"/>
                      </a:solidFill>
                      <a:ea typeface="微软雅黑" panose="020B0503020204020204" pitchFamily="34" charset="-122"/>
                    </a:rPr>
                    <a:t>选择stars多、维护活跃的项目</a:t>
                  </a:r>
                  <a:r>
                    <a:rPr lang="en-US" sz="1400" b="0" i="0" u="non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，这些项目通常具有更丰富的历史数据；手动在自有项目注入典型缺陷补充数据，以保证测试的充分性。</a:t>
                  </a:r>
                  <a:endParaRPr lang="en-US" sz="1400" b="0" i="0" u="non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8" name="Bullet3" descr="90a031fd-89e6-4bf1-93af-4cc99aa0b7b0"/>
                <p:cNvSpPr txBox="1"/>
                <p:nvPr/>
              </p:nvSpPr>
              <p:spPr>
                <a:xfrm>
                  <a:off x="4567714" y="1772930"/>
                  <a:ext cx="7133878" cy="567609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</a:pPr>
                  <a:r>
                    <a:rPr lang="en-US" sz="1800" b="1" i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数据风险</a:t>
                  </a:r>
                  <a:endParaRPr lang="en-US" sz="1800" b="1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9" name="Number3" descr="2d4cf594-f7af-4cff-9f03-01833b59d504"/>
                <p:cNvSpPr/>
                <p:nvPr/>
              </p:nvSpPr>
              <p:spPr>
                <a:xfrm>
                  <a:off x="4131540" y="1772930"/>
                  <a:ext cx="436175" cy="56760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 anchorCtr="0">
                  <a:normAutofit/>
                </a:bodyPr>
                <a:lstStyle/>
                <a:p>
                  <a:pPr algn="ctr"/>
                  <a:r>
                    <a:rPr lang="en-US" sz="2000" b="1" i="0" u="none">
                      <a:solidFill>
                        <a:srgbClr val="1BC3C3"/>
                      </a:solidFill>
                      <a:latin typeface="Arial" panose="020B0604020202020204"/>
                    </a:rPr>
                    <a:t>3</a:t>
                  </a:r>
                  <a:endParaRPr lang="en-US" sz="2000" b="1" i="0" u="none">
                    <a:solidFill>
                      <a:srgbClr val="1BC3C3"/>
                    </a:solidFill>
                    <a:latin typeface="Arial" panose="020B0604020202020204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ef8375b2-49de-45c3-ac89-652fde92171d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600" b="1" i="1" u="none">
                <a:solidFill>
                  <a:srgbClr val="FFFFFF"/>
                </a:solidFill>
                <a:ea typeface="微软雅黑" panose="020B0503020204020204" pitchFamily="34" charset="-122"/>
              </a:rPr>
              <a:t>01</a:t>
            </a:r>
            <a:r>
              <a:rPr lang="en-US" sz="32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 项目背景与意义</a:t>
            </a:r>
            <a:endParaRPr lang="en-US" sz="32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ef8375b2-49de-45c3-ac89-652fde92171d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600" b="1" i="1" u="none">
                <a:solidFill>
                  <a:srgbClr val="FFFFFF"/>
                </a:solidFill>
                <a:ea typeface="微软雅黑" panose="020B0503020204020204" pitchFamily="34" charset="-122"/>
              </a:rPr>
              <a:t>07</a:t>
            </a:r>
            <a:r>
              <a:rPr lang="en-US" sz="32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 总结与致谢</a:t>
            </a:r>
            <a:endParaRPr lang="en-US" sz="32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总结与致谢</a:t>
            </a:r>
            <a:endParaRPr lang="en-US" sz="28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0" name="a60f11bd-dcd5-41a7-8019-093acc46f7aa.source.4.zh-Hans.pptx" descr="1d25b0bf-15b4-42c2-bb86-623729d65b67"/>
          <p:cNvGrpSpPr/>
          <p:nvPr/>
        </p:nvGrpSpPr>
        <p:grpSpPr>
          <a:xfrm>
            <a:off x="825" y="1130300"/>
            <a:ext cx="12188826" cy="4375524"/>
            <a:chOff x="825" y="1130300"/>
            <a:chExt cx="12188826" cy="4375524"/>
          </a:xfrm>
        </p:grpSpPr>
        <p:sp>
          <p:nvSpPr>
            <p:cNvPr id="4" name="图形 2" descr="30b30293-84d2-464e-a3a9-0ba81b7ed1b0"/>
            <p:cNvSpPr/>
            <p:nvPr/>
          </p:nvSpPr>
          <p:spPr>
            <a:xfrm>
              <a:off x="825" y="3241383"/>
              <a:ext cx="12188826" cy="1414318"/>
            </a:xfrm>
            <a:custGeom>
              <a:avLst/>
              <a:gdLst>
                <a:gd name="connsiteX0" fmla="*/ 0 w 12188826"/>
                <a:gd name="connsiteY0" fmla="*/ 1127986 h 1414318"/>
                <a:gd name="connsiteX1" fmla="*/ 6092827 w 12188826"/>
                <a:gd name="connsiteY1" fmla="*/ 621329 h 1414318"/>
                <a:gd name="connsiteX2" fmla="*/ 12188827 w 12188826"/>
                <a:gd name="connsiteY2" fmla="*/ 1365987 h 141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826" h="1414318">
                  <a:moveTo>
                    <a:pt x="0" y="1127986"/>
                  </a:moveTo>
                  <a:cubicBezTo>
                    <a:pt x="0" y="1127986"/>
                    <a:pt x="3493855" y="2034612"/>
                    <a:pt x="6092827" y="621329"/>
                  </a:cubicBezTo>
                  <a:cubicBezTo>
                    <a:pt x="8691798" y="-791953"/>
                    <a:pt x="11449437" y="533554"/>
                    <a:pt x="12188827" y="1365987"/>
                  </a:cubicBezTo>
                </a:path>
              </a:pathLst>
            </a:custGeom>
            <a:noFill/>
            <a:ln w="63500" cap="flat"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49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 anchorCtr="0"/>
            <a:lstStyle/>
            <a:p>
              <a:pPr algn="l"/>
            </a:p>
          </p:txBody>
        </p:sp>
        <p:sp>
          <p:nvSpPr>
            <p:cNvPr id="5" name="Title" descr="f0110d17-0eed-42a7-9900-b2d1c73af7f8"/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rmAutofit/>
            </a:bodyPr>
            <a:lstStyle/>
            <a:p>
              <a:pPr algn="ctr"/>
              <a:endParaRPr lang="en-US" sz="2400" b="1" i="0" u="none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grpSp>
          <p:nvGrpSpPr>
            <p:cNvPr id="36" name="组合 35" descr="11dd323b-7cd7-4c0c-be3d-93d6f6460243"/>
            <p:cNvGrpSpPr/>
            <p:nvPr/>
          </p:nvGrpSpPr>
          <p:grpSpPr>
            <a:xfrm>
              <a:off x="587062" y="2545069"/>
              <a:ext cx="2251982" cy="2792364"/>
              <a:chOff x="587062" y="2545069"/>
              <a:chExt cx="2251982" cy="2792364"/>
            </a:xfrm>
          </p:grpSpPr>
          <p:grpSp>
            <p:nvGrpSpPr>
              <p:cNvPr id="8" name="组合 7" descr="5541c58a-3df8-4e67-b54c-3c5a7c7b6839"/>
              <p:cNvGrpSpPr/>
              <p:nvPr/>
            </p:nvGrpSpPr>
            <p:grpSpPr>
              <a:xfrm>
                <a:off x="1561456" y="4504105"/>
                <a:ext cx="280044" cy="280044"/>
                <a:chOff x="1561456" y="4504105"/>
                <a:chExt cx="280044" cy="280044"/>
              </a:xfrm>
            </p:grpSpPr>
            <p:sp>
              <p:nvSpPr>
                <p:cNvPr id="6" name="椭圆 5" descr="908e733b-6f7e-4e45-83eb-d172de651a09"/>
                <p:cNvSpPr/>
                <p:nvPr/>
              </p:nvSpPr>
              <p:spPr>
                <a:xfrm>
                  <a:off x="1561456" y="4504105"/>
                  <a:ext cx="280044" cy="28004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  <p:sp>
              <p:nvSpPr>
                <p:cNvPr id="7" name="椭圆 6" descr="42a12ce0-dbcb-4a15-bd0f-92a85480197e"/>
                <p:cNvSpPr/>
                <p:nvPr/>
              </p:nvSpPr>
              <p:spPr>
                <a:xfrm>
                  <a:off x="1591519" y="4534169"/>
                  <a:ext cx="219920" cy="21991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</p:grpSp>
          <p:cxnSp>
            <p:nvCxnSpPr>
              <p:cNvPr id="19" name="直接连接符 18" descr="a651f03f-c555-4542-bb1f-b102a13e0ffe"/>
              <p:cNvCxnSpPr/>
              <p:nvPr/>
            </p:nvCxnSpPr>
            <p:spPr>
              <a:xfrm flipV="1">
                <a:off x="1701478" y="4178461"/>
                <a:ext cx="0" cy="315413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Number1" descr="9e0aa785-cffb-46ac-9c2f-66d370d4e4d3"/>
              <p:cNvSpPr txBox="1"/>
              <p:nvPr/>
            </p:nvSpPr>
            <p:spPr>
              <a:xfrm>
                <a:off x="1486783" y="4814213"/>
                <a:ext cx="429389" cy="523220"/>
              </a:xfrm>
              <a:prstGeom prst="rect">
                <a:avLst/>
              </a:prstGeom>
              <a:noFill/>
            </p:spPr>
            <p:txBody>
              <a:bodyPr wrap="square" rtlCol="0" anchorCtr="0">
                <a:normAutofit/>
              </a:bodyPr>
              <a:lstStyle/>
              <a:p>
                <a:pPr algn="ctr"/>
                <a:r>
                  <a:rPr lang="en-US" sz="2800" b="1" i="0" u="none">
                    <a:solidFill>
                      <a:srgbClr val="1BC3C3"/>
                    </a:solidFill>
                    <a:latin typeface="Arial" panose="020B0604020202020204"/>
                  </a:rPr>
                  <a:t>1</a:t>
                </a:r>
                <a:endParaRPr lang="en-US" sz="2800" b="1" i="0" u="none">
                  <a:solidFill>
                    <a:srgbClr val="1BC3C3"/>
                  </a:solidFill>
                  <a:latin typeface="Arial" panose="020B0604020202020204"/>
                </a:endParaRPr>
              </a:p>
            </p:txBody>
          </p:sp>
          <p:sp>
            <p:nvSpPr>
              <p:cNvPr id="28" name="Bullet1" descr="ac82f91e-0954-4b2a-a802-f291917cfbd6"/>
              <p:cNvSpPr/>
              <p:nvPr/>
            </p:nvSpPr>
            <p:spPr>
              <a:xfrm>
                <a:off x="587062" y="2545069"/>
                <a:ext cx="2251982" cy="6859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8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项目核心目标</a:t>
                </a:r>
                <a:endParaRPr lang="en-US" sz="18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Text1" descr="d1504b38-a320-4d53-ac83-7c5024edc61b"/>
              <p:cNvSpPr/>
              <p:nvPr/>
            </p:nvSpPr>
            <p:spPr>
              <a:xfrm>
                <a:off x="587064" y="3230982"/>
                <a:ext cx="2251977" cy="9152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sz="1600" b="0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利用AI Agent实现软件缺陷自主检测与修复，提升开发效率与代码质量。</a:t>
                </a:r>
                <a:endParaRPr lang="en-US" sz="1600" b="0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组合 36" descr="3454a1a8-743c-42e6-a5dd-e43fdf6b7ca7"/>
            <p:cNvGrpSpPr/>
            <p:nvPr/>
          </p:nvGrpSpPr>
          <p:grpSpPr>
            <a:xfrm>
              <a:off x="3349601" y="2396958"/>
              <a:ext cx="2251982" cy="2765727"/>
              <a:chOff x="3349601" y="2396958"/>
              <a:chExt cx="2251982" cy="2765727"/>
            </a:xfrm>
          </p:grpSpPr>
          <p:grpSp>
            <p:nvGrpSpPr>
              <p:cNvPr id="9" name="组合 8" descr="0c43c53f-e3e7-4fe7-96d0-788600be1f15"/>
              <p:cNvGrpSpPr/>
              <p:nvPr/>
            </p:nvGrpSpPr>
            <p:grpSpPr>
              <a:xfrm>
                <a:off x="4335522" y="4329357"/>
                <a:ext cx="280044" cy="280044"/>
                <a:chOff x="1561456" y="4504105"/>
                <a:chExt cx="280044" cy="280044"/>
              </a:xfrm>
            </p:grpSpPr>
            <p:sp>
              <p:nvSpPr>
                <p:cNvPr id="10" name="椭圆 9" descr="6db13b41-49bd-4b11-b638-fcba7fb0b897"/>
                <p:cNvSpPr/>
                <p:nvPr/>
              </p:nvSpPr>
              <p:spPr>
                <a:xfrm>
                  <a:off x="1561456" y="4504105"/>
                  <a:ext cx="280044" cy="28004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  <p:sp>
              <p:nvSpPr>
                <p:cNvPr id="11" name="椭圆 10" descr="52318959-f157-47e4-838e-2900cd8c1e63"/>
                <p:cNvSpPr/>
                <p:nvPr/>
              </p:nvSpPr>
              <p:spPr>
                <a:xfrm>
                  <a:off x="1591519" y="4534169"/>
                  <a:ext cx="219920" cy="21991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</p:grpSp>
          <p:cxnSp>
            <p:nvCxnSpPr>
              <p:cNvPr id="21" name="直接连接符 20" descr="3ecc7931-eb7b-4748-ba23-fec137533cec"/>
              <p:cNvCxnSpPr/>
              <p:nvPr/>
            </p:nvCxnSpPr>
            <p:spPr>
              <a:xfrm flipV="1">
                <a:off x="4475544" y="4013944"/>
                <a:ext cx="0" cy="315413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Number2" descr="2d0b2c2d-bfe9-4615-a75b-79fdc345eb38"/>
              <p:cNvSpPr txBox="1"/>
              <p:nvPr/>
            </p:nvSpPr>
            <p:spPr>
              <a:xfrm>
                <a:off x="4260849" y="4639465"/>
                <a:ext cx="429389" cy="523220"/>
              </a:xfrm>
              <a:prstGeom prst="rect">
                <a:avLst/>
              </a:prstGeom>
              <a:noFill/>
            </p:spPr>
            <p:txBody>
              <a:bodyPr wrap="square" rtlCol="0" anchorCtr="0">
                <a:normAutofit/>
              </a:bodyPr>
              <a:lstStyle/>
              <a:p>
                <a:pPr algn="ctr"/>
                <a:r>
                  <a:rPr lang="en-US" sz="2800" b="1" i="0" u="none">
                    <a:solidFill>
                      <a:srgbClr val="1BC3C3"/>
                    </a:solidFill>
                    <a:latin typeface="Arial" panose="020B0604020202020204"/>
                  </a:rPr>
                  <a:t>2</a:t>
                </a:r>
                <a:endParaRPr lang="en-US" sz="2800" b="1" i="0" u="none">
                  <a:solidFill>
                    <a:srgbClr val="1BC3C3"/>
                  </a:solidFill>
                  <a:latin typeface="Arial" panose="020B0604020202020204"/>
                </a:endParaRPr>
              </a:p>
            </p:txBody>
          </p:sp>
          <p:sp>
            <p:nvSpPr>
              <p:cNvPr id="30" name="Bullet2" descr="f7a156be-cc4f-4d33-bb1b-ac91f3a5d33c"/>
              <p:cNvSpPr/>
              <p:nvPr/>
            </p:nvSpPr>
            <p:spPr>
              <a:xfrm>
                <a:off x="3349601" y="2396958"/>
                <a:ext cx="2251982" cy="6859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8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核心方案</a:t>
                </a:r>
                <a:endParaRPr lang="en-US" sz="18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Text2" descr="f18a7554-8f56-4db1-96cf-e258051da93b"/>
              <p:cNvSpPr/>
              <p:nvPr/>
            </p:nvSpPr>
            <p:spPr>
              <a:xfrm>
                <a:off x="3349603" y="3082871"/>
                <a:ext cx="2251977" cy="9152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sz="1600" b="0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采用多Agent协作架构，集成工具与大模型能力，设计标准化工作流。</a:t>
                </a:r>
                <a:endParaRPr lang="en-US" sz="1600" b="0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组合 37" descr="c8f94f72-4e75-43b6-9823-bc52884eaf13"/>
            <p:cNvGrpSpPr/>
            <p:nvPr/>
          </p:nvGrpSpPr>
          <p:grpSpPr>
            <a:xfrm>
              <a:off x="6135145" y="2718163"/>
              <a:ext cx="2251982" cy="2760522"/>
              <a:chOff x="6135145" y="2718163"/>
              <a:chExt cx="2251982" cy="2760522"/>
            </a:xfrm>
          </p:grpSpPr>
          <p:grpSp>
            <p:nvGrpSpPr>
              <p:cNvPr id="12" name="组合 11" descr="cc6a7925-5ecb-4f7c-899e-4c60c42cc59e"/>
              <p:cNvGrpSpPr/>
              <p:nvPr/>
            </p:nvGrpSpPr>
            <p:grpSpPr>
              <a:xfrm>
                <a:off x="7109588" y="3288978"/>
                <a:ext cx="280044" cy="280044"/>
                <a:chOff x="1561456" y="4504105"/>
                <a:chExt cx="280044" cy="280044"/>
              </a:xfrm>
            </p:grpSpPr>
            <p:sp>
              <p:nvSpPr>
                <p:cNvPr id="13" name="椭圆 12" descr="825b993d-175a-4c9f-a43e-5e215354ece8"/>
                <p:cNvSpPr/>
                <p:nvPr/>
              </p:nvSpPr>
              <p:spPr>
                <a:xfrm>
                  <a:off x="1561456" y="4504105"/>
                  <a:ext cx="280044" cy="280044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  <p:sp>
              <p:nvSpPr>
                <p:cNvPr id="14" name="椭圆 13" descr="a9b8acec-fa65-4091-bf38-20663f8b9669"/>
                <p:cNvSpPr/>
                <p:nvPr/>
              </p:nvSpPr>
              <p:spPr>
                <a:xfrm>
                  <a:off x="1591519" y="4534169"/>
                  <a:ext cx="219920" cy="21991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</p:grpSp>
          <p:cxnSp>
            <p:nvCxnSpPr>
              <p:cNvPr id="22" name="直接连接符 21" descr="80c071c0-be28-4be7-935e-5b423e05a3fb"/>
              <p:cNvCxnSpPr/>
              <p:nvPr/>
            </p:nvCxnSpPr>
            <p:spPr>
              <a:xfrm flipV="1">
                <a:off x="7249610" y="3550535"/>
                <a:ext cx="0" cy="315413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Number3" descr="e684c954-b6f0-4ec1-af91-3f01dce1f8e2"/>
              <p:cNvSpPr txBox="1"/>
              <p:nvPr/>
            </p:nvSpPr>
            <p:spPr>
              <a:xfrm>
                <a:off x="7022215" y="2718163"/>
                <a:ext cx="429389" cy="523220"/>
              </a:xfrm>
              <a:prstGeom prst="rect">
                <a:avLst/>
              </a:prstGeom>
              <a:noFill/>
            </p:spPr>
            <p:txBody>
              <a:bodyPr wrap="square" rtlCol="0" anchorCtr="0">
                <a:normAutofit/>
              </a:bodyPr>
              <a:lstStyle/>
              <a:p>
                <a:pPr algn="ctr"/>
                <a:r>
                  <a:rPr lang="en-US" sz="2800" b="1" i="0" u="none">
                    <a:solidFill>
                      <a:srgbClr val="1BC3C3"/>
                    </a:solidFill>
                    <a:latin typeface="Arial" panose="020B0604020202020204"/>
                  </a:rPr>
                  <a:t>3</a:t>
                </a:r>
                <a:endParaRPr lang="en-US" sz="2800" b="1" i="0" u="none">
                  <a:solidFill>
                    <a:srgbClr val="1BC3C3"/>
                  </a:solidFill>
                  <a:latin typeface="Arial" panose="020B0604020202020204"/>
                </a:endParaRPr>
              </a:p>
            </p:txBody>
          </p:sp>
          <p:sp>
            <p:nvSpPr>
              <p:cNvPr id="32" name="Bullet3" descr="aa950c44-497b-460e-88e8-2fe204050c1c"/>
              <p:cNvSpPr/>
              <p:nvPr/>
            </p:nvSpPr>
            <p:spPr>
              <a:xfrm>
                <a:off x="6135145" y="3877523"/>
                <a:ext cx="2251982" cy="6859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8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预期价值</a:t>
                </a:r>
                <a:endParaRPr lang="en-US" sz="18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Text3" descr="36851d49-f74b-4cd4-8725-b73fb5c6ded5"/>
              <p:cNvSpPr/>
              <p:nvPr/>
            </p:nvSpPr>
            <p:spPr>
              <a:xfrm>
                <a:off x="6135147" y="4563436"/>
                <a:ext cx="2251977" cy="9152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sz="1600" b="0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为AI4SE提供实践案例，解决传统缺陷处理痛点。</a:t>
                </a:r>
                <a:endParaRPr lang="en-US" sz="1600" b="0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9" name="组合 38" descr="1b8f0b88-6f52-43a9-bb5e-86d33f0d6616"/>
            <p:cNvGrpSpPr/>
            <p:nvPr/>
          </p:nvGrpSpPr>
          <p:grpSpPr>
            <a:xfrm>
              <a:off x="8897684" y="2730128"/>
              <a:ext cx="2251982" cy="2775696"/>
              <a:chOff x="8897684" y="2730128"/>
              <a:chExt cx="2251982" cy="2775696"/>
            </a:xfrm>
          </p:grpSpPr>
          <p:grpSp>
            <p:nvGrpSpPr>
              <p:cNvPr id="15" name="组合 14" descr="7b6d4c01-ee02-488a-83a5-da4ea4477d88"/>
              <p:cNvGrpSpPr/>
              <p:nvPr/>
            </p:nvGrpSpPr>
            <p:grpSpPr>
              <a:xfrm>
                <a:off x="9883653" y="3300553"/>
                <a:ext cx="280044" cy="280044"/>
                <a:chOff x="1561456" y="4504105"/>
                <a:chExt cx="280044" cy="280044"/>
              </a:xfrm>
            </p:grpSpPr>
            <p:sp>
              <p:nvSpPr>
                <p:cNvPr id="16" name="椭圆 15" descr="accf8c8c-ce42-4971-abd3-8b43b5122795"/>
                <p:cNvSpPr/>
                <p:nvPr/>
              </p:nvSpPr>
              <p:spPr>
                <a:xfrm>
                  <a:off x="1561456" y="4504105"/>
                  <a:ext cx="280044" cy="28004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  <p:sp>
              <p:nvSpPr>
                <p:cNvPr id="17" name="椭圆 16" descr="b5b0244f-0f6d-414e-914a-e66fedfda59c"/>
                <p:cNvSpPr/>
                <p:nvPr/>
              </p:nvSpPr>
              <p:spPr>
                <a:xfrm>
                  <a:off x="1591519" y="4534169"/>
                  <a:ext cx="219920" cy="21991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</a:p>
              </p:txBody>
            </p:sp>
          </p:grpSp>
          <p:cxnSp>
            <p:nvCxnSpPr>
              <p:cNvPr id="23" name="直接连接符 22" descr="4fa27073-e0fe-47d8-9af6-fa72a8f1b0ed"/>
              <p:cNvCxnSpPr/>
              <p:nvPr/>
            </p:nvCxnSpPr>
            <p:spPr>
              <a:xfrm flipV="1">
                <a:off x="10023675" y="3569022"/>
                <a:ext cx="0" cy="315413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Number4" descr="1d2f7bed-e9d3-4048-a44a-4e2c183fc27a"/>
              <p:cNvSpPr txBox="1"/>
              <p:nvPr/>
            </p:nvSpPr>
            <p:spPr>
              <a:xfrm>
                <a:off x="9808980" y="2730128"/>
                <a:ext cx="429389" cy="523220"/>
              </a:xfrm>
              <a:prstGeom prst="rect">
                <a:avLst/>
              </a:prstGeom>
              <a:noFill/>
            </p:spPr>
            <p:txBody>
              <a:bodyPr wrap="square" rtlCol="0" anchorCtr="0">
                <a:normAutofit/>
              </a:bodyPr>
              <a:lstStyle/>
              <a:p>
                <a:pPr algn="ctr"/>
                <a:r>
                  <a:rPr lang="en-US" sz="2800" b="1" i="0" u="none">
                    <a:solidFill>
                      <a:srgbClr val="1BC3C3"/>
                    </a:solidFill>
                    <a:latin typeface="Arial" panose="020B0604020202020204"/>
                  </a:rPr>
                  <a:t>4</a:t>
                </a:r>
                <a:endParaRPr lang="en-US" sz="2800" b="1" i="0" u="none">
                  <a:solidFill>
                    <a:srgbClr val="1BC3C3"/>
                  </a:solidFill>
                  <a:latin typeface="Arial" panose="020B0604020202020204"/>
                </a:endParaRPr>
              </a:p>
            </p:txBody>
          </p:sp>
          <p:sp>
            <p:nvSpPr>
              <p:cNvPr id="34" name="Bullet4" descr="a7890acb-3e6a-4577-865b-c6b27b87bad0"/>
              <p:cNvSpPr/>
              <p:nvPr/>
            </p:nvSpPr>
            <p:spPr>
              <a:xfrm>
                <a:off x="8897684" y="3904662"/>
                <a:ext cx="2251982" cy="6859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8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致谢</a:t>
                </a:r>
                <a:endParaRPr lang="en-US" sz="18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Text4" descr="7f7791f5-89e6-4532-b970-a2282df9f185"/>
              <p:cNvSpPr/>
              <p:nvPr/>
            </p:nvSpPr>
            <p:spPr>
              <a:xfrm>
                <a:off x="8897686" y="4590575"/>
                <a:ext cx="2251977" cy="9152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sz="1600" b="0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感谢老师/学校的指导与支持！</a:t>
                </a:r>
                <a:endParaRPr lang="en-US" sz="1600" b="0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55db0bab-ba69-4b9a-be52-72b35239c07a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5400" b="1" i="0" u="none">
                <a:ea typeface="微软雅黑" panose="020B0503020204020204" pitchFamily="34" charset="-122"/>
              </a:rPr>
              <a:t>谢谢观看</a:t>
            </a:r>
            <a:endParaRPr lang="en-US" sz="5400" b="1" i="0" u="none">
              <a:ea typeface="微软雅黑" panose="020B0503020204020204" pitchFamily="34" charset="-122"/>
            </a:endParaRPr>
          </a:p>
        </p:txBody>
      </p:sp>
      <p:sp>
        <p:nvSpPr>
          <p:cNvPr id="8" name="文本占位符 7" descr="72e75880-4113-4321-8050-c7ef40406ef4"/>
          <p:cNvSpPr>
            <a:spLocks noGrp="1"/>
          </p:cNvSpPr>
          <p:nvPr>
            <p:ph type="body" sz="quarter" idx="14" hasCustomPrompt="1"/>
          </p:nvPr>
        </p:nvSpPr>
        <p:spPr>
          <a:xfrm>
            <a:off x="879533" y="5857101"/>
            <a:ext cx="4190942" cy="276999"/>
          </a:xfrm>
        </p:spPr>
        <p:txBody>
          <a:bodyPr anchorCtr="0">
            <a:noAutofit/>
          </a:bodyPr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n-US" sz="1600">
                <a:latin typeface="微软雅黑" panose="020B0503020204020204" pitchFamily="34" charset="-122"/>
              </a:rPr>
              <a:t>2025.9.16</a:t>
            </a:r>
            <a:endParaRPr lang="en-US" sz="1600">
              <a:latin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475" y="526161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董佳君、屈秋实、曹晋源、何珊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项目背景与意义</a:t>
            </a:r>
            <a:endParaRPr lang="en-US" sz="28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4" name="ed42e0f5-962e-4943-9e04-214bc3adcf58.source.2.zh-Hans.pptx" descr="52c8a8ce-370f-40f4-828d-238dc2823758"/>
          <p:cNvGrpSpPr/>
          <p:nvPr/>
        </p:nvGrpSpPr>
        <p:grpSpPr>
          <a:xfrm>
            <a:off x="0" y="1130300"/>
            <a:ext cx="12192000" cy="5727700"/>
            <a:chOff x="0" y="1130300"/>
            <a:chExt cx="12192000" cy="5727700"/>
          </a:xfrm>
        </p:grpSpPr>
        <p:sp>
          <p:nvSpPr>
            <p:cNvPr id="3" name="Title" descr="b15454ac-aef2-4213-80b6-3af32a0b47d4"/>
            <p:cNvSpPr txBox="1"/>
            <p:nvPr/>
          </p:nvSpPr>
          <p:spPr>
            <a:xfrm>
              <a:off x="660400" y="1130300"/>
              <a:ext cx="10858500" cy="666562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rmAutofit/>
            </a:bodyPr>
            <a:lstStyle/>
            <a:p>
              <a:pPr algn="ctr"/>
              <a:endParaRPr lang="en-US" sz="2400" b="1" i="0" u="none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7" name="任意多边形: 形状 6" descr="85b25b55-c6c6-41c0-a401-2374046dd883"/>
            <p:cNvSpPr/>
            <p:nvPr/>
          </p:nvSpPr>
          <p:spPr>
            <a:xfrm>
              <a:off x="0" y="1796862"/>
              <a:ext cx="12192000" cy="5061138"/>
            </a:xfrm>
            <a:custGeom>
              <a:avLst/>
              <a:gdLst>
                <a:gd name="connsiteX0" fmla="*/ 0 w 12192000"/>
                <a:gd name="connsiteY0" fmla="*/ 0 h 5061138"/>
                <a:gd name="connsiteX1" fmla="*/ 12192000 w 12192000"/>
                <a:gd name="connsiteY1" fmla="*/ 0 h 5061138"/>
                <a:gd name="connsiteX2" fmla="*/ 12192000 w 12192000"/>
                <a:gd name="connsiteY2" fmla="*/ 3068218 h 5061138"/>
                <a:gd name="connsiteX3" fmla="*/ 11457829 w 12192000"/>
                <a:gd name="connsiteY3" fmla="*/ 5061138 h 5061138"/>
                <a:gd name="connsiteX4" fmla="*/ 721472 w 12192000"/>
                <a:gd name="connsiteY4" fmla="*/ 5061138 h 5061138"/>
                <a:gd name="connsiteX5" fmla="*/ 0 w 12192000"/>
                <a:gd name="connsiteY5" fmla="*/ 3102692 h 506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5061138">
                  <a:moveTo>
                    <a:pt x="0" y="0"/>
                  </a:moveTo>
                  <a:lnTo>
                    <a:pt x="12192000" y="0"/>
                  </a:lnTo>
                  <a:lnTo>
                    <a:pt x="12192000" y="3068218"/>
                  </a:lnTo>
                  <a:lnTo>
                    <a:pt x="11457829" y="5061138"/>
                  </a:lnTo>
                  <a:lnTo>
                    <a:pt x="721472" y="5061138"/>
                  </a:lnTo>
                  <a:lnTo>
                    <a:pt x="0" y="31026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461E5">
                    <a:alpha val="0"/>
                  </a:srgbClr>
                </a:gs>
                <a:gs pos="100000">
                  <a:schemeClr val="accent1">
                    <a:alpha val="3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</a:p>
          </p:txBody>
        </p:sp>
        <p:sp>
          <p:nvSpPr>
            <p:cNvPr id="5" name="任意多边形: 形状 4" descr="5b658951-838a-4b99-bb2c-d26a947566e1"/>
            <p:cNvSpPr/>
            <p:nvPr/>
          </p:nvSpPr>
          <p:spPr>
            <a:xfrm>
              <a:off x="1075036" y="1796862"/>
              <a:ext cx="10041929" cy="5061138"/>
            </a:xfrm>
            <a:custGeom>
              <a:avLst/>
              <a:gdLst>
                <a:gd name="connsiteX0" fmla="*/ 0 w 10041929"/>
                <a:gd name="connsiteY0" fmla="*/ 0 h 5061138"/>
                <a:gd name="connsiteX1" fmla="*/ 10041929 w 10041929"/>
                <a:gd name="connsiteY1" fmla="*/ 0 h 5061138"/>
                <a:gd name="connsiteX2" fmla="*/ 8177458 w 10041929"/>
                <a:gd name="connsiteY2" fmla="*/ 5061138 h 5061138"/>
                <a:gd name="connsiteX3" fmla="*/ 1864472 w 10041929"/>
                <a:gd name="connsiteY3" fmla="*/ 5061138 h 506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1929" h="5061138">
                  <a:moveTo>
                    <a:pt x="0" y="0"/>
                  </a:moveTo>
                  <a:lnTo>
                    <a:pt x="10041929" y="0"/>
                  </a:lnTo>
                  <a:lnTo>
                    <a:pt x="8177458" y="5061138"/>
                  </a:lnTo>
                  <a:lnTo>
                    <a:pt x="1864472" y="506113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461E5">
                    <a:alpha val="0"/>
                  </a:srgbClr>
                </a:gs>
                <a:gs pos="100000">
                  <a:schemeClr val="accent1">
                    <a:alpha val="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</a:p>
          </p:txBody>
        </p:sp>
        <p:grpSp>
          <p:nvGrpSpPr>
            <p:cNvPr id="26" name="组合 25" descr="80483b66-29f5-407e-ab51-450be8e07989"/>
            <p:cNvGrpSpPr/>
            <p:nvPr/>
          </p:nvGrpSpPr>
          <p:grpSpPr>
            <a:xfrm>
              <a:off x="454713" y="1385155"/>
              <a:ext cx="5293995" cy="3928110"/>
              <a:chOff x="1709768" y="-817932"/>
              <a:chExt cx="7483038" cy="8348089"/>
            </a:xfrm>
          </p:grpSpPr>
          <p:sp>
            <p:nvSpPr>
              <p:cNvPr id="10" name="Bullet1" descr="9172f716-60fc-4c37-8ce8-29868fbbd6dd"/>
              <p:cNvSpPr txBox="1"/>
              <p:nvPr/>
            </p:nvSpPr>
            <p:spPr>
              <a:xfrm>
                <a:off x="3191512" y="-817932"/>
                <a:ext cx="4834889" cy="178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algn="l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核心痛点</a:t>
                </a:r>
                <a:endParaRPr lang="en-US" sz="1800" b="1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1" descr="d0bc61de-7634-4e52-bc5a-7bdfbf2a90be"/>
              <p:cNvSpPr txBox="1"/>
              <p:nvPr/>
            </p:nvSpPr>
            <p:spPr>
              <a:xfrm>
                <a:off x="1709768" y="1771784"/>
                <a:ext cx="7483038" cy="5758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       在软件工程迭代过程中，缺陷检测与修复高度</a:t>
                </a:r>
                <a:r>
                  <a:rPr lang="en-US" b="0" i="0" u="none" strike="noStrike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依赖人工</a:t>
                </a:r>
                <a:r>
                  <a:rPr lang="en-US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。这种方式存在诸多问题</a:t>
                </a:r>
                <a:r>
                  <a:rPr lang="zh-CN" altLang="en-US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：</a:t>
                </a:r>
                <a:endParaRPr lang="en-US" altLang="en-US" b="0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en-US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       </a:t>
                </a:r>
                <a:r>
                  <a:rPr lang="en-US" b="0" i="0" u="none" strike="noStrike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重复性高</a:t>
                </a:r>
                <a:r>
                  <a:rPr lang="en-US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，开发人员需要反复对相似缺陷进行处理；</a:t>
                </a:r>
                <a:endParaRPr lang="en-US" b="0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b="0" i="0" u="none" strike="noStrike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      耗时久</a:t>
                </a:r>
                <a:r>
                  <a:rPr lang="en-US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，大量时间被消耗在缺陷检测与修复上，影响项目进度；</a:t>
                </a:r>
                <a:endParaRPr lang="en-US" b="0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b="0" i="0" u="none" strike="noStrike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      易出错</a:t>
                </a:r>
                <a:r>
                  <a:rPr lang="en-US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，人工操作难免会出现疏漏，导致缺陷修复不彻底。</a:t>
                </a:r>
                <a:endParaRPr lang="en-US" b="0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       这些问题占用了开发者大量精力，使他们无法专注于核心业务逻辑的开发，进而</a:t>
                </a:r>
                <a:r>
                  <a:rPr lang="en-US" b="0" i="0" u="none" strike="noStrike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影响开发效率和代码质量</a:t>
                </a:r>
                <a:r>
                  <a:rPr lang="en-US" b="0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。</a:t>
                </a:r>
                <a:endParaRPr lang="en-US" b="0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Shape1" descr="00095016-186d-4e87-bee4-3771e6d3855b"/>
              <p:cNvSpPr/>
              <p:nvPr/>
            </p:nvSpPr>
            <p:spPr>
              <a:xfrm>
                <a:off x="1709768" y="857260"/>
                <a:ext cx="4469808" cy="114305"/>
              </a:xfrm>
              <a:custGeom>
                <a:avLst/>
                <a:gdLst>
                  <a:gd name="connsiteX0" fmla="*/ 0 w 872204"/>
                  <a:gd name="connsiteY0" fmla="*/ 46006 h 46005"/>
                  <a:gd name="connsiteX1" fmla="*/ 485775 w 872204"/>
                  <a:gd name="connsiteY1" fmla="*/ 46006 h 46005"/>
                  <a:gd name="connsiteX2" fmla="*/ 531781 w 872204"/>
                  <a:gd name="connsiteY2" fmla="*/ 0 h 46005"/>
                  <a:gd name="connsiteX3" fmla="*/ 872204 w 872204"/>
                  <a:gd name="connsiteY3" fmla="*/ 0 h 46005"/>
                  <a:gd name="connsiteX0-1" fmla="*/ 0 w 1741254"/>
                  <a:gd name="connsiteY0-2" fmla="*/ 46006 h 46006"/>
                  <a:gd name="connsiteX1-3" fmla="*/ 1354825 w 1741254"/>
                  <a:gd name="connsiteY1-4" fmla="*/ 46006 h 46006"/>
                  <a:gd name="connsiteX2-5" fmla="*/ 1400831 w 1741254"/>
                  <a:gd name="connsiteY2-6" fmla="*/ 0 h 46006"/>
                  <a:gd name="connsiteX3-7" fmla="*/ 1741254 w 1741254"/>
                  <a:gd name="connsiteY3-8" fmla="*/ 0 h 46006"/>
                  <a:gd name="connsiteX0-9" fmla="*/ 0 w 1809606"/>
                  <a:gd name="connsiteY0-10" fmla="*/ 46006 h 46006"/>
                  <a:gd name="connsiteX1-11" fmla="*/ 1423177 w 1809606"/>
                  <a:gd name="connsiteY1-12" fmla="*/ 46006 h 46006"/>
                  <a:gd name="connsiteX2-13" fmla="*/ 1469183 w 1809606"/>
                  <a:gd name="connsiteY2-14" fmla="*/ 0 h 46006"/>
                  <a:gd name="connsiteX3-15" fmla="*/ 1809606 w 1809606"/>
                  <a:gd name="connsiteY3-16" fmla="*/ 0 h 4600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809606" h="46006">
                    <a:moveTo>
                      <a:pt x="0" y="46006"/>
                    </a:moveTo>
                    <a:lnTo>
                      <a:pt x="1423177" y="46006"/>
                    </a:lnTo>
                    <a:lnTo>
                      <a:pt x="1469183" y="0"/>
                    </a:lnTo>
                    <a:lnTo>
                      <a:pt x="1809606" y="0"/>
                    </a:lnTo>
                  </a:path>
                </a:pathLst>
              </a:custGeom>
              <a:ln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>
                        <a:alpha val="0"/>
                      </a:schemeClr>
                    </a:gs>
                  </a:gsLst>
                  <a:lin ang="10800000" scaled="1"/>
                  <a:tileRect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l"/>
              </a:p>
            </p:txBody>
          </p:sp>
        </p:grpSp>
        <p:grpSp>
          <p:nvGrpSpPr>
            <p:cNvPr id="8" name="组合 7" descr="7c93383f-8d43-4f02-b2dc-cb32ef7d5b03"/>
            <p:cNvGrpSpPr/>
            <p:nvPr/>
          </p:nvGrpSpPr>
          <p:grpSpPr>
            <a:xfrm>
              <a:off x="5555390" y="1385790"/>
              <a:ext cx="6199505" cy="3641090"/>
              <a:chOff x="1681045" y="-816582"/>
              <a:chExt cx="8762973" cy="7738110"/>
            </a:xfrm>
          </p:grpSpPr>
          <p:sp>
            <p:nvSpPr>
              <p:cNvPr id="9" name="Bullet2" descr="d271427c-d6c5-4611-a485-3a34c8dba4e8"/>
              <p:cNvSpPr txBox="1"/>
              <p:nvPr/>
            </p:nvSpPr>
            <p:spPr>
              <a:xfrm>
                <a:off x="3191512" y="-816582"/>
                <a:ext cx="4834889" cy="178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algn="l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b="1" i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技术机遇</a:t>
                </a:r>
                <a:endParaRPr lang="en-US" sz="1800" b="1" i="0" u="none" strike="noStrik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2" descr="3244c81f-5a20-47d4-96cc-863c575265a3"/>
              <p:cNvSpPr txBox="1"/>
              <p:nvPr/>
            </p:nvSpPr>
            <p:spPr>
              <a:xfrm>
                <a:off x="2584898" y="1769086"/>
                <a:ext cx="7859120" cy="5152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0" i="0" u="none" strike="noStrike">
                    <a:solidFill>
                      <a:srgbClr val="FFFFFF"/>
                    </a:solidFill>
                    <a:latin typeface="Arial" panose="020B0604020202020204"/>
                  </a:rPr>
                  <a:t>       AI Agent技术具备</a:t>
                </a:r>
                <a:r>
                  <a:rPr lang="en-US" b="0" i="0" u="none" strike="noStrike">
                    <a:solidFill>
                      <a:srgbClr val="FF0000"/>
                    </a:solidFill>
                    <a:latin typeface="Arial" panose="020B0604020202020204"/>
                  </a:rPr>
                  <a:t>感知</a:t>
                </a:r>
                <a:r>
                  <a:rPr lang="en-US" b="0" i="0" u="none" strike="noStrike">
                    <a:solidFill>
                      <a:srgbClr val="FFFFFF"/>
                    </a:solidFill>
                    <a:latin typeface="Arial" panose="020B0604020202020204"/>
                  </a:rPr>
                  <a:t>、</a:t>
                </a:r>
                <a:r>
                  <a:rPr lang="en-US" b="0" i="0" u="none" strike="noStrike">
                    <a:solidFill>
                      <a:srgbClr val="FF0000"/>
                    </a:solidFill>
                    <a:latin typeface="Arial" panose="020B0604020202020204"/>
                  </a:rPr>
                  <a:t>决策</a:t>
                </a:r>
                <a:r>
                  <a:rPr lang="en-US" b="0" i="0" u="none" strike="noStrike">
                    <a:solidFill>
                      <a:srgbClr val="FFFFFF"/>
                    </a:solidFill>
                    <a:latin typeface="Arial" panose="020B0604020202020204"/>
                  </a:rPr>
                  <a:t>、</a:t>
                </a:r>
                <a:r>
                  <a:rPr lang="en-US" b="0" i="0" u="none" strike="noStrike">
                    <a:solidFill>
                      <a:srgbClr val="FF0000"/>
                    </a:solidFill>
                    <a:latin typeface="Arial" panose="020B0604020202020204"/>
                  </a:rPr>
                  <a:t>执行</a:t>
                </a:r>
                <a:r>
                  <a:rPr lang="en-US" b="0" i="0" u="none" strike="noStrike">
                    <a:solidFill>
                      <a:srgbClr val="FFFFFF"/>
                    </a:solidFill>
                    <a:latin typeface="Arial" panose="020B0604020202020204"/>
                  </a:rPr>
                  <a:t>三大核心能力。</a:t>
                </a:r>
                <a:endParaRPr lang="en-US" b="0" i="0" u="none" strike="noStrike">
                  <a:solidFill>
                    <a:srgbClr val="FFFFFF"/>
                  </a:solidFill>
                  <a:latin typeface="Arial" panose="020B0604020202020204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b="0" i="0" u="none" strike="noStrike">
                    <a:solidFill>
                      <a:srgbClr val="FFFFFF"/>
                    </a:solidFill>
                    <a:latin typeface="Arial" panose="020B0604020202020204"/>
                  </a:rPr>
                  <a:t>       感知能力使其能够获取项目和代码的相关信息；</a:t>
                </a:r>
                <a:endParaRPr lang="en-US" b="0" i="0" u="none" strike="noStrike">
                  <a:solidFill>
                    <a:srgbClr val="FFFFFF"/>
                  </a:solidFill>
                  <a:latin typeface="Arial" panose="020B0604020202020204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b="0" i="0" u="none" strike="noStrike">
                    <a:solidFill>
                      <a:srgbClr val="FFFFFF"/>
                    </a:solidFill>
                    <a:latin typeface="Arial" panose="020B0604020202020204"/>
                  </a:rPr>
                  <a:t>       决策能力可依据获取的信息判断缺陷的优先级并选择处理策略；</a:t>
                </a:r>
                <a:endParaRPr lang="en-US" b="0" i="0" u="none" strike="noStrike">
                  <a:solidFill>
                    <a:srgbClr val="FFFFFF"/>
                  </a:solidFill>
                  <a:latin typeface="Arial" panose="020B0604020202020204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b="0" i="0" u="none" strike="noStrike">
                    <a:solidFill>
                      <a:srgbClr val="FFFFFF"/>
                    </a:solidFill>
                    <a:latin typeface="Arial" panose="020B0604020202020204"/>
                  </a:rPr>
                  <a:t>       执行能力则能根据决策结果生成修复代码并执行修复操作。</a:t>
                </a:r>
                <a:endParaRPr lang="en-US" b="0" i="0" u="none" strike="noStrike">
                  <a:solidFill>
                    <a:srgbClr val="FFFFFF"/>
                  </a:solidFill>
                  <a:latin typeface="Arial" panose="020B0604020202020204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b="0" i="0" u="none" strike="noStrike">
                    <a:solidFill>
                      <a:srgbClr val="FFFFFF"/>
                    </a:solidFill>
                    <a:latin typeface="Arial" panose="020B0604020202020204"/>
                  </a:rPr>
                  <a:t>       这些能力为实现缺陷检测与修复智能化提供了新的路径，契合了AI4SE（AI赋能软件工程）这一前沿趋势。</a:t>
                </a:r>
                <a:endParaRPr lang="en-US" b="0" i="0" u="none" strike="noStrike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14" name="Shape2" descr="1314e622-4d1a-4e7c-8b96-d82255791e83"/>
              <p:cNvSpPr/>
              <p:nvPr/>
            </p:nvSpPr>
            <p:spPr>
              <a:xfrm>
                <a:off x="1681045" y="855910"/>
                <a:ext cx="4469808" cy="114305"/>
              </a:xfrm>
              <a:custGeom>
                <a:avLst/>
                <a:gdLst>
                  <a:gd name="connsiteX0" fmla="*/ 0 w 872204"/>
                  <a:gd name="connsiteY0" fmla="*/ 46006 h 46005"/>
                  <a:gd name="connsiteX1" fmla="*/ 485775 w 872204"/>
                  <a:gd name="connsiteY1" fmla="*/ 46006 h 46005"/>
                  <a:gd name="connsiteX2" fmla="*/ 531781 w 872204"/>
                  <a:gd name="connsiteY2" fmla="*/ 0 h 46005"/>
                  <a:gd name="connsiteX3" fmla="*/ 872204 w 872204"/>
                  <a:gd name="connsiteY3" fmla="*/ 0 h 46005"/>
                  <a:gd name="connsiteX0-1" fmla="*/ 0 w 1741254"/>
                  <a:gd name="connsiteY0-2" fmla="*/ 46006 h 46006"/>
                  <a:gd name="connsiteX1-3" fmla="*/ 1354825 w 1741254"/>
                  <a:gd name="connsiteY1-4" fmla="*/ 46006 h 46006"/>
                  <a:gd name="connsiteX2-5" fmla="*/ 1400831 w 1741254"/>
                  <a:gd name="connsiteY2-6" fmla="*/ 0 h 46006"/>
                  <a:gd name="connsiteX3-7" fmla="*/ 1741254 w 1741254"/>
                  <a:gd name="connsiteY3-8" fmla="*/ 0 h 46006"/>
                  <a:gd name="connsiteX0-9" fmla="*/ 0 w 1809606"/>
                  <a:gd name="connsiteY0-10" fmla="*/ 46006 h 46006"/>
                  <a:gd name="connsiteX1-11" fmla="*/ 1423177 w 1809606"/>
                  <a:gd name="connsiteY1-12" fmla="*/ 46006 h 46006"/>
                  <a:gd name="connsiteX2-13" fmla="*/ 1469183 w 1809606"/>
                  <a:gd name="connsiteY2-14" fmla="*/ 0 h 46006"/>
                  <a:gd name="connsiteX3-15" fmla="*/ 1809606 w 1809606"/>
                  <a:gd name="connsiteY3-16" fmla="*/ 0 h 4600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809606" h="46006">
                    <a:moveTo>
                      <a:pt x="0" y="46006"/>
                    </a:moveTo>
                    <a:lnTo>
                      <a:pt x="1423177" y="46006"/>
                    </a:lnTo>
                    <a:lnTo>
                      <a:pt x="1469183" y="0"/>
                    </a:lnTo>
                    <a:lnTo>
                      <a:pt x="1809606" y="0"/>
                    </a:lnTo>
                  </a:path>
                </a:pathLst>
              </a:custGeom>
              <a:ln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>
                        <a:alpha val="0"/>
                      </a:schemeClr>
                    </a:gs>
                  </a:gsLst>
                  <a:lin ang="10800000" scaled="1"/>
                  <a:tileRect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l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项目意义</a:t>
            </a:r>
            <a:endParaRPr lang="en-US" sz="28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2" name="4fd913c7-11fd-4171-a2aa-ea6658a24207.source.3.zh-Hans.pptx" descr="ba754154-16d0-4d50-8b51-63e893e40c65"/>
          <p:cNvGrpSpPr/>
          <p:nvPr/>
        </p:nvGrpSpPr>
        <p:grpSpPr>
          <a:xfrm>
            <a:off x="1334044" y="1130299"/>
            <a:ext cx="9511211" cy="4597402"/>
            <a:chOff x="1334044" y="1130299"/>
            <a:chExt cx="9511211" cy="4597402"/>
          </a:xfrm>
        </p:grpSpPr>
        <p:sp>
          <p:nvSpPr>
            <p:cNvPr id="17" name="Title" descr="c3a48c9f-8414-4885-ae26-d8f805050bf8"/>
            <p:cNvSpPr txBox="1"/>
            <p:nvPr/>
          </p:nvSpPr>
          <p:spPr>
            <a:xfrm>
              <a:off x="2454554" y="1130299"/>
              <a:ext cx="7270191" cy="7620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</a:pPr>
              <a:endParaRPr lang="en-US" sz="2400" b="1" i="0" u="none" strike="noStrike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grpSp>
          <p:nvGrpSpPr>
            <p:cNvPr id="9" name="组合 8" descr="104459a7-5b9b-4b25-959b-b51078e00b1c"/>
            <p:cNvGrpSpPr/>
            <p:nvPr/>
          </p:nvGrpSpPr>
          <p:grpSpPr>
            <a:xfrm>
              <a:off x="1334044" y="2039008"/>
              <a:ext cx="2921070" cy="3688693"/>
              <a:chOff x="1334044" y="2039008"/>
              <a:chExt cx="2921070" cy="3688693"/>
            </a:xfrm>
          </p:grpSpPr>
          <p:sp>
            <p:nvSpPr>
              <p:cNvPr id="5" name="矩形 4" descr="232d0310-2cb0-4342-962b-15d165211364"/>
              <p:cNvSpPr/>
              <p:nvPr/>
            </p:nvSpPr>
            <p:spPr>
              <a:xfrm>
                <a:off x="1354284" y="2069066"/>
                <a:ext cx="2655439" cy="33584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39000"/>
                    </a:schemeClr>
                  </a:gs>
                  <a:gs pos="100000">
                    <a:schemeClr val="accent1">
                      <a:alpha val="32000"/>
                    </a:schemeClr>
                  </a:gs>
                  <a:gs pos="55000">
                    <a:schemeClr val="accent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</a:p>
            </p:txBody>
          </p:sp>
          <p:sp>
            <p:nvSpPr>
              <p:cNvPr id="21" name="任意多边形: 形状 20" descr="462c3646-4dff-4425-9f27-96cc992f693b"/>
              <p:cNvSpPr/>
              <p:nvPr/>
            </p:nvSpPr>
            <p:spPr>
              <a:xfrm>
                <a:off x="1758844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22" name="任意多边形: 形状 21" descr="e99748aa-7fc4-4383-a73b-c794c0044e81"/>
              <p:cNvSpPr/>
              <p:nvPr/>
            </p:nvSpPr>
            <p:spPr>
              <a:xfrm>
                <a:off x="1915439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23" name="任意多边形: 形状 22" descr="8d005dd9-7640-48bd-8239-fe4404c54293"/>
              <p:cNvSpPr/>
              <p:nvPr/>
            </p:nvSpPr>
            <p:spPr>
              <a:xfrm>
                <a:off x="2072226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24" name="任意多边形: 形状 23" descr="f241b11a-a3a8-45bc-a499-dc1df5502595"/>
              <p:cNvSpPr/>
              <p:nvPr/>
            </p:nvSpPr>
            <p:spPr>
              <a:xfrm>
                <a:off x="2228819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25" name="任意多边形: 形状 24" descr="95518f3b-b4ec-4246-b152-60441ae1a84a"/>
              <p:cNvSpPr/>
              <p:nvPr/>
            </p:nvSpPr>
            <p:spPr>
              <a:xfrm>
                <a:off x="2385606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26" name="任意多边形: 形状 25" descr="53f1f52e-ad9c-4fe0-8a3e-9d57a332a23d"/>
              <p:cNvSpPr/>
              <p:nvPr/>
            </p:nvSpPr>
            <p:spPr>
              <a:xfrm>
                <a:off x="3591610" y="5394722"/>
                <a:ext cx="405526" cy="75401"/>
              </a:xfrm>
              <a:custGeom>
                <a:avLst/>
                <a:gdLst>
                  <a:gd name="connsiteX0" fmla="*/ 160401 w 200786"/>
                  <a:gd name="connsiteY0" fmla="*/ 40291 h 40290"/>
                  <a:gd name="connsiteX1" fmla="*/ 0 w 200786"/>
                  <a:gd name="connsiteY1" fmla="*/ 40291 h 40290"/>
                  <a:gd name="connsiteX2" fmla="*/ 40386 w 200786"/>
                  <a:gd name="connsiteY2" fmla="*/ 0 h 40290"/>
                  <a:gd name="connsiteX3" fmla="*/ 200787 w 200786"/>
                  <a:gd name="connsiteY3" fmla="*/ 0 h 40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786" h="40290">
                    <a:moveTo>
                      <a:pt x="160401" y="40291"/>
                    </a:moveTo>
                    <a:lnTo>
                      <a:pt x="0" y="40291"/>
                    </a:lnTo>
                    <a:lnTo>
                      <a:pt x="40386" y="0"/>
                    </a:lnTo>
                    <a:lnTo>
                      <a:pt x="2007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20" name="任意多边形: 形状 19" descr="7a4fba25-e78f-41a9-87db-fb5db2b11f96"/>
              <p:cNvSpPr/>
              <p:nvPr/>
            </p:nvSpPr>
            <p:spPr>
              <a:xfrm>
                <a:off x="1499138" y="5221636"/>
                <a:ext cx="2755976" cy="506065"/>
              </a:xfrm>
              <a:custGeom>
                <a:avLst/>
                <a:gdLst>
                  <a:gd name="connsiteX0" fmla="*/ 837819 w 1364551"/>
                  <a:gd name="connsiteY0" fmla="*/ 190691 h 270414"/>
                  <a:gd name="connsiteX1" fmla="*/ 758190 w 1364551"/>
                  <a:gd name="connsiteY1" fmla="*/ 270415 h 270414"/>
                  <a:gd name="connsiteX2" fmla="*/ 0 w 1364551"/>
                  <a:gd name="connsiteY2" fmla="*/ 270415 h 270414"/>
                  <a:gd name="connsiteX3" fmla="*/ 159353 w 1364551"/>
                  <a:gd name="connsiteY3" fmla="*/ 111062 h 270414"/>
                  <a:gd name="connsiteX4" fmla="*/ 1253585 w 1364551"/>
                  <a:gd name="connsiteY4" fmla="*/ 111062 h 270414"/>
                  <a:gd name="connsiteX5" fmla="*/ 1364552 w 1364551"/>
                  <a:gd name="connsiteY5" fmla="*/ 0 h 27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4551" h="270414">
                    <a:moveTo>
                      <a:pt x="837819" y="190691"/>
                    </a:moveTo>
                    <a:lnTo>
                      <a:pt x="758190" y="270415"/>
                    </a:lnTo>
                    <a:lnTo>
                      <a:pt x="0" y="270415"/>
                    </a:lnTo>
                    <a:lnTo>
                      <a:pt x="159353" y="111062"/>
                    </a:lnTo>
                    <a:lnTo>
                      <a:pt x="1253585" y="111062"/>
                    </a:lnTo>
                    <a:lnTo>
                      <a:pt x="1364552" y="0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28" name="任意多边形: 形状 27" descr="06e98c65-9cb0-4c2b-80f5-d866a410855e"/>
              <p:cNvSpPr/>
              <p:nvPr/>
            </p:nvSpPr>
            <p:spPr>
              <a:xfrm>
                <a:off x="1334044" y="2039008"/>
                <a:ext cx="241555" cy="220631"/>
              </a:xfrm>
              <a:custGeom>
                <a:avLst/>
                <a:gdLst>
                  <a:gd name="connsiteX0" fmla="*/ 149828 w 149828"/>
                  <a:gd name="connsiteY0" fmla="*/ 0 h 149828"/>
                  <a:gd name="connsiteX1" fmla="*/ 28956 w 149828"/>
                  <a:gd name="connsiteY1" fmla="*/ 0 h 149828"/>
                  <a:gd name="connsiteX2" fmla="*/ 0 w 149828"/>
                  <a:gd name="connsiteY2" fmla="*/ 0 h 149828"/>
                  <a:gd name="connsiteX3" fmla="*/ 0 w 149828"/>
                  <a:gd name="connsiteY3" fmla="*/ 28956 h 149828"/>
                  <a:gd name="connsiteX4" fmla="*/ 0 w 149828"/>
                  <a:gd name="connsiteY4" fmla="*/ 149828 h 149828"/>
                  <a:gd name="connsiteX5" fmla="*/ 38481 w 149828"/>
                  <a:gd name="connsiteY5" fmla="*/ 149828 h 149828"/>
                  <a:gd name="connsiteX6" fmla="*/ 38481 w 149828"/>
                  <a:gd name="connsiteY6" fmla="*/ 38481 h 149828"/>
                  <a:gd name="connsiteX7" fmla="*/ 149828 w 149828"/>
                  <a:gd name="connsiteY7" fmla="*/ 38481 h 14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828" h="149828">
                    <a:moveTo>
                      <a:pt x="149828" y="0"/>
                    </a:moveTo>
                    <a:lnTo>
                      <a:pt x="28956" y="0"/>
                    </a:lnTo>
                    <a:lnTo>
                      <a:pt x="0" y="0"/>
                    </a:lnTo>
                    <a:lnTo>
                      <a:pt x="0" y="28956"/>
                    </a:lnTo>
                    <a:lnTo>
                      <a:pt x="0" y="149828"/>
                    </a:lnTo>
                    <a:lnTo>
                      <a:pt x="38481" y="149828"/>
                    </a:lnTo>
                    <a:lnTo>
                      <a:pt x="38481" y="38481"/>
                    </a:lnTo>
                    <a:lnTo>
                      <a:pt x="149828" y="3848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grpSp>
            <p:nvGrpSpPr>
              <p:cNvPr id="3" name="组合 2" descr="37f275bf-159b-438d-ba8f-8e6e1e1a5ca1"/>
              <p:cNvGrpSpPr/>
              <p:nvPr/>
            </p:nvGrpSpPr>
            <p:grpSpPr>
              <a:xfrm>
                <a:off x="1441615" y="2216098"/>
                <a:ext cx="2510224" cy="2801620"/>
                <a:chOff x="1441615" y="2216098"/>
                <a:chExt cx="2510224" cy="2801620"/>
              </a:xfrm>
            </p:grpSpPr>
            <p:sp>
              <p:nvSpPr>
                <p:cNvPr id="30" name="Bullet1" descr="7f185b6f-81d0-4245-bf58-3c041a3830da"/>
                <p:cNvSpPr txBox="1"/>
                <p:nvPr/>
              </p:nvSpPr>
              <p:spPr>
                <a:xfrm>
                  <a:off x="1441615" y="2216098"/>
                  <a:ext cx="2510224" cy="7171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i="1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效率</a:t>
                  </a:r>
                  <a:r>
                    <a:rPr lang="en-US" b="1" i="1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提升</a:t>
                  </a:r>
                  <a:endParaRPr lang="en-US" sz="1600" b="1" i="1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Text1" descr="9996d84a-de8b-4a4c-b2f0-80ce3867c096"/>
                <p:cNvSpPr txBox="1"/>
                <p:nvPr/>
              </p:nvSpPr>
              <p:spPr>
                <a:xfrm>
                  <a:off x="1441615" y="3009213"/>
                  <a:ext cx="2510155" cy="20085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Autofit/>
                </a:bodyPr>
                <a:lstStyle/>
                <a:p>
                  <a:pPr algn="l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       该系统能够减少开发者在重复缺陷处理中的投入，让开发者从繁琐的缺陷检测与修复工作中解放出来，将更多的时间和精力聚焦在核心业务逻辑的开发上，从而提高开发效率</a:t>
                  </a:r>
                  <a:r>
                    <a:rPr lang="en-US" sz="1400" b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。</a:t>
                  </a:r>
                  <a:endParaRPr lang="en-US" sz="1400" b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" name="组合 9" descr="5f867151-5d1b-42d8-bb86-e208d4fce340"/>
            <p:cNvGrpSpPr/>
            <p:nvPr/>
          </p:nvGrpSpPr>
          <p:grpSpPr>
            <a:xfrm>
              <a:off x="4629116" y="2039008"/>
              <a:ext cx="2921070" cy="3688693"/>
              <a:chOff x="4629116" y="2039008"/>
              <a:chExt cx="2921070" cy="3688693"/>
            </a:xfrm>
          </p:grpSpPr>
          <p:sp>
            <p:nvSpPr>
              <p:cNvPr id="37" name="矩形 36" descr="fa34100c-49a9-4006-a4a7-5f47da58af5f"/>
              <p:cNvSpPr/>
              <p:nvPr/>
            </p:nvSpPr>
            <p:spPr>
              <a:xfrm>
                <a:off x="4658881" y="2069066"/>
                <a:ext cx="2655439" cy="33584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39000"/>
                    </a:schemeClr>
                  </a:gs>
                  <a:gs pos="100000">
                    <a:schemeClr val="accent1">
                      <a:alpha val="32000"/>
                    </a:schemeClr>
                  </a:gs>
                  <a:gs pos="55000">
                    <a:schemeClr val="accent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</a:p>
            </p:txBody>
          </p:sp>
          <p:sp>
            <p:nvSpPr>
              <p:cNvPr id="42" name="任意多边形: 形状 41" descr="581ff333-c027-4549-858b-5dda0e0e6607"/>
              <p:cNvSpPr/>
              <p:nvPr/>
            </p:nvSpPr>
            <p:spPr>
              <a:xfrm>
                <a:off x="5053916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43" name="任意多边形: 形状 42" descr="d3582f35-b8eb-40c7-89e9-fa07fedd13d2"/>
              <p:cNvSpPr/>
              <p:nvPr/>
            </p:nvSpPr>
            <p:spPr>
              <a:xfrm>
                <a:off x="5210511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44" name="任意多边形: 形状 43" descr="bc5669df-3e9e-4470-8440-43e63ae60102"/>
              <p:cNvSpPr/>
              <p:nvPr/>
            </p:nvSpPr>
            <p:spPr>
              <a:xfrm>
                <a:off x="5367298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45" name="任意多边形: 形状 44" descr="6c230d96-0dea-4ac1-9197-8a2387f8341c"/>
              <p:cNvSpPr/>
              <p:nvPr/>
            </p:nvSpPr>
            <p:spPr>
              <a:xfrm>
                <a:off x="5523891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46" name="任意多边形: 形状 45" descr="f182120c-bd9f-449c-b0a9-3764d3514118"/>
              <p:cNvSpPr/>
              <p:nvPr/>
            </p:nvSpPr>
            <p:spPr>
              <a:xfrm>
                <a:off x="5680678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47" name="任意多边形: 形状 46" descr="e2d0aaae-c823-4b77-866c-9e1df45b0047"/>
              <p:cNvSpPr/>
              <p:nvPr/>
            </p:nvSpPr>
            <p:spPr>
              <a:xfrm>
                <a:off x="6886682" y="5394722"/>
                <a:ext cx="405526" cy="75401"/>
              </a:xfrm>
              <a:custGeom>
                <a:avLst/>
                <a:gdLst>
                  <a:gd name="connsiteX0" fmla="*/ 160401 w 200786"/>
                  <a:gd name="connsiteY0" fmla="*/ 40291 h 40290"/>
                  <a:gd name="connsiteX1" fmla="*/ 0 w 200786"/>
                  <a:gd name="connsiteY1" fmla="*/ 40291 h 40290"/>
                  <a:gd name="connsiteX2" fmla="*/ 40386 w 200786"/>
                  <a:gd name="connsiteY2" fmla="*/ 0 h 40290"/>
                  <a:gd name="connsiteX3" fmla="*/ 200787 w 200786"/>
                  <a:gd name="connsiteY3" fmla="*/ 0 h 40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786" h="40290">
                    <a:moveTo>
                      <a:pt x="160401" y="40291"/>
                    </a:moveTo>
                    <a:lnTo>
                      <a:pt x="0" y="40291"/>
                    </a:lnTo>
                    <a:lnTo>
                      <a:pt x="40386" y="0"/>
                    </a:lnTo>
                    <a:lnTo>
                      <a:pt x="2007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41" name="任意多边形: 形状 40" descr="f4777175-c0fd-4152-856c-0d773c3a4e38"/>
              <p:cNvSpPr/>
              <p:nvPr/>
            </p:nvSpPr>
            <p:spPr>
              <a:xfrm>
                <a:off x="4794210" y="5221636"/>
                <a:ext cx="2755976" cy="506065"/>
              </a:xfrm>
              <a:custGeom>
                <a:avLst/>
                <a:gdLst>
                  <a:gd name="connsiteX0" fmla="*/ 837819 w 1364551"/>
                  <a:gd name="connsiteY0" fmla="*/ 190691 h 270414"/>
                  <a:gd name="connsiteX1" fmla="*/ 758190 w 1364551"/>
                  <a:gd name="connsiteY1" fmla="*/ 270415 h 270414"/>
                  <a:gd name="connsiteX2" fmla="*/ 0 w 1364551"/>
                  <a:gd name="connsiteY2" fmla="*/ 270415 h 270414"/>
                  <a:gd name="connsiteX3" fmla="*/ 159353 w 1364551"/>
                  <a:gd name="connsiteY3" fmla="*/ 111062 h 270414"/>
                  <a:gd name="connsiteX4" fmla="*/ 1253585 w 1364551"/>
                  <a:gd name="connsiteY4" fmla="*/ 111062 h 270414"/>
                  <a:gd name="connsiteX5" fmla="*/ 1364552 w 1364551"/>
                  <a:gd name="connsiteY5" fmla="*/ 0 h 27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4551" h="270414">
                    <a:moveTo>
                      <a:pt x="837819" y="190691"/>
                    </a:moveTo>
                    <a:lnTo>
                      <a:pt x="758190" y="270415"/>
                    </a:lnTo>
                    <a:lnTo>
                      <a:pt x="0" y="270415"/>
                    </a:lnTo>
                    <a:lnTo>
                      <a:pt x="159353" y="111062"/>
                    </a:lnTo>
                    <a:lnTo>
                      <a:pt x="1253585" y="111062"/>
                    </a:lnTo>
                    <a:lnTo>
                      <a:pt x="1364552" y="0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39" name="任意多边形: 形状 38" descr="cf3f9126-1c1e-42e4-b73d-7e400294d0c7"/>
              <p:cNvSpPr/>
              <p:nvPr/>
            </p:nvSpPr>
            <p:spPr>
              <a:xfrm>
                <a:off x="4629116" y="2039008"/>
                <a:ext cx="241555" cy="220631"/>
              </a:xfrm>
              <a:custGeom>
                <a:avLst/>
                <a:gdLst>
                  <a:gd name="connsiteX0" fmla="*/ 149828 w 149828"/>
                  <a:gd name="connsiteY0" fmla="*/ 0 h 149828"/>
                  <a:gd name="connsiteX1" fmla="*/ 28956 w 149828"/>
                  <a:gd name="connsiteY1" fmla="*/ 0 h 149828"/>
                  <a:gd name="connsiteX2" fmla="*/ 0 w 149828"/>
                  <a:gd name="connsiteY2" fmla="*/ 0 h 149828"/>
                  <a:gd name="connsiteX3" fmla="*/ 0 w 149828"/>
                  <a:gd name="connsiteY3" fmla="*/ 28956 h 149828"/>
                  <a:gd name="connsiteX4" fmla="*/ 0 w 149828"/>
                  <a:gd name="connsiteY4" fmla="*/ 149828 h 149828"/>
                  <a:gd name="connsiteX5" fmla="*/ 38481 w 149828"/>
                  <a:gd name="connsiteY5" fmla="*/ 149828 h 149828"/>
                  <a:gd name="connsiteX6" fmla="*/ 38481 w 149828"/>
                  <a:gd name="connsiteY6" fmla="*/ 38481 h 149828"/>
                  <a:gd name="connsiteX7" fmla="*/ 149828 w 149828"/>
                  <a:gd name="connsiteY7" fmla="*/ 38481 h 14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828" h="149828">
                    <a:moveTo>
                      <a:pt x="149828" y="0"/>
                    </a:moveTo>
                    <a:lnTo>
                      <a:pt x="28956" y="0"/>
                    </a:lnTo>
                    <a:lnTo>
                      <a:pt x="0" y="0"/>
                    </a:lnTo>
                    <a:lnTo>
                      <a:pt x="0" y="28956"/>
                    </a:lnTo>
                    <a:lnTo>
                      <a:pt x="0" y="149828"/>
                    </a:lnTo>
                    <a:lnTo>
                      <a:pt x="38481" y="149828"/>
                    </a:lnTo>
                    <a:lnTo>
                      <a:pt x="38481" y="38481"/>
                    </a:lnTo>
                    <a:lnTo>
                      <a:pt x="149828" y="3848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grpSp>
            <p:nvGrpSpPr>
              <p:cNvPr id="4" name="组合 3" descr="cd3345a2-5bf7-431d-a734-53c623c62a6c"/>
              <p:cNvGrpSpPr/>
              <p:nvPr/>
            </p:nvGrpSpPr>
            <p:grpSpPr>
              <a:xfrm>
                <a:off x="4727162" y="2216098"/>
                <a:ext cx="2515304" cy="2251944"/>
                <a:chOff x="4727162" y="2216098"/>
                <a:chExt cx="2515304" cy="2251944"/>
              </a:xfrm>
            </p:grpSpPr>
            <p:sp>
              <p:nvSpPr>
                <p:cNvPr id="35" name="Bullet2" descr="ae668c45-5b11-434e-b42c-080c5f2d634f"/>
                <p:cNvSpPr txBox="1"/>
                <p:nvPr/>
              </p:nvSpPr>
              <p:spPr>
                <a:xfrm>
                  <a:off x="4732242" y="2216098"/>
                  <a:ext cx="2510224" cy="7171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b="1" i="1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质量保障</a:t>
                  </a:r>
                  <a:endParaRPr lang="en-US" b="1" i="1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Text2" descr="906ec5bd-1714-4a20-9b70-27e6bc4637e6"/>
                <p:cNvSpPr txBox="1"/>
                <p:nvPr/>
              </p:nvSpPr>
              <p:spPr>
                <a:xfrm>
                  <a:off x="4727162" y="3012445"/>
                  <a:ext cx="2510224" cy="14555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Autofit/>
                </a:bodyPr>
                <a:lstStyle/>
                <a:p>
                  <a:pPr algn="l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       通过标准化的处理流程，系统可以降低人工操作带来的疏漏，减少缺陷残留率，保障代码的质量。</a:t>
                  </a:r>
                  <a:endParaRPr lang="en-US" sz="1600" b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1" name="组合 10" descr="c2f36899-43e9-450d-99c3-4d20255d86b9"/>
            <p:cNvGrpSpPr/>
            <p:nvPr/>
          </p:nvGrpSpPr>
          <p:grpSpPr>
            <a:xfrm>
              <a:off x="7924185" y="2039008"/>
              <a:ext cx="2921070" cy="3688693"/>
              <a:chOff x="7924185" y="2039008"/>
              <a:chExt cx="2921070" cy="3688693"/>
            </a:xfrm>
          </p:grpSpPr>
          <p:sp>
            <p:nvSpPr>
              <p:cNvPr id="52" name="矩形 51" descr="8e8b012a-399a-4448-8077-f65cc7f6684e"/>
              <p:cNvSpPr/>
              <p:nvPr/>
            </p:nvSpPr>
            <p:spPr>
              <a:xfrm>
                <a:off x="7953950" y="2069066"/>
                <a:ext cx="2655439" cy="33584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39000"/>
                    </a:schemeClr>
                  </a:gs>
                  <a:gs pos="100000">
                    <a:schemeClr val="accent1">
                      <a:alpha val="32000"/>
                    </a:schemeClr>
                  </a:gs>
                  <a:gs pos="55000">
                    <a:schemeClr val="accent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</a:p>
            </p:txBody>
          </p:sp>
          <p:sp>
            <p:nvSpPr>
              <p:cNvPr id="57" name="任意多边形: 形状 56" descr="dcaa40c2-78aa-41da-9816-37d04b414060"/>
              <p:cNvSpPr/>
              <p:nvPr/>
            </p:nvSpPr>
            <p:spPr>
              <a:xfrm>
                <a:off x="8348985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58" name="任意多边形: 形状 57" descr="56cccfcc-026f-40dd-afd0-82c9bc6a024b"/>
              <p:cNvSpPr/>
              <p:nvPr/>
            </p:nvSpPr>
            <p:spPr>
              <a:xfrm>
                <a:off x="8505580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59" name="任意多边形: 形状 58" descr="d1dc953f-c35b-45d2-b25e-5980df82980a"/>
              <p:cNvSpPr/>
              <p:nvPr/>
            </p:nvSpPr>
            <p:spPr>
              <a:xfrm>
                <a:off x="8662367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60" name="任意多边形: 形状 59" descr="d7dafdd2-0c01-4de0-8d24-a6e3f36e74fc"/>
              <p:cNvSpPr/>
              <p:nvPr/>
            </p:nvSpPr>
            <p:spPr>
              <a:xfrm>
                <a:off x="8818960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61" name="任意多边形: 形状 60" descr="8a4bc35b-de1a-42a0-b94b-018b9bc478f6"/>
              <p:cNvSpPr/>
              <p:nvPr/>
            </p:nvSpPr>
            <p:spPr>
              <a:xfrm>
                <a:off x="8975747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62" name="任意多边形: 形状 61" descr="bf786812-1529-41b8-8d03-79a2a0f4113f"/>
              <p:cNvSpPr/>
              <p:nvPr/>
            </p:nvSpPr>
            <p:spPr>
              <a:xfrm>
                <a:off x="10181751" y="5394722"/>
                <a:ext cx="405526" cy="75401"/>
              </a:xfrm>
              <a:custGeom>
                <a:avLst/>
                <a:gdLst>
                  <a:gd name="connsiteX0" fmla="*/ 160401 w 200786"/>
                  <a:gd name="connsiteY0" fmla="*/ 40291 h 40290"/>
                  <a:gd name="connsiteX1" fmla="*/ 0 w 200786"/>
                  <a:gd name="connsiteY1" fmla="*/ 40291 h 40290"/>
                  <a:gd name="connsiteX2" fmla="*/ 40386 w 200786"/>
                  <a:gd name="connsiteY2" fmla="*/ 0 h 40290"/>
                  <a:gd name="connsiteX3" fmla="*/ 200787 w 200786"/>
                  <a:gd name="connsiteY3" fmla="*/ 0 h 40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786" h="40290">
                    <a:moveTo>
                      <a:pt x="160401" y="40291"/>
                    </a:moveTo>
                    <a:lnTo>
                      <a:pt x="0" y="40291"/>
                    </a:lnTo>
                    <a:lnTo>
                      <a:pt x="40386" y="0"/>
                    </a:lnTo>
                    <a:lnTo>
                      <a:pt x="2007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56" name="任意多边形: 形状 55" descr="f4b78d9a-4c0f-4b27-a360-f825445fe1d3"/>
              <p:cNvSpPr/>
              <p:nvPr/>
            </p:nvSpPr>
            <p:spPr>
              <a:xfrm>
                <a:off x="8089279" y="5221636"/>
                <a:ext cx="2755976" cy="506065"/>
              </a:xfrm>
              <a:custGeom>
                <a:avLst/>
                <a:gdLst>
                  <a:gd name="connsiteX0" fmla="*/ 837819 w 1364551"/>
                  <a:gd name="connsiteY0" fmla="*/ 190691 h 270414"/>
                  <a:gd name="connsiteX1" fmla="*/ 758190 w 1364551"/>
                  <a:gd name="connsiteY1" fmla="*/ 270415 h 270414"/>
                  <a:gd name="connsiteX2" fmla="*/ 0 w 1364551"/>
                  <a:gd name="connsiteY2" fmla="*/ 270415 h 270414"/>
                  <a:gd name="connsiteX3" fmla="*/ 159353 w 1364551"/>
                  <a:gd name="connsiteY3" fmla="*/ 111062 h 270414"/>
                  <a:gd name="connsiteX4" fmla="*/ 1253585 w 1364551"/>
                  <a:gd name="connsiteY4" fmla="*/ 111062 h 270414"/>
                  <a:gd name="connsiteX5" fmla="*/ 1364552 w 1364551"/>
                  <a:gd name="connsiteY5" fmla="*/ 0 h 27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4551" h="270414">
                    <a:moveTo>
                      <a:pt x="837819" y="190691"/>
                    </a:moveTo>
                    <a:lnTo>
                      <a:pt x="758190" y="270415"/>
                    </a:lnTo>
                    <a:lnTo>
                      <a:pt x="0" y="270415"/>
                    </a:lnTo>
                    <a:lnTo>
                      <a:pt x="159353" y="111062"/>
                    </a:lnTo>
                    <a:lnTo>
                      <a:pt x="1253585" y="111062"/>
                    </a:lnTo>
                    <a:lnTo>
                      <a:pt x="1364552" y="0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sp>
            <p:nvSpPr>
              <p:cNvPr id="54" name="任意多边形: 形状 53" descr="2c2c8615-bec5-4b33-8923-04e8b7a276e4"/>
              <p:cNvSpPr/>
              <p:nvPr/>
            </p:nvSpPr>
            <p:spPr>
              <a:xfrm>
                <a:off x="7924185" y="2039008"/>
                <a:ext cx="241555" cy="220631"/>
              </a:xfrm>
              <a:custGeom>
                <a:avLst/>
                <a:gdLst>
                  <a:gd name="connsiteX0" fmla="*/ 149828 w 149828"/>
                  <a:gd name="connsiteY0" fmla="*/ 0 h 149828"/>
                  <a:gd name="connsiteX1" fmla="*/ 28956 w 149828"/>
                  <a:gd name="connsiteY1" fmla="*/ 0 h 149828"/>
                  <a:gd name="connsiteX2" fmla="*/ 0 w 149828"/>
                  <a:gd name="connsiteY2" fmla="*/ 0 h 149828"/>
                  <a:gd name="connsiteX3" fmla="*/ 0 w 149828"/>
                  <a:gd name="connsiteY3" fmla="*/ 28956 h 149828"/>
                  <a:gd name="connsiteX4" fmla="*/ 0 w 149828"/>
                  <a:gd name="connsiteY4" fmla="*/ 149828 h 149828"/>
                  <a:gd name="connsiteX5" fmla="*/ 38481 w 149828"/>
                  <a:gd name="connsiteY5" fmla="*/ 149828 h 149828"/>
                  <a:gd name="connsiteX6" fmla="*/ 38481 w 149828"/>
                  <a:gd name="connsiteY6" fmla="*/ 38481 h 149828"/>
                  <a:gd name="connsiteX7" fmla="*/ 149828 w 149828"/>
                  <a:gd name="connsiteY7" fmla="*/ 38481 h 14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828" h="149828">
                    <a:moveTo>
                      <a:pt x="149828" y="0"/>
                    </a:moveTo>
                    <a:lnTo>
                      <a:pt x="28956" y="0"/>
                    </a:lnTo>
                    <a:lnTo>
                      <a:pt x="0" y="0"/>
                    </a:lnTo>
                    <a:lnTo>
                      <a:pt x="0" y="28956"/>
                    </a:lnTo>
                    <a:lnTo>
                      <a:pt x="0" y="149828"/>
                    </a:lnTo>
                    <a:lnTo>
                      <a:pt x="38481" y="149828"/>
                    </a:lnTo>
                    <a:lnTo>
                      <a:pt x="38481" y="38481"/>
                    </a:lnTo>
                    <a:lnTo>
                      <a:pt x="149828" y="3848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 anchorCtr="0"/>
              <a:lstStyle/>
              <a:p>
                <a:pPr algn="l"/>
              </a:p>
            </p:txBody>
          </p:sp>
          <p:grpSp>
            <p:nvGrpSpPr>
              <p:cNvPr id="6" name="组合 5" descr="08a71c1a-e77b-4ba1-b257-b79785e377ab"/>
              <p:cNvGrpSpPr/>
              <p:nvPr/>
            </p:nvGrpSpPr>
            <p:grpSpPr>
              <a:xfrm>
                <a:off x="8012706" y="2216098"/>
                <a:ext cx="2529274" cy="2947035"/>
                <a:chOff x="8012706" y="2216098"/>
                <a:chExt cx="2529274" cy="2947035"/>
              </a:xfrm>
            </p:grpSpPr>
            <p:sp>
              <p:nvSpPr>
                <p:cNvPr id="50" name="Bullet3" descr="9c5e921b-ceb9-4c0d-ba5e-2e64de62fdb1"/>
                <p:cNvSpPr txBox="1"/>
                <p:nvPr/>
              </p:nvSpPr>
              <p:spPr>
                <a:xfrm>
                  <a:off x="8031756" y="2216098"/>
                  <a:ext cx="2510224" cy="7171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b="1" i="1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技术实践</a:t>
                  </a:r>
                  <a:endParaRPr lang="en-US" b="1" i="1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" name="Text3" descr="07c27190-bd43-41a0-8b9d-983f9fea86fa"/>
                <p:cNvSpPr txBox="1"/>
                <p:nvPr/>
              </p:nvSpPr>
              <p:spPr>
                <a:xfrm>
                  <a:off x="8012706" y="3012388"/>
                  <a:ext cx="2510155" cy="21507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Autofit/>
                </a:bodyPr>
                <a:lstStyle/>
                <a:p>
                  <a:pPr algn="l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0" u="none" strike="noStrike">
                      <a:solidFill>
                        <a:srgbClr val="FFFFFF"/>
                      </a:solidFill>
                      <a:ea typeface="微软雅黑" panose="020B0503020204020204" pitchFamily="34" charset="-122"/>
                    </a:rPr>
                    <a:t>       本项目为AI Agent在软件工程领域的应用提供了一个具体的落地案例，通过实践可以积累经验，进一步完善AI Agent技术在该领域的应用方法，推动AI4SE的发展。</a:t>
                  </a:r>
                  <a:endParaRPr lang="en-US" sz="1600" b="0" u="none" strike="noStrike">
                    <a:solidFill>
                      <a:srgbClr val="FFFFFF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 descr="ef8375b2-49de-45c3-ac89-652fde92171d"/>
          <p:cNvSpPr>
            <a:spLocks noGrp="1"/>
          </p:cNvSpPr>
          <p:nvPr>
            <p:ph type="title" hasCustomPrompt="1"/>
          </p:nvPr>
        </p:nvSpPr>
        <p:spPr>
          <a:xfrm>
            <a:off x="6092825" y="1371600"/>
            <a:ext cx="5426075" cy="2169160"/>
          </a:xfrm>
        </p:spPr>
        <p:txBody>
          <a:bodyPr anchorCtr="0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600" b="1" i="1" u="none">
                <a:solidFill>
                  <a:srgbClr val="FFFFFF"/>
                </a:solidFill>
                <a:ea typeface="微软雅黑" panose="020B0503020204020204" pitchFamily="34" charset="-122"/>
              </a:rPr>
              <a:t>02</a:t>
            </a:r>
            <a:r>
              <a:rPr lang="en-US" sz="32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 项目研究内容与任务分解</a:t>
            </a:r>
            <a:endParaRPr lang="en-US" sz="32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研究内容总览</a:t>
            </a:r>
            <a:endParaRPr lang="en-US" sz="28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f3a6d23e-f17e-4b19-9ad2-04b4a318ed61.source.2.zh-Hans.pptx" descr="e8f49031-3df4-466f-8b09-3caa33a6b9cb"/>
          <p:cNvGrpSpPr/>
          <p:nvPr/>
        </p:nvGrpSpPr>
        <p:grpSpPr>
          <a:xfrm>
            <a:off x="0" y="1130301"/>
            <a:ext cx="12192000" cy="5727699"/>
            <a:chOff x="0" y="1130301"/>
            <a:chExt cx="12192000" cy="5727699"/>
          </a:xfrm>
        </p:grpSpPr>
        <p:sp>
          <p:nvSpPr>
            <p:cNvPr id="5" name="PictureMisc1" descr="f390a151-4be8-48a0-996c-45adbb4c81b5"/>
            <p:cNvSpPr/>
            <p:nvPr/>
          </p:nvSpPr>
          <p:spPr>
            <a:xfrm>
              <a:off x="0" y="5562667"/>
              <a:ext cx="12192000" cy="1295333"/>
            </a:xfrm>
            <a:prstGeom prst="rect">
              <a:avLst/>
            </a:prstGeom>
            <a:blipFill rotWithShape="1">
              <a:blip r:embed="rId1"/>
              <a:srcRect/>
              <a:stretch>
                <a:fillRect t="-8697" b="-418803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</a:p>
          </p:txBody>
        </p:sp>
        <p:sp>
          <p:nvSpPr>
            <p:cNvPr id="6" name="c" descr="2087e0fb-f87f-4343-ae1d-e703832bb578"/>
            <p:cNvSpPr/>
            <p:nvPr/>
          </p:nvSpPr>
          <p:spPr>
            <a:xfrm>
              <a:off x="660400" y="1777366"/>
              <a:ext cx="10858500" cy="4916170"/>
            </a:xfrm>
            <a:prstGeom prst="roundRect">
              <a:avLst>
                <a:gd name="adj" fmla="val 3015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0000"/>
                  </a:schemeClr>
                </a:gs>
              </a:gsLst>
              <a:lin ang="5400000" scaled="1"/>
              <a:tileRect/>
            </a:gradFill>
            <a:ln w="6350">
              <a:gradFill flip="none" rotWithShape="1">
                <a:gsLst>
                  <a:gs pos="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</a:p>
          </p:txBody>
        </p:sp>
        <p:sp>
          <p:nvSpPr>
            <p:cNvPr id="7" name="Title" descr="349246fe-835c-40b3-9554-e0ce66149734"/>
            <p:cNvSpPr/>
            <p:nvPr/>
          </p:nvSpPr>
          <p:spPr>
            <a:xfrm>
              <a:off x="660399" y="1130301"/>
              <a:ext cx="10858500" cy="586098"/>
            </a:xfrm>
            <a:prstGeom prst="rect">
              <a:avLst/>
            </a:prstGeom>
            <a:noFill/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 anchorCtr="0">
              <a:normAutofit/>
            </a:bodyPr>
            <a:lstStyle/>
            <a:p>
              <a:pPr algn="l"/>
              <a:endParaRPr lang="en-US" sz="2400" b="1" i="0" u="none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grpSp>
          <p:nvGrpSpPr>
            <p:cNvPr id="10" name="组合 9" descr="70bcf38f-6228-4234-9a2e-f4f79259491f"/>
            <p:cNvGrpSpPr/>
            <p:nvPr/>
          </p:nvGrpSpPr>
          <p:grpSpPr>
            <a:xfrm>
              <a:off x="885625" y="1931699"/>
              <a:ext cx="10408048" cy="1822378"/>
              <a:chOff x="885625" y="1931699"/>
              <a:chExt cx="10408048" cy="1822378"/>
            </a:xfrm>
          </p:grpSpPr>
          <p:sp>
            <p:nvSpPr>
              <p:cNvPr id="22" name="Number1" descr="75234c89-dfaf-4e39-899d-67efe511daa0"/>
              <p:cNvSpPr/>
              <p:nvPr/>
            </p:nvSpPr>
            <p:spPr>
              <a:xfrm flipH="1">
                <a:off x="885625" y="1931699"/>
                <a:ext cx="472502" cy="472662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0">
                <a:normAutofit/>
              </a:bodyPr>
              <a:lstStyle/>
              <a:p>
                <a:pPr algn="ctr"/>
                <a:r>
                  <a:rPr lang="en-US" sz="1200" b="1" i="0" u="none">
                    <a:solidFill>
                      <a:srgbClr val="1BC3C3"/>
                    </a:solidFill>
                    <a:latin typeface="Arial" panose="020B0604020202020204"/>
                  </a:rPr>
                  <a:t>1</a:t>
                </a:r>
                <a:endParaRPr lang="en-US" sz="1200" b="1" i="0" u="none">
                  <a:solidFill>
                    <a:srgbClr val="1BC3C3"/>
                  </a:solidFill>
                  <a:latin typeface="Arial" panose="020B0604020202020204"/>
                </a:endParaRPr>
              </a:p>
            </p:txBody>
          </p:sp>
          <p:sp>
            <p:nvSpPr>
              <p:cNvPr id="23" name="Bullet1" descr="8986935f-3460-40ee-a8ea-806465c27d37"/>
              <p:cNvSpPr txBox="1"/>
              <p:nvPr/>
            </p:nvSpPr>
            <p:spPr>
              <a:xfrm>
                <a:off x="1383527" y="1931699"/>
                <a:ext cx="9910146" cy="472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en-US"/>
                </a:defPPr>
                <a:lvl1pPr marR="0" lvl="0" indent="0" defTabSz="913765" fontAlgn="auto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b="1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实验对象</a:t>
                </a:r>
                <a:endParaRPr lang="en-US" sz="24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1" descr="3463efac-6e74-4cf0-9d13-b4c551e987d9"/>
              <p:cNvSpPr txBox="1"/>
              <p:nvPr/>
            </p:nvSpPr>
            <p:spPr>
              <a:xfrm>
                <a:off x="1358127" y="2404361"/>
                <a:ext cx="9910146" cy="1349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0" i="0" u="none" strike="noStrike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      本项目以“自有非平凡项目 + Github开源项目”作为实验对象，自有非平凡项目具有一定的复杂性和代表性，而Github开源项目则具有丰富的历史数据和广泛的社区支持。</a:t>
                </a:r>
                <a:r>
                  <a:rPr lang="zh-CN" altLang="en-US" b="0" i="0" u="none" strike="noStrike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小组选择了小学期项目</a:t>
                </a:r>
                <a:r>
                  <a:rPr lang="en-US" altLang="zh-CN" b="0" i="0" u="none" strike="noStrike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“</a:t>
                </a:r>
                <a:r>
                  <a:rPr lang="zh-CN" altLang="en-US" b="0" i="0" u="none" strike="noStrike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智慧医疗管理系统</a:t>
                </a:r>
                <a:r>
                  <a:rPr lang="en-US" altLang="zh-CN" b="0" i="0" u="none" strike="noStrike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”</a:t>
                </a:r>
                <a:r>
                  <a:rPr lang="zh-CN" altLang="en-US" b="0" i="0" u="none" strike="noStrike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和</a:t>
                </a:r>
                <a:r>
                  <a:rPr lang="en-US" altLang="zh-CN" b="0" i="0" u="none" strike="noStrike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github</a:t>
                </a:r>
                <a:r>
                  <a:rPr lang="zh-CN" altLang="en-US" b="0" i="0" u="none" strike="noStrike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项目</a:t>
                </a:r>
                <a:r>
                  <a:rPr lang="en-US" altLang="zh-CN" b="0" i="0" u="none" strike="noStrike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requests-cache</a:t>
                </a:r>
                <a:r>
                  <a:rPr lang="zh-CN" altLang="en-US" b="0" i="0" u="none" strike="noStrike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作为研究对象。</a:t>
                </a:r>
                <a:endParaRPr lang="zh-CN" altLang="en-US" b="0" i="0" u="none" strike="noStrike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 descr="fb1ce290-3816-4eba-9584-43756924dd63"/>
            <p:cNvGrpSpPr/>
            <p:nvPr/>
          </p:nvGrpSpPr>
          <p:grpSpPr>
            <a:xfrm>
              <a:off x="885625" y="4204072"/>
              <a:ext cx="10408048" cy="1822378"/>
              <a:chOff x="885625" y="4204072"/>
              <a:chExt cx="10408048" cy="1822378"/>
            </a:xfrm>
          </p:grpSpPr>
          <p:sp>
            <p:nvSpPr>
              <p:cNvPr id="18" name="Number2" descr="c646bf21-b83d-4b4a-8acb-364c35af11e4"/>
              <p:cNvSpPr/>
              <p:nvPr/>
            </p:nvSpPr>
            <p:spPr>
              <a:xfrm flipH="1">
                <a:off x="885625" y="4204072"/>
                <a:ext cx="472502" cy="472662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alpha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 anchorCtr="0">
                <a:normAutofit/>
              </a:bodyPr>
              <a:lstStyle/>
              <a:p>
                <a:pPr algn="ctr"/>
                <a:r>
                  <a:rPr lang="en-US" sz="1200" b="1" i="0" u="none">
                    <a:solidFill>
                      <a:srgbClr val="1BC3C3"/>
                    </a:solidFill>
                    <a:latin typeface="Arial" panose="020B0604020202020204"/>
                  </a:rPr>
                  <a:t>2</a:t>
                </a:r>
                <a:endParaRPr lang="en-US" sz="1200" b="1" i="0" u="none">
                  <a:solidFill>
                    <a:srgbClr val="1BC3C3"/>
                  </a:solidFill>
                  <a:latin typeface="Arial" panose="020B0604020202020204"/>
                </a:endParaRPr>
              </a:p>
            </p:txBody>
          </p:sp>
          <p:sp>
            <p:nvSpPr>
              <p:cNvPr id="19" name="Bullet2" descr="cc65b7ea-07f8-4c80-a7f8-11eb3dee8edf"/>
              <p:cNvSpPr txBox="1"/>
              <p:nvPr/>
            </p:nvSpPr>
            <p:spPr>
              <a:xfrm>
                <a:off x="1383527" y="4204072"/>
                <a:ext cx="9910146" cy="472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en-US"/>
                </a:defPPr>
                <a:lvl1pPr marR="0" lvl="0" indent="0" defTabSz="913765" fontAlgn="auto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b="1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i="0" u="none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研究内容</a:t>
                </a:r>
                <a:endParaRPr lang="en-US" sz="2400" b="1" i="0" u="none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2" descr="bbb03f38-df36-497e-81d3-90fb682b0730"/>
              <p:cNvSpPr txBox="1"/>
              <p:nvPr/>
            </p:nvSpPr>
            <p:spPr>
              <a:xfrm>
                <a:off x="1383527" y="4676734"/>
                <a:ext cx="9910146" cy="1349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0" i="0" u="none" strike="noStrike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    </a:t>
                </a:r>
                <a:r>
                  <a:rPr lang="en-US" b="0" i="0" u="none" strike="noStrike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   需要完成项目概况与缺陷梳理，包括对自有项目和Github开源项目的功能、技术栈以及存在的典型缺陷进行详细的梳理和分析。还要对开源项目的架构、设计模型及历史bugs进行分析，了解项目的整体结构和缺陷产生的原因。此外，要进行AI Agent架构设计、实现与功能开发，构建能够进行缺陷检测与修复的AI Agent系统。最后，对系统效果进行评估，并探索改进方向。</a:t>
                </a:r>
                <a:endParaRPr lang="en-US" b="0" i="0" u="none" strike="noStrike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10003e55-f69d-427a-9232-ed26e89715be"/>
          <p:cNvSpPr>
            <a:spLocks noGrp="1"/>
          </p:cNvSpPr>
          <p:nvPr>
            <p:ph type="title" hasCustomPrompt="1"/>
          </p:nvPr>
        </p:nvSpPr>
        <p:spPr/>
        <p:txBody>
          <a:bodyPr anchorCtr="0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项目回顾</a:t>
            </a:r>
            <a:r>
              <a:rPr lang="en-US" altLang="zh-CN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--</a:t>
            </a:r>
            <a:r>
              <a:rPr lang="zh-CN" altLang="en-US" sz="2800" b="1" i="0" u="none">
                <a:solidFill>
                  <a:srgbClr val="FFFFFF"/>
                </a:solidFill>
                <a:ea typeface="微软雅黑" panose="020B0503020204020204" pitchFamily="34" charset="-122"/>
              </a:rPr>
              <a:t>智慧医疗管理系统</a:t>
            </a:r>
            <a:endParaRPr lang="zh-CN" altLang="en-US" sz="2800" b="1" i="0" u="none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f3a6d23e-f17e-4b19-9ad2-04b4a318ed61.source.2.zh-Hans.pptx" descr="e8f49031-3df4-466f-8b09-3caa33a6b9cb"/>
          <p:cNvGrpSpPr/>
          <p:nvPr/>
        </p:nvGrpSpPr>
        <p:grpSpPr>
          <a:xfrm>
            <a:off x="0" y="1130301"/>
            <a:ext cx="12192000" cy="5727699"/>
            <a:chOff x="0" y="1130301"/>
            <a:chExt cx="12192000" cy="5727699"/>
          </a:xfrm>
        </p:grpSpPr>
        <p:sp>
          <p:nvSpPr>
            <p:cNvPr id="5" name="PictureMisc1" descr="f390a151-4be8-48a0-996c-45adbb4c81b5"/>
            <p:cNvSpPr/>
            <p:nvPr>
              <p:custDataLst>
                <p:tags r:id="rId1"/>
              </p:custDataLst>
            </p:nvPr>
          </p:nvSpPr>
          <p:spPr>
            <a:xfrm>
              <a:off x="0" y="5562667"/>
              <a:ext cx="12192000" cy="1295333"/>
            </a:xfrm>
            <a:prstGeom prst="rect">
              <a:avLst/>
            </a:prstGeom>
            <a:blipFill rotWithShape="1">
              <a:blip r:embed="rId2"/>
              <a:srcRect/>
              <a:stretch>
                <a:fillRect t="-8697" b="-418803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</a:p>
          </p:txBody>
        </p:sp>
        <p:sp>
          <p:nvSpPr>
            <p:cNvPr id="6" name="c" descr="2087e0fb-f87f-4343-ae1d-e703832bb578"/>
            <p:cNvSpPr/>
            <p:nvPr/>
          </p:nvSpPr>
          <p:spPr>
            <a:xfrm>
              <a:off x="660400" y="1777366"/>
              <a:ext cx="10858500" cy="4916170"/>
            </a:xfrm>
            <a:prstGeom prst="roundRect">
              <a:avLst>
                <a:gd name="adj" fmla="val 3015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0000"/>
                  </a:schemeClr>
                </a:gs>
              </a:gsLst>
              <a:lin ang="5400000" scaled="1"/>
              <a:tileRect/>
            </a:gradFill>
            <a:ln w="6350">
              <a:gradFill flip="none" rotWithShape="1">
                <a:gsLst>
                  <a:gs pos="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/>
            </a:p>
          </p:txBody>
        </p:sp>
        <p:sp>
          <p:nvSpPr>
            <p:cNvPr id="7" name="Title" descr="349246fe-835c-40b3-9554-e0ce66149734"/>
            <p:cNvSpPr/>
            <p:nvPr/>
          </p:nvSpPr>
          <p:spPr>
            <a:xfrm>
              <a:off x="660399" y="1130301"/>
              <a:ext cx="10858500" cy="586098"/>
            </a:xfrm>
            <a:prstGeom prst="rect">
              <a:avLst/>
            </a:prstGeom>
            <a:noFill/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 anchorCtr="0">
              <a:normAutofit/>
            </a:bodyPr>
            <a:lstStyle/>
            <a:p>
              <a:pPr algn="l"/>
              <a:endParaRPr lang="en-US" sz="2400" b="1" i="0" u="none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3" name="Bullet1" descr="8986935f-3460-40ee-a8ea-806465c27d37"/>
            <p:cNvSpPr txBox="1"/>
            <p:nvPr/>
          </p:nvSpPr>
          <p:spPr>
            <a:xfrm>
              <a:off x="1383527" y="1931699"/>
              <a:ext cx="9910146" cy="4726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en-US"/>
              </a:defPPr>
              <a:lvl1pPr marR="0" lvl="0" indent="0" defTabSz="913765" fontAlgn="auto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b="1" i="0" u="none" strike="noStrike" cap="none" spc="0" normalizeH="0" baseline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i="0" u="none">
                  <a:solidFill>
                    <a:srgbClr val="FFFFFF"/>
                  </a:solidFill>
                  <a:ea typeface="微软雅黑" panose="020B0503020204020204" pitchFamily="34" charset="-122"/>
                </a:rPr>
                <a:t>智慧医疗管理系统主要功能</a:t>
              </a:r>
              <a:endParaRPr lang="zh-CN" altLang="en-US" sz="2000" b="1" i="0" u="none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324610" y="2337435"/>
          <a:ext cx="9529445" cy="413385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3632835"/>
                <a:gridCol w="5896610"/>
              </a:tblGrid>
              <a:tr h="1737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患者端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账号注册与登录</a:t>
                      </a:r>
                      <a:endParaRPr lang="zh-CN" altLang="en-US" sz="1800">
                        <a:solidFill>
                          <a:sysClr val="window" lastClr="FFFFF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登录后可查看个人基本信息</a:t>
                      </a:r>
                      <a:endParaRPr lang="zh-CN" altLang="en-US" sz="1800">
                        <a:solidFill>
                          <a:sysClr val="window" lastClr="FFFFF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填写并提交症状描述</a:t>
                      </a:r>
                      <a:endParaRPr lang="zh-CN" altLang="en-US" sz="1800">
                        <a:solidFill>
                          <a:sysClr val="window" lastClr="FFFFF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查看历史病历记录（包括现病史、既往史、诊断结果、处方等）</a:t>
                      </a:r>
                      <a:endParaRPr lang="zh-CN" altLang="en-US" sz="1800">
                        <a:solidFill>
                          <a:sysClr val="window" lastClr="FFFFF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进行复诊预约操作</a:t>
                      </a:r>
                      <a:endParaRPr lang="zh-CN" altLang="en-US" sz="1800" b="1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</a:tr>
              <a:tr h="1463040"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医生端</a:t>
                      </a:r>
                      <a:endParaRPr lang="zh-CN" altLang="en-US" sz="1800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查看患者基本信息与症状描述</a:t>
                      </a:r>
                      <a:endParaRPr lang="zh-CN" altLang="en-US" sz="1800">
                        <a:solidFill>
                          <a:sysClr val="window" lastClr="FFFFF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录入和更新患者病历（如现病史、既往史、诊断结果、处方等）</a:t>
                      </a:r>
                      <a:endParaRPr lang="zh-CN" altLang="en-US" sz="1800">
                        <a:solidFill>
                          <a:sysClr val="window" lastClr="FFFFF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管理患者预约信息</a:t>
                      </a:r>
                      <a:endParaRPr lang="zh-CN" altLang="en-US" sz="1800">
                        <a:solidFill>
                          <a:sysClr val="window" lastClr="FFFFF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考勤</a:t>
                      </a:r>
                      <a:endParaRPr lang="zh-CN" altLang="en-US" sz="1800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</a:tr>
              <a:tr h="933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数据库</a:t>
                      </a:r>
                      <a:endParaRPr lang="zh-CN" altLang="en-US" sz="1800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对患者、医护人员信息进行统一管理</a:t>
                      </a:r>
                      <a:endParaRPr lang="zh-CN" altLang="en-US" sz="1800">
                        <a:solidFill>
                          <a:sysClr val="window" lastClr="FFFFF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ysClr val="window" lastClr="FFFFFF"/>
                          </a:solidFill>
                          <a:latin typeface="Calibri" panose="020F0502020204030204" charset="0"/>
                          <a:ea typeface="宋体" panose="02010600030101010101" pitchFamily="2" charset="-122"/>
                        </a:rPr>
                        <a:t>实现患者端和医生端信息实时同步</a:t>
                      </a:r>
                      <a:endParaRPr lang="zh-CN" altLang="en-US" sz="1800">
                        <a:solidFill>
                          <a:sysClr val="window" lastClr="FFFFFF"/>
                        </a:solidFill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Misc1" descr="f390a151-4be8-48a0-996c-45adbb4c81b5"/>
          <p:cNvSpPr/>
          <p:nvPr>
            <p:custDataLst>
              <p:tags r:id="rId2"/>
            </p:custDataLst>
          </p:nvPr>
        </p:nvSpPr>
        <p:spPr>
          <a:xfrm>
            <a:off x="0" y="5620452"/>
            <a:ext cx="12192000" cy="1295333"/>
          </a:xfrm>
          <a:prstGeom prst="rect">
            <a:avLst/>
          </a:prstGeom>
          <a:blipFill rotWithShape="1">
            <a:blip r:embed="rId3"/>
            <a:srcRect/>
            <a:stretch>
              <a:fillRect t="-8697" b="-41880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27000"/>
            <a:ext cx="6461760" cy="63051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600" y="635000"/>
            <a:ext cx="410972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ts val="7200"/>
              </a:lnSpc>
            </a:pPr>
            <a:r>
              <a:rPr lang="zh-CN" altLang="en-US" sz="4800" b="1" spc="-359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DM Sans Bold Italics"/>
                <a:sym typeface="DM Sans Bold Italics"/>
              </a:rPr>
              <a:t>主要技术</a:t>
            </a:r>
            <a:r>
              <a:rPr lang="en-US" altLang="zh-CN" sz="4800" b="1" spc="-359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DM Sans Bold Italics"/>
                <a:sym typeface="DM Sans Bold Italics"/>
              </a:rPr>
              <a:t>--</a:t>
            </a:r>
            <a:r>
              <a:rPr lang="zh-CN" altLang="en-US" sz="4800" b="1" spc="-359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DM Sans Bold Italics"/>
                <a:sym typeface="DM Sans Bold Italics"/>
              </a:rPr>
              <a:t>前端</a:t>
            </a:r>
            <a:endParaRPr lang="zh-CN" altLang="en-US" sz="4800" b="1" spc="-359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DM Sans Bold Italics"/>
              <a:sym typeface="DM Sans Bold Itali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200" y="2362200"/>
            <a:ext cx="4524163" cy="3251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865">
                <a:solidFill>
                  <a:schemeClr val="bg1"/>
                </a:solidFill>
              </a:rPr>
              <a:t>	</a:t>
            </a:r>
            <a:r>
              <a:rPr lang="zh-CN" altLang="en-US" sz="1865">
                <a:solidFill>
                  <a:schemeClr val="bg1"/>
                </a:solidFill>
              </a:rPr>
              <a:t>采用</a:t>
            </a:r>
            <a:r>
              <a:rPr lang="zh-CN" altLang="en-US" sz="1865">
                <a:solidFill>
                  <a:srgbClr val="FF0000"/>
                </a:solidFill>
              </a:rPr>
              <a:t> Qt</a:t>
            </a:r>
            <a:r>
              <a:rPr lang="zh-CN" altLang="en-US" sz="1865">
                <a:solidFill>
                  <a:schemeClr val="bg1"/>
                </a:solidFill>
              </a:rPr>
              <a:t> 作为主要的前端开发框架，利用其丰富的 UI 组件库，快速构建出美观、交互性强的医疗管理系统界面，如登录窗口、患者病历记录界面等。Qt 的跨平台特性也为系统在不同操作系统下的部署提供了便利。</a:t>
            </a:r>
            <a:endParaRPr lang="zh-CN" altLang="en-US" sz="1865">
              <a:solidFill>
                <a:schemeClr val="bg1"/>
              </a:solidFill>
            </a:endParaRPr>
          </a:p>
          <a:p>
            <a:r>
              <a:rPr lang="en-US" altLang="zh-CN" sz="1865">
                <a:solidFill>
                  <a:schemeClr val="bg1"/>
                </a:solidFill>
              </a:rPr>
              <a:t>	</a:t>
            </a:r>
            <a:r>
              <a:rPr lang="zh-CN" altLang="en-US" sz="1865">
                <a:solidFill>
                  <a:srgbClr val="FF0000"/>
                </a:solidFill>
              </a:rPr>
              <a:t>C++</a:t>
            </a:r>
            <a:r>
              <a:rPr lang="zh-CN" altLang="en-US" sz="1865">
                <a:solidFill>
                  <a:schemeClr val="bg1"/>
                </a:solidFill>
              </a:rPr>
              <a:t> 的高效性和灵活性保证了前端界面逻辑处理与交互响应的性能，能够高效地处理用户操作事件，如按钮点击、数据输入输出等。</a:t>
            </a:r>
            <a:endParaRPr lang="zh-CN" altLang="en-US" sz="1865">
              <a:solidFill>
                <a:schemeClr val="bg1"/>
              </a:solidFill>
            </a:endParaRPr>
          </a:p>
          <a:p>
            <a:endParaRPr lang="zh-CN" altLang="en-US" sz="1865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384800" y="872067"/>
            <a:ext cx="5720927" cy="6438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708400" y="1295400"/>
            <a:ext cx="1574800" cy="1016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505200" y="1244600"/>
            <a:ext cx="1227667" cy="424180"/>
          </a:xfrm>
          <a:prstGeom prst="rect">
            <a:avLst/>
          </a:prstGeom>
          <a:gradFill rotWithShape="1">
            <a:gsLst>
              <a:gs pos="0">
                <a:srgbClr val="A13F0B">
                  <a:lumMod val="110000"/>
                  <a:satMod val="105000"/>
                  <a:tint val="67000"/>
                </a:srgbClr>
              </a:gs>
              <a:gs pos="50000">
                <a:srgbClr val="A13F0B">
                  <a:lumMod val="105000"/>
                  <a:satMod val="103000"/>
                  <a:tint val="73000"/>
                </a:srgbClr>
              </a:gs>
              <a:gs pos="100000">
                <a:srgbClr val="A13F0B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12700" cap="flat" cmpd="sng" algn="ctr">
            <a:solidFill>
              <a:srgbClr val="A13F0B"/>
            </a:solidFill>
            <a:prstDash val="solid"/>
            <a:miter lim="800000"/>
          </a:ln>
          <a:effectLst/>
        </p:spPr>
        <p:txBody>
          <a:bodyPr wrap="square" rtlCol="0">
            <a:noAutofit/>
          </a:bodyPr>
          <a:p>
            <a:r>
              <a:rPr lang="zh-CN" altLang="en-US" sz="1865">
                <a:solidFill>
                  <a:schemeClr val="bg1"/>
                </a:solidFill>
              </a:rPr>
              <a:t>前端技术</a:t>
            </a:r>
            <a:endParaRPr lang="zh-CN" altLang="en-US" sz="1865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2039.8944881889763,&quot;width&quot;:19200}"/>
</p:tagLst>
</file>

<file path=ppt/tags/tag10.xml><?xml version="1.0" encoding="utf-8"?>
<p:tagLst xmlns:p="http://schemas.openxmlformats.org/presentationml/2006/main">
  <p:tag name="KSO_WM_UNIT_TABLE_BEAUTIFY" val="smartTable{be7bca2c-72f0-4dce-ba5e-bc98db8da1fa}"/>
  <p:tag name="TABLE_ENDDRAG_ORIGIN_RECT" val="699*327"/>
  <p:tag name="TABLE_ENDDRAG_RECT" val="143*146*699*327"/>
</p:tagLst>
</file>

<file path=ppt/tags/tag11.xml><?xml version="1.0" encoding="utf-8"?>
<p:tagLst xmlns:p="http://schemas.openxmlformats.org/presentationml/2006/main">
  <p:tag name="KSO_WM_UNIT_TABLE_BEAUTIFY" val="smartTable{0ec8403a-38a6-48a2-9327-6a4d7f9019db}"/>
  <p:tag name="TABLE_ENDDRAG_ORIGIN_RECT" val="781*381"/>
  <p:tag name="TABLE_ENDDRAG_RECT" val="89*104*781*381"/>
</p:tagLst>
</file>

<file path=ppt/tags/tag12.xml><?xml version="1.0" encoding="utf-8"?>
<p:tagLst xmlns:p="http://schemas.openxmlformats.org/presentationml/2006/main">
  <p:tag name="AS_NET" val="8.0.8"/>
  <p:tag name="AS_OS" val="Microsoft Windows NT 10.0.22631.0"/>
  <p:tag name="AS_RELEASE_DATE" val="2024.08.14"/>
  <p:tag name="AS_TITLE" val="Aspose.Slides for .NET6"/>
  <p:tag name="AS_VERSION" val="24.8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  <p:tag name="COMMONDATA" val="eyJoZGlkIjoiN2Y3YzY2NjJiYjRhYThmYTQ4NGI1ZjcwOWVlZDI4NTgifQ=="/>
</p:tagLst>
</file>

<file path=ppt/tags/tag2.xml><?xml version="1.0" encoding="utf-8"?>
<p:tagLst xmlns:p="http://schemas.openxmlformats.org/presentationml/2006/main">
  <p:tag name="KSO_WM_UNIT_TABLE_BEAUTIFY" val="smartTable{e17a2b82-28a9-44d9-b94b-e35aa0ab1f30}"/>
  <p:tag name="TABLE_ENDDRAG_ORIGIN_RECT" val="750*304"/>
  <p:tag name="TABLE_ENDDRAG_RECT" val="82*184*750*304"/>
</p:tagLst>
</file>

<file path=ppt/tags/tag3.xml><?xml version="1.0" encoding="utf-8"?>
<p:tagLst xmlns:p="http://schemas.openxmlformats.org/presentationml/2006/main">
  <p:tag name="KSO_WM_UNIT_PLACING_PICTURE_USER_VIEWPORT" val="{&quot;height&quot;:2039.8944881889763,&quot;width&quot;:19200}"/>
</p:tagLst>
</file>

<file path=ppt/tags/tag4.xml><?xml version="1.0" encoding="utf-8"?>
<p:tagLst xmlns:p="http://schemas.openxmlformats.org/presentationml/2006/main">
  <p:tag name="KSO_WM_UNIT_PLACING_PICTURE_USER_VIEWPORT" val="{&quot;height&quot;:2039.8944881889763,&quot;width&quot;:19200}"/>
</p:tagLst>
</file>

<file path=ppt/tags/tag5.xml><?xml version="1.0" encoding="utf-8"?>
<p:tagLst xmlns:p="http://schemas.openxmlformats.org/presentationml/2006/main">
  <p:tag name="KSO_WM_UNIT_PLACING_PICTURE_USER_VIEWPORT" val="{&quot;height&quot;:2039.8944881889763,&quot;width&quot;:19200}"/>
</p:tagLst>
</file>

<file path=ppt/tags/tag6.xml><?xml version="1.0" encoding="utf-8"?>
<p:tagLst xmlns:p="http://schemas.openxmlformats.org/presentationml/2006/main">
  <p:tag name="KSO_WM_UNIT_PLACING_PICTURE_USER_VIEWPORT" val="{&quot;height&quot;:2039.8944881889763,&quot;width&quot;:19200}"/>
</p:tagLst>
</file>

<file path=ppt/tags/tag7.xml><?xml version="1.0" encoding="utf-8"?>
<p:tagLst xmlns:p="http://schemas.openxmlformats.org/presentationml/2006/main">
  <p:tag name="KSO_WM_UNIT_TABLE_BEAUTIFY" val="smartTable{e17a2b82-28a9-44d9-b94b-e35aa0ab1f30}"/>
  <p:tag name="TABLE_ENDDRAG_ORIGIN_RECT" val="750*304"/>
  <p:tag name="TABLE_ENDDRAG_RECT" val="82*184*750*304"/>
</p:tagLst>
</file>

<file path=ppt/tags/tag8.xml><?xml version="1.0" encoding="utf-8"?>
<p:tagLst xmlns:p="http://schemas.openxmlformats.org/presentationml/2006/main">
  <p:tag name="KSO_WM_UNIT_PLACING_PICTURE_USER_VIEWPORT" val="{&quot;height&quot;:2039.8944881889763,&quot;width&quot;:19200}"/>
</p:tagLst>
</file>

<file path=ppt/tags/tag9.xml><?xml version="1.0" encoding="utf-8"?>
<p:tagLst xmlns:p="http://schemas.openxmlformats.org/presentationml/2006/main">
  <p:tag name="KSO_WM_UNIT_TABLE_BEAUTIFY" val="smartTable{e17a2b82-28a9-44d9-b94b-e35aa0ab1f30}"/>
  <p:tag name="TABLE_ENDDRAG_ORIGIN_RECT" val="750*304"/>
  <p:tag name="TABLE_ENDDRAG_RECT" val="82*184*750*304"/>
</p:tagLst>
</file>

<file path=ppt/theme/theme1.xml><?xml version="1.0" encoding="utf-8"?>
<a:theme xmlns:a="http://schemas.openxmlformats.org/drawingml/2006/main" name="Slide Master">
  <a:themeElements>
    <a:clrScheme name="iSlid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BC3C3"/>
      </a:accent1>
      <a:accent2>
        <a:srgbClr val="372CD6"/>
      </a:accent2>
      <a:accent3>
        <a:srgbClr val="195ADA"/>
      </a:accent3>
      <a:accent4>
        <a:srgbClr val="2014AA"/>
      </a:accent4>
      <a:accent5>
        <a:srgbClr val="5060ED"/>
      </a:accent5>
      <a:accent6>
        <a:srgbClr val="ABABAB"/>
      </a:accent6>
      <a:hlink>
        <a:srgbClr val="F84D4D"/>
      </a:hlink>
      <a:folHlink>
        <a:srgbClr val="979797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Presentation Template</Template>
  <TotalTime>0</TotalTime>
  <Words>5373</Words>
  <Application>WPS 演示</Application>
  <PresentationFormat>宽屏</PresentationFormat>
  <Paragraphs>431</Paragraphs>
  <Slides>32</Slides>
  <Notes>0</Notes>
  <HiddenSlides>7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Arial</vt:lpstr>
      <vt:lpstr>Calibri</vt:lpstr>
      <vt:lpstr>黑体</vt:lpstr>
      <vt:lpstr>DM Sans Bold Italics</vt:lpstr>
      <vt:lpstr>Segoe Print</vt:lpstr>
      <vt:lpstr>Arial Unicode MS</vt:lpstr>
      <vt:lpstr>Slide Master</vt:lpstr>
      <vt:lpstr>Office Theme</vt:lpstr>
      <vt:lpstr>基于AI Agent的软件项目缺陷自主检测与修复系统</vt:lpstr>
      <vt:lpstr>目录</vt:lpstr>
      <vt:lpstr>01 项目背景与意义</vt:lpstr>
      <vt:lpstr>项目背景与意义</vt:lpstr>
      <vt:lpstr>项目意义</vt:lpstr>
      <vt:lpstr>02 项目研究内容与任务分解</vt:lpstr>
      <vt:lpstr>研究内容总览</vt:lpstr>
      <vt:lpstr>项目回顾--智慧医疗管理系统</vt:lpstr>
      <vt:lpstr>PowerPoint 演示文稿</vt:lpstr>
      <vt:lpstr>PowerPoint 演示文稿</vt:lpstr>
      <vt:lpstr>PowerPoint 演示文稿</vt:lpstr>
      <vt:lpstr>项目回顾--智慧医疗管理系统</vt:lpstr>
      <vt:lpstr>项目回顾--智慧医疗管理系统</vt:lpstr>
      <vt:lpstr>github开源项目</vt:lpstr>
      <vt:lpstr>任务分解</vt:lpstr>
      <vt:lpstr>项目人员分工</vt:lpstr>
      <vt:lpstr>03 项目进度计划</vt:lpstr>
      <vt:lpstr>项目进度计划</vt:lpstr>
      <vt:lpstr>04 项目技术方案</vt:lpstr>
      <vt:lpstr>技术栈选择</vt:lpstr>
      <vt:lpstr>AI Agent架构设计</vt:lpstr>
      <vt:lpstr>AI Agent架构设计</vt:lpstr>
      <vt:lpstr>AI Agent架构设计</vt:lpstr>
      <vt:lpstr>目前进展</vt:lpstr>
      <vt:lpstr>目前进展</vt:lpstr>
      <vt:lpstr>05 项目预期成果</vt:lpstr>
      <vt:lpstr>项目预期成果</vt:lpstr>
      <vt:lpstr>06 项目风险与应对措施</vt:lpstr>
      <vt:lpstr>项目风险与应对措施</vt:lpstr>
      <vt:lpstr>07 总结与致谢</vt:lpstr>
      <vt:lpstr>总结与致谢</vt:lpstr>
      <vt:lpstr>谢谢观看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iSlide</dc:creator>
  <cp:lastModifiedBy>君欢</cp:lastModifiedBy>
  <cp:revision>13</cp:revision>
  <cp:lastPrinted>2024-04-16T00:00:00Z</cp:lastPrinted>
  <dcterms:created xsi:type="dcterms:W3CDTF">2024-04-16T00:00:00Z</dcterms:created>
  <dcterms:modified xsi:type="dcterms:W3CDTF">2025-09-17T06:31:29Z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cee9e0c1-b424-40cd-bd55-dcc956b10ae1</vt:lpwstr>
  </property>
  <property fmtid="{D5CDD505-2E9C-101B-9397-08002B2CF9AE}" pid="3" name="ICV">
    <vt:lpwstr>F8E0167B6EE543B48DBD9186200F1970</vt:lpwstr>
  </property>
  <property fmtid="{D5CDD505-2E9C-101B-9397-08002B2CF9AE}" pid="4" name="KSOProductBuildVer">
    <vt:lpwstr>2052-11.1.0.12165</vt:lpwstr>
  </property>
</Properties>
</file>